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 id="2147483723" r:id="rId2"/>
  </p:sldMasterIdLst>
  <p:notesMasterIdLst>
    <p:notesMasterId r:id="rId93"/>
  </p:notesMasterIdLst>
  <p:sldIdLst>
    <p:sldId id="1036" r:id="rId3"/>
    <p:sldId id="360" r:id="rId4"/>
    <p:sldId id="529" r:id="rId5"/>
    <p:sldId id="531" r:id="rId6"/>
    <p:sldId id="530" r:id="rId7"/>
    <p:sldId id="533" r:id="rId8"/>
    <p:sldId id="534" r:id="rId9"/>
    <p:sldId id="535" r:id="rId10"/>
    <p:sldId id="545" r:id="rId11"/>
    <p:sldId id="542" r:id="rId12"/>
    <p:sldId id="541" r:id="rId13"/>
    <p:sldId id="543" r:id="rId14"/>
    <p:sldId id="544" r:id="rId15"/>
    <p:sldId id="540" r:id="rId16"/>
    <p:sldId id="547" r:id="rId17"/>
    <p:sldId id="597" r:id="rId18"/>
    <p:sldId id="548" r:id="rId19"/>
    <p:sldId id="549" r:id="rId20"/>
    <p:sldId id="550" r:id="rId21"/>
    <p:sldId id="551" r:id="rId22"/>
    <p:sldId id="552" r:id="rId23"/>
    <p:sldId id="553" r:id="rId24"/>
    <p:sldId id="554" r:id="rId25"/>
    <p:sldId id="555" r:id="rId26"/>
    <p:sldId id="556" r:id="rId27"/>
    <p:sldId id="557" r:id="rId28"/>
    <p:sldId id="558" r:id="rId29"/>
    <p:sldId id="562" r:id="rId30"/>
    <p:sldId id="559" r:id="rId31"/>
    <p:sldId id="561" r:id="rId32"/>
    <p:sldId id="563" r:id="rId33"/>
    <p:sldId id="564" r:id="rId34"/>
    <p:sldId id="566" r:id="rId35"/>
    <p:sldId id="565" r:id="rId36"/>
    <p:sldId id="567" r:id="rId37"/>
    <p:sldId id="568" r:id="rId38"/>
    <p:sldId id="569" r:id="rId39"/>
    <p:sldId id="570" r:id="rId40"/>
    <p:sldId id="571" r:id="rId41"/>
    <p:sldId id="572" r:id="rId42"/>
    <p:sldId id="585" r:id="rId43"/>
    <p:sldId id="573" r:id="rId44"/>
    <p:sldId id="574" r:id="rId45"/>
    <p:sldId id="575" r:id="rId46"/>
    <p:sldId id="576" r:id="rId47"/>
    <p:sldId id="577" r:id="rId48"/>
    <p:sldId id="580" r:id="rId49"/>
    <p:sldId id="583" r:id="rId50"/>
    <p:sldId id="581" r:id="rId51"/>
    <p:sldId id="584" r:id="rId52"/>
    <p:sldId id="579" r:id="rId53"/>
    <p:sldId id="587" r:id="rId54"/>
    <p:sldId id="588" r:id="rId55"/>
    <p:sldId id="516" r:id="rId56"/>
    <p:sldId id="517" r:id="rId57"/>
    <p:sldId id="589" r:id="rId58"/>
    <p:sldId id="518" r:id="rId59"/>
    <p:sldId id="590" r:id="rId60"/>
    <p:sldId id="591" r:id="rId61"/>
    <p:sldId id="592" r:id="rId62"/>
    <p:sldId id="525" r:id="rId63"/>
    <p:sldId id="593" r:id="rId64"/>
    <p:sldId id="594" r:id="rId65"/>
    <p:sldId id="595" r:id="rId66"/>
    <p:sldId id="596" r:id="rId67"/>
    <p:sldId id="614" r:id="rId68"/>
    <p:sldId id="599" r:id="rId69"/>
    <p:sldId id="615" r:id="rId70"/>
    <p:sldId id="600" r:id="rId71"/>
    <p:sldId id="601" r:id="rId72"/>
    <p:sldId id="602" r:id="rId73"/>
    <p:sldId id="603" r:id="rId74"/>
    <p:sldId id="526" r:id="rId75"/>
    <p:sldId id="617" r:id="rId76"/>
    <p:sldId id="616" r:id="rId77"/>
    <p:sldId id="618" r:id="rId78"/>
    <p:sldId id="604" r:id="rId79"/>
    <p:sldId id="605" r:id="rId80"/>
    <p:sldId id="606" r:id="rId81"/>
    <p:sldId id="607" r:id="rId82"/>
    <p:sldId id="608" r:id="rId83"/>
    <p:sldId id="609" r:id="rId84"/>
    <p:sldId id="522" r:id="rId85"/>
    <p:sldId id="521" r:id="rId86"/>
    <p:sldId id="611" r:id="rId87"/>
    <p:sldId id="479" r:id="rId88"/>
    <p:sldId id="612" r:id="rId89"/>
    <p:sldId id="613" r:id="rId90"/>
    <p:sldId id="492" r:id="rId91"/>
    <p:sldId id="493" r:id="rId92"/>
  </p:sldIdLst>
  <p:sldSz cx="9144000" cy="6858000" type="screen4x3"/>
  <p:notesSz cx="6858000" cy="9144000"/>
  <p:kinsoku lang="zh-CN" invalStChars="!),.:;?]}、。—ˇ¨〃々～‖…’”〕〉》」』〗】∶！＂＇），．：；？］｀｜｝·" invalEndChars="([{‘“〔〈《「『〖【（［｛．·"/>
  <p:defaultTextStyle>
    <a:defPPr>
      <a:defRPr lang="en-US"/>
    </a:defPPr>
    <a:lvl1pPr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79" autoAdjust="0"/>
    <p:restoredTop sz="82290" autoAdjust="0"/>
  </p:normalViewPr>
  <p:slideViewPr>
    <p:cSldViewPr>
      <p:cViewPr varScale="1">
        <p:scale>
          <a:sx n="102" d="100"/>
          <a:sy n="102" d="100"/>
        </p:scale>
        <p:origin x="91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B6BCB50-0B6D-4A49-BC4E-AAA096C9E97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endParaRPr lang="zh-CN" altLang="en-US"/>
          </a:p>
        </p:txBody>
      </p:sp>
      <p:sp>
        <p:nvSpPr>
          <p:cNvPr id="51203" name="Rectangle 3">
            <a:extLst>
              <a:ext uri="{FF2B5EF4-FFF2-40B4-BE49-F238E27FC236}">
                <a16:creationId xmlns:a16="http://schemas.microsoft.com/office/drawing/2014/main" id="{923D9FAB-38D9-3D48-860B-759DC835F74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endParaRPr lang="en-US" altLang="zh-CN"/>
          </a:p>
        </p:txBody>
      </p:sp>
      <p:sp>
        <p:nvSpPr>
          <p:cNvPr id="121860" name="Rectangle 4">
            <a:extLst>
              <a:ext uri="{FF2B5EF4-FFF2-40B4-BE49-F238E27FC236}">
                <a16:creationId xmlns:a16="http://schemas.microsoft.com/office/drawing/2014/main" id="{ACA49E4F-E97C-5E4E-A049-E9222F2E717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a:extLst>
              <a:ext uri="{FF2B5EF4-FFF2-40B4-BE49-F238E27FC236}">
                <a16:creationId xmlns:a16="http://schemas.microsoft.com/office/drawing/2014/main" id="{7B4D591F-D1B0-8E47-8A86-BE5F6AED421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06" name="Rectangle 6">
            <a:extLst>
              <a:ext uri="{FF2B5EF4-FFF2-40B4-BE49-F238E27FC236}">
                <a16:creationId xmlns:a16="http://schemas.microsoft.com/office/drawing/2014/main" id="{76D2456F-DD2D-A144-B1D7-368D8457D26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vl1pPr>
          </a:lstStyle>
          <a:p>
            <a:pPr>
              <a:defRPr/>
            </a:pPr>
            <a:endParaRPr lang="en-US" altLang="zh-CN"/>
          </a:p>
        </p:txBody>
      </p:sp>
      <p:sp>
        <p:nvSpPr>
          <p:cNvPr id="51207" name="Rectangle 7">
            <a:extLst>
              <a:ext uri="{FF2B5EF4-FFF2-40B4-BE49-F238E27FC236}">
                <a16:creationId xmlns:a16="http://schemas.microsoft.com/office/drawing/2014/main" id="{2EEEA454-462B-A640-9C8B-B0982F669D5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vl1pPr>
          </a:lstStyle>
          <a:p>
            <a:fld id="{79B1CB44-73D4-4D44-A9F1-CF17A2AAD0C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80A9699C-716E-574A-8900-6D4B1C400EB1}"/>
              </a:ext>
            </a:extLst>
          </p:cNvPr>
          <p:cNvSpPr>
            <a:spLocks noGrp="1" noRot="1" noChangeAspect="1" noTextEdit="1"/>
          </p:cNvSpPr>
          <p:nvPr>
            <p:ph type="sldImg"/>
          </p:nvPr>
        </p:nvSpPr>
        <p:spPr>
          <a:ln/>
        </p:spPr>
      </p:sp>
      <p:sp>
        <p:nvSpPr>
          <p:cNvPr id="95235" name="备注占位符 2">
            <a:extLst>
              <a:ext uri="{FF2B5EF4-FFF2-40B4-BE49-F238E27FC236}">
                <a16:creationId xmlns:a16="http://schemas.microsoft.com/office/drawing/2014/main" id="{1FD9A8BF-FABE-B24F-867C-9C617CF7ED5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a:latin typeface="Arial" panose="020B0604020202020204" pitchFamily="34" charset="0"/>
            </a:endParaRPr>
          </a:p>
        </p:txBody>
      </p:sp>
      <p:sp>
        <p:nvSpPr>
          <p:cNvPr id="95236" name="灯片编号占位符 3">
            <a:extLst>
              <a:ext uri="{FF2B5EF4-FFF2-40B4-BE49-F238E27FC236}">
                <a16:creationId xmlns:a16="http://schemas.microsoft.com/office/drawing/2014/main" id="{555DDE4C-1AD1-CC44-A756-351F201EC35A}"/>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fld id="{71269C77-47DC-A64F-B9EB-CC7F563D7FD4}" type="slidenum">
              <a:rPr lang="en-US" altLang="zh-CN" b="0"/>
              <a:pPr/>
              <a:t>46</a:t>
            </a:fld>
            <a:endParaRPr lang="en-US" altLang="zh-CN" b="0"/>
          </a:p>
        </p:txBody>
      </p:sp>
    </p:spTree>
    <p:extLst>
      <p:ext uri="{BB962C8B-B14F-4D97-AF65-F5344CB8AC3E}">
        <p14:creationId xmlns:p14="http://schemas.microsoft.com/office/powerpoint/2010/main" val="42899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226486A-CFA4-1C45-AD33-C64C38046777}"/>
              </a:ext>
            </a:extLst>
          </p:cNvPr>
          <p:cNvGrpSpPr>
            <a:grpSpLocks/>
          </p:cNvGrpSpPr>
          <p:nvPr/>
        </p:nvGrpSpPr>
        <p:grpSpPr bwMode="auto">
          <a:xfrm>
            <a:off x="-1035050" y="1552575"/>
            <a:ext cx="10179050" cy="5305425"/>
            <a:chOff x="-652" y="978"/>
            <a:chExt cx="6412" cy="3342"/>
          </a:xfrm>
        </p:grpSpPr>
        <p:sp>
          <p:nvSpPr>
            <p:cNvPr id="5" name="Freeform 3">
              <a:extLst>
                <a:ext uri="{FF2B5EF4-FFF2-40B4-BE49-F238E27FC236}">
                  <a16:creationId xmlns:a16="http://schemas.microsoft.com/office/drawing/2014/main" id="{0535121F-41AF-7E4A-9144-24518CB4B300}"/>
                </a:ext>
              </a:extLst>
            </p:cNvPr>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b="1"/>
            </a:p>
          </p:txBody>
        </p:sp>
        <p:sp>
          <p:nvSpPr>
            <p:cNvPr id="6" name="Arc 4">
              <a:extLst>
                <a:ext uri="{FF2B5EF4-FFF2-40B4-BE49-F238E27FC236}">
                  <a16:creationId xmlns:a16="http://schemas.microsoft.com/office/drawing/2014/main" id="{C3824057-1AEB-814C-BCB3-11E82C11CF36}"/>
                </a:ext>
              </a:extLst>
            </p:cNvPr>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b="1"/>
            </a:p>
          </p:txBody>
        </p:sp>
      </p:grpSp>
      <p:sp>
        <p:nvSpPr>
          <p:cNvPr id="10245" name="Rectangle 5"/>
          <p:cNvSpPr>
            <a:spLocks noGrp="1" noChangeArrowheads="1"/>
          </p:cNvSpPr>
          <p:nvPr>
            <p:ph type="ctrTitle" sz="quarter"/>
          </p:nvPr>
        </p:nvSpPr>
        <p:spPr>
          <a:xfrm>
            <a:off x="1293813" y="762000"/>
            <a:ext cx="7772400" cy="1143000"/>
          </a:xfrm>
        </p:spPr>
        <p:txBody>
          <a:bodyPr anchor="b"/>
          <a:lstStyle>
            <a:lvl1pPr>
              <a:defRPr/>
            </a:lvl1pPr>
          </a:lstStyle>
          <a:p>
            <a:r>
              <a:rPr lang="zh-CN" altLang="en-US"/>
              <a:t>单击此处编辑母版标题样式</a:t>
            </a:r>
          </a:p>
        </p:txBody>
      </p:sp>
      <p:sp>
        <p:nvSpPr>
          <p:cNvPr id="10246"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7" name="Rectangle 7">
            <a:extLst>
              <a:ext uri="{FF2B5EF4-FFF2-40B4-BE49-F238E27FC236}">
                <a16:creationId xmlns:a16="http://schemas.microsoft.com/office/drawing/2014/main" id="{C5134504-7239-C846-8960-65D6E0153758}"/>
              </a:ext>
            </a:extLst>
          </p:cNvPr>
          <p:cNvSpPr>
            <a:spLocks noGrp="1" noChangeArrowheads="1"/>
          </p:cNvSpPr>
          <p:nvPr>
            <p:ph type="dt" sz="quarter" idx="10"/>
          </p:nvPr>
        </p:nvSpPr>
        <p:spPr/>
        <p:txBody>
          <a:bodyPr/>
          <a:lstStyle>
            <a:lvl1pPr>
              <a:defRPr/>
            </a:lvl1pPr>
          </a:lstStyle>
          <a:p>
            <a:pPr>
              <a:defRPr/>
            </a:pPr>
            <a:fld id="{463E703B-23AC-7941-8131-2C3A6729ED8E}" type="datetime1">
              <a:rPr lang="en-US" altLang="zh-CN" smtClean="0"/>
              <a:t>9/11/25</a:t>
            </a:fld>
            <a:endParaRPr lang="en-US" altLang="zh-CN"/>
          </a:p>
        </p:txBody>
      </p:sp>
      <p:sp>
        <p:nvSpPr>
          <p:cNvPr id="8" name="Rectangle 8">
            <a:extLst>
              <a:ext uri="{FF2B5EF4-FFF2-40B4-BE49-F238E27FC236}">
                <a16:creationId xmlns:a16="http://schemas.microsoft.com/office/drawing/2014/main" id="{2C185AB4-C335-1A43-9343-FE16D512DA9D}"/>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9">
            <a:extLst>
              <a:ext uri="{FF2B5EF4-FFF2-40B4-BE49-F238E27FC236}">
                <a16:creationId xmlns:a16="http://schemas.microsoft.com/office/drawing/2014/main" id="{5D3155CC-CD1F-3248-BADB-6A64307FB9B8}"/>
              </a:ext>
            </a:extLst>
          </p:cNvPr>
          <p:cNvSpPr>
            <a:spLocks noGrp="1" noChangeArrowheads="1"/>
          </p:cNvSpPr>
          <p:nvPr>
            <p:ph type="sldNum" sz="quarter" idx="12"/>
          </p:nvPr>
        </p:nvSpPr>
        <p:spPr/>
        <p:txBody>
          <a:bodyPr/>
          <a:lstStyle>
            <a:lvl1pPr>
              <a:defRPr/>
            </a:lvl1pPr>
          </a:lstStyle>
          <a:p>
            <a:fld id="{5CE0EFE8-A1B1-9148-AF8B-3E843DF22B36}" type="slidenum">
              <a:rPr lang="zh-CN" altLang="en-US"/>
              <a:pPr/>
              <a:t>‹#›</a:t>
            </a:fld>
            <a:endParaRPr lang="en-US" altLang="zh-CN"/>
          </a:p>
        </p:txBody>
      </p:sp>
    </p:spTree>
    <p:extLst>
      <p:ext uri="{BB962C8B-B14F-4D97-AF65-F5344CB8AC3E}">
        <p14:creationId xmlns:p14="http://schemas.microsoft.com/office/powerpoint/2010/main" val="177289774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0FC46CA5-9C23-EA4B-A1CA-179AC2802E60}"/>
              </a:ext>
            </a:extLst>
          </p:cNvPr>
          <p:cNvSpPr>
            <a:spLocks noGrp="1" noChangeArrowheads="1"/>
          </p:cNvSpPr>
          <p:nvPr>
            <p:ph type="dt" sz="half" idx="10"/>
          </p:nvPr>
        </p:nvSpPr>
        <p:spPr>
          <a:ln/>
        </p:spPr>
        <p:txBody>
          <a:bodyPr/>
          <a:lstStyle>
            <a:lvl1pPr>
              <a:defRPr/>
            </a:lvl1pPr>
          </a:lstStyle>
          <a:p>
            <a:pPr>
              <a:defRPr/>
            </a:pPr>
            <a:fld id="{5C20A648-958C-9741-A428-1B5CC8035D31}" type="datetime1">
              <a:rPr lang="en-US" altLang="zh-CN" smtClean="0"/>
              <a:t>9/11/25</a:t>
            </a:fld>
            <a:endParaRPr lang="en-US" altLang="zh-CN"/>
          </a:p>
        </p:txBody>
      </p:sp>
      <p:sp>
        <p:nvSpPr>
          <p:cNvPr id="6" name="Rectangle 12">
            <a:extLst>
              <a:ext uri="{FF2B5EF4-FFF2-40B4-BE49-F238E27FC236}">
                <a16:creationId xmlns:a16="http://schemas.microsoft.com/office/drawing/2014/main" id="{3E8BCF28-BEF7-1C4C-A913-AF01AEAC96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58BC64D1-131B-D44E-97E8-0DAF844437BF}"/>
              </a:ext>
            </a:extLst>
          </p:cNvPr>
          <p:cNvSpPr>
            <a:spLocks noGrp="1" noChangeArrowheads="1"/>
          </p:cNvSpPr>
          <p:nvPr>
            <p:ph type="sldNum" sz="quarter" idx="12"/>
          </p:nvPr>
        </p:nvSpPr>
        <p:spPr>
          <a:ln/>
        </p:spPr>
        <p:txBody>
          <a:bodyPr/>
          <a:lstStyle>
            <a:lvl1pPr>
              <a:defRPr/>
            </a:lvl1pPr>
          </a:lstStyle>
          <a:p>
            <a:fld id="{AC131641-C51B-A442-B846-21C7760E0B74}" type="slidenum">
              <a:rPr lang="zh-CN" altLang="en-US"/>
              <a:pPr/>
              <a:t>‹#›</a:t>
            </a:fld>
            <a:endParaRPr lang="en-US" altLang="zh-CN"/>
          </a:p>
        </p:txBody>
      </p:sp>
    </p:spTree>
    <p:extLst>
      <p:ext uri="{BB962C8B-B14F-4D97-AF65-F5344CB8AC3E}">
        <p14:creationId xmlns:p14="http://schemas.microsoft.com/office/powerpoint/2010/main" val="63808903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17B97A9-A1DE-F64A-8AF9-EE0DE29E2C46}"/>
              </a:ext>
            </a:extLst>
          </p:cNvPr>
          <p:cNvSpPr>
            <a:spLocks noGrp="1" noChangeArrowheads="1"/>
          </p:cNvSpPr>
          <p:nvPr>
            <p:ph type="dt" sz="half" idx="10"/>
          </p:nvPr>
        </p:nvSpPr>
        <p:spPr>
          <a:ln/>
        </p:spPr>
        <p:txBody>
          <a:bodyPr/>
          <a:lstStyle>
            <a:lvl1pPr>
              <a:defRPr/>
            </a:lvl1pPr>
          </a:lstStyle>
          <a:p>
            <a:pPr>
              <a:defRPr/>
            </a:pPr>
            <a:fld id="{8F75E415-8189-0449-A741-118B51886EB2}" type="datetime1">
              <a:rPr lang="en-US" altLang="zh-CN" smtClean="0"/>
              <a:t>9/11/25</a:t>
            </a:fld>
            <a:endParaRPr lang="en-US" altLang="zh-CN"/>
          </a:p>
        </p:txBody>
      </p:sp>
      <p:sp>
        <p:nvSpPr>
          <p:cNvPr id="5" name="Rectangle 12">
            <a:extLst>
              <a:ext uri="{FF2B5EF4-FFF2-40B4-BE49-F238E27FC236}">
                <a16:creationId xmlns:a16="http://schemas.microsoft.com/office/drawing/2014/main" id="{28798A0E-D3A8-A14D-B18A-771AF9EBA4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8D25071-C970-2F43-B6DB-68227EEEDAA6}"/>
              </a:ext>
            </a:extLst>
          </p:cNvPr>
          <p:cNvSpPr>
            <a:spLocks noGrp="1" noChangeArrowheads="1"/>
          </p:cNvSpPr>
          <p:nvPr>
            <p:ph type="sldNum" sz="quarter" idx="12"/>
          </p:nvPr>
        </p:nvSpPr>
        <p:spPr>
          <a:ln/>
        </p:spPr>
        <p:txBody>
          <a:bodyPr/>
          <a:lstStyle>
            <a:lvl1pPr>
              <a:defRPr/>
            </a:lvl1pPr>
          </a:lstStyle>
          <a:p>
            <a:fld id="{60815B42-67B0-9345-9D54-A5AC188A4A23}" type="slidenum">
              <a:rPr lang="zh-CN" altLang="en-US"/>
              <a:pPr/>
              <a:t>‹#›</a:t>
            </a:fld>
            <a:endParaRPr lang="en-US" altLang="zh-CN"/>
          </a:p>
        </p:txBody>
      </p:sp>
    </p:spTree>
    <p:extLst>
      <p:ext uri="{BB962C8B-B14F-4D97-AF65-F5344CB8AC3E}">
        <p14:creationId xmlns:p14="http://schemas.microsoft.com/office/powerpoint/2010/main" val="4098851625"/>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95250"/>
            <a:ext cx="2033588" cy="5997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11188" y="95250"/>
            <a:ext cx="5951537" cy="5997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6614BAFC-8A95-6A4C-856E-D94B7E9A694C}"/>
              </a:ext>
            </a:extLst>
          </p:cNvPr>
          <p:cNvSpPr>
            <a:spLocks noGrp="1" noChangeArrowheads="1"/>
          </p:cNvSpPr>
          <p:nvPr>
            <p:ph type="dt" sz="half" idx="10"/>
          </p:nvPr>
        </p:nvSpPr>
        <p:spPr>
          <a:ln/>
        </p:spPr>
        <p:txBody>
          <a:bodyPr/>
          <a:lstStyle>
            <a:lvl1pPr>
              <a:defRPr/>
            </a:lvl1pPr>
          </a:lstStyle>
          <a:p>
            <a:pPr>
              <a:defRPr/>
            </a:pPr>
            <a:fld id="{69BAD073-AF20-F84F-B655-3D528DA1697A}" type="datetime1">
              <a:rPr lang="en-US" altLang="zh-CN" smtClean="0"/>
              <a:t>9/11/25</a:t>
            </a:fld>
            <a:endParaRPr lang="en-US" altLang="zh-CN"/>
          </a:p>
        </p:txBody>
      </p:sp>
      <p:sp>
        <p:nvSpPr>
          <p:cNvPr id="5" name="Rectangle 12">
            <a:extLst>
              <a:ext uri="{FF2B5EF4-FFF2-40B4-BE49-F238E27FC236}">
                <a16:creationId xmlns:a16="http://schemas.microsoft.com/office/drawing/2014/main" id="{20C7080D-01C0-0341-8A87-A80893EDBB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C72F445-2AE2-194C-9C12-2BAC7249B9CC}"/>
              </a:ext>
            </a:extLst>
          </p:cNvPr>
          <p:cNvSpPr>
            <a:spLocks noGrp="1" noChangeArrowheads="1"/>
          </p:cNvSpPr>
          <p:nvPr>
            <p:ph type="sldNum" sz="quarter" idx="12"/>
          </p:nvPr>
        </p:nvSpPr>
        <p:spPr>
          <a:ln/>
        </p:spPr>
        <p:txBody>
          <a:bodyPr/>
          <a:lstStyle>
            <a:lvl1pPr>
              <a:defRPr/>
            </a:lvl1pPr>
          </a:lstStyle>
          <a:p>
            <a:fld id="{B6789A0C-B670-424C-A8C3-65088DD066A9}" type="slidenum">
              <a:rPr lang="zh-CN" altLang="en-US"/>
              <a:pPr/>
              <a:t>‹#›</a:t>
            </a:fld>
            <a:endParaRPr lang="en-US" altLang="zh-CN"/>
          </a:p>
        </p:txBody>
      </p:sp>
    </p:spTree>
    <p:extLst>
      <p:ext uri="{BB962C8B-B14F-4D97-AF65-F5344CB8AC3E}">
        <p14:creationId xmlns:p14="http://schemas.microsoft.com/office/powerpoint/2010/main" val="7410997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1">
            <a:extLst>
              <a:ext uri="{FF2B5EF4-FFF2-40B4-BE49-F238E27FC236}">
                <a16:creationId xmlns:a16="http://schemas.microsoft.com/office/drawing/2014/main" id="{F952E143-E516-2F41-86CD-1CD175500BE3}"/>
              </a:ext>
            </a:extLst>
          </p:cNvPr>
          <p:cNvSpPr>
            <a:spLocks noGrp="1" noChangeArrowheads="1"/>
          </p:cNvSpPr>
          <p:nvPr>
            <p:ph type="dt" sz="half" idx="10"/>
          </p:nvPr>
        </p:nvSpPr>
        <p:spPr>
          <a:ln/>
        </p:spPr>
        <p:txBody>
          <a:bodyPr/>
          <a:lstStyle>
            <a:lvl1pPr>
              <a:defRPr/>
            </a:lvl1pPr>
          </a:lstStyle>
          <a:p>
            <a:pPr>
              <a:defRPr/>
            </a:pPr>
            <a:fld id="{9D5B2CFC-0D0D-B442-BEEA-F587DAEED54D}" type="datetime1">
              <a:rPr lang="en-US" altLang="zh-CN" smtClean="0"/>
              <a:t>9/11/25</a:t>
            </a:fld>
            <a:endParaRPr lang="en-US" altLang="zh-CN"/>
          </a:p>
        </p:txBody>
      </p:sp>
      <p:sp>
        <p:nvSpPr>
          <p:cNvPr id="5" name="Rectangle 12">
            <a:extLst>
              <a:ext uri="{FF2B5EF4-FFF2-40B4-BE49-F238E27FC236}">
                <a16:creationId xmlns:a16="http://schemas.microsoft.com/office/drawing/2014/main" id="{27B76537-12C5-1842-88A8-139DD00B9A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00D5E72-9AC5-DE46-AE3C-77D216AC852A}"/>
              </a:ext>
            </a:extLst>
          </p:cNvPr>
          <p:cNvSpPr>
            <a:spLocks noGrp="1" noChangeArrowheads="1"/>
          </p:cNvSpPr>
          <p:nvPr>
            <p:ph type="sldNum" sz="quarter" idx="12"/>
          </p:nvPr>
        </p:nvSpPr>
        <p:spPr>
          <a:ln/>
        </p:spPr>
        <p:txBody>
          <a:bodyPr/>
          <a:lstStyle>
            <a:lvl1pPr>
              <a:defRPr/>
            </a:lvl1pPr>
          </a:lstStyle>
          <a:p>
            <a:fld id="{95AD6DFB-6666-AD44-B276-38AB57C461E8}" type="slidenum">
              <a:rPr lang="zh-CN" altLang="en-US"/>
              <a:pPr/>
              <a:t>‹#›</a:t>
            </a:fld>
            <a:endParaRPr lang="en-US" altLang="zh-CN"/>
          </a:p>
        </p:txBody>
      </p:sp>
    </p:spTree>
    <p:extLst>
      <p:ext uri="{BB962C8B-B14F-4D97-AF65-F5344CB8AC3E}">
        <p14:creationId xmlns:p14="http://schemas.microsoft.com/office/powerpoint/2010/main" val="35818886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82DD8DB-BD48-7447-A56E-737A55961734}"/>
              </a:ext>
            </a:extLst>
          </p:cNvPr>
          <p:cNvSpPr>
            <a:spLocks noGrp="1" noChangeArrowheads="1"/>
          </p:cNvSpPr>
          <p:nvPr>
            <p:ph type="dt" sz="half" idx="10"/>
          </p:nvPr>
        </p:nvSpPr>
        <p:spPr>
          <a:ln/>
        </p:spPr>
        <p:txBody>
          <a:bodyPr/>
          <a:lstStyle>
            <a:lvl1pPr>
              <a:defRPr/>
            </a:lvl1pPr>
          </a:lstStyle>
          <a:p>
            <a:pPr>
              <a:defRPr/>
            </a:pPr>
            <a:fld id="{F52CF337-856A-2F49-A66D-B27072591B85}" type="datetime1">
              <a:rPr lang="en-US" altLang="zh-CN" smtClean="0"/>
              <a:t>9/11/25</a:t>
            </a:fld>
            <a:endParaRPr lang="en-US" altLang="zh-CN"/>
          </a:p>
        </p:txBody>
      </p:sp>
      <p:sp>
        <p:nvSpPr>
          <p:cNvPr id="5" name="Rectangle 12">
            <a:extLst>
              <a:ext uri="{FF2B5EF4-FFF2-40B4-BE49-F238E27FC236}">
                <a16:creationId xmlns:a16="http://schemas.microsoft.com/office/drawing/2014/main" id="{F0E3BE8B-7574-314B-9D5A-06FFCE8DB0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00A4AAAE-CF7D-C94D-A774-46274CDE8605}"/>
              </a:ext>
            </a:extLst>
          </p:cNvPr>
          <p:cNvSpPr>
            <a:spLocks noGrp="1" noChangeArrowheads="1"/>
          </p:cNvSpPr>
          <p:nvPr>
            <p:ph type="sldNum" sz="quarter" idx="12"/>
          </p:nvPr>
        </p:nvSpPr>
        <p:spPr>
          <a:ln/>
        </p:spPr>
        <p:txBody>
          <a:bodyPr/>
          <a:lstStyle>
            <a:lvl1pPr>
              <a:defRPr/>
            </a:lvl1pPr>
          </a:lstStyle>
          <a:p>
            <a:fld id="{35076E67-1031-0C41-AAD0-5499F93954D8}" type="slidenum">
              <a:rPr lang="zh-CN" altLang="en-US"/>
              <a:pPr/>
              <a:t>‹#›</a:t>
            </a:fld>
            <a:endParaRPr lang="en-US" altLang="zh-CN"/>
          </a:p>
        </p:txBody>
      </p:sp>
    </p:spTree>
    <p:extLst>
      <p:ext uri="{BB962C8B-B14F-4D97-AF65-F5344CB8AC3E}">
        <p14:creationId xmlns:p14="http://schemas.microsoft.com/office/powerpoint/2010/main" val="51873500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E1F760DF-1E23-6647-83C0-306AAAEFC46D}"/>
              </a:ext>
            </a:extLst>
          </p:cNvPr>
          <p:cNvSpPr>
            <a:spLocks noGrp="1" noChangeArrowheads="1"/>
          </p:cNvSpPr>
          <p:nvPr>
            <p:ph type="dt" sz="half" idx="10"/>
          </p:nvPr>
        </p:nvSpPr>
        <p:spPr>
          <a:ln/>
        </p:spPr>
        <p:txBody>
          <a:bodyPr/>
          <a:lstStyle>
            <a:lvl1pPr>
              <a:defRPr/>
            </a:lvl1pPr>
          </a:lstStyle>
          <a:p>
            <a:pPr>
              <a:defRPr/>
            </a:pPr>
            <a:fld id="{A89A8ECF-E311-6E42-A997-00587BBD32B6}" type="datetime1">
              <a:rPr lang="en-US" altLang="zh-CN" smtClean="0"/>
              <a:t>9/11/25</a:t>
            </a:fld>
            <a:endParaRPr lang="en-US" altLang="zh-CN"/>
          </a:p>
        </p:txBody>
      </p:sp>
      <p:sp>
        <p:nvSpPr>
          <p:cNvPr id="5" name="Rectangle 12">
            <a:extLst>
              <a:ext uri="{FF2B5EF4-FFF2-40B4-BE49-F238E27FC236}">
                <a16:creationId xmlns:a16="http://schemas.microsoft.com/office/drawing/2014/main" id="{B2C5AA09-C7D4-9F42-8BD4-75FD46F19E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F502ED2D-18A3-3649-9AC1-FBB728F01040}"/>
              </a:ext>
            </a:extLst>
          </p:cNvPr>
          <p:cNvSpPr>
            <a:spLocks noGrp="1" noChangeArrowheads="1"/>
          </p:cNvSpPr>
          <p:nvPr>
            <p:ph type="sldNum" sz="quarter" idx="12"/>
          </p:nvPr>
        </p:nvSpPr>
        <p:spPr>
          <a:ln/>
        </p:spPr>
        <p:txBody>
          <a:bodyPr/>
          <a:lstStyle>
            <a:lvl1pPr>
              <a:defRPr/>
            </a:lvl1pPr>
          </a:lstStyle>
          <a:p>
            <a:fld id="{88AF7CEB-C410-9B47-8B69-F39D84FB7B9F}" type="slidenum">
              <a:rPr lang="zh-CN" altLang="en-US"/>
              <a:pPr/>
              <a:t>‹#›</a:t>
            </a:fld>
            <a:endParaRPr lang="en-US" altLang="zh-CN"/>
          </a:p>
        </p:txBody>
      </p:sp>
    </p:spTree>
    <p:extLst>
      <p:ext uri="{BB962C8B-B14F-4D97-AF65-F5344CB8AC3E}">
        <p14:creationId xmlns:p14="http://schemas.microsoft.com/office/powerpoint/2010/main" val="378802756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412875"/>
            <a:ext cx="3954462"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412875"/>
            <a:ext cx="3954463"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00BE017E-3CB5-DE44-A12F-C54D38945636}"/>
              </a:ext>
            </a:extLst>
          </p:cNvPr>
          <p:cNvSpPr>
            <a:spLocks noGrp="1" noChangeArrowheads="1"/>
          </p:cNvSpPr>
          <p:nvPr>
            <p:ph type="dt" sz="half" idx="10"/>
          </p:nvPr>
        </p:nvSpPr>
        <p:spPr>
          <a:ln/>
        </p:spPr>
        <p:txBody>
          <a:bodyPr/>
          <a:lstStyle>
            <a:lvl1pPr>
              <a:defRPr/>
            </a:lvl1pPr>
          </a:lstStyle>
          <a:p>
            <a:pPr>
              <a:defRPr/>
            </a:pPr>
            <a:fld id="{EB3FC864-A7B5-F64D-8236-843C8BD5D62F}" type="datetime1">
              <a:rPr lang="en-US" altLang="zh-CN" smtClean="0"/>
              <a:t>9/11/25</a:t>
            </a:fld>
            <a:endParaRPr lang="en-US" altLang="zh-CN"/>
          </a:p>
        </p:txBody>
      </p:sp>
      <p:sp>
        <p:nvSpPr>
          <p:cNvPr id="6" name="Rectangle 12">
            <a:extLst>
              <a:ext uri="{FF2B5EF4-FFF2-40B4-BE49-F238E27FC236}">
                <a16:creationId xmlns:a16="http://schemas.microsoft.com/office/drawing/2014/main" id="{2460A850-997A-0541-86A0-D98DDE87F6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65A1988-FF20-8944-AE0F-420699C2803C}"/>
              </a:ext>
            </a:extLst>
          </p:cNvPr>
          <p:cNvSpPr>
            <a:spLocks noGrp="1" noChangeArrowheads="1"/>
          </p:cNvSpPr>
          <p:nvPr>
            <p:ph type="sldNum" sz="quarter" idx="12"/>
          </p:nvPr>
        </p:nvSpPr>
        <p:spPr>
          <a:ln/>
        </p:spPr>
        <p:txBody>
          <a:bodyPr/>
          <a:lstStyle>
            <a:lvl1pPr>
              <a:defRPr/>
            </a:lvl1pPr>
          </a:lstStyle>
          <a:p>
            <a:fld id="{4B7379D8-6513-634E-8897-5DA3B5AB9B10}" type="slidenum">
              <a:rPr lang="zh-CN" altLang="en-US"/>
              <a:pPr/>
              <a:t>‹#›</a:t>
            </a:fld>
            <a:endParaRPr lang="en-US" altLang="zh-CN"/>
          </a:p>
        </p:txBody>
      </p:sp>
    </p:spTree>
    <p:extLst>
      <p:ext uri="{BB962C8B-B14F-4D97-AF65-F5344CB8AC3E}">
        <p14:creationId xmlns:p14="http://schemas.microsoft.com/office/powerpoint/2010/main" val="367821537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3C9CDEFE-866C-4048-9028-C9141F9B6F5B}"/>
              </a:ext>
            </a:extLst>
          </p:cNvPr>
          <p:cNvSpPr>
            <a:spLocks noGrp="1" noChangeArrowheads="1"/>
          </p:cNvSpPr>
          <p:nvPr>
            <p:ph type="dt" sz="half" idx="10"/>
          </p:nvPr>
        </p:nvSpPr>
        <p:spPr>
          <a:ln/>
        </p:spPr>
        <p:txBody>
          <a:bodyPr/>
          <a:lstStyle>
            <a:lvl1pPr>
              <a:defRPr/>
            </a:lvl1pPr>
          </a:lstStyle>
          <a:p>
            <a:pPr>
              <a:defRPr/>
            </a:pPr>
            <a:fld id="{3FA19708-AE9A-274F-8664-050677056EFF}" type="datetime1">
              <a:rPr lang="en-US" altLang="zh-CN" smtClean="0"/>
              <a:t>9/11/25</a:t>
            </a:fld>
            <a:endParaRPr lang="en-US" altLang="zh-CN"/>
          </a:p>
        </p:txBody>
      </p:sp>
      <p:sp>
        <p:nvSpPr>
          <p:cNvPr id="8" name="Rectangle 12">
            <a:extLst>
              <a:ext uri="{FF2B5EF4-FFF2-40B4-BE49-F238E27FC236}">
                <a16:creationId xmlns:a16="http://schemas.microsoft.com/office/drawing/2014/main" id="{D26FADBF-A17E-114D-A506-2A4ABB4F263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0A316D84-8525-2644-92F1-2DFBDDC955CC}"/>
              </a:ext>
            </a:extLst>
          </p:cNvPr>
          <p:cNvSpPr>
            <a:spLocks noGrp="1" noChangeArrowheads="1"/>
          </p:cNvSpPr>
          <p:nvPr>
            <p:ph type="sldNum" sz="quarter" idx="12"/>
          </p:nvPr>
        </p:nvSpPr>
        <p:spPr>
          <a:ln/>
        </p:spPr>
        <p:txBody>
          <a:bodyPr/>
          <a:lstStyle>
            <a:lvl1pPr>
              <a:defRPr/>
            </a:lvl1pPr>
          </a:lstStyle>
          <a:p>
            <a:fld id="{1CE23F84-24CA-4941-B029-8F0FAA5482AF}" type="slidenum">
              <a:rPr lang="zh-CN" altLang="en-US"/>
              <a:pPr/>
              <a:t>‹#›</a:t>
            </a:fld>
            <a:endParaRPr lang="en-US" altLang="zh-CN"/>
          </a:p>
        </p:txBody>
      </p:sp>
    </p:spTree>
    <p:extLst>
      <p:ext uri="{BB962C8B-B14F-4D97-AF65-F5344CB8AC3E}">
        <p14:creationId xmlns:p14="http://schemas.microsoft.com/office/powerpoint/2010/main" val="173652603"/>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2863D4CA-A429-0048-B6DD-EE353587C7B9}"/>
              </a:ext>
            </a:extLst>
          </p:cNvPr>
          <p:cNvSpPr>
            <a:spLocks noGrp="1" noChangeArrowheads="1"/>
          </p:cNvSpPr>
          <p:nvPr>
            <p:ph type="dt" sz="half" idx="10"/>
          </p:nvPr>
        </p:nvSpPr>
        <p:spPr>
          <a:ln/>
        </p:spPr>
        <p:txBody>
          <a:bodyPr/>
          <a:lstStyle>
            <a:lvl1pPr>
              <a:defRPr/>
            </a:lvl1pPr>
          </a:lstStyle>
          <a:p>
            <a:pPr>
              <a:defRPr/>
            </a:pPr>
            <a:fld id="{CE2AF53B-127A-A142-9C74-2056DF5D5ED2}" type="datetime1">
              <a:rPr lang="en-US" altLang="zh-CN" smtClean="0"/>
              <a:t>9/11/25</a:t>
            </a:fld>
            <a:endParaRPr lang="en-US" altLang="zh-CN"/>
          </a:p>
        </p:txBody>
      </p:sp>
      <p:sp>
        <p:nvSpPr>
          <p:cNvPr id="4" name="Rectangle 12">
            <a:extLst>
              <a:ext uri="{FF2B5EF4-FFF2-40B4-BE49-F238E27FC236}">
                <a16:creationId xmlns:a16="http://schemas.microsoft.com/office/drawing/2014/main" id="{448B57B0-805B-AC47-A657-2B32DAE18A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C653F2B6-F09F-5846-B3C2-85DC0B595FBB}"/>
              </a:ext>
            </a:extLst>
          </p:cNvPr>
          <p:cNvSpPr>
            <a:spLocks noGrp="1" noChangeArrowheads="1"/>
          </p:cNvSpPr>
          <p:nvPr>
            <p:ph type="sldNum" sz="quarter" idx="12"/>
          </p:nvPr>
        </p:nvSpPr>
        <p:spPr>
          <a:ln/>
        </p:spPr>
        <p:txBody>
          <a:bodyPr/>
          <a:lstStyle>
            <a:lvl1pPr>
              <a:defRPr/>
            </a:lvl1pPr>
          </a:lstStyle>
          <a:p>
            <a:fld id="{C306F920-8F9B-6440-868E-E05577D2AEEB}" type="slidenum">
              <a:rPr lang="zh-CN" altLang="en-US"/>
              <a:pPr/>
              <a:t>‹#›</a:t>
            </a:fld>
            <a:endParaRPr lang="en-US" altLang="zh-CN"/>
          </a:p>
        </p:txBody>
      </p:sp>
    </p:spTree>
    <p:extLst>
      <p:ext uri="{BB962C8B-B14F-4D97-AF65-F5344CB8AC3E}">
        <p14:creationId xmlns:p14="http://schemas.microsoft.com/office/powerpoint/2010/main" val="112960572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6608629-6A48-544D-BCC3-19E118B0F51C}"/>
              </a:ext>
            </a:extLst>
          </p:cNvPr>
          <p:cNvSpPr>
            <a:spLocks noGrp="1" noChangeArrowheads="1"/>
          </p:cNvSpPr>
          <p:nvPr>
            <p:ph type="dt" sz="half" idx="10"/>
          </p:nvPr>
        </p:nvSpPr>
        <p:spPr>
          <a:ln/>
        </p:spPr>
        <p:txBody>
          <a:bodyPr/>
          <a:lstStyle>
            <a:lvl1pPr>
              <a:defRPr/>
            </a:lvl1pPr>
          </a:lstStyle>
          <a:p>
            <a:pPr>
              <a:defRPr/>
            </a:pPr>
            <a:fld id="{4407D10A-BDCA-EE48-8D8C-11DC1DE1598A}" type="datetime1">
              <a:rPr lang="en-US" altLang="zh-CN" smtClean="0"/>
              <a:t>9/11/25</a:t>
            </a:fld>
            <a:endParaRPr lang="en-US" altLang="zh-CN"/>
          </a:p>
        </p:txBody>
      </p:sp>
      <p:sp>
        <p:nvSpPr>
          <p:cNvPr id="3" name="Rectangle 12">
            <a:extLst>
              <a:ext uri="{FF2B5EF4-FFF2-40B4-BE49-F238E27FC236}">
                <a16:creationId xmlns:a16="http://schemas.microsoft.com/office/drawing/2014/main" id="{59017AAA-FB21-7D43-9EF5-F0B22301FB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7994BE11-5817-F04A-8EE6-ADBDD60FA45F}"/>
              </a:ext>
            </a:extLst>
          </p:cNvPr>
          <p:cNvSpPr>
            <a:spLocks noGrp="1" noChangeArrowheads="1"/>
          </p:cNvSpPr>
          <p:nvPr>
            <p:ph type="sldNum" sz="quarter" idx="12"/>
          </p:nvPr>
        </p:nvSpPr>
        <p:spPr>
          <a:ln/>
        </p:spPr>
        <p:txBody>
          <a:bodyPr/>
          <a:lstStyle>
            <a:lvl1pPr>
              <a:defRPr/>
            </a:lvl1pPr>
          </a:lstStyle>
          <a:p>
            <a:fld id="{0EC01821-FBC1-0943-A98A-47205D9EC5A4}" type="slidenum">
              <a:rPr lang="zh-CN" altLang="en-US"/>
              <a:pPr/>
              <a:t>‹#›</a:t>
            </a:fld>
            <a:endParaRPr lang="en-US" altLang="zh-CN"/>
          </a:p>
        </p:txBody>
      </p:sp>
    </p:spTree>
    <p:extLst>
      <p:ext uri="{BB962C8B-B14F-4D97-AF65-F5344CB8AC3E}">
        <p14:creationId xmlns:p14="http://schemas.microsoft.com/office/powerpoint/2010/main" val="1800774864"/>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DB3466F1-1536-3D4D-9DEC-DE056C815C58}"/>
              </a:ext>
            </a:extLst>
          </p:cNvPr>
          <p:cNvSpPr>
            <a:spLocks noGrp="1" noChangeArrowheads="1"/>
          </p:cNvSpPr>
          <p:nvPr>
            <p:ph type="dt" sz="half" idx="10"/>
          </p:nvPr>
        </p:nvSpPr>
        <p:spPr>
          <a:ln/>
        </p:spPr>
        <p:txBody>
          <a:bodyPr/>
          <a:lstStyle>
            <a:lvl1pPr>
              <a:defRPr/>
            </a:lvl1pPr>
          </a:lstStyle>
          <a:p>
            <a:pPr>
              <a:defRPr/>
            </a:pPr>
            <a:fld id="{224A717A-AE0D-3F43-B6E4-6B12A1A3A16D}" type="datetime1">
              <a:rPr lang="en-US" altLang="zh-CN" smtClean="0"/>
              <a:t>9/11/25</a:t>
            </a:fld>
            <a:endParaRPr lang="en-US" altLang="zh-CN"/>
          </a:p>
        </p:txBody>
      </p:sp>
      <p:sp>
        <p:nvSpPr>
          <p:cNvPr id="6" name="Rectangle 12">
            <a:extLst>
              <a:ext uri="{FF2B5EF4-FFF2-40B4-BE49-F238E27FC236}">
                <a16:creationId xmlns:a16="http://schemas.microsoft.com/office/drawing/2014/main" id="{CB95D958-EA07-664B-8D50-25C22D8F91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DA828A80-0269-1843-A704-D1175B38919E}"/>
              </a:ext>
            </a:extLst>
          </p:cNvPr>
          <p:cNvSpPr>
            <a:spLocks noGrp="1" noChangeArrowheads="1"/>
          </p:cNvSpPr>
          <p:nvPr>
            <p:ph type="sldNum" sz="quarter" idx="12"/>
          </p:nvPr>
        </p:nvSpPr>
        <p:spPr>
          <a:ln/>
        </p:spPr>
        <p:txBody>
          <a:bodyPr/>
          <a:lstStyle>
            <a:lvl1pPr>
              <a:defRPr/>
            </a:lvl1pPr>
          </a:lstStyle>
          <a:p>
            <a:fld id="{246AEB4C-BC76-7C4C-854D-18A0031F3C03}" type="slidenum">
              <a:rPr lang="zh-CN" altLang="en-US"/>
              <a:pPr/>
              <a:t>‹#›</a:t>
            </a:fld>
            <a:endParaRPr lang="en-US" altLang="zh-CN"/>
          </a:p>
        </p:txBody>
      </p:sp>
    </p:spTree>
    <p:extLst>
      <p:ext uri="{BB962C8B-B14F-4D97-AF65-F5344CB8AC3E}">
        <p14:creationId xmlns:p14="http://schemas.microsoft.com/office/powerpoint/2010/main" val="408389360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9221" name="Rectangle 5">
            <a:extLst>
              <a:ext uri="{FF2B5EF4-FFF2-40B4-BE49-F238E27FC236}">
                <a16:creationId xmlns:a16="http://schemas.microsoft.com/office/drawing/2014/main" id="{7951D336-32AB-A145-85DE-EA637DB062DD}"/>
              </a:ext>
            </a:extLst>
          </p:cNvPr>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5123" name="Rectangle 9">
            <a:extLst>
              <a:ext uri="{FF2B5EF4-FFF2-40B4-BE49-F238E27FC236}">
                <a16:creationId xmlns:a16="http://schemas.microsoft.com/office/drawing/2014/main" id="{599EC733-66F1-2946-B87D-13B34E8301E9}"/>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 name="Rectangle 7">
            <a:extLst>
              <a:ext uri="{FF2B5EF4-FFF2-40B4-BE49-F238E27FC236}">
                <a16:creationId xmlns:a16="http://schemas.microsoft.com/office/drawing/2014/main" id="{DD72E3C7-EF1E-1142-BEB9-48C0458E1256}"/>
              </a:ext>
            </a:extLst>
          </p:cNvPr>
          <p:cNvSpPr>
            <a:spLocks noGrp="1" noChangeArrowheads="1"/>
          </p:cNvSpPr>
          <p:nvPr>
            <p:ph type="dt" sz="quarter" idx="2"/>
          </p:nvPr>
        </p:nvSpPr>
        <p:spPr bwMode="auto">
          <a:xfrm>
            <a:off x="6858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spcBef>
                <a:spcPct val="0"/>
              </a:spcBef>
              <a:defRPr kumimoji="0" sz="1400" b="0">
                <a:latin typeface="Times New Roman" pitchFamily="18" charset="0"/>
              </a:defRPr>
            </a:lvl1pPr>
          </a:lstStyle>
          <a:p>
            <a:pPr>
              <a:defRPr/>
            </a:pPr>
            <a:fld id="{E3806E8E-8773-B749-A45F-4D7AD16F776E}" type="datetime1">
              <a:rPr lang="en-US" altLang="zh-CN" smtClean="0"/>
              <a:t>9/11/25</a:t>
            </a:fld>
            <a:endParaRPr lang="en-US" altLang="zh-CN"/>
          </a:p>
        </p:txBody>
      </p:sp>
      <p:sp>
        <p:nvSpPr>
          <p:cNvPr id="14" name="Rectangle 8">
            <a:extLst>
              <a:ext uri="{FF2B5EF4-FFF2-40B4-BE49-F238E27FC236}">
                <a16:creationId xmlns:a16="http://schemas.microsoft.com/office/drawing/2014/main" id="{32CD1D97-F3A0-3340-9202-43FFE7F2F4DC}"/>
              </a:ext>
            </a:extLst>
          </p:cNvPr>
          <p:cNvSpPr>
            <a:spLocks noGrp="1" noChangeArrowheads="1"/>
          </p:cNvSpPr>
          <p:nvPr>
            <p:ph type="ftr" sz="quarter" idx="3"/>
          </p:nvPr>
        </p:nvSpPr>
        <p:spPr bwMode="auto">
          <a:xfrm>
            <a:off x="3124200" y="6248400"/>
            <a:ext cx="28956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a:spcBef>
                <a:spcPct val="0"/>
              </a:spcBef>
              <a:defRPr kumimoji="0" sz="1400">
                <a:latin typeface="Times New Roman" pitchFamily="18" charset="0"/>
              </a:defRPr>
            </a:lvl1pPr>
          </a:lstStyle>
          <a:p>
            <a:pPr>
              <a:defRPr/>
            </a:pPr>
            <a:endParaRPr lang="en-US" altLang="zh-CN"/>
          </a:p>
        </p:txBody>
      </p:sp>
      <p:sp>
        <p:nvSpPr>
          <p:cNvPr id="15" name="Rectangle 9">
            <a:extLst>
              <a:ext uri="{FF2B5EF4-FFF2-40B4-BE49-F238E27FC236}">
                <a16:creationId xmlns:a16="http://schemas.microsoft.com/office/drawing/2014/main" id="{2AA8595D-E7C7-8F46-9DD0-E6B1A00ED737}"/>
              </a:ext>
            </a:extLst>
          </p:cNvPr>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r">
              <a:spcBef>
                <a:spcPct val="0"/>
              </a:spcBef>
              <a:defRPr kumimoji="0" sz="1400"/>
            </a:lvl1pPr>
          </a:lstStyle>
          <a:p>
            <a:fld id="{D9AA3D42-D8F9-D741-8913-7594AF5C38F5}"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4060" r:id="rId1"/>
  </p:sldLayoutIdLst>
  <p:transition>
    <p:random/>
  </p:transition>
  <p:hf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Arial" charset="0"/>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Arial" charset="0"/>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8FD15AC3-E870-8E4C-82FB-3AFB0C46D7C0}"/>
              </a:ext>
            </a:extLst>
          </p:cNvPr>
          <p:cNvSpPr>
            <a:spLocks noChangeArrowheads="1"/>
          </p:cNvSpPr>
          <p:nvPr/>
        </p:nvSpPr>
        <p:spPr bwMode="ltGray">
          <a:xfrm>
            <a:off x="417513" y="368300"/>
            <a:ext cx="438150" cy="474663"/>
          </a:xfrm>
          <a:prstGeom prst="rect">
            <a:avLst/>
          </a:prstGeom>
          <a:solidFill>
            <a:schemeClr val="accent2"/>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7" name="Rectangle 3">
            <a:extLst>
              <a:ext uri="{FF2B5EF4-FFF2-40B4-BE49-F238E27FC236}">
                <a16:creationId xmlns:a16="http://schemas.microsoft.com/office/drawing/2014/main" id="{230670F6-2D71-F24C-B236-408CC47E9CCF}"/>
              </a:ext>
            </a:extLst>
          </p:cNvPr>
          <p:cNvSpPr>
            <a:spLocks noChangeArrowheads="1"/>
          </p:cNvSpPr>
          <p:nvPr/>
        </p:nvSpPr>
        <p:spPr bwMode="ltGray">
          <a:xfrm>
            <a:off x="800100" y="36830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8" name="Rectangle 4">
            <a:extLst>
              <a:ext uri="{FF2B5EF4-FFF2-40B4-BE49-F238E27FC236}">
                <a16:creationId xmlns:a16="http://schemas.microsoft.com/office/drawing/2014/main" id="{B846D790-31EC-AB42-97C5-EBA5FE9C26B5}"/>
              </a:ext>
            </a:extLst>
          </p:cNvPr>
          <p:cNvSpPr>
            <a:spLocks noChangeArrowheads="1"/>
          </p:cNvSpPr>
          <p:nvPr/>
        </p:nvSpPr>
        <p:spPr bwMode="ltGray">
          <a:xfrm>
            <a:off x="541338" y="790575"/>
            <a:ext cx="422275" cy="474663"/>
          </a:xfrm>
          <a:prstGeom prst="rect">
            <a:avLst/>
          </a:prstGeom>
          <a:solidFill>
            <a:schemeClr val="folHlink"/>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9" name="Rectangle 5">
            <a:extLst>
              <a:ext uri="{FF2B5EF4-FFF2-40B4-BE49-F238E27FC236}">
                <a16:creationId xmlns:a16="http://schemas.microsoft.com/office/drawing/2014/main" id="{5B70013F-FB5B-E54A-866C-8946803BBF5D}"/>
              </a:ext>
            </a:extLst>
          </p:cNvPr>
          <p:cNvSpPr>
            <a:spLocks noChangeArrowheads="1"/>
          </p:cNvSpPr>
          <p:nvPr/>
        </p:nvSpPr>
        <p:spPr bwMode="ltGray">
          <a:xfrm>
            <a:off x="911225" y="79057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0" name="Rectangle 6">
            <a:extLst>
              <a:ext uri="{FF2B5EF4-FFF2-40B4-BE49-F238E27FC236}">
                <a16:creationId xmlns:a16="http://schemas.microsoft.com/office/drawing/2014/main" id="{58886DAE-C8D7-E741-B388-B44BE33BE50B}"/>
              </a:ext>
            </a:extLst>
          </p:cNvPr>
          <p:cNvSpPr>
            <a:spLocks noChangeArrowheads="1"/>
          </p:cNvSpPr>
          <p:nvPr/>
        </p:nvSpPr>
        <p:spPr bwMode="ltGray">
          <a:xfrm>
            <a:off x="127000" y="71755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1" name="Rectangle 7">
            <a:extLst>
              <a:ext uri="{FF2B5EF4-FFF2-40B4-BE49-F238E27FC236}">
                <a16:creationId xmlns:a16="http://schemas.microsoft.com/office/drawing/2014/main" id="{3AB3E1B9-4CF2-BC4D-B9C6-46E471F770DB}"/>
              </a:ext>
            </a:extLst>
          </p:cNvPr>
          <p:cNvSpPr>
            <a:spLocks noChangeArrowheads="1"/>
          </p:cNvSpPr>
          <p:nvPr/>
        </p:nvSpPr>
        <p:spPr bwMode="gray">
          <a:xfrm>
            <a:off x="762000" y="260350"/>
            <a:ext cx="31750" cy="1052513"/>
          </a:xfrm>
          <a:prstGeom prst="rect">
            <a:avLst/>
          </a:prstGeom>
          <a:solidFill>
            <a:schemeClr val="bg2"/>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2" name="Rectangle 8">
            <a:extLst>
              <a:ext uri="{FF2B5EF4-FFF2-40B4-BE49-F238E27FC236}">
                <a16:creationId xmlns:a16="http://schemas.microsoft.com/office/drawing/2014/main" id="{BFDCF749-3CC8-0441-8945-1F0AA91E539C}"/>
              </a:ext>
            </a:extLst>
          </p:cNvPr>
          <p:cNvSpPr>
            <a:spLocks noChangeArrowheads="1"/>
          </p:cNvSpPr>
          <p:nvPr/>
        </p:nvSpPr>
        <p:spPr bwMode="gray">
          <a:xfrm>
            <a:off x="468313" y="9810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6153" name="Rectangle 9">
            <a:extLst>
              <a:ext uri="{FF2B5EF4-FFF2-40B4-BE49-F238E27FC236}">
                <a16:creationId xmlns:a16="http://schemas.microsoft.com/office/drawing/2014/main" id="{51C3D13E-901D-3B44-93E8-32DBF66F6CD5}"/>
              </a:ext>
            </a:extLst>
          </p:cNvPr>
          <p:cNvSpPr>
            <a:spLocks noGrp="1" noChangeArrowheads="1"/>
          </p:cNvSpPr>
          <p:nvPr>
            <p:ph type="title"/>
          </p:nvPr>
        </p:nvSpPr>
        <p:spPr bwMode="auto">
          <a:xfrm>
            <a:off x="1331913" y="95250"/>
            <a:ext cx="7416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154" name="Rectangle 10">
            <a:extLst>
              <a:ext uri="{FF2B5EF4-FFF2-40B4-BE49-F238E27FC236}">
                <a16:creationId xmlns:a16="http://schemas.microsoft.com/office/drawing/2014/main" id="{BAD3E6B3-3194-524B-867D-C481347F92E3}"/>
              </a:ext>
            </a:extLst>
          </p:cNvPr>
          <p:cNvSpPr>
            <a:spLocks noGrp="1" noChangeArrowheads="1"/>
          </p:cNvSpPr>
          <p:nvPr>
            <p:ph type="body" idx="1"/>
          </p:nvPr>
        </p:nvSpPr>
        <p:spPr bwMode="auto">
          <a:xfrm>
            <a:off x="611188" y="1412875"/>
            <a:ext cx="806132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4875" name="Rectangle 11">
            <a:extLst>
              <a:ext uri="{FF2B5EF4-FFF2-40B4-BE49-F238E27FC236}">
                <a16:creationId xmlns:a16="http://schemas.microsoft.com/office/drawing/2014/main" id="{5F485460-5AFE-0947-A188-18F41E351C3B}"/>
              </a:ext>
            </a:extLst>
          </p:cNvPr>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400" b="0">
                <a:latin typeface="+mn-lt"/>
              </a:defRPr>
            </a:lvl1pPr>
          </a:lstStyle>
          <a:p>
            <a:pPr>
              <a:defRPr/>
            </a:pPr>
            <a:fld id="{66FF172B-229E-7C45-9E28-9905CD3F4E3B}" type="datetime1">
              <a:rPr lang="en-US" altLang="zh-CN" smtClean="0"/>
              <a:t>9/11/25</a:t>
            </a:fld>
            <a:endParaRPr lang="en-US" altLang="zh-CN"/>
          </a:p>
        </p:txBody>
      </p:sp>
      <p:sp>
        <p:nvSpPr>
          <p:cNvPr id="164876" name="Rectangle 12">
            <a:extLst>
              <a:ext uri="{FF2B5EF4-FFF2-40B4-BE49-F238E27FC236}">
                <a16:creationId xmlns:a16="http://schemas.microsoft.com/office/drawing/2014/main" id="{EE8F0E1F-B204-044F-8CA1-B2A144873026}"/>
              </a:ext>
            </a:extLst>
          </p:cNvPr>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kumimoji="0" sz="1400">
                <a:latin typeface="Tahoma" pitchFamily="34" charset="0"/>
              </a:defRPr>
            </a:lvl1pPr>
          </a:lstStyle>
          <a:p>
            <a:pPr>
              <a:defRPr/>
            </a:pPr>
            <a:endParaRPr lang="en-US" altLang="zh-CN"/>
          </a:p>
        </p:txBody>
      </p:sp>
      <p:sp>
        <p:nvSpPr>
          <p:cNvPr id="164877" name="Rectangle 13">
            <a:extLst>
              <a:ext uri="{FF2B5EF4-FFF2-40B4-BE49-F238E27FC236}">
                <a16:creationId xmlns:a16="http://schemas.microsoft.com/office/drawing/2014/main" id="{74050A94-6325-B645-8927-B4EDA9D61488}"/>
              </a:ext>
            </a:extLst>
          </p:cNvPr>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400">
                <a:latin typeface="Tahoma" panose="020B0604030504040204" pitchFamily="34" charset="0"/>
              </a:defRPr>
            </a:lvl1pPr>
          </a:lstStyle>
          <a:p>
            <a:fld id="{52F898A0-99AE-C143-859E-D1F47EFDC12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transition>
    <p:random/>
  </p:transition>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23553;&#38754;&#21450;&#30446;&#24405;.ppt#2. &#24187;&#28783;&#29255; 2" TargetMode="External"/><Relationship Id="rId3" Type="http://schemas.openxmlformats.org/officeDocument/2006/relationships/slide" Target="slide12.xml"/><Relationship Id="rId7" Type="http://schemas.openxmlformats.org/officeDocument/2006/relationships/slide" Target="slide78.xml"/><Relationship Id="rId2" Type="http://schemas.openxmlformats.org/officeDocument/2006/relationships/slide" Target="slide4.xml"/><Relationship Id="rId1" Type="http://schemas.openxmlformats.org/officeDocument/2006/relationships/slideLayout" Target="../slideLayouts/slideLayout3.xml"/><Relationship Id="rId6" Type="http://schemas.openxmlformats.org/officeDocument/2006/relationships/slide" Target="slide58.xml"/><Relationship Id="rId5" Type="http://schemas.openxmlformats.org/officeDocument/2006/relationships/slide" Target="slide50.xml"/><Relationship Id="rId4" Type="http://schemas.openxmlformats.org/officeDocument/2006/relationships/slide" Target="slide22.xml"/><Relationship Id="rId9"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image" Target="../media/image13.emf"/><Relationship Id="rId5" Type="http://schemas.openxmlformats.org/officeDocument/2006/relationships/oleObject" Target="../embeddings/oleObject6.bin"/><Relationship Id="rId4" Type="http://schemas.openxmlformats.org/officeDocument/2006/relationships/image" Target="../media/image1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8.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D43D4CCB-8355-0D4D-A39C-C2C6C8AE416A}"/>
              </a:ext>
            </a:extLst>
          </p:cNvPr>
          <p:cNvSpPr>
            <a:spLocks noGrp="1" noChangeArrowheads="1"/>
          </p:cNvSpPr>
          <p:nvPr>
            <p:ph type="ctrTitle" idx="4294967295"/>
          </p:nvPr>
        </p:nvSpPr>
        <p:spPr>
          <a:xfrm>
            <a:off x="1763713" y="1125538"/>
            <a:ext cx="5746750" cy="1143000"/>
          </a:xfrm>
          <a:solidFill>
            <a:srgbClr val="FFFFFF"/>
          </a:solidFill>
        </p:spPr>
        <p:txBody>
          <a:bodyPr/>
          <a:lstStyle/>
          <a:p>
            <a:pPr eaLnBrk="1" hangingPunct="1"/>
            <a:r>
              <a:rPr lang="zh-CN" altLang="en-US" sz="4800" b="1"/>
              <a:t>计算机操作系统原理</a:t>
            </a:r>
          </a:p>
        </p:txBody>
      </p:sp>
      <p:sp>
        <p:nvSpPr>
          <p:cNvPr id="8195" name="Rectangle 1027">
            <a:extLst>
              <a:ext uri="{FF2B5EF4-FFF2-40B4-BE49-F238E27FC236}">
                <a16:creationId xmlns:a16="http://schemas.microsoft.com/office/drawing/2014/main" id="{1ED8EBD9-1D6C-354B-ACED-35ED65F8FECF}"/>
              </a:ext>
            </a:extLst>
          </p:cNvPr>
          <p:cNvSpPr>
            <a:spLocks noGrp="1" noChangeArrowheads="1"/>
          </p:cNvSpPr>
          <p:nvPr>
            <p:ph type="subTitle" idx="4294967295"/>
          </p:nvPr>
        </p:nvSpPr>
        <p:spPr>
          <a:xfrm>
            <a:off x="762000" y="2133600"/>
            <a:ext cx="7910513" cy="1811338"/>
          </a:xfrm>
          <a:solidFill>
            <a:srgbClr val="FFFFFF"/>
          </a:solidFill>
        </p:spPr>
        <p:txBody>
          <a:bodyPr/>
          <a:lstStyle/>
          <a:p>
            <a:pPr marL="0" indent="0" algn="ctr" eaLnBrk="1" hangingPunct="1">
              <a:buFont typeface="Wingdings" pitchFamily="2" charset="2"/>
              <a:buNone/>
            </a:pPr>
            <a:endParaRPr lang="en-US" altLang="zh-CN" dirty="0"/>
          </a:p>
          <a:p>
            <a:pPr marL="0" indent="0" algn="ctr" eaLnBrk="1" hangingPunct="1">
              <a:buFont typeface="Wingdings" pitchFamily="2" charset="2"/>
              <a:buNone/>
            </a:pPr>
            <a:r>
              <a:rPr lang="zh-CN" altLang="en-US" dirty="0"/>
              <a:t>计算机学院</a:t>
            </a:r>
            <a:endParaRPr lang="en-US" altLang="zh-CN" dirty="0"/>
          </a:p>
          <a:p>
            <a:pPr marL="0" indent="0" algn="ctr" eaLnBrk="1" hangingPunct="1">
              <a:buFont typeface="Wingdings" pitchFamily="2" charset="2"/>
              <a:buNone/>
            </a:pPr>
            <a:r>
              <a:rPr lang="zh-TW" altLang="en-US" dirty="0">
                <a:latin typeface="宋体" panose="02010600030101010101" pitchFamily="2" charset="-122"/>
              </a:rPr>
              <a:t>网络工程教研室</a:t>
            </a:r>
            <a:endParaRPr lang="en-US" altLang="zh-CN" dirty="0">
              <a:latin typeface="宋体" panose="02010600030101010101" pitchFamily="2" charset="-122"/>
            </a:endParaRPr>
          </a:p>
          <a:p>
            <a:pPr marL="0" indent="0" algn="ctr" eaLnBrk="1" hangingPunct="1">
              <a:buFont typeface="Wingdings" pitchFamily="2" charset="2"/>
              <a:buNone/>
            </a:pPr>
            <a:r>
              <a:rPr lang="zh-TW" altLang="en-US" dirty="0">
                <a:latin typeface="宋体" panose="02010600030101010101" pitchFamily="2" charset="-122"/>
              </a:rPr>
              <a:t>刘坤</a:t>
            </a:r>
            <a:endParaRPr lang="zh-CN" altLang="en-US" dirty="0"/>
          </a:p>
        </p:txBody>
      </p:sp>
      <p:sp>
        <p:nvSpPr>
          <p:cNvPr id="2" name="Slide Number Placeholder 1">
            <a:extLst>
              <a:ext uri="{FF2B5EF4-FFF2-40B4-BE49-F238E27FC236}">
                <a16:creationId xmlns:a16="http://schemas.microsoft.com/office/drawing/2014/main" id="{3F1E188F-32D3-C641-A9F2-976E6D674330}"/>
              </a:ext>
            </a:extLst>
          </p:cNvPr>
          <p:cNvSpPr>
            <a:spLocks noGrp="1"/>
          </p:cNvSpPr>
          <p:nvPr>
            <p:ph type="sldNum" sz="quarter" idx="12"/>
          </p:nvPr>
        </p:nvSpPr>
        <p:spPr/>
        <p:txBody>
          <a:bodyPr/>
          <a:lstStyle/>
          <a:p>
            <a:fld id="{0EC01821-FBC1-0943-A98A-47205D9EC5A4}" type="slidenum">
              <a:rPr lang="zh-CN" altLang="en-US" smtClean="0"/>
              <a:pPr/>
              <a:t>1</a:t>
            </a:fld>
            <a:endParaRPr lang="en-US" altLang="zh-CN"/>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55">
            <a:extLst>
              <a:ext uri="{FF2B5EF4-FFF2-40B4-BE49-F238E27FC236}">
                <a16:creationId xmlns:a16="http://schemas.microsoft.com/office/drawing/2014/main" id="{5C23BAC9-B919-BD4F-ACE0-08929B70A47F}"/>
              </a:ext>
            </a:extLst>
          </p:cNvPr>
          <p:cNvGrpSpPr>
            <a:grpSpLocks/>
          </p:cNvGrpSpPr>
          <p:nvPr/>
        </p:nvGrpSpPr>
        <p:grpSpPr bwMode="auto">
          <a:xfrm>
            <a:off x="6359525" y="2454275"/>
            <a:ext cx="2286000" cy="1604963"/>
            <a:chOff x="1143000" y="2209800"/>
            <a:chExt cx="2286000" cy="1604665"/>
          </a:xfrm>
        </p:grpSpPr>
        <p:sp>
          <p:nvSpPr>
            <p:cNvPr id="75" name="Rectangle 3">
              <a:extLst>
                <a:ext uri="{FF2B5EF4-FFF2-40B4-BE49-F238E27FC236}">
                  <a16:creationId xmlns:a16="http://schemas.microsoft.com/office/drawing/2014/main" id="{B8F93836-D1BF-324F-9243-A5DB640BB1D3}"/>
                </a:ext>
              </a:extLst>
            </p:cNvPr>
            <p:cNvSpPr>
              <a:spLocks noChangeArrowheads="1"/>
            </p:cNvSpPr>
            <p:nvPr/>
          </p:nvSpPr>
          <p:spPr bwMode="auto">
            <a:xfrm>
              <a:off x="1143000" y="2209800"/>
              <a:ext cx="2057400" cy="1599903"/>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7461" name="Text Box 42">
              <a:extLst>
                <a:ext uri="{FF2B5EF4-FFF2-40B4-BE49-F238E27FC236}">
                  <a16:creationId xmlns:a16="http://schemas.microsoft.com/office/drawing/2014/main" id="{AA0D4433-A3F8-CB46-AD8A-DF68AD93714E}"/>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7462" name="Text Box 43">
              <a:extLst>
                <a:ext uri="{FF2B5EF4-FFF2-40B4-BE49-F238E27FC236}">
                  <a16:creationId xmlns:a16="http://schemas.microsoft.com/office/drawing/2014/main" id="{881267DF-1649-DF45-859C-D33AF781F90A}"/>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JSR”L+M”</a:t>
              </a:r>
            </a:p>
          </p:txBody>
        </p:sp>
        <p:sp>
          <p:nvSpPr>
            <p:cNvPr id="17463" name="Text Box 44">
              <a:extLst>
                <a:ext uri="{FF2B5EF4-FFF2-40B4-BE49-F238E27FC236}">
                  <a16:creationId xmlns:a16="http://schemas.microsoft.com/office/drawing/2014/main" id="{FA582462-AADD-524F-865B-922F056ED78A}"/>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17411" name="组合 54">
            <a:extLst>
              <a:ext uri="{FF2B5EF4-FFF2-40B4-BE49-F238E27FC236}">
                <a16:creationId xmlns:a16="http://schemas.microsoft.com/office/drawing/2014/main" id="{39947DFD-2E0B-954A-86CF-D6B05F670CCE}"/>
              </a:ext>
            </a:extLst>
          </p:cNvPr>
          <p:cNvGrpSpPr>
            <a:grpSpLocks/>
          </p:cNvGrpSpPr>
          <p:nvPr/>
        </p:nvGrpSpPr>
        <p:grpSpPr bwMode="auto">
          <a:xfrm>
            <a:off x="6359525" y="847725"/>
            <a:ext cx="2286000" cy="1600200"/>
            <a:chOff x="1143000" y="304800"/>
            <a:chExt cx="2286000" cy="1600200"/>
          </a:xfrm>
        </p:grpSpPr>
        <p:sp>
          <p:nvSpPr>
            <p:cNvPr id="17456" name="Rectangle 2">
              <a:extLst>
                <a:ext uri="{FF2B5EF4-FFF2-40B4-BE49-F238E27FC236}">
                  <a16:creationId xmlns:a16="http://schemas.microsoft.com/office/drawing/2014/main" id="{176797B9-E143-6E44-B8E3-7A997B935CF8}"/>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7457" name="Text Box 38">
              <a:extLst>
                <a:ext uri="{FF2B5EF4-FFF2-40B4-BE49-F238E27FC236}">
                  <a16:creationId xmlns:a16="http://schemas.microsoft.com/office/drawing/2014/main" id="{76C3B090-6443-2F43-925F-7AC659F2D09E}"/>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7458" name="Text Box 39">
              <a:extLst>
                <a:ext uri="{FF2B5EF4-FFF2-40B4-BE49-F238E27FC236}">
                  <a16:creationId xmlns:a16="http://schemas.microsoft.com/office/drawing/2014/main" id="{ACD13398-E120-0442-B3F0-FC1278927F0A}"/>
                </a:ext>
              </a:extLst>
            </p:cNvPr>
            <p:cNvSpPr txBox="1">
              <a:spLocks noChangeArrowheads="1"/>
            </p:cNvSpPr>
            <p:nvPr/>
          </p:nvSpPr>
          <p:spPr bwMode="auto">
            <a:xfrm>
              <a:off x="1614486" y="995623"/>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JSR”L” </a:t>
              </a:r>
              <a:r>
                <a:rPr lang="zh-CN" altLang="en-US" sz="2400">
                  <a:solidFill>
                    <a:srgbClr val="FFFFFF"/>
                  </a:solidFill>
                </a:rPr>
                <a:t>；</a:t>
              </a:r>
            </a:p>
          </p:txBody>
        </p:sp>
        <p:sp>
          <p:nvSpPr>
            <p:cNvPr id="17459" name="Text Box 40">
              <a:extLst>
                <a:ext uri="{FF2B5EF4-FFF2-40B4-BE49-F238E27FC236}">
                  <a16:creationId xmlns:a16="http://schemas.microsoft.com/office/drawing/2014/main" id="{93637A0D-2892-B14F-A40D-C591B9F6D638}"/>
                </a:ext>
              </a:extLst>
            </p:cNvPr>
            <p:cNvSpPr txBox="1">
              <a:spLocks noChangeArrowheads="1"/>
            </p:cNvSpPr>
            <p:nvPr/>
          </p:nvSpPr>
          <p:spPr bwMode="auto">
            <a:xfrm>
              <a:off x="1657352" y="1447800"/>
              <a:ext cx="141445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sp>
        <p:nvSpPr>
          <p:cNvPr id="17412" name="Text Box 48">
            <a:extLst>
              <a:ext uri="{FF2B5EF4-FFF2-40B4-BE49-F238E27FC236}">
                <a16:creationId xmlns:a16="http://schemas.microsoft.com/office/drawing/2014/main" id="{0ADF0FC4-9BA8-1B47-8F28-F952C4D9B14D}"/>
              </a:ext>
            </a:extLst>
          </p:cNvPr>
          <p:cNvSpPr txBox="1">
            <a:spLocks noChangeArrowheads="1"/>
          </p:cNvSpPr>
          <p:nvPr/>
        </p:nvSpPr>
        <p:spPr bwMode="auto">
          <a:xfrm>
            <a:off x="6064250" y="71437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7413" name="Text Box 49">
            <a:extLst>
              <a:ext uri="{FF2B5EF4-FFF2-40B4-BE49-F238E27FC236}">
                <a16:creationId xmlns:a16="http://schemas.microsoft.com/office/drawing/2014/main" id="{2C8E7827-B6BC-C54B-905E-E8EBC6D6A8CC}"/>
              </a:ext>
            </a:extLst>
          </p:cNvPr>
          <p:cNvSpPr txBox="1">
            <a:spLocks noChangeArrowheads="1"/>
          </p:cNvSpPr>
          <p:nvPr/>
        </p:nvSpPr>
        <p:spPr bwMode="auto">
          <a:xfrm>
            <a:off x="5835650" y="207168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7414" name="Text Box 50">
            <a:extLst>
              <a:ext uri="{FF2B5EF4-FFF2-40B4-BE49-F238E27FC236}">
                <a16:creationId xmlns:a16="http://schemas.microsoft.com/office/drawing/2014/main" id="{1B97D0CE-41A5-234C-B7F1-200EA95D7AE5}"/>
              </a:ext>
            </a:extLst>
          </p:cNvPr>
          <p:cNvSpPr txBox="1">
            <a:spLocks noChangeArrowheads="1"/>
          </p:cNvSpPr>
          <p:nvPr/>
        </p:nvSpPr>
        <p:spPr bwMode="auto">
          <a:xfrm>
            <a:off x="6064250" y="2357438"/>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a:t>
            </a:r>
          </a:p>
        </p:txBody>
      </p:sp>
      <p:sp>
        <p:nvSpPr>
          <p:cNvPr id="17415" name="Text Box 51">
            <a:extLst>
              <a:ext uri="{FF2B5EF4-FFF2-40B4-BE49-F238E27FC236}">
                <a16:creationId xmlns:a16="http://schemas.microsoft.com/office/drawing/2014/main" id="{56081D51-C991-A848-BD80-FEC186CCF248}"/>
              </a:ext>
            </a:extLst>
          </p:cNvPr>
          <p:cNvSpPr txBox="1">
            <a:spLocks noChangeArrowheads="1"/>
          </p:cNvSpPr>
          <p:nvPr/>
        </p:nvSpPr>
        <p:spPr bwMode="auto">
          <a:xfrm>
            <a:off x="5378450" y="3800475"/>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L+M-1</a:t>
            </a:r>
          </a:p>
        </p:txBody>
      </p:sp>
      <p:sp>
        <p:nvSpPr>
          <p:cNvPr id="17416" name="Text Box 52">
            <a:extLst>
              <a:ext uri="{FF2B5EF4-FFF2-40B4-BE49-F238E27FC236}">
                <a16:creationId xmlns:a16="http://schemas.microsoft.com/office/drawing/2014/main" id="{B1312769-AB85-8D46-B4E3-4282C5DD2BD6}"/>
              </a:ext>
            </a:extLst>
          </p:cNvPr>
          <p:cNvSpPr txBox="1">
            <a:spLocks noChangeArrowheads="1"/>
          </p:cNvSpPr>
          <p:nvPr/>
        </p:nvSpPr>
        <p:spPr bwMode="auto">
          <a:xfrm>
            <a:off x="5607050" y="4105275"/>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a:t>
            </a:r>
          </a:p>
        </p:txBody>
      </p:sp>
      <p:sp>
        <p:nvSpPr>
          <p:cNvPr id="17417" name="Text Box 53">
            <a:extLst>
              <a:ext uri="{FF2B5EF4-FFF2-40B4-BE49-F238E27FC236}">
                <a16:creationId xmlns:a16="http://schemas.microsoft.com/office/drawing/2014/main" id="{089A74F9-B348-0A4B-8A2E-CAFFE417DFBB}"/>
              </a:ext>
            </a:extLst>
          </p:cNvPr>
          <p:cNvSpPr txBox="1">
            <a:spLocks noChangeArrowheads="1"/>
          </p:cNvSpPr>
          <p:nvPr/>
        </p:nvSpPr>
        <p:spPr bwMode="auto">
          <a:xfrm>
            <a:off x="4997450" y="5400675"/>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L+M+N-1</a:t>
            </a:r>
          </a:p>
        </p:txBody>
      </p:sp>
      <p:sp>
        <p:nvSpPr>
          <p:cNvPr id="17418" name="Text Box 54">
            <a:extLst>
              <a:ext uri="{FF2B5EF4-FFF2-40B4-BE49-F238E27FC236}">
                <a16:creationId xmlns:a16="http://schemas.microsoft.com/office/drawing/2014/main" id="{34764789-1DCC-8F4E-B772-83B1BC453652}"/>
              </a:ext>
            </a:extLst>
          </p:cNvPr>
          <p:cNvSpPr txBox="1">
            <a:spLocks noChangeArrowheads="1"/>
          </p:cNvSpPr>
          <p:nvPr/>
        </p:nvSpPr>
        <p:spPr bwMode="auto">
          <a:xfrm>
            <a:off x="4502150" y="842963"/>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7419" name="Line 64">
            <a:extLst>
              <a:ext uri="{FF2B5EF4-FFF2-40B4-BE49-F238E27FC236}">
                <a16:creationId xmlns:a16="http://schemas.microsoft.com/office/drawing/2014/main" id="{49A52939-8850-ED4B-822A-ADB9EECCCF0B}"/>
              </a:ext>
            </a:extLst>
          </p:cNvPr>
          <p:cNvSpPr>
            <a:spLocks noChangeShapeType="1"/>
          </p:cNvSpPr>
          <p:nvPr/>
        </p:nvSpPr>
        <p:spPr bwMode="auto">
          <a:xfrm>
            <a:off x="8121650" y="1819275"/>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65">
            <a:extLst>
              <a:ext uri="{FF2B5EF4-FFF2-40B4-BE49-F238E27FC236}">
                <a16:creationId xmlns:a16="http://schemas.microsoft.com/office/drawing/2014/main" id="{06405821-AB5E-F849-B688-4C6E07DEE00C}"/>
              </a:ext>
            </a:extLst>
          </p:cNvPr>
          <p:cNvSpPr>
            <a:spLocks noChangeShapeType="1"/>
          </p:cNvSpPr>
          <p:nvPr/>
        </p:nvSpPr>
        <p:spPr bwMode="auto">
          <a:xfrm>
            <a:off x="9036050" y="1819275"/>
            <a:ext cx="0" cy="6731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Line 67">
            <a:extLst>
              <a:ext uri="{FF2B5EF4-FFF2-40B4-BE49-F238E27FC236}">
                <a16:creationId xmlns:a16="http://schemas.microsoft.com/office/drawing/2014/main" id="{D9114063-1E5B-FB40-B0A8-3F4886C91624}"/>
              </a:ext>
            </a:extLst>
          </p:cNvPr>
          <p:cNvSpPr>
            <a:spLocks noChangeShapeType="1"/>
          </p:cNvSpPr>
          <p:nvPr/>
        </p:nvSpPr>
        <p:spPr bwMode="auto">
          <a:xfrm flipH="1">
            <a:off x="8451850" y="2465388"/>
            <a:ext cx="561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2" name="Line 69">
            <a:extLst>
              <a:ext uri="{FF2B5EF4-FFF2-40B4-BE49-F238E27FC236}">
                <a16:creationId xmlns:a16="http://schemas.microsoft.com/office/drawing/2014/main" id="{0EED80DC-6CDE-3E4D-B536-F8F5593A77AF}"/>
              </a:ext>
            </a:extLst>
          </p:cNvPr>
          <p:cNvSpPr>
            <a:spLocks noChangeShapeType="1"/>
          </p:cNvSpPr>
          <p:nvPr/>
        </p:nvSpPr>
        <p:spPr bwMode="auto">
          <a:xfrm>
            <a:off x="9024938" y="3354388"/>
            <a:ext cx="0" cy="733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Text Box 72">
            <a:extLst>
              <a:ext uri="{FF2B5EF4-FFF2-40B4-BE49-F238E27FC236}">
                <a16:creationId xmlns:a16="http://schemas.microsoft.com/office/drawing/2014/main" id="{00AF10DB-FD25-0249-B7DB-E5142845EFC5}"/>
              </a:ext>
            </a:extLst>
          </p:cNvPr>
          <p:cNvSpPr txBox="1">
            <a:spLocks noChangeArrowheads="1"/>
          </p:cNvSpPr>
          <p:nvPr/>
        </p:nvSpPr>
        <p:spPr bwMode="auto">
          <a:xfrm>
            <a:off x="6216650" y="5929313"/>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(b) </a:t>
            </a:r>
            <a:r>
              <a:rPr lang="zh-CN" altLang="en-US" sz="2400">
                <a:solidFill>
                  <a:srgbClr val="0000FF"/>
                </a:solidFill>
                <a:latin typeface="幼圆" pitchFamily="49" charset="-122"/>
                <a:ea typeface="幼圆" pitchFamily="49" charset="-122"/>
              </a:rPr>
              <a:t>装入模块</a:t>
            </a:r>
          </a:p>
        </p:txBody>
      </p:sp>
      <p:grpSp>
        <p:nvGrpSpPr>
          <p:cNvPr id="17424" name="组合 59">
            <a:extLst>
              <a:ext uri="{FF2B5EF4-FFF2-40B4-BE49-F238E27FC236}">
                <a16:creationId xmlns:a16="http://schemas.microsoft.com/office/drawing/2014/main" id="{FB17EA5C-43C8-824D-B654-007939AE9EBD}"/>
              </a:ext>
            </a:extLst>
          </p:cNvPr>
          <p:cNvGrpSpPr>
            <a:grpSpLocks/>
          </p:cNvGrpSpPr>
          <p:nvPr/>
        </p:nvGrpSpPr>
        <p:grpSpPr bwMode="auto">
          <a:xfrm>
            <a:off x="6372225" y="4059238"/>
            <a:ext cx="2143125" cy="1600200"/>
            <a:chOff x="1142976" y="4214818"/>
            <a:chExt cx="2166934" cy="1600200"/>
          </a:xfrm>
        </p:grpSpPr>
        <p:sp>
          <p:nvSpPr>
            <p:cNvPr id="17452" name="Rectangle 4">
              <a:extLst>
                <a:ext uri="{FF2B5EF4-FFF2-40B4-BE49-F238E27FC236}">
                  <a16:creationId xmlns:a16="http://schemas.microsoft.com/office/drawing/2014/main" id="{35B42CAE-B4B0-1345-82BF-1645A051172B}"/>
                </a:ext>
              </a:extLst>
            </p:cNvPr>
            <p:cNvSpPr>
              <a:spLocks noChangeArrowheads="1"/>
            </p:cNvSpPr>
            <p:nvPr/>
          </p:nvSpPr>
          <p:spPr bwMode="auto">
            <a:xfrm>
              <a:off x="1142976"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7453" name="组合 58">
              <a:extLst>
                <a:ext uri="{FF2B5EF4-FFF2-40B4-BE49-F238E27FC236}">
                  <a16:creationId xmlns:a16="http://schemas.microsoft.com/office/drawing/2014/main" id="{FE1CCD72-365F-C240-8B44-0CA43A91BBAA}"/>
                </a:ext>
              </a:extLst>
            </p:cNvPr>
            <p:cNvGrpSpPr>
              <a:grpSpLocks/>
            </p:cNvGrpSpPr>
            <p:nvPr/>
          </p:nvGrpSpPr>
          <p:grpSpPr bwMode="auto">
            <a:xfrm>
              <a:off x="1633510" y="4233866"/>
              <a:ext cx="1676400" cy="1528464"/>
              <a:chOff x="1524000" y="4233866"/>
              <a:chExt cx="1676400" cy="1528464"/>
            </a:xfrm>
          </p:grpSpPr>
          <p:sp>
            <p:nvSpPr>
              <p:cNvPr id="17454" name="Text Box 46">
                <a:extLst>
                  <a:ext uri="{FF2B5EF4-FFF2-40B4-BE49-F238E27FC236}">
                    <a16:creationId xmlns:a16="http://schemas.microsoft.com/office/drawing/2014/main" id="{B0467780-F633-A146-AA1C-869E8DFBF10A}"/>
                  </a:ext>
                </a:extLst>
              </p:cNvPr>
              <p:cNvSpPr txBox="1">
                <a:spLocks noChangeArrowheads="1"/>
              </p:cNvSpPr>
              <p:nvPr/>
            </p:nvSpPr>
            <p:spPr bwMode="auto">
              <a:xfrm>
                <a:off x="1524000" y="4233866"/>
                <a:ext cx="15240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latin typeface="幼圆" pitchFamily="49" charset="-122"/>
                    <a:ea typeface="幼圆" pitchFamily="49" charset="-122"/>
                  </a:rPr>
                  <a:t>模块</a:t>
                </a:r>
                <a:r>
                  <a:rPr lang="en-US" altLang="zh-CN" sz="2400">
                    <a:solidFill>
                      <a:srgbClr val="FFFFFF"/>
                    </a:solidFill>
                    <a:latin typeface="幼圆" pitchFamily="49" charset="-122"/>
                    <a:ea typeface="幼圆" pitchFamily="49" charset="-122"/>
                  </a:rPr>
                  <a:t>C</a:t>
                </a:r>
              </a:p>
            </p:txBody>
          </p:sp>
          <p:sp>
            <p:nvSpPr>
              <p:cNvPr id="17455" name="Text Box 47">
                <a:extLst>
                  <a:ext uri="{FF2B5EF4-FFF2-40B4-BE49-F238E27FC236}">
                    <a16:creationId xmlns:a16="http://schemas.microsoft.com/office/drawing/2014/main" id="{AE62204D-5919-C043-8ABC-07178AE5A38A}"/>
                  </a:ext>
                </a:extLst>
              </p:cNvPr>
              <p:cNvSpPr txBox="1">
                <a:spLocks noChangeArrowheads="1"/>
              </p:cNvSpPr>
              <p:nvPr/>
            </p:nvSpPr>
            <p:spPr bwMode="auto">
              <a:xfrm>
                <a:off x="1600200" y="5300666"/>
                <a:ext cx="16002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17425" name="Text Box 71">
            <a:extLst>
              <a:ext uri="{FF2B5EF4-FFF2-40B4-BE49-F238E27FC236}">
                <a16:creationId xmlns:a16="http://schemas.microsoft.com/office/drawing/2014/main" id="{6B776FFE-1EC3-1648-B7A1-30972A023C6B}"/>
              </a:ext>
            </a:extLst>
          </p:cNvPr>
          <p:cNvSpPr txBox="1">
            <a:spLocks noChangeArrowheads="1"/>
          </p:cNvSpPr>
          <p:nvPr/>
        </p:nvSpPr>
        <p:spPr bwMode="auto">
          <a:xfrm>
            <a:off x="928688" y="6181725"/>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(a) </a:t>
            </a:r>
            <a:r>
              <a:rPr lang="zh-CN" altLang="en-US" sz="2400">
                <a:solidFill>
                  <a:srgbClr val="0000FF"/>
                </a:solidFill>
                <a:latin typeface="幼圆" pitchFamily="49" charset="-122"/>
                <a:ea typeface="幼圆" pitchFamily="49" charset="-122"/>
              </a:rPr>
              <a:t>目标模块</a:t>
            </a:r>
          </a:p>
        </p:txBody>
      </p:sp>
      <p:cxnSp>
        <p:nvCxnSpPr>
          <p:cNvPr id="17426" name="直接连接符 89">
            <a:extLst>
              <a:ext uri="{FF2B5EF4-FFF2-40B4-BE49-F238E27FC236}">
                <a16:creationId xmlns:a16="http://schemas.microsoft.com/office/drawing/2014/main" id="{6B886E4A-C25B-D141-B7DB-B5A4F1469302}"/>
              </a:ext>
            </a:extLst>
          </p:cNvPr>
          <p:cNvCxnSpPr>
            <a:cxnSpLocks noChangeShapeType="1"/>
          </p:cNvCxnSpPr>
          <p:nvPr/>
        </p:nvCxnSpPr>
        <p:spPr bwMode="auto">
          <a:xfrm>
            <a:off x="8107363" y="3357563"/>
            <a:ext cx="928687" cy="158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7427" name="Line 70">
            <a:extLst>
              <a:ext uri="{FF2B5EF4-FFF2-40B4-BE49-F238E27FC236}">
                <a16:creationId xmlns:a16="http://schemas.microsoft.com/office/drawing/2014/main" id="{62C10F91-EB05-724E-B05B-4406016EA193}"/>
              </a:ext>
            </a:extLst>
          </p:cNvPr>
          <p:cNvSpPr>
            <a:spLocks noChangeShapeType="1"/>
          </p:cNvSpPr>
          <p:nvPr/>
        </p:nvSpPr>
        <p:spPr bwMode="auto">
          <a:xfrm flipH="1" flipV="1">
            <a:off x="8423275" y="4076700"/>
            <a:ext cx="5635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7428" name="组合 54">
            <a:extLst>
              <a:ext uri="{FF2B5EF4-FFF2-40B4-BE49-F238E27FC236}">
                <a16:creationId xmlns:a16="http://schemas.microsoft.com/office/drawing/2014/main" id="{2C956AA2-3DBF-CB49-811E-7419226BFDA5}"/>
              </a:ext>
            </a:extLst>
          </p:cNvPr>
          <p:cNvGrpSpPr>
            <a:grpSpLocks/>
          </p:cNvGrpSpPr>
          <p:nvPr/>
        </p:nvGrpSpPr>
        <p:grpSpPr bwMode="auto">
          <a:xfrm>
            <a:off x="581025" y="557213"/>
            <a:ext cx="2971800" cy="1985962"/>
            <a:chOff x="457200" y="76200"/>
            <a:chExt cx="2971800" cy="1985665"/>
          </a:xfrm>
        </p:grpSpPr>
        <p:sp>
          <p:nvSpPr>
            <p:cNvPr id="17446" name="Rectangle 2">
              <a:extLst>
                <a:ext uri="{FF2B5EF4-FFF2-40B4-BE49-F238E27FC236}">
                  <a16:creationId xmlns:a16="http://schemas.microsoft.com/office/drawing/2014/main" id="{1E96C14C-1A73-6C4D-95F8-E9BF0AF64495}"/>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7447" name="Text Box 32">
              <a:extLst>
                <a:ext uri="{FF2B5EF4-FFF2-40B4-BE49-F238E27FC236}">
                  <a16:creationId xmlns:a16="http://schemas.microsoft.com/office/drawing/2014/main" id="{BD5DB831-CB1D-294A-A0E2-38142A0CEF73}"/>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7448" name="Text Box 33">
              <a:extLst>
                <a:ext uri="{FF2B5EF4-FFF2-40B4-BE49-F238E27FC236}">
                  <a16:creationId xmlns:a16="http://schemas.microsoft.com/office/drawing/2014/main" id="{EDB8E816-3BEB-3A41-B381-2868146ACE59}"/>
                </a:ext>
              </a:extLst>
            </p:cNvPr>
            <p:cNvSpPr txBox="1">
              <a:spLocks noChangeArrowheads="1"/>
            </p:cNvSpPr>
            <p:nvPr/>
          </p:nvSpPr>
          <p:spPr bwMode="auto">
            <a:xfrm>
              <a:off x="457200" y="1600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7449" name="Text Box 38">
              <a:extLst>
                <a:ext uri="{FF2B5EF4-FFF2-40B4-BE49-F238E27FC236}">
                  <a16:creationId xmlns:a16="http://schemas.microsoft.com/office/drawing/2014/main" id="{E4B1EDA5-ACF4-0E49-9832-BAC87F4DCD14}"/>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7450" name="Text Box 39">
              <a:extLst>
                <a:ext uri="{FF2B5EF4-FFF2-40B4-BE49-F238E27FC236}">
                  <a16:creationId xmlns:a16="http://schemas.microsoft.com/office/drawing/2014/main" id="{712E8EF3-5832-084F-BFA9-83CBD3BD294C}"/>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7451" name="Text Box 40">
              <a:extLst>
                <a:ext uri="{FF2B5EF4-FFF2-40B4-BE49-F238E27FC236}">
                  <a16:creationId xmlns:a16="http://schemas.microsoft.com/office/drawing/2014/main" id="{87E9796B-2319-E64F-8BC2-48863FAC45C9}"/>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nvGrpSpPr>
          <p:cNvPr id="17429" name="组合 55">
            <a:extLst>
              <a:ext uri="{FF2B5EF4-FFF2-40B4-BE49-F238E27FC236}">
                <a16:creationId xmlns:a16="http://schemas.microsoft.com/office/drawing/2014/main" id="{FC181847-36F6-B246-8A7E-14F62E46CD27}"/>
              </a:ext>
            </a:extLst>
          </p:cNvPr>
          <p:cNvGrpSpPr>
            <a:grpSpLocks/>
          </p:cNvGrpSpPr>
          <p:nvPr/>
        </p:nvGrpSpPr>
        <p:grpSpPr bwMode="auto">
          <a:xfrm>
            <a:off x="581025" y="2409825"/>
            <a:ext cx="2971800" cy="1909763"/>
            <a:chOff x="457200" y="1981200"/>
            <a:chExt cx="2971800" cy="1909465"/>
          </a:xfrm>
        </p:grpSpPr>
        <p:sp>
          <p:nvSpPr>
            <p:cNvPr id="100" name="Rectangle 3">
              <a:extLst>
                <a:ext uri="{FF2B5EF4-FFF2-40B4-BE49-F238E27FC236}">
                  <a16:creationId xmlns:a16="http://schemas.microsoft.com/office/drawing/2014/main" id="{99F5A6F8-5834-E248-9A5A-7C907B933ADC}"/>
                </a:ext>
              </a:extLst>
            </p:cNvPr>
            <p:cNvSpPr>
              <a:spLocks noChangeArrowheads="1"/>
            </p:cNvSpPr>
            <p:nvPr/>
          </p:nvSpPr>
          <p:spPr bwMode="auto">
            <a:xfrm>
              <a:off x="1143000" y="2209764"/>
              <a:ext cx="2057400" cy="1599950"/>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7441" name="Text Box 34">
              <a:extLst>
                <a:ext uri="{FF2B5EF4-FFF2-40B4-BE49-F238E27FC236}">
                  <a16:creationId xmlns:a16="http://schemas.microsoft.com/office/drawing/2014/main" id="{FDB560B5-A2DF-1949-9243-814CBDAB5889}"/>
                </a:ext>
              </a:extLst>
            </p:cNvPr>
            <p:cNvSpPr txBox="1">
              <a:spLocks noChangeArrowheads="1"/>
            </p:cNvSpPr>
            <p:nvPr/>
          </p:nvSpPr>
          <p:spPr bwMode="auto">
            <a:xfrm>
              <a:off x="762000" y="1981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7442" name="Text Box 35">
              <a:extLst>
                <a:ext uri="{FF2B5EF4-FFF2-40B4-BE49-F238E27FC236}">
                  <a16:creationId xmlns:a16="http://schemas.microsoft.com/office/drawing/2014/main" id="{91F0CDA4-0AD3-DC48-9624-54DD4340CA7C}"/>
                </a:ext>
              </a:extLst>
            </p:cNvPr>
            <p:cNvSpPr txBox="1">
              <a:spLocks noChangeArrowheads="1"/>
            </p:cNvSpPr>
            <p:nvPr/>
          </p:nvSpPr>
          <p:spPr bwMode="auto">
            <a:xfrm>
              <a:off x="457200" y="3429000"/>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7443" name="Text Box 42">
              <a:extLst>
                <a:ext uri="{FF2B5EF4-FFF2-40B4-BE49-F238E27FC236}">
                  <a16:creationId xmlns:a16="http://schemas.microsoft.com/office/drawing/2014/main" id="{6CF4C46D-21D3-8348-91EB-009CFB86C130}"/>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7444" name="Text Box 43">
              <a:extLst>
                <a:ext uri="{FF2B5EF4-FFF2-40B4-BE49-F238E27FC236}">
                  <a16:creationId xmlns:a16="http://schemas.microsoft.com/office/drawing/2014/main" id="{03741A5A-B43C-7841-BFB2-67AFCAED0B8B}"/>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7445" name="Text Box 44">
              <a:extLst>
                <a:ext uri="{FF2B5EF4-FFF2-40B4-BE49-F238E27FC236}">
                  <a16:creationId xmlns:a16="http://schemas.microsoft.com/office/drawing/2014/main" id="{77B8A71D-D887-1D4A-825C-2AA0DBD61D92}"/>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17430" name="组合 59">
            <a:extLst>
              <a:ext uri="{FF2B5EF4-FFF2-40B4-BE49-F238E27FC236}">
                <a16:creationId xmlns:a16="http://schemas.microsoft.com/office/drawing/2014/main" id="{586948AD-8E17-1C46-AEAA-6C1504BEE409}"/>
              </a:ext>
            </a:extLst>
          </p:cNvPr>
          <p:cNvGrpSpPr>
            <a:grpSpLocks/>
          </p:cNvGrpSpPr>
          <p:nvPr/>
        </p:nvGrpSpPr>
        <p:grpSpPr bwMode="auto">
          <a:xfrm>
            <a:off x="652463" y="4452938"/>
            <a:ext cx="2809875" cy="1866900"/>
            <a:chOff x="500034" y="4043370"/>
            <a:chExt cx="2809876" cy="1866896"/>
          </a:xfrm>
        </p:grpSpPr>
        <p:sp>
          <p:nvSpPr>
            <p:cNvPr id="17434" name="Rectangle 4">
              <a:extLst>
                <a:ext uri="{FF2B5EF4-FFF2-40B4-BE49-F238E27FC236}">
                  <a16:creationId xmlns:a16="http://schemas.microsoft.com/office/drawing/2014/main" id="{3AD705A4-8BDF-164D-B12E-145352EDDDB7}"/>
                </a:ext>
              </a:extLst>
            </p:cNvPr>
            <p:cNvSpPr>
              <a:spLocks noChangeArrowheads="1"/>
            </p:cNvSpPr>
            <p:nvPr/>
          </p:nvSpPr>
          <p:spPr bwMode="auto">
            <a:xfrm>
              <a:off x="1142976"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7435" name="组合 58">
              <a:extLst>
                <a:ext uri="{FF2B5EF4-FFF2-40B4-BE49-F238E27FC236}">
                  <a16:creationId xmlns:a16="http://schemas.microsoft.com/office/drawing/2014/main" id="{78C5303D-427D-CB4F-9605-8B3CA1715949}"/>
                </a:ext>
              </a:extLst>
            </p:cNvPr>
            <p:cNvGrpSpPr>
              <a:grpSpLocks/>
            </p:cNvGrpSpPr>
            <p:nvPr/>
          </p:nvGrpSpPr>
          <p:grpSpPr bwMode="auto">
            <a:xfrm>
              <a:off x="500034" y="4043370"/>
              <a:ext cx="2809876" cy="1866896"/>
              <a:chOff x="390524" y="4043370"/>
              <a:chExt cx="2809876" cy="1866896"/>
            </a:xfrm>
          </p:grpSpPr>
          <p:sp>
            <p:nvSpPr>
              <p:cNvPr id="17436" name="Text Box 36">
                <a:extLst>
                  <a:ext uri="{FF2B5EF4-FFF2-40B4-BE49-F238E27FC236}">
                    <a16:creationId xmlns:a16="http://schemas.microsoft.com/office/drawing/2014/main" id="{3F086345-B5E1-5242-815D-E9CED1326497}"/>
                  </a:ext>
                </a:extLst>
              </p:cNvPr>
              <p:cNvSpPr txBox="1">
                <a:spLocks noChangeArrowheads="1"/>
              </p:cNvSpPr>
              <p:nvPr/>
            </p:nvSpPr>
            <p:spPr bwMode="auto">
              <a:xfrm>
                <a:off x="604838" y="4043370"/>
                <a:ext cx="6096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7437" name="Text Box 37">
                <a:extLst>
                  <a:ext uri="{FF2B5EF4-FFF2-40B4-BE49-F238E27FC236}">
                    <a16:creationId xmlns:a16="http://schemas.microsoft.com/office/drawing/2014/main" id="{2B105130-DFB7-6A4E-85FE-807B457C1193}"/>
                  </a:ext>
                </a:extLst>
              </p:cNvPr>
              <p:cNvSpPr txBox="1">
                <a:spLocks noChangeArrowheads="1"/>
              </p:cNvSpPr>
              <p:nvPr/>
            </p:nvSpPr>
            <p:spPr bwMode="auto">
              <a:xfrm>
                <a:off x="390524" y="5453066"/>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N-1</a:t>
                </a:r>
              </a:p>
            </p:txBody>
          </p:sp>
          <p:sp>
            <p:nvSpPr>
              <p:cNvPr id="17438" name="Text Box 46">
                <a:extLst>
                  <a:ext uri="{FF2B5EF4-FFF2-40B4-BE49-F238E27FC236}">
                    <a16:creationId xmlns:a16="http://schemas.microsoft.com/office/drawing/2014/main" id="{DCD1E1F4-D972-DF48-B247-7848EF9B4DCB}"/>
                  </a:ext>
                </a:extLst>
              </p:cNvPr>
              <p:cNvSpPr txBox="1">
                <a:spLocks noChangeArrowheads="1"/>
              </p:cNvSpPr>
              <p:nvPr/>
            </p:nvSpPr>
            <p:spPr bwMode="auto">
              <a:xfrm>
                <a:off x="1524000" y="4233866"/>
                <a:ext cx="15240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latin typeface="幼圆" pitchFamily="49" charset="-122"/>
                    <a:ea typeface="幼圆" pitchFamily="49" charset="-122"/>
                  </a:rPr>
                  <a:t>模块</a:t>
                </a:r>
                <a:r>
                  <a:rPr lang="en-US" altLang="zh-CN" sz="2400">
                    <a:solidFill>
                      <a:srgbClr val="FFFFFF"/>
                    </a:solidFill>
                    <a:latin typeface="幼圆" pitchFamily="49" charset="-122"/>
                    <a:ea typeface="幼圆" pitchFamily="49" charset="-122"/>
                  </a:rPr>
                  <a:t>C</a:t>
                </a:r>
              </a:p>
            </p:txBody>
          </p:sp>
          <p:sp>
            <p:nvSpPr>
              <p:cNvPr id="17439" name="Text Box 47">
                <a:extLst>
                  <a:ext uri="{FF2B5EF4-FFF2-40B4-BE49-F238E27FC236}">
                    <a16:creationId xmlns:a16="http://schemas.microsoft.com/office/drawing/2014/main" id="{93DEB1F6-DBD5-8740-95B4-7455F0EFCC8C}"/>
                  </a:ext>
                </a:extLst>
              </p:cNvPr>
              <p:cNvSpPr txBox="1">
                <a:spLocks noChangeArrowheads="1"/>
              </p:cNvSpPr>
              <p:nvPr/>
            </p:nvSpPr>
            <p:spPr bwMode="auto">
              <a:xfrm>
                <a:off x="1600200" y="5300666"/>
                <a:ext cx="16002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54" name="矩形 53">
            <a:extLst>
              <a:ext uri="{FF2B5EF4-FFF2-40B4-BE49-F238E27FC236}">
                <a16:creationId xmlns:a16="http://schemas.microsoft.com/office/drawing/2014/main" id="{6290E4EE-C753-B640-B1E3-D290D4225273}"/>
              </a:ext>
            </a:extLst>
          </p:cNvPr>
          <p:cNvSpPr>
            <a:spLocks noChangeArrowheads="1"/>
          </p:cNvSpPr>
          <p:nvPr/>
        </p:nvSpPr>
        <p:spPr bwMode="auto">
          <a:xfrm>
            <a:off x="539750" y="620713"/>
            <a:ext cx="3671888" cy="6048375"/>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5" name="内容占位符 2">
            <a:extLst>
              <a:ext uri="{FF2B5EF4-FFF2-40B4-BE49-F238E27FC236}">
                <a16:creationId xmlns:a16="http://schemas.microsoft.com/office/drawing/2014/main" id="{02E6A5C8-BD18-D54C-B7C1-48B3CE491F09}"/>
              </a:ext>
            </a:extLst>
          </p:cNvPr>
          <p:cNvSpPr>
            <a:spLocks noGrp="1"/>
          </p:cNvSpPr>
          <p:nvPr>
            <p:ph idx="1"/>
          </p:nvPr>
        </p:nvSpPr>
        <p:spPr>
          <a:xfrm>
            <a:off x="468313" y="692150"/>
            <a:ext cx="4464050" cy="5905500"/>
          </a:xfrm>
        </p:spPr>
        <p:txBody>
          <a:bodyPr/>
          <a:lstStyle/>
          <a:p>
            <a:pPr>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rPr>
              <a:t>静态链接：</a:t>
            </a:r>
            <a:r>
              <a:rPr lang="zh-CN" altLang="en-US" sz="2800" b="1">
                <a:solidFill>
                  <a:srgbClr val="D60093"/>
                </a:solidFill>
                <a:latin typeface="幼圆" pitchFamily="49" charset="-122"/>
                <a:ea typeface="幼圆" pitchFamily="49" charset="-122"/>
              </a:rPr>
              <a:t>事先进行链接</a:t>
            </a:r>
            <a:r>
              <a:rPr lang="zh-CN" altLang="en-US" sz="2800" b="1">
                <a:solidFill>
                  <a:srgbClr val="000000"/>
                </a:solidFill>
                <a:latin typeface="幼圆" pitchFamily="49" charset="-122"/>
                <a:ea typeface="幼圆" pitchFamily="49" charset="-122"/>
              </a:rPr>
              <a:t>，形成一个完整的装入模块，以后不再拆开。</a:t>
            </a:r>
            <a:endParaRPr lang="en-US" altLang="zh-CN" sz="2800" b="1">
              <a:solidFill>
                <a:srgbClr val="000000"/>
              </a:solidFill>
              <a:latin typeface="幼圆" pitchFamily="49" charset="-122"/>
              <a:ea typeface="幼圆" pitchFamily="49" charset="-122"/>
            </a:endParaRPr>
          </a:p>
          <a:p>
            <a:pPr>
              <a:buClr>
                <a:srgbClr val="0000FF"/>
              </a:buClr>
              <a:buSzPct val="50000"/>
              <a:buFont typeface="Wingdings" pitchFamily="2" charset="2"/>
              <a:buChar char="n"/>
            </a:pPr>
            <a:r>
              <a:rPr lang="zh-CN" altLang="en-US" sz="2800" b="1">
                <a:solidFill>
                  <a:srgbClr val="D60093"/>
                </a:solidFill>
                <a:latin typeface="幼圆" pitchFamily="49" charset="-122"/>
                <a:ea typeface="幼圆" pitchFamily="49" charset="-122"/>
              </a:rPr>
              <a:t>需解决的问题：</a:t>
            </a:r>
            <a:r>
              <a:rPr lang="zh-CN" altLang="en-US" sz="2800" b="1">
                <a:solidFill>
                  <a:srgbClr val="D60093"/>
                </a:solidFill>
                <a:latin typeface="幼圆" pitchFamily="49" charset="-122"/>
                <a:ea typeface="幼圆" pitchFamily="49" charset="-122"/>
                <a:sym typeface="Symbol" pitchFamily="2" charset="2"/>
              </a:rPr>
              <a:t> </a:t>
            </a:r>
            <a:r>
              <a:rPr lang="zh-CN" altLang="en-US" sz="2800" b="1">
                <a:solidFill>
                  <a:srgbClr val="000000"/>
                </a:solidFill>
                <a:latin typeface="幼圆" pitchFamily="49" charset="-122"/>
                <a:ea typeface="幼圆" pitchFamily="49" charset="-122"/>
              </a:rPr>
              <a:t>对相对地址进行修改；</a:t>
            </a:r>
            <a:r>
              <a:rPr lang="zh-CN" altLang="en-US" sz="2800" b="1">
                <a:solidFill>
                  <a:srgbClr val="000000"/>
                </a:solidFill>
                <a:latin typeface="幼圆" pitchFamily="49" charset="-122"/>
                <a:ea typeface="幼圆" pitchFamily="49" charset="-122"/>
                <a:sym typeface="Symbol" pitchFamily="2" charset="2"/>
              </a:rPr>
              <a:t> </a:t>
            </a:r>
            <a:r>
              <a:rPr lang="zh-CN" altLang="en-US" sz="2800" b="1">
                <a:solidFill>
                  <a:srgbClr val="000000"/>
                </a:solidFill>
                <a:latin typeface="幼圆" pitchFamily="49" charset="-122"/>
                <a:ea typeface="幼圆" pitchFamily="49" charset="-122"/>
              </a:rPr>
              <a:t>变换外部调用符号</a:t>
            </a:r>
            <a:endParaRPr lang="en-US" altLang="zh-CN" sz="2800" b="1">
              <a:solidFill>
                <a:srgbClr val="000000"/>
              </a:solidFill>
              <a:latin typeface="幼圆" pitchFamily="49" charset="-122"/>
              <a:ea typeface="幼圆" pitchFamily="49" charset="-122"/>
            </a:endParaRPr>
          </a:p>
          <a:p>
            <a:pPr>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sym typeface="Wingdings" pitchFamily="2" charset="2"/>
              </a:rPr>
              <a:t>特点</a:t>
            </a:r>
            <a:endParaRPr lang="en-US" altLang="zh-CN" sz="2800" b="1">
              <a:solidFill>
                <a:srgbClr val="0000FF"/>
              </a:solidFill>
              <a:latin typeface="幼圆" pitchFamily="49" charset="-122"/>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sym typeface="Wingdings" pitchFamily="2" charset="2"/>
              </a:rPr>
              <a:t>不便于修改和更新</a:t>
            </a:r>
            <a:endParaRPr lang="en-US" altLang="zh-CN" b="1">
              <a:solidFill>
                <a:srgbClr val="000000"/>
              </a:solidFill>
              <a:latin typeface="幼圆" pitchFamily="49" charset="-122"/>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sym typeface="Wingdings" pitchFamily="2" charset="2"/>
              </a:rPr>
              <a:t>不便于模块共享</a:t>
            </a: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sym typeface="Wingdings" pitchFamily="2" charset="2"/>
              </a:rPr>
              <a:t>可能装入不需要运行的模块，浪费存储空间</a:t>
            </a:r>
            <a:endParaRPr lang="en-US" altLang="zh-CN" b="1">
              <a:solidFill>
                <a:srgbClr val="000000"/>
              </a:solidFill>
              <a:latin typeface="幼圆" pitchFamily="49" charset="-122"/>
              <a:ea typeface="幼圆" pitchFamily="49" charset="-122"/>
              <a:sym typeface="Wingdings" pitchFamily="2" charset="2"/>
            </a:endParaRPr>
          </a:p>
        </p:txBody>
      </p:sp>
      <p:sp>
        <p:nvSpPr>
          <p:cNvPr id="17433" name="Rectangle 2">
            <a:hlinkClick r:id="rId2"/>
            <a:extLst>
              <a:ext uri="{FF2B5EF4-FFF2-40B4-BE49-F238E27FC236}">
                <a16:creationId xmlns:a16="http://schemas.microsoft.com/office/drawing/2014/main" id="{3245A005-E4A4-7343-8D07-B624C5291A26}"/>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－－程序的链接</a:t>
            </a:r>
          </a:p>
        </p:txBody>
      </p:sp>
    </p:spTree>
    <p:extLst>
      <p:ext uri="{BB962C8B-B14F-4D97-AF65-F5344CB8AC3E}">
        <p14:creationId xmlns:p14="http://schemas.microsoft.com/office/powerpoint/2010/main" val="69966510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
                                            <p:txEl>
                                              <p:pRg st="0" end="0"/>
                                            </p:txEl>
                                          </p:spTgt>
                                        </p:tgtEl>
                                        <p:attrNameLst>
                                          <p:attrName>style.visibility</p:attrName>
                                        </p:attrNameLst>
                                      </p:cBhvr>
                                      <p:to>
                                        <p:strVal val="visible"/>
                                      </p:to>
                                    </p:set>
                                    <p:animEffect transition="in" filter="blinds(horizontal)">
                                      <p:cBhvr>
                                        <p:cTn id="12" dur="500"/>
                                        <p:tgtEl>
                                          <p:spTgt spid="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
                                            <p:txEl>
                                              <p:pRg st="1" end="1"/>
                                            </p:txEl>
                                          </p:spTgt>
                                        </p:tgtEl>
                                        <p:attrNameLst>
                                          <p:attrName>style.visibility</p:attrName>
                                        </p:attrNameLst>
                                      </p:cBhvr>
                                      <p:to>
                                        <p:strVal val="visible"/>
                                      </p:to>
                                    </p:set>
                                    <p:animEffect transition="in" filter="blinds(horizontal)">
                                      <p:cBhvr>
                                        <p:cTn id="17" dur="500"/>
                                        <p:tgtEl>
                                          <p:spTgt spid="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
                                            <p:txEl>
                                              <p:pRg st="2" end="2"/>
                                            </p:txEl>
                                          </p:spTgt>
                                        </p:tgtEl>
                                        <p:attrNameLst>
                                          <p:attrName>style.visibility</p:attrName>
                                        </p:attrNameLst>
                                      </p:cBhvr>
                                      <p:to>
                                        <p:strVal val="visible"/>
                                      </p:to>
                                    </p:set>
                                    <p:animEffect transition="in" filter="blinds(horizontal)">
                                      <p:cBhvr>
                                        <p:cTn id="22" dur="500"/>
                                        <p:tgtEl>
                                          <p:spTgt spid="55">
                                            <p:txEl>
                                              <p:pRg st="2" end="2"/>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5">
                                            <p:txEl>
                                              <p:pRg st="3" end="3"/>
                                            </p:txEl>
                                          </p:spTgt>
                                        </p:tgtEl>
                                        <p:attrNameLst>
                                          <p:attrName>style.visibility</p:attrName>
                                        </p:attrNameLst>
                                      </p:cBhvr>
                                      <p:to>
                                        <p:strVal val="visible"/>
                                      </p:to>
                                    </p:set>
                                    <p:animEffect transition="in" filter="blinds(horizontal)">
                                      <p:cBhvr>
                                        <p:cTn id="25" dur="500"/>
                                        <p:tgtEl>
                                          <p:spTgt spid="55">
                                            <p:txEl>
                                              <p:pRg st="3"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5">
                                            <p:txEl>
                                              <p:pRg st="4" end="4"/>
                                            </p:txEl>
                                          </p:spTgt>
                                        </p:tgtEl>
                                        <p:attrNameLst>
                                          <p:attrName>style.visibility</p:attrName>
                                        </p:attrNameLst>
                                      </p:cBhvr>
                                      <p:to>
                                        <p:strVal val="visible"/>
                                      </p:to>
                                    </p:set>
                                    <p:animEffect transition="in" filter="blinds(horizontal)">
                                      <p:cBhvr>
                                        <p:cTn id="28" dur="500"/>
                                        <p:tgtEl>
                                          <p:spTgt spid="55">
                                            <p:txEl>
                                              <p:pRg st="4" end="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5">
                                            <p:txEl>
                                              <p:pRg st="5" end="5"/>
                                            </p:txEl>
                                          </p:spTgt>
                                        </p:tgtEl>
                                        <p:attrNameLst>
                                          <p:attrName>style.visibility</p:attrName>
                                        </p:attrNameLst>
                                      </p:cBhvr>
                                      <p:to>
                                        <p:strVal val="visible"/>
                                      </p:to>
                                    </p:set>
                                    <p:animEffect transition="in" filter="blinds(horizontal)">
                                      <p:cBhvr>
                                        <p:cTn id="31" dur="500"/>
                                        <p:tgtEl>
                                          <p:spTgt spid="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54">
            <a:extLst>
              <a:ext uri="{FF2B5EF4-FFF2-40B4-BE49-F238E27FC236}">
                <a16:creationId xmlns:a16="http://schemas.microsoft.com/office/drawing/2014/main" id="{B292239D-D3D9-344C-9E85-E16F8D21BDDB}"/>
              </a:ext>
            </a:extLst>
          </p:cNvPr>
          <p:cNvGrpSpPr>
            <a:grpSpLocks/>
          </p:cNvGrpSpPr>
          <p:nvPr/>
        </p:nvGrpSpPr>
        <p:grpSpPr bwMode="auto">
          <a:xfrm>
            <a:off x="428625" y="468313"/>
            <a:ext cx="2971800" cy="1985962"/>
            <a:chOff x="457200" y="76200"/>
            <a:chExt cx="2971800" cy="1985665"/>
          </a:xfrm>
        </p:grpSpPr>
        <p:sp>
          <p:nvSpPr>
            <p:cNvPr id="18489" name="Rectangle 2">
              <a:extLst>
                <a:ext uri="{FF2B5EF4-FFF2-40B4-BE49-F238E27FC236}">
                  <a16:creationId xmlns:a16="http://schemas.microsoft.com/office/drawing/2014/main" id="{714AD1EA-94FD-6A42-8813-489D0D481ADD}"/>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490" name="Text Box 32">
              <a:extLst>
                <a:ext uri="{FF2B5EF4-FFF2-40B4-BE49-F238E27FC236}">
                  <a16:creationId xmlns:a16="http://schemas.microsoft.com/office/drawing/2014/main" id="{D164B174-E07B-3B46-B885-2FF84CD506F7}"/>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91" name="Text Box 33">
              <a:extLst>
                <a:ext uri="{FF2B5EF4-FFF2-40B4-BE49-F238E27FC236}">
                  <a16:creationId xmlns:a16="http://schemas.microsoft.com/office/drawing/2014/main" id="{D5820672-4935-3E43-9457-CBDBFAB91E82}"/>
                </a:ext>
              </a:extLst>
            </p:cNvPr>
            <p:cNvSpPr txBox="1">
              <a:spLocks noChangeArrowheads="1"/>
            </p:cNvSpPr>
            <p:nvPr/>
          </p:nvSpPr>
          <p:spPr bwMode="auto">
            <a:xfrm>
              <a:off x="457200" y="1600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8492" name="Text Box 38">
              <a:extLst>
                <a:ext uri="{FF2B5EF4-FFF2-40B4-BE49-F238E27FC236}">
                  <a16:creationId xmlns:a16="http://schemas.microsoft.com/office/drawing/2014/main" id="{CABC6776-AB43-994A-BA7D-7F4440536023}"/>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8493" name="Text Box 39">
              <a:extLst>
                <a:ext uri="{FF2B5EF4-FFF2-40B4-BE49-F238E27FC236}">
                  <a16:creationId xmlns:a16="http://schemas.microsoft.com/office/drawing/2014/main" id="{1317BC30-EC38-E44A-9374-646E30838C55}"/>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8494" name="Text Box 40">
              <a:extLst>
                <a:ext uri="{FF2B5EF4-FFF2-40B4-BE49-F238E27FC236}">
                  <a16:creationId xmlns:a16="http://schemas.microsoft.com/office/drawing/2014/main" id="{FB78D48A-2FFD-3644-81E1-815B51988230}"/>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nvGrpSpPr>
          <p:cNvPr id="18435" name="组合 55">
            <a:extLst>
              <a:ext uri="{FF2B5EF4-FFF2-40B4-BE49-F238E27FC236}">
                <a16:creationId xmlns:a16="http://schemas.microsoft.com/office/drawing/2014/main" id="{7D783E32-D531-AD47-98B2-4C3B5A4AFFA2}"/>
              </a:ext>
            </a:extLst>
          </p:cNvPr>
          <p:cNvGrpSpPr>
            <a:grpSpLocks/>
          </p:cNvGrpSpPr>
          <p:nvPr/>
        </p:nvGrpSpPr>
        <p:grpSpPr bwMode="auto">
          <a:xfrm>
            <a:off x="428625" y="2320925"/>
            <a:ext cx="2971800" cy="1909763"/>
            <a:chOff x="457200" y="1981200"/>
            <a:chExt cx="2971800" cy="1909465"/>
          </a:xfrm>
        </p:grpSpPr>
        <p:sp>
          <p:nvSpPr>
            <p:cNvPr id="12" name="Rectangle 3">
              <a:extLst>
                <a:ext uri="{FF2B5EF4-FFF2-40B4-BE49-F238E27FC236}">
                  <a16:creationId xmlns:a16="http://schemas.microsoft.com/office/drawing/2014/main" id="{D00334F6-948C-9F42-9196-8DD7558C4A5B}"/>
                </a:ext>
              </a:extLst>
            </p:cNvPr>
            <p:cNvSpPr>
              <a:spLocks noChangeArrowheads="1"/>
            </p:cNvSpPr>
            <p:nvPr/>
          </p:nvSpPr>
          <p:spPr bwMode="auto">
            <a:xfrm>
              <a:off x="1143000" y="2209764"/>
              <a:ext cx="2057400" cy="1599950"/>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8484" name="Text Box 34">
              <a:extLst>
                <a:ext uri="{FF2B5EF4-FFF2-40B4-BE49-F238E27FC236}">
                  <a16:creationId xmlns:a16="http://schemas.microsoft.com/office/drawing/2014/main" id="{2667C852-F9DB-2745-8850-40B9295C1FDA}"/>
                </a:ext>
              </a:extLst>
            </p:cNvPr>
            <p:cNvSpPr txBox="1">
              <a:spLocks noChangeArrowheads="1"/>
            </p:cNvSpPr>
            <p:nvPr/>
          </p:nvSpPr>
          <p:spPr bwMode="auto">
            <a:xfrm>
              <a:off x="762000" y="1981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85" name="Text Box 35">
              <a:extLst>
                <a:ext uri="{FF2B5EF4-FFF2-40B4-BE49-F238E27FC236}">
                  <a16:creationId xmlns:a16="http://schemas.microsoft.com/office/drawing/2014/main" id="{8FB160FB-AE38-E949-AE75-DC3F86D5884F}"/>
                </a:ext>
              </a:extLst>
            </p:cNvPr>
            <p:cNvSpPr txBox="1">
              <a:spLocks noChangeArrowheads="1"/>
            </p:cNvSpPr>
            <p:nvPr/>
          </p:nvSpPr>
          <p:spPr bwMode="auto">
            <a:xfrm>
              <a:off x="457200" y="3429000"/>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8486" name="Text Box 42">
              <a:extLst>
                <a:ext uri="{FF2B5EF4-FFF2-40B4-BE49-F238E27FC236}">
                  <a16:creationId xmlns:a16="http://schemas.microsoft.com/office/drawing/2014/main" id="{7F0C3D02-5CA6-B841-9650-987841CDB163}"/>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8487" name="Text Box 43">
              <a:extLst>
                <a:ext uri="{FF2B5EF4-FFF2-40B4-BE49-F238E27FC236}">
                  <a16:creationId xmlns:a16="http://schemas.microsoft.com/office/drawing/2014/main" id="{56E48167-E3D1-6341-9FDB-60307FC479CF}"/>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8488" name="Text Box 44">
              <a:extLst>
                <a:ext uri="{FF2B5EF4-FFF2-40B4-BE49-F238E27FC236}">
                  <a16:creationId xmlns:a16="http://schemas.microsoft.com/office/drawing/2014/main" id="{7408C325-96D3-7540-9146-6F8C20D71FE6}"/>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18436" name="组合 59">
            <a:extLst>
              <a:ext uri="{FF2B5EF4-FFF2-40B4-BE49-F238E27FC236}">
                <a16:creationId xmlns:a16="http://schemas.microsoft.com/office/drawing/2014/main" id="{8BDE045F-2E5E-8F41-97F0-7BE928E56631}"/>
              </a:ext>
            </a:extLst>
          </p:cNvPr>
          <p:cNvGrpSpPr>
            <a:grpSpLocks/>
          </p:cNvGrpSpPr>
          <p:nvPr/>
        </p:nvGrpSpPr>
        <p:grpSpPr bwMode="auto">
          <a:xfrm>
            <a:off x="500063" y="4364038"/>
            <a:ext cx="2809875" cy="1866900"/>
            <a:chOff x="500034" y="4043370"/>
            <a:chExt cx="2809876" cy="1866896"/>
          </a:xfrm>
        </p:grpSpPr>
        <p:sp>
          <p:nvSpPr>
            <p:cNvPr id="18477" name="Rectangle 4">
              <a:extLst>
                <a:ext uri="{FF2B5EF4-FFF2-40B4-BE49-F238E27FC236}">
                  <a16:creationId xmlns:a16="http://schemas.microsoft.com/office/drawing/2014/main" id="{210FDC00-6DB9-684D-B7E7-93F14724D547}"/>
                </a:ext>
              </a:extLst>
            </p:cNvPr>
            <p:cNvSpPr>
              <a:spLocks noChangeArrowheads="1"/>
            </p:cNvSpPr>
            <p:nvPr/>
          </p:nvSpPr>
          <p:spPr bwMode="auto">
            <a:xfrm>
              <a:off x="1142976"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8478" name="组合 58">
              <a:extLst>
                <a:ext uri="{FF2B5EF4-FFF2-40B4-BE49-F238E27FC236}">
                  <a16:creationId xmlns:a16="http://schemas.microsoft.com/office/drawing/2014/main" id="{FE467A3E-99D5-6B4B-B60F-CE89D96765B6}"/>
                </a:ext>
              </a:extLst>
            </p:cNvPr>
            <p:cNvGrpSpPr>
              <a:grpSpLocks/>
            </p:cNvGrpSpPr>
            <p:nvPr/>
          </p:nvGrpSpPr>
          <p:grpSpPr bwMode="auto">
            <a:xfrm>
              <a:off x="500034" y="4043370"/>
              <a:ext cx="2809876" cy="1866896"/>
              <a:chOff x="390524" y="4043370"/>
              <a:chExt cx="2809876" cy="1866896"/>
            </a:xfrm>
          </p:grpSpPr>
          <p:sp>
            <p:nvSpPr>
              <p:cNvPr id="18479" name="Text Box 36">
                <a:extLst>
                  <a:ext uri="{FF2B5EF4-FFF2-40B4-BE49-F238E27FC236}">
                    <a16:creationId xmlns:a16="http://schemas.microsoft.com/office/drawing/2014/main" id="{6472C039-EC21-2544-90AA-CC114668A21E}"/>
                  </a:ext>
                </a:extLst>
              </p:cNvPr>
              <p:cNvSpPr txBox="1">
                <a:spLocks noChangeArrowheads="1"/>
              </p:cNvSpPr>
              <p:nvPr/>
            </p:nvSpPr>
            <p:spPr bwMode="auto">
              <a:xfrm>
                <a:off x="604838" y="4043370"/>
                <a:ext cx="6096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80" name="Text Box 37">
                <a:extLst>
                  <a:ext uri="{FF2B5EF4-FFF2-40B4-BE49-F238E27FC236}">
                    <a16:creationId xmlns:a16="http://schemas.microsoft.com/office/drawing/2014/main" id="{1980CECE-2725-0B4E-A612-2B7ACC6F01D6}"/>
                  </a:ext>
                </a:extLst>
              </p:cNvPr>
              <p:cNvSpPr txBox="1">
                <a:spLocks noChangeArrowheads="1"/>
              </p:cNvSpPr>
              <p:nvPr/>
            </p:nvSpPr>
            <p:spPr bwMode="auto">
              <a:xfrm>
                <a:off x="390524" y="5453066"/>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N-1</a:t>
                </a:r>
              </a:p>
            </p:txBody>
          </p:sp>
          <p:sp>
            <p:nvSpPr>
              <p:cNvPr id="18481" name="Text Box 46">
                <a:extLst>
                  <a:ext uri="{FF2B5EF4-FFF2-40B4-BE49-F238E27FC236}">
                    <a16:creationId xmlns:a16="http://schemas.microsoft.com/office/drawing/2014/main" id="{A16CBABC-9E32-1548-9295-8672F6D83154}"/>
                  </a:ext>
                </a:extLst>
              </p:cNvPr>
              <p:cNvSpPr txBox="1">
                <a:spLocks noChangeArrowheads="1"/>
              </p:cNvSpPr>
              <p:nvPr/>
            </p:nvSpPr>
            <p:spPr bwMode="auto">
              <a:xfrm>
                <a:off x="1524000" y="4233866"/>
                <a:ext cx="15240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latin typeface="幼圆" pitchFamily="49" charset="-122"/>
                    <a:ea typeface="幼圆" pitchFamily="49" charset="-122"/>
                  </a:rPr>
                  <a:t>模块</a:t>
                </a:r>
                <a:r>
                  <a:rPr lang="en-US" altLang="zh-CN" sz="2400">
                    <a:solidFill>
                      <a:srgbClr val="FFFFFF"/>
                    </a:solidFill>
                    <a:latin typeface="幼圆" pitchFamily="49" charset="-122"/>
                    <a:ea typeface="幼圆" pitchFamily="49" charset="-122"/>
                  </a:rPr>
                  <a:t>C</a:t>
                </a:r>
              </a:p>
            </p:txBody>
          </p:sp>
          <p:sp>
            <p:nvSpPr>
              <p:cNvPr id="18482" name="Text Box 47">
                <a:extLst>
                  <a:ext uri="{FF2B5EF4-FFF2-40B4-BE49-F238E27FC236}">
                    <a16:creationId xmlns:a16="http://schemas.microsoft.com/office/drawing/2014/main" id="{C7D0A987-7901-734B-A8B7-5D465446C05A}"/>
                  </a:ext>
                </a:extLst>
              </p:cNvPr>
              <p:cNvSpPr txBox="1">
                <a:spLocks noChangeArrowheads="1"/>
              </p:cNvSpPr>
              <p:nvPr/>
            </p:nvSpPr>
            <p:spPr bwMode="auto">
              <a:xfrm>
                <a:off x="1600200" y="5300666"/>
                <a:ext cx="16002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18437" name="Text Box 71">
            <a:extLst>
              <a:ext uri="{FF2B5EF4-FFF2-40B4-BE49-F238E27FC236}">
                <a16:creationId xmlns:a16="http://schemas.microsoft.com/office/drawing/2014/main" id="{EC3D5A68-3D7C-CC45-A7EA-E921BE0EF41A}"/>
              </a:ext>
            </a:extLst>
          </p:cNvPr>
          <p:cNvSpPr txBox="1">
            <a:spLocks noChangeArrowheads="1"/>
          </p:cNvSpPr>
          <p:nvPr/>
        </p:nvSpPr>
        <p:spPr bwMode="auto">
          <a:xfrm>
            <a:off x="928688" y="6135688"/>
            <a:ext cx="243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(a) </a:t>
            </a:r>
            <a:r>
              <a:rPr lang="zh-CN" altLang="en-US" sz="2400">
                <a:solidFill>
                  <a:srgbClr val="0000FF"/>
                </a:solidFill>
                <a:latin typeface="幼圆" pitchFamily="49" charset="-122"/>
                <a:ea typeface="幼圆" pitchFamily="49" charset="-122"/>
              </a:rPr>
              <a:t>目标模块</a:t>
            </a:r>
          </a:p>
        </p:txBody>
      </p:sp>
      <p:sp>
        <p:nvSpPr>
          <p:cNvPr id="18438" name="Text Box 72">
            <a:extLst>
              <a:ext uri="{FF2B5EF4-FFF2-40B4-BE49-F238E27FC236}">
                <a16:creationId xmlns:a16="http://schemas.microsoft.com/office/drawing/2014/main" id="{F485FA2E-D898-9D47-A044-E072C17DF674}"/>
              </a:ext>
            </a:extLst>
          </p:cNvPr>
          <p:cNvSpPr txBox="1">
            <a:spLocks noChangeArrowheads="1"/>
          </p:cNvSpPr>
          <p:nvPr/>
        </p:nvSpPr>
        <p:spPr bwMode="auto">
          <a:xfrm>
            <a:off x="6429375" y="6000750"/>
            <a:ext cx="2743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(b) </a:t>
            </a:r>
            <a:r>
              <a:rPr lang="zh-CN" altLang="en-US" sz="2400">
                <a:solidFill>
                  <a:srgbClr val="0000FF"/>
                </a:solidFill>
                <a:latin typeface="幼圆" pitchFamily="49" charset="-122"/>
                <a:ea typeface="幼圆" pitchFamily="49" charset="-122"/>
              </a:rPr>
              <a:t>装入模块</a:t>
            </a:r>
          </a:p>
        </p:txBody>
      </p:sp>
      <p:grpSp>
        <p:nvGrpSpPr>
          <p:cNvPr id="6" name="组合 63">
            <a:extLst>
              <a:ext uri="{FF2B5EF4-FFF2-40B4-BE49-F238E27FC236}">
                <a16:creationId xmlns:a16="http://schemas.microsoft.com/office/drawing/2014/main" id="{FD1EEA17-EFD6-8D4D-941E-BA871866C0C3}"/>
              </a:ext>
            </a:extLst>
          </p:cNvPr>
          <p:cNvGrpSpPr>
            <a:grpSpLocks/>
          </p:cNvGrpSpPr>
          <p:nvPr/>
        </p:nvGrpSpPr>
        <p:grpSpPr bwMode="auto">
          <a:xfrm>
            <a:off x="5610225" y="2781300"/>
            <a:ext cx="2971800" cy="2005013"/>
            <a:chOff x="457200" y="1981200"/>
            <a:chExt cx="2971800" cy="2004996"/>
          </a:xfrm>
        </p:grpSpPr>
        <p:sp>
          <p:nvSpPr>
            <p:cNvPr id="18471" name="Rectangle 3">
              <a:extLst>
                <a:ext uri="{FF2B5EF4-FFF2-40B4-BE49-F238E27FC236}">
                  <a16:creationId xmlns:a16="http://schemas.microsoft.com/office/drawing/2014/main" id="{2EA5B3FA-80E3-E042-9040-E2E30D96628D}"/>
                </a:ext>
              </a:extLst>
            </p:cNvPr>
            <p:cNvSpPr>
              <a:spLocks noChangeArrowheads="1"/>
            </p:cNvSpPr>
            <p:nvPr/>
          </p:nvSpPr>
          <p:spPr bwMode="auto">
            <a:xfrm>
              <a:off x="1143000" y="2209800"/>
              <a:ext cx="2057400" cy="1600200"/>
            </a:xfrm>
            <a:prstGeom prst="rect">
              <a:avLst/>
            </a:prstGeom>
            <a:solidFill>
              <a:srgbClr val="53FFA1"/>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FFFFFF"/>
                </a:solidFill>
              </a:endParaRPr>
            </a:p>
          </p:txBody>
        </p:sp>
        <p:sp>
          <p:nvSpPr>
            <p:cNvPr id="18472" name="Text Box 34">
              <a:extLst>
                <a:ext uri="{FF2B5EF4-FFF2-40B4-BE49-F238E27FC236}">
                  <a16:creationId xmlns:a16="http://schemas.microsoft.com/office/drawing/2014/main" id="{E48B9D06-80C2-B641-9EAF-AEAAADD02EAD}"/>
                </a:ext>
              </a:extLst>
            </p:cNvPr>
            <p:cNvSpPr txBox="1">
              <a:spLocks noChangeArrowheads="1"/>
            </p:cNvSpPr>
            <p:nvPr/>
          </p:nvSpPr>
          <p:spPr bwMode="auto">
            <a:xfrm>
              <a:off x="762000" y="1981200"/>
              <a:ext cx="53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73" name="Text Box 35">
              <a:extLst>
                <a:ext uri="{FF2B5EF4-FFF2-40B4-BE49-F238E27FC236}">
                  <a16:creationId xmlns:a16="http://schemas.microsoft.com/office/drawing/2014/main" id="{3FA8A07C-03A6-AB4F-B4C8-2EC58A8FBFBE}"/>
                </a:ext>
              </a:extLst>
            </p:cNvPr>
            <p:cNvSpPr txBox="1">
              <a:spLocks noChangeArrowheads="1"/>
            </p:cNvSpPr>
            <p:nvPr/>
          </p:nvSpPr>
          <p:spPr bwMode="auto">
            <a:xfrm>
              <a:off x="457200" y="3524531"/>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8474" name="Text Box 42">
              <a:extLst>
                <a:ext uri="{FF2B5EF4-FFF2-40B4-BE49-F238E27FC236}">
                  <a16:creationId xmlns:a16="http://schemas.microsoft.com/office/drawing/2014/main" id="{166501B0-CD8A-684E-A046-94943E5C72D5}"/>
                </a:ext>
              </a:extLst>
            </p:cNvPr>
            <p:cNvSpPr txBox="1">
              <a:spLocks noChangeArrowheads="1"/>
            </p:cNvSpPr>
            <p:nvPr/>
          </p:nvSpPr>
          <p:spPr bwMode="auto">
            <a:xfrm>
              <a:off x="1600200" y="2286000"/>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8475" name="Text Box 43">
              <a:extLst>
                <a:ext uri="{FF2B5EF4-FFF2-40B4-BE49-F238E27FC236}">
                  <a16:creationId xmlns:a16="http://schemas.microsoft.com/office/drawing/2014/main" id="{AB1DC743-BF28-DE4C-9D24-6CD0F124B13C}"/>
                </a:ext>
              </a:extLst>
            </p:cNvPr>
            <p:cNvSpPr txBox="1">
              <a:spLocks noChangeArrowheads="1"/>
            </p:cNvSpPr>
            <p:nvPr/>
          </p:nvSpPr>
          <p:spPr bwMode="auto">
            <a:xfrm>
              <a:off x="1447800" y="281463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8476" name="Text Box 44">
              <a:extLst>
                <a:ext uri="{FF2B5EF4-FFF2-40B4-BE49-F238E27FC236}">
                  <a16:creationId xmlns:a16="http://schemas.microsoft.com/office/drawing/2014/main" id="{C0D95A8E-94FA-A549-88E9-37869DE66454}"/>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7" name="组合 70">
            <a:extLst>
              <a:ext uri="{FF2B5EF4-FFF2-40B4-BE49-F238E27FC236}">
                <a16:creationId xmlns:a16="http://schemas.microsoft.com/office/drawing/2014/main" id="{2DC21D10-B9AD-8A40-88BE-121CDA6A2496}"/>
              </a:ext>
            </a:extLst>
          </p:cNvPr>
          <p:cNvGrpSpPr>
            <a:grpSpLocks/>
          </p:cNvGrpSpPr>
          <p:nvPr/>
        </p:nvGrpSpPr>
        <p:grpSpPr bwMode="auto">
          <a:xfrm>
            <a:off x="5532438" y="400050"/>
            <a:ext cx="3071812" cy="1985963"/>
            <a:chOff x="357194" y="76200"/>
            <a:chExt cx="3071806" cy="1985666"/>
          </a:xfrm>
        </p:grpSpPr>
        <p:sp>
          <p:nvSpPr>
            <p:cNvPr id="18465" name="Rectangle 2">
              <a:extLst>
                <a:ext uri="{FF2B5EF4-FFF2-40B4-BE49-F238E27FC236}">
                  <a16:creationId xmlns:a16="http://schemas.microsoft.com/office/drawing/2014/main" id="{3EE11E7A-8B25-9A40-915A-013681BE46F9}"/>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466" name="Text Box 32">
              <a:extLst>
                <a:ext uri="{FF2B5EF4-FFF2-40B4-BE49-F238E27FC236}">
                  <a16:creationId xmlns:a16="http://schemas.microsoft.com/office/drawing/2014/main" id="{91ACE1E9-D53C-0041-9845-E80B6A4AC2DA}"/>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67" name="Text Box 33">
              <a:extLst>
                <a:ext uri="{FF2B5EF4-FFF2-40B4-BE49-F238E27FC236}">
                  <a16:creationId xmlns:a16="http://schemas.microsoft.com/office/drawing/2014/main" id="{D5D0CFCD-DA5C-1D47-8188-3F6DDA83EB4C}"/>
                </a:ext>
              </a:extLst>
            </p:cNvPr>
            <p:cNvSpPr txBox="1">
              <a:spLocks noChangeArrowheads="1"/>
            </p:cNvSpPr>
            <p:nvPr/>
          </p:nvSpPr>
          <p:spPr bwMode="auto">
            <a:xfrm>
              <a:off x="357194" y="1600201"/>
              <a:ext cx="762000"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8468" name="Text Box 38">
              <a:extLst>
                <a:ext uri="{FF2B5EF4-FFF2-40B4-BE49-F238E27FC236}">
                  <a16:creationId xmlns:a16="http://schemas.microsoft.com/office/drawing/2014/main" id="{41814B61-9A53-7948-8AF6-545AD51F5C1D}"/>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8469" name="Text Box 39">
              <a:extLst>
                <a:ext uri="{FF2B5EF4-FFF2-40B4-BE49-F238E27FC236}">
                  <a16:creationId xmlns:a16="http://schemas.microsoft.com/office/drawing/2014/main" id="{7FB656DF-7B08-E546-9F94-8D3AEE0A1730}"/>
                </a:ext>
              </a:extLst>
            </p:cNvPr>
            <p:cNvSpPr txBox="1">
              <a:spLocks noChangeArrowheads="1"/>
            </p:cNvSpPr>
            <p:nvPr/>
          </p:nvSpPr>
          <p:spPr bwMode="auto">
            <a:xfrm>
              <a:off x="128586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8470" name="Text Box 40">
              <a:extLst>
                <a:ext uri="{FF2B5EF4-FFF2-40B4-BE49-F238E27FC236}">
                  <a16:creationId xmlns:a16="http://schemas.microsoft.com/office/drawing/2014/main" id="{7896ABC7-4798-B244-B7D7-547D62C65B34}"/>
                </a:ext>
              </a:extLst>
            </p:cNvPr>
            <p:cNvSpPr txBox="1">
              <a:spLocks noChangeArrowheads="1"/>
            </p:cNvSpPr>
            <p:nvPr/>
          </p:nvSpPr>
          <p:spPr bwMode="auto">
            <a:xfrm>
              <a:off x="1371600" y="1447800"/>
              <a:ext cx="198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sp>
        <p:nvSpPr>
          <p:cNvPr id="50" name="矩形 49">
            <a:extLst>
              <a:ext uri="{FF2B5EF4-FFF2-40B4-BE49-F238E27FC236}">
                <a16:creationId xmlns:a16="http://schemas.microsoft.com/office/drawing/2014/main" id="{C5745927-BA50-DD44-A589-ECE637D7D31C}"/>
              </a:ext>
            </a:extLst>
          </p:cNvPr>
          <p:cNvSpPr>
            <a:spLocks noChangeArrowheads="1"/>
          </p:cNvSpPr>
          <p:nvPr/>
        </p:nvSpPr>
        <p:spPr bwMode="auto">
          <a:xfrm>
            <a:off x="5214938" y="2043113"/>
            <a:ext cx="857250" cy="64293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1500"/>
              </a:lnSpc>
              <a:spcBef>
                <a:spcPct val="50000"/>
              </a:spcBef>
            </a:pPr>
            <a:r>
              <a:rPr lang="en-US" altLang="zh-CN" sz="2400">
                <a:solidFill>
                  <a:srgbClr val="0000FF"/>
                </a:solidFill>
              </a:rPr>
              <a:t>L-1</a:t>
            </a:r>
          </a:p>
          <a:p>
            <a:pPr>
              <a:lnSpc>
                <a:spcPts val="1500"/>
              </a:lnSpc>
              <a:spcBef>
                <a:spcPct val="50000"/>
              </a:spcBef>
            </a:pPr>
            <a:r>
              <a:rPr lang="en-US" altLang="zh-CN" sz="2400">
                <a:solidFill>
                  <a:srgbClr val="0000FF"/>
                </a:solidFill>
              </a:rPr>
              <a:t>L</a:t>
            </a:r>
          </a:p>
        </p:txBody>
      </p:sp>
      <p:sp>
        <p:nvSpPr>
          <p:cNvPr id="51" name="矩形 50">
            <a:extLst>
              <a:ext uri="{FF2B5EF4-FFF2-40B4-BE49-F238E27FC236}">
                <a16:creationId xmlns:a16="http://schemas.microsoft.com/office/drawing/2014/main" id="{672A3F8D-7890-7546-8212-6357EFCBCFB2}"/>
              </a:ext>
            </a:extLst>
          </p:cNvPr>
          <p:cNvSpPr>
            <a:spLocks noChangeArrowheads="1"/>
          </p:cNvSpPr>
          <p:nvPr/>
        </p:nvSpPr>
        <p:spPr bwMode="auto">
          <a:xfrm>
            <a:off x="6500813" y="1285875"/>
            <a:ext cx="1285875" cy="428625"/>
          </a:xfrm>
          <a:prstGeom prst="rect">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JSR “L”</a:t>
            </a:r>
          </a:p>
        </p:txBody>
      </p:sp>
      <p:grpSp>
        <p:nvGrpSpPr>
          <p:cNvPr id="8" name="组合 81">
            <a:extLst>
              <a:ext uri="{FF2B5EF4-FFF2-40B4-BE49-F238E27FC236}">
                <a16:creationId xmlns:a16="http://schemas.microsoft.com/office/drawing/2014/main" id="{3438C115-1E55-7641-B9E7-FDD85B3749CB}"/>
              </a:ext>
            </a:extLst>
          </p:cNvPr>
          <p:cNvGrpSpPr>
            <a:grpSpLocks/>
          </p:cNvGrpSpPr>
          <p:nvPr/>
        </p:nvGrpSpPr>
        <p:grpSpPr bwMode="auto">
          <a:xfrm>
            <a:off x="7934325" y="1543050"/>
            <a:ext cx="1066800" cy="1000125"/>
            <a:chOff x="7934356" y="1428744"/>
            <a:chExt cx="1066800" cy="1143000"/>
          </a:xfrm>
        </p:grpSpPr>
        <p:sp>
          <p:nvSpPr>
            <p:cNvPr id="18462" name="Line 65">
              <a:extLst>
                <a:ext uri="{FF2B5EF4-FFF2-40B4-BE49-F238E27FC236}">
                  <a16:creationId xmlns:a16="http://schemas.microsoft.com/office/drawing/2014/main" id="{B3CED8A0-3E1D-7749-881D-15297632E6FA}"/>
                </a:ext>
              </a:extLst>
            </p:cNvPr>
            <p:cNvSpPr>
              <a:spLocks noChangeShapeType="1"/>
            </p:cNvSpPr>
            <p:nvPr/>
          </p:nvSpPr>
          <p:spPr bwMode="auto">
            <a:xfrm>
              <a:off x="9001156" y="1428744"/>
              <a:ext cx="0" cy="1143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3" name="Line 64">
              <a:extLst>
                <a:ext uri="{FF2B5EF4-FFF2-40B4-BE49-F238E27FC236}">
                  <a16:creationId xmlns:a16="http://schemas.microsoft.com/office/drawing/2014/main" id="{33C947AA-BC5E-004E-9B60-B6C0CA24187E}"/>
                </a:ext>
              </a:extLst>
            </p:cNvPr>
            <p:cNvSpPr>
              <a:spLocks noChangeShapeType="1"/>
            </p:cNvSpPr>
            <p:nvPr/>
          </p:nvSpPr>
          <p:spPr bwMode="auto">
            <a:xfrm>
              <a:off x="8086756" y="1428744"/>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4" name="Line 67">
              <a:extLst>
                <a:ext uri="{FF2B5EF4-FFF2-40B4-BE49-F238E27FC236}">
                  <a16:creationId xmlns:a16="http://schemas.microsoft.com/office/drawing/2014/main" id="{7B3A21B1-605E-E04E-B693-8E3F4B31CA3F}"/>
                </a:ext>
              </a:extLst>
            </p:cNvPr>
            <p:cNvSpPr>
              <a:spLocks noChangeShapeType="1"/>
            </p:cNvSpPr>
            <p:nvPr/>
          </p:nvSpPr>
          <p:spPr bwMode="auto">
            <a:xfrm flipH="1">
              <a:off x="7934356" y="2571744"/>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 name="组合 86">
            <a:extLst>
              <a:ext uri="{FF2B5EF4-FFF2-40B4-BE49-F238E27FC236}">
                <a16:creationId xmlns:a16="http://schemas.microsoft.com/office/drawing/2014/main" id="{7AD7FC6E-7B19-C34D-A2E6-DDE2B6F7BA9A}"/>
              </a:ext>
            </a:extLst>
          </p:cNvPr>
          <p:cNvGrpSpPr>
            <a:grpSpLocks/>
          </p:cNvGrpSpPr>
          <p:nvPr/>
        </p:nvGrpSpPr>
        <p:grpSpPr bwMode="auto">
          <a:xfrm>
            <a:off x="5715000" y="4729163"/>
            <a:ext cx="2786063" cy="1819275"/>
            <a:chOff x="523828" y="4095744"/>
            <a:chExt cx="2786082" cy="1818989"/>
          </a:xfrm>
        </p:grpSpPr>
        <p:sp>
          <p:nvSpPr>
            <p:cNvPr id="18456" name="Rectangle 4">
              <a:extLst>
                <a:ext uri="{FF2B5EF4-FFF2-40B4-BE49-F238E27FC236}">
                  <a16:creationId xmlns:a16="http://schemas.microsoft.com/office/drawing/2014/main" id="{6D86D3CB-42EC-E945-98AC-ECCDB8C8F578}"/>
                </a:ext>
              </a:extLst>
            </p:cNvPr>
            <p:cNvSpPr>
              <a:spLocks noChangeArrowheads="1"/>
            </p:cNvSpPr>
            <p:nvPr/>
          </p:nvSpPr>
          <p:spPr bwMode="auto">
            <a:xfrm>
              <a:off x="1155855"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grpSp>
          <p:nvGrpSpPr>
            <p:cNvPr id="18457" name="组合 58">
              <a:extLst>
                <a:ext uri="{FF2B5EF4-FFF2-40B4-BE49-F238E27FC236}">
                  <a16:creationId xmlns:a16="http://schemas.microsoft.com/office/drawing/2014/main" id="{95D301E0-82F6-8F4E-BC37-C016903778E1}"/>
                </a:ext>
              </a:extLst>
            </p:cNvPr>
            <p:cNvGrpSpPr>
              <a:grpSpLocks/>
            </p:cNvGrpSpPr>
            <p:nvPr/>
          </p:nvGrpSpPr>
          <p:grpSpPr bwMode="auto">
            <a:xfrm>
              <a:off x="523828" y="4095744"/>
              <a:ext cx="2786082" cy="1818989"/>
              <a:chOff x="414318" y="4095744"/>
              <a:chExt cx="2786082" cy="1818989"/>
            </a:xfrm>
          </p:grpSpPr>
          <p:sp>
            <p:nvSpPr>
              <p:cNvPr id="18458" name="Text Box 36">
                <a:extLst>
                  <a:ext uri="{FF2B5EF4-FFF2-40B4-BE49-F238E27FC236}">
                    <a16:creationId xmlns:a16="http://schemas.microsoft.com/office/drawing/2014/main" id="{083AC636-A6EA-A343-994A-D44D6ECFCA8F}"/>
                  </a:ext>
                </a:extLst>
              </p:cNvPr>
              <p:cNvSpPr txBox="1">
                <a:spLocks noChangeArrowheads="1"/>
              </p:cNvSpPr>
              <p:nvPr/>
            </p:nvSpPr>
            <p:spPr bwMode="auto">
              <a:xfrm>
                <a:off x="700070" y="4095744"/>
                <a:ext cx="609600"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59" name="Text Box 37">
                <a:extLst>
                  <a:ext uri="{FF2B5EF4-FFF2-40B4-BE49-F238E27FC236}">
                    <a16:creationId xmlns:a16="http://schemas.microsoft.com/office/drawing/2014/main" id="{3D312A4F-AF37-4145-9401-9D396FC2FC10}"/>
                  </a:ext>
                </a:extLst>
              </p:cNvPr>
              <p:cNvSpPr txBox="1">
                <a:spLocks noChangeArrowheads="1"/>
              </p:cNvSpPr>
              <p:nvPr/>
            </p:nvSpPr>
            <p:spPr bwMode="auto">
              <a:xfrm>
                <a:off x="414318" y="5453066"/>
                <a:ext cx="838200"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N-1</a:t>
                </a:r>
              </a:p>
            </p:txBody>
          </p:sp>
          <p:sp>
            <p:nvSpPr>
              <p:cNvPr id="18460" name="Text Box 46">
                <a:extLst>
                  <a:ext uri="{FF2B5EF4-FFF2-40B4-BE49-F238E27FC236}">
                    <a16:creationId xmlns:a16="http://schemas.microsoft.com/office/drawing/2014/main" id="{9FE977EE-D381-024A-8EF1-264DA5C3A3E4}"/>
                  </a:ext>
                </a:extLst>
              </p:cNvPr>
              <p:cNvSpPr txBox="1">
                <a:spLocks noChangeArrowheads="1"/>
              </p:cNvSpPr>
              <p:nvPr/>
            </p:nvSpPr>
            <p:spPr bwMode="auto">
              <a:xfrm>
                <a:off x="1524000" y="4233866"/>
                <a:ext cx="1524000"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C</a:t>
                </a:r>
              </a:p>
            </p:txBody>
          </p:sp>
          <p:sp>
            <p:nvSpPr>
              <p:cNvPr id="18461" name="Text Box 47">
                <a:extLst>
                  <a:ext uri="{FF2B5EF4-FFF2-40B4-BE49-F238E27FC236}">
                    <a16:creationId xmlns:a16="http://schemas.microsoft.com/office/drawing/2014/main" id="{6B70EB91-1D5F-8B4E-888B-D31D2E211FB0}"/>
                  </a:ext>
                </a:extLst>
              </p:cNvPr>
              <p:cNvSpPr txBox="1">
                <a:spLocks noChangeArrowheads="1"/>
              </p:cNvSpPr>
              <p:nvPr/>
            </p:nvSpPr>
            <p:spPr bwMode="auto">
              <a:xfrm>
                <a:off x="1600200" y="5300666"/>
                <a:ext cx="1600200"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63" name="矩形 62">
            <a:extLst>
              <a:ext uri="{FF2B5EF4-FFF2-40B4-BE49-F238E27FC236}">
                <a16:creationId xmlns:a16="http://schemas.microsoft.com/office/drawing/2014/main" id="{27F5FE62-694A-DF46-82BF-607877EFB5E5}"/>
              </a:ext>
            </a:extLst>
          </p:cNvPr>
          <p:cNvSpPr>
            <a:spLocks noChangeArrowheads="1"/>
          </p:cNvSpPr>
          <p:nvPr/>
        </p:nvSpPr>
        <p:spPr bwMode="auto">
          <a:xfrm>
            <a:off x="5106988" y="3543300"/>
            <a:ext cx="1143000" cy="3857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1500"/>
              </a:lnSpc>
              <a:spcBef>
                <a:spcPct val="50000"/>
              </a:spcBef>
            </a:pPr>
            <a:r>
              <a:rPr lang="en-US" altLang="zh-CN" sz="2400">
                <a:solidFill>
                  <a:srgbClr val="0000FF"/>
                </a:solidFill>
              </a:rPr>
              <a:t>L+M-1</a:t>
            </a:r>
          </a:p>
        </p:txBody>
      </p:sp>
      <p:sp>
        <p:nvSpPr>
          <p:cNvPr id="64" name="矩形 63">
            <a:extLst>
              <a:ext uri="{FF2B5EF4-FFF2-40B4-BE49-F238E27FC236}">
                <a16:creationId xmlns:a16="http://schemas.microsoft.com/office/drawing/2014/main" id="{A932E550-E855-804E-9B0B-20BA4F275D1D}"/>
              </a:ext>
            </a:extLst>
          </p:cNvPr>
          <p:cNvSpPr>
            <a:spLocks noChangeArrowheads="1"/>
          </p:cNvSpPr>
          <p:nvPr/>
        </p:nvSpPr>
        <p:spPr bwMode="auto">
          <a:xfrm>
            <a:off x="4786313" y="5114925"/>
            <a:ext cx="1500187" cy="428625"/>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L+M+N-1</a:t>
            </a:r>
          </a:p>
        </p:txBody>
      </p:sp>
      <p:sp>
        <p:nvSpPr>
          <p:cNvPr id="65" name="矩形 64">
            <a:extLst>
              <a:ext uri="{FF2B5EF4-FFF2-40B4-BE49-F238E27FC236}">
                <a16:creationId xmlns:a16="http://schemas.microsoft.com/office/drawing/2014/main" id="{66D4803F-119E-B448-B62B-AC742F5523F3}"/>
              </a:ext>
            </a:extLst>
          </p:cNvPr>
          <p:cNvSpPr>
            <a:spLocks noChangeArrowheads="1"/>
          </p:cNvSpPr>
          <p:nvPr/>
        </p:nvSpPr>
        <p:spPr bwMode="auto">
          <a:xfrm>
            <a:off x="4929188" y="3328988"/>
            <a:ext cx="1000125" cy="81438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1500"/>
              </a:lnSpc>
              <a:spcBef>
                <a:spcPct val="50000"/>
              </a:spcBef>
            </a:pPr>
            <a:r>
              <a:rPr lang="en-US" altLang="zh-CN" sz="2400">
                <a:solidFill>
                  <a:srgbClr val="0000FF"/>
                </a:solidFill>
              </a:rPr>
              <a:t>L+M-1</a:t>
            </a:r>
          </a:p>
          <a:p>
            <a:pPr>
              <a:lnSpc>
                <a:spcPts val="1500"/>
              </a:lnSpc>
              <a:spcBef>
                <a:spcPct val="50000"/>
              </a:spcBef>
            </a:pPr>
            <a:r>
              <a:rPr lang="en-US" altLang="zh-CN" sz="2400">
                <a:solidFill>
                  <a:srgbClr val="0000FF"/>
                </a:solidFill>
              </a:rPr>
              <a:t>L+M</a:t>
            </a:r>
          </a:p>
        </p:txBody>
      </p:sp>
      <p:grpSp>
        <p:nvGrpSpPr>
          <p:cNvPr id="11" name="组合 80">
            <a:extLst>
              <a:ext uri="{FF2B5EF4-FFF2-40B4-BE49-F238E27FC236}">
                <a16:creationId xmlns:a16="http://schemas.microsoft.com/office/drawing/2014/main" id="{A2E1FDF8-65A3-7E49-873E-8097A8FDF424}"/>
              </a:ext>
            </a:extLst>
          </p:cNvPr>
          <p:cNvGrpSpPr>
            <a:grpSpLocks/>
          </p:cNvGrpSpPr>
          <p:nvPr/>
        </p:nvGrpSpPr>
        <p:grpSpPr bwMode="auto">
          <a:xfrm>
            <a:off x="7791450" y="2971800"/>
            <a:ext cx="1066800" cy="1143000"/>
            <a:chOff x="7467600" y="4929206"/>
            <a:chExt cx="1066800" cy="1143000"/>
          </a:xfrm>
        </p:grpSpPr>
        <p:sp>
          <p:nvSpPr>
            <p:cNvPr id="18453" name="Line 69">
              <a:extLst>
                <a:ext uri="{FF2B5EF4-FFF2-40B4-BE49-F238E27FC236}">
                  <a16:creationId xmlns:a16="http://schemas.microsoft.com/office/drawing/2014/main" id="{DF135A82-4045-E845-A494-9E223E2AA0E2}"/>
                </a:ext>
              </a:extLst>
            </p:cNvPr>
            <p:cNvSpPr>
              <a:spLocks noChangeShapeType="1"/>
            </p:cNvSpPr>
            <p:nvPr/>
          </p:nvSpPr>
          <p:spPr bwMode="auto">
            <a:xfrm>
              <a:off x="8534400" y="4929206"/>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4" name="Line 68">
              <a:extLst>
                <a:ext uri="{FF2B5EF4-FFF2-40B4-BE49-F238E27FC236}">
                  <a16:creationId xmlns:a16="http://schemas.microsoft.com/office/drawing/2014/main" id="{55AD380E-1531-634B-AA95-71AB0EFDE406}"/>
                </a:ext>
              </a:extLst>
            </p:cNvPr>
            <p:cNvSpPr>
              <a:spLocks noChangeShapeType="1"/>
            </p:cNvSpPr>
            <p:nvPr/>
          </p:nvSpPr>
          <p:spPr bwMode="auto">
            <a:xfrm>
              <a:off x="7924800" y="4929206"/>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5" name="Line 70">
              <a:extLst>
                <a:ext uri="{FF2B5EF4-FFF2-40B4-BE49-F238E27FC236}">
                  <a16:creationId xmlns:a16="http://schemas.microsoft.com/office/drawing/2014/main" id="{E917B299-58E5-954A-A5F8-D57F64A6E8F3}"/>
                </a:ext>
              </a:extLst>
            </p:cNvPr>
            <p:cNvSpPr>
              <a:spLocks noChangeShapeType="1"/>
            </p:cNvSpPr>
            <p:nvPr/>
          </p:nvSpPr>
          <p:spPr bwMode="auto">
            <a:xfrm flipH="1">
              <a:off x="7467600" y="6072206"/>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0" name="矩形 69">
            <a:extLst>
              <a:ext uri="{FF2B5EF4-FFF2-40B4-BE49-F238E27FC236}">
                <a16:creationId xmlns:a16="http://schemas.microsoft.com/office/drawing/2014/main" id="{109AD8F7-B3B2-8F42-812C-88611A3E5344}"/>
              </a:ext>
            </a:extLst>
          </p:cNvPr>
          <p:cNvSpPr>
            <a:spLocks noChangeArrowheads="1"/>
          </p:cNvSpPr>
          <p:nvPr/>
        </p:nvSpPr>
        <p:spPr bwMode="auto">
          <a:xfrm>
            <a:off x="6429375" y="2828925"/>
            <a:ext cx="1785938" cy="428625"/>
          </a:xfrm>
          <a:prstGeom prst="rect">
            <a:avLst/>
          </a:prstGeom>
          <a:solidFill>
            <a:srgbClr val="53FFA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JSR “L+M”</a:t>
            </a:r>
          </a:p>
        </p:txBody>
      </p:sp>
      <p:sp>
        <p:nvSpPr>
          <p:cNvPr id="18450" name="Rectangle 2">
            <a:hlinkClick r:id="rId2"/>
            <a:extLst>
              <a:ext uri="{FF2B5EF4-FFF2-40B4-BE49-F238E27FC236}">
                <a16:creationId xmlns:a16="http://schemas.microsoft.com/office/drawing/2014/main" id="{963E00F6-BBEE-D443-8D44-D5C78EF31E83}"/>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－－程序的链接</a:t>
            </a:r>
          </a:p>
        </p:txBody>
      </p:sp>
      <p:sp>
        <p:nvSpPr>
          <p:cNvPr id="66" name="矩形 65">
            <a:extLst>
              <a:ext uri="{FF2B5EF4-FFF2-40B4-BE49-F238E27FC236}">
                <a16:creationId xmlns:a16="http://schemas.microsoft.com/office/drawing/2014/main" id="{C1A62C5F-DBED-B644-8183-0D7848335DF1}"/>
              </a:ext>
            </a:extLst>
          </p:cNvPr>
          <p:cNvSpPr>
            <a:spLocks noChangeArrowheads="1"/>
          </p:cNvSpPr>
          <p:nvPr/>
        </p:nvSpPr>
        <p:spPr bwMode="auto">
          <a:xfrm>
            <a:off x="468313" y="549275"/>
            <a:ext cx="3598862" cy="6119813"/>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7" name="内容占位符 2">
            <a:extLst>
              <a:ext uri="{FF2B5EF4-FFF2-40B4-BE49-F238E27FC236}">
                <a16:creationId xmlns:a16="http://schemas.microsoft.com/office/drawing/2014/main" id="{622D8C4B-C855-1A4D-BD10-717965453485}"/>
              </a:ext>
            </a:extLst>
          </p:cNvPr>
          <p:cNvSpPr>
            <a:spLocks noGrp="1"/>
          </p:cNvSpPr>
          <p:nvPr>
            <p:ph idx="1"/>
          </p:nvPr>
        </p:nvSpPr>
        <p:spPr>
          <a:xfrm>
            <a:off x="468313" y="571500"/>
            <a:ext cx="4248150" cy="5900738"/>
          </a:xfrm>
        </p:spPr>
        <p:txBody>
          <a:bodyPr/>
          <a:lstStyle/>
          <a:p>
            <a:pPr>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sym typeface="Wingdings" pitchFamily="2" charset="2"/>
              </a:rPr>
              <a:t>装入时动态链接</a:t>
            </a:r>
            <a:endParaRPr lang="en-US" altLang="zh-CN" sz="2800" b="1">
              <a:solidFill>
                <a:srgbClr val="0000FF"/>
              </a:solidFill>
              <a:latin typeface="幼圆" pitchFamily="49" charset="-122"/>
              <a:ea typeface="幼圆" pitchFamily="49" charset="-122"/>
              <a:sym typeface="Wingdings" pitchFamily="2" charset="2"/>
            </a:endParaRPr>
          </a:p>
          <a:p>
            <a:pPr lvl="1">
              <a:buClr>
                <a:srgbClr val="0000FF"/>
              </a:buClr>
            </a:pPr>
            <a:r>
              <a:rPr lang="zh-CN" altLang="en-US" b="1">
                <a:solidFill>
                  <a:srgbClr val="000000"/>
                </a:solidFill>
                <a:latin typeface="幼圆" pitchFamily="49" charset="-122"/>
                <a:ea typeface="幼圆" pitchFamily="49" charset="-122"/>
              </a:rPr>
              <a:t>用户源程序经编译后所得到的目标模块，是在装入内存时，</a:t>
            </a:r>
            <a:r>
              <a:rPr lang="zh-CN" altLang="en-US" b="1">
                <a:solidFill>
                  <a:srgbClr val="D60093"/>
                </a:solidFill>
                <a:latin typeface="幼圆" pitchFamily="49" charset="-122"/>
                <a:ea typeface="幼圆" pitchFamily="49" charset="-122"/>
              </a:rPr>
              <a:t>边装入边链接</a:t>
            </a:r>
            <a:r>
              <a:rPr lang="zh-CN" altLang="en-US" b="1">
                <a:solidFill>
                  <a:srgbClr val="000000"/>
                </a:solidFill>
                <a:latin typeface="幼圆" pitchFamily="49" charset="-122"/>
                <a:ea typeface="幼圆" pitchFamily="49" charset="-122"/>
              </a:rPr>
              <a:t>的。</a:t>
            </a:r>
            <a:endParaRPr lang="en-US" altLang="zh-CN" b="1">
              <a:solidFill>
                <a:srgbClr val="0000FF"/>
              </a:solidFill>
              <a:latin typeface="Arial" panose="020B0604020202020204" pitchFamily="34" charset="0"/>
              <a:ea typeface="幼圆" pitchFamily="49" charset="-122"/>
            </a:endParaRPr>
          </a:p>
          <a:p>
            <a:pPr>
              <a:buClr>
                <a:srgbClr val="0000FF"/>
              </a:buClr>
            </a:pPr>
            <a:r>
              <a:rPr lang="zh-CN" altLang="en-US" sz="2800" b="1">
                <a:solidFill>
                  <a:srgbClr val="0000FF"/>
                </a:solidFill>
                <a:latin typeface="Arial" panose="020B0604020202020204" pitchFamily="34" charset="0"/>
                <a:ea typeface="幼圆" pitchFamily="49" charset="-122"/>
              </a:rPr>
              <a:t>特点</a:t>
            </a:r>
            <a:endParaRPr lang="en-US" altLang="zh-CN" sz="2800" b="1">
              <a:solidFill>
                <a:srgbClr val="0000FF"/>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rPr>
              <a:t>便于软件版本的修改和更新</a:t>
            </a:r>
            <a:endParaRPr lang="en-US" altLang="zh-CN" b="1">
              <a:solidFill>
                <a:srgbClr val="0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rPr>
              <a:t>便于实现目标模块的共享</a:t>
            </a:r>
            <a:endParaRPr lang="en-US" altLang="zh-CN" b="1">
              <a:solidFill>
                <a:srgbClr val="0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sym typeface="Wingdings" pitchFamily="2" charset="2"/>
              </a:rPr>
              <a:t>可能装入不需要运行的模块，浪费存储空间</a:t>
            </a:r>
            <a:endParaRPr lang="en-US" altLang="zh-CN" b="1">
              <a:solidFill>
                <a:srgbClr val="000000"/>
              </a:solidFill>
              <a:latin typeface="幼圆" pitchFamily="49" charset="-122"/>
              <a:ea typeface="幼圆" pitchFamily="49" charset="-122"/>
              <a:sym typeface="Wingdings" pitchFamily="2" charset="2"/>
            </a:endParaRPr>
          </a:p>
        </p:txBody>
      </p:sp>
    </p:spTree>
    <p:extLst>
      <p:ext uri="{BB962C8B-B14F-4D97-AF65-F5344CB8AC3E}">
        <p14:creationId xmlns:p14="http://schemas.microsoft.com/office/powerpoint/2010/main" val="375553239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4" presetClass="path" presetSubtype="0" accel="50000" decel="50000" fill="hold" nodeType="clickEffect">
                                  <p:stCondLst>
                                    <p:cond delay="0"/>
                                  </p:stCondLst>
                                  <p:childTnLst>
                                    <p:animMotion origin="layout" path="M -2.77778E-7 1.54487E-6 L 0.0026 -0.12234 " pathEditMode="relative" rAng="0" ptsTypes="AA">
                                      <p:cBhvr>
                                        <p:cTn id="16" dur="3000" fill="hold"/>
                                        <p:tgtEl>
                                          <p:spTgt spid="6"/>
                                        </p:tgtEl>
                                        <p:attrNameLst>
                                          <p:attrName>ppt_x</p:attrName>
                                          <p:attrName>ppt_y</p:attrName>
                                        </p:attrNameLst>
                                      </p:cBhvr>
                                      <p:rCtr x="122" y="-6129"/>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dissolve">
                                      <p:cBhvr>
                                        <p:cTn id="21" dur="500"/>
                                        <p:tgtEl>
                                          <p:spTgt spid="50"/>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dissolve">
                                      <p:cBhvr>
                                        <p:cTn id="25" dur="500"/>
                                        <p:tgtEl>
                                          <p:spTgt spid="63"/>
                                        </p:tgtEl>
                                      </p:cBhvr>
                                    </p:animEffect>
                                  </p:childTnLst>
                                </p:cTn>
                              </p:par>
                            </p:childTnLst>
                          </p:cTn>
                        </p:par>
                        <p:par>
                          <p:cTn id="26" fill="hold" nodeType="afterGroup">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dissolve">
                                      <p:cBhvr>
                                        <p:cTn id="29" dur="500"/>
                                        <p:tgtEl>
                                          <p:spTgt spid="51"/>
                                        </p:tgtEl>
                                      </p:cBhvr>
                                    </p:animEffect>
                                  </p:childTnLst>
                                </p:cTn>
                              </p:par>
                            </p:childTnLst>
                          </p:cTn>
                        </p:par>
                        <p:par>
                          <p:cTn id="30" fill="hold" nodeType="afterGroup">
                            <p:stCondLst>
                              <p:cond delay="1500"/>
                            </p:stCondLst>
                            <p:childTnLst>
                              <p:par>
                                <p:cTn id="31" presetID="9"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64" presetClass="path" presetSubtype="0" accel="50000" decel="50000" fill="hold" nodeType="clickEffect">
                                  <p:stCondLst>
                                    <p:cond delay="0"/>
                                  </p:stCondLst>
                                  <p:childTnLst>
                                    <p:animMotion origin="layout" path="M -4.44444E-6 -8.32562E-7 L -0.00173 -0.15657 " pathEditMode="relative" rAng="0" ptsTypes="AA">
                                      <p:cBhvr>
                                        <p:cTn id="43" dur="3000" fill="hold"/>
                                        <p:tgtEl>
                                          <p:spTgt spid="9"/>
                                        </p:tgtEl>
                                        <p:attrNameLst>
                                          <p:attrName>ppt_x</p:attrName>
                                          <p:attrName>ppt_y</p:attrName>
                                        </p:attrNameLst>
                                      </p:cBhvr>
                                      <p:rCtr x="-87" y="-7840"/>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dissolve">
                                      <p:cBhvr>
                                        <p:cTn id="48" dur="500"/>
                                        <p:tgtEl>
                                          <p:spTgt spid="65"/>
                                        </p:tgtEl>
                                      </p:cBhvr>
                                    </p:animEffec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dissolve">
                                      <p:cBhvr>
                                        <p:cTn id="52" dur="500"/>
                                        <p:tgtEl>
                                          <p:spTgt spid="64"/>
                                        </p:tgtEl>
                                      </p:cBhvr>
                                    </p:animEffect>
                                  </p:childTnLst>
                                </p:cTn>
                              </p:par>
                            </p:childTnLst>
                          </p:cTn>
                        </p:par>
                        <p:par>
                          <p:cTn id="53" fill="hold" nodeType="afterGroup">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dissolve">
                                      <p:cBhvr>
                                        <p:cTn id="56" dur="500"/>
                                        <p:tgtEl>
                                          <p:spTgt spid="70"/>
                                        </p:tgtEl>
                                      </p:cBhvr>
                                    </p:animEffect>
                                  </p:childTnLst>
                                </p:cTn>
                              </p:par>
                            </p:childTnLst>
                          </p:cTn>
                        </p:par>
                        <p:par>
                          <p:cTn id="57" fill="hold" nodeType="afterGroup">
                            <p:stCondLst>
                              <p:cond delay="1500"/>
                            </p:stCondLst>
                            <p:childTnLst>
                              <p:par>
                                <p:cTn id="58" presetID="9" presetClass="entr" presetSubtype="0" fill="hold"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dissolve">
                                      <p:cBhvr>
                                        <p:cTn id="60" dur="500"/>
                                        <p:tgtEl>
                                          <p:spTgt spid="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blinds(horizontal)">
                                      <p:cBhvr>
                                        <p:cTn id="65" dur="500"/>
                                        <p:tgtEl>
                                          <p:spTgt spid="6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67">
                                            <p:txEl>
                                              <p:pRg st="0" end="0"/>
                                            </p:txEl>
                                          </p:spTgt>
                                        </p:tgtEl>
                                        <p:attrNameLst>
                                          <p:attrName>style.visibility</p:attrName>
                                        </p:attrNameLst>
                                      </p:cBhvr>
                                      <p:to>
                                        <p:strVal val="visible"/>
                                      </p:to>
                                    </p:set>
                                    <p:animEffect transition="in" filter="blinds(horizontal)">
                                      <p:cBhvr>
                                        <p:cTn id="70" dur="500"/>
                                        <p:tgtEl>
                                          <p:spTgt spid="67">
                                            <p:txEl>
                                              <p:pRg st="0" end="0"/>
                                            </p:txEl>
                                          </p:spTgt>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67">
                                            <p:txEl>
                                              <p:pRg st="1" end="1"/>
                                            </p:txEl>
                                          </p:spTgt>
                                        </p:tgtEl>
                                        <p:attrNameLst>
                                          <p:attrName>style.visibility</p:attrName>
                                        </p:attrNameLst>
                                      </p:cBhvr>
                                      <p:to>
                                        <p:strVal val="visible"/>
                                      </p:to>
                                    </p:set>
                                    <p:animEffect transition="in" filter="blinds(horizontal)">
                                      <p:cBhvr>
                                        <p:cTn id="73" dur="500"/>
                                        <p:tgtEl>
                                          <p:spTgt spid="67">
                                            <p:txEl>
                                              <p:pRg st="1" end="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67">
                                            <p:txEl>
                                              <p:pRg st="2" end="2"/>
                                            </p:txEl>
                                          </p:spTgt>
                                        </p:tgtEl>
                                        <p:attrNameLst>
                                          <p:attrName>style.visibility</p:attrName>
                                        </p:attrNameLst>
                                      </p:cBhvr>
                                      <p:to>
                                        <p:strVal val="visible"/>
                                      </p:to>
                                    </p:set>
                                    <p:animEffect transition="in" filter="blinds(horizontal)">
                                      <p:cBhvr>
                                        <p:cTn id="78" dur="500"/>
                                        <p:tgtEl>
                                          <p:spTgt spid="67">
                                            <p:txEl>
                                              <p:pRg st="2" end="2"/>
                                            </p:txEl>
                                          </p:spTgt>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67">
                                            <p:txEl>
                                              <p:pRg st="3" end="3"/>
                                            </p:txEl>
                                          </p:spTgt>
                                        </p:tgtEl>
                                        <p:attrNameLst>
                                          <p:attrName>style.visibility</p:attrName>
                                        </p:attrNameLst>
                                      </p:cBhvr>
                                      <p:to>
                                        <p:strVal val="visible"/>
                                      </p:to>
                                    </p:set>
                                    <p:animEffect transition="in" filter="blinds(horizontal)">
                                      <p:cBhvr>
                                        <p:cTn id="81" dur="500"/>
                                        <p:tgtEl>
                                          <p:spTgt spid="67">
                                            <p:txEl>
                                              <p:pRg st="3" end="3"/>
                                            </p:txEl>
                                          </p:spTgt>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67">
                                            <p:txEl>
                                              <p:pRg st="4" end="4"/>
                                            </p:txEl>
                                          </p:spTgt>
                                        </p:tgtEl>
                                        <p:attrNameLst>
                                          <p:attrName>style.visibility</p:attrName>
                                        </p:attrNameLst>
                                      </p:cBhvr>
                                      <p:to>
                                        <p:strVal val="visible"/>
                                      </p:to>
                                    </p:set>
                                    <p:animEffect transition="in" filter="blinds(horizontal)">
                                      <p:cBhvr>
                                        <p:cTn id="84" dur="500"/>
                                        <p:tgtEl>
                                          <p:spTgt spid="67">
                                            <p:txEl>
                                              <p:pRg st="4" end="4"/>
                                            </p:txEl>
                                          </p:spTgt>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67">
                                            <p:txEl>
                                              <p:pRg st="5" end="5"/>
                                            </p:txEl>
                                          </p:spTgt>
                                        </p:tgtEl>
                                        <p:attrNameLst>
                                          <p:attrName>style.visibility</p:attrName>
                                        </p:attrNameLst>
                                      </p:cBhvr>
                                      <p:to>
                                        <p:strVal val="visible"/>
                                      </p:to>
                                    </p:set>
                                    <p:animEffect transition="in" filter="blinds(horizontal)">
                                      <p:cBhvr>
                                        <p:cTn id="87" dur="500"/>
                                        <p:tgtEl>
                                          <p:spTgt spid="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63" grpId="0" animBg="1"/>
      <p:bldP spid="64" grpId="0" animBg="1"/>
      <p:bldP spid="65" grpId="0" animBg="1"/>
      <p:bldP spid="70" grpId="0" animBg="1"/>
      <p:bldP spid="66" grpId="0" animBg="1"/>
      <p:bldP spid="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54">
            <a:extLst>
              <a:ext uri="{FF2B5EF4-FFF2-40B4-BE49-F238E27FC236}">
                <a16:creationId xmlns:a16="http://schemas.microsoft.com/office/drawing/2014/main" id="{3946EED7-285F-0C43-81E8-0A279F8966DE}"/>
              </a:ext>
            </a:extLst>
          </p:cNvPr>
          <p:cNvGrpSpPr>
            <a:grpSpLocks/>
          </p:cNvGrpSpPr>
          <p:nvPr/>
        </p:nvGrpSpPr>
        <p:grpSpPr bwMode="auto">
          <a:xfrm>
            <a:off x="428625" y="460375"/>
            <a:ext cx="2971800" cy="1985963"/>
            <a:chOff x="457200" y="76200"/>
            <a:chExt cx="2971800" cy="1985665"/>
          </a:xfrm>
        </p:grpSpPr>
        <p:sp>
          <p:nvSpPr>
            <p:cNvPr id="19509" name="Rectangle 2">
              <a:extLst>
                <a:ext uri="{FF2B5EF4-FFF2-40B4-BE49-F238E27FC236}">
                  <a16:creationId xmlns:a16="http://schemas.microsoft.com/office/drawing/2014/main" id="{11FBCAE8-8583-7642-AD8C-722CF892C8D2}"/>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510" name="Text Box 32">
              <a:extLst>
                <a:ext uri="{FF2B5EF4-FFF2-40B4-BE49-F238E27FC236}">
                  <a16:creationId xmlns:a16="http://schemas.microsoft.com/office/drawing/2014/main" id="{BC1ADC9D-7463-A640-896D-41ED34138A79}"/>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511" name="Text Box 33">
              <a:extLst>
                <a:ext uri="{FF2B5EF4-FFF2-40B4-BE49-F238E27FC236}">
                  <a16:creationId xmlns:a16="http://schemas.microsoft.com/office/drawing/2014/main" id="{C515998A-C4F8-334B-B13A-5EABF12D46CB}"/>
                </a:ext>
              </a:extLst>
            </p:cNvPr>
            <p:cNvSpPr txBox="1">
              <a:spLocks noChangeArrowheads="1"/>
            </p:cNvSpPr>
            <p:nvPr/>
          </p:nvSpPr>
          <p:spPr bwMode="auto">
            <a:xfrm>
              <a:off x="457200" y="1600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9512" name="Text Box 38">
              <a:extLst>
                <a:ext uri="{FF2B5EF4-FFF2-40B4-BE49-F238E27FC236}">
                  <a16:creationId xmlns:a16="http://schemas.microsoft.com/office/drawing/2014/main" id="{7EE1F89A-BD2E-0247-9158-3B351F15969A}"/>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9513" name="Text Box 39">
              <a:extLst>
                <a:ext uri="{FF2B5EF4-FFF2-40B4-BE49-F238E27FC236}">
                  <a16:creationId xmlns:a16="http://schemas.microsoft.com/office/drawing/2014/main" id="{BE5246A7-821B-FC46-81CF-78C65F702AC2}"/>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9514" name="Text Box 40">
              <a:extLst>
                <a:ext uri="{FF2B5EF4-FFF2-40B4-BE49-F238E27FC236}">
                  <a16:creationId xmlns:a16="http://schemas.microsoft.com/office/drawing/2014/main" id="{F2FA0433-38FB-FF48-ACBB-7608247823DF}"/>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sp>
        <p:nvSpPr>
          <p:cNvPr id="19459" name="矩形 62">
            <a:extLst>
              <a:ext uri="{FF2B5EF4-FFF2-40B4-BE49-F238E27FC236}">
                <a16:creationId xmlns:a16="http://schemas.microsoft.com/office/drawing/2014/main" id="{437590DE-C30F-2546-83F4-3EBEBEF19512}"/>
              </a:ext>
            </a:extLst>
          </p:cNvPr>
          <p:cNvSpPr>
            <a:spLocks noChangeArrowheads="1"/>
          </p:cNvSpPr>
          <p:nvPr/>
        </p:nvSpPr>
        <p:spPr bwMode="auto">
          <a:xfrm>
            <a:off x="6259513" y="849313"/>
            <a:ext cx="2143125" cy="4857750"/>
          </a:xfrm>
          <a:prstGeom prst="rect">
            <a:avLst/>
          </a:prstGeom>
          <a:solidFill>
            <a:srgbClr val="FFFFFF"/>
          </a:solidFill>
          <a:ln w="1905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3" name="组合 54">
            <a:extLst>
              <a:ext uri="{FF2B5EF4-FFF2-40B4-BE49-F238E27FC236}">
                <a16:creationId xmlns:a16="http://schemas.microsoft.com/office/drawing/2014/main" id="{45788D40-0514-3145-99DB-B3422E3B3F7A}"/>
              </a:ext>
            </a:extLst>
          </p:cNvPr>
          <p:cNvGrpSpPr>
            <a:grpSpLocks/>
          </p:cNvGrpSpPr>
          <p:nvPr/>
        </p:nvGrpSpPr>
        <p:grpSpPr bwMode="auto">
          <a:xfrm>
            <a:off x="428625" y="468313"/>
            <a:ext cx="2971800" cy="1985962"/>
            <a:chOff x="457200" y="76200"/>
            <a:chExt cx="2971800" cy="1985665"/>
          </a:xfrm>
        </p:grpSpPr>
        <p:sp>
          <p:nvSpPr>
            <p:cNvPr id="19503" name="Rectangle 2">
              <a:extLst>
                <a:ext uri="{FF2B5EF4-FFF2-40B4-BE49-F238E27FC236}">
                  <a16:creationId xmlns:a16="http://schemas.microsoft.com/office/drawing/2014/main" id="{B22B82DA-7917-FF4D-BCF4-A8640CC6E7A2}"/>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504" name="Text Box 32">
              <a:extLst>
                <a:ext uri="{FF2B5EF4-FFF2-40B4-BE49-F238E27FC236}">
                  <a16:creationId xmlns:a16="http://schemas.microsoft.com/office/drawing/2014/main" id="{3F08ECDF-6A74-C84A-8A74-9BB1227BB91F}"/>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505" name="Text Box 33">
              <a:extLst>
                <a:ext uri="{FF2B5EF4-FFF2-40B4-BE49-F238E27FC236}">
                  <a16:creationId xmlns:a16="http://schemas.microsoft.com/office/drawing/2014/main" id="{8E446697-5FD0-4840-9361-66CE45A1435D}"/>
                </a:ext>
              </a:extLst>
            </p:cNvPr>
            <p:cNvSpPr txBox="1">
              <a:spLocks noChangeArrowheads="1"/>
            </p:cNvSpPr>
            <p:nvPr/>
          </p:nvSpPr>
          <p:spPr bwMode="auto">
            <a:xfrm>
              <a:off x="457200" y="1600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9506" name="Text Box 38">
              <a:extLst>
                <a:ext uri="{FF2B5EF4-FFF2-40B4-BE49-F238E27FC236}">
                  <a16:creationId xmlns:a16="http://schemas.microsoft.com/office/drawing/2014/main" id="{758F801C-5A02-C044-902C-3A64485ECAFD}"/>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9507" name="Text Box 39">
              <a:extLst>
                <a:ext uri="{FF2B5EF4-FFF2-40B4-BE49-F238E27FC236}">
                  <a16:creationId xmlns:a16="http://schemas.microsoft.com/office/drawing/2014/main" id="{42B7FD8D-0D8C-2F4C-90DE-F950BBDEE9FE}"/>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9508" name="Text Box 40">
              <a:extLst>
                <a:ext uri="{FF2B5EF4-FFF2-40B4-BE49-F238E27FC236}">
                  <a16:creationId xmlns:a16="http://schemas.microsoft.com/office/drawing/2014/main" id="{37F09661-FDAF-9444-A996-14C36C738DF5}"/>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nvGrpSpPr>
          <p:cNvPr id="4" name="组合 55">
            <a:extLst>
              <a:ext uri="{FF2B5EF4-FFF2-40B4-BE49-F238E27FC236}">
                <a16:creationId xmlns:a16="http://schemas.microsoft.com/office/drawing/2014/main" id="{2B61245D-4437-3C4E-864A-92056EA2FB33}"/>
              </a:ext>
            </a:extLst>
          </p:cNvPr>
          <p:cNvGrpSpPr>
            <a:grpSpLocks/>
          </p:cNvGrpSpPr>
          <p:nvPr/>
        </p:nvGrpSpPr>
        <p:grpSpPr bwMode="auto">
          <a:xfrm>
            <a:off x="428625" y="2420938"/>
            <a:ext cx="2971800" cy="1809750"/>
            <a:chOff x="457200" y="2081179"/>
            <a:chExt cx="2971800" cy="1809486"/>
          </a:xfrm>
        </p:grpSpPr>
        <p:sp>
          <p:nvSpPr>
            <p:cNvPr id="13" name="Rectangle 3">
              <a:extLst>
                <a:ext uri="{FF2B5EF4-FFF2-40B4-BE49-F238E27FC236}">
                  <a16:creationId xmlns:a16="http://schemas.microsoft.com/office/drawing/2014/main" id="{F95947FE-9505-AF41-B2FC-8AED34D3E86C}"/>
                </a:ext>
              </a:extLst>
            </p:cNvPr>
            <p:cNvSpPr>
              <a:spLocks noChangeArrowheads="1"/>
            </p:cNvSpPr>
            <p:nvPr/>
          </p:nvSpPr>
          <p:spPr bwMode="auto">
            <a:xfrm>
              <a:off x="1143000" y="2209747"/>
              <a:ext cx="2057400" cy="1599967"/>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9498" name="Text Box 34">
              <a:extLst>
                <a:ext uri="{FF2B5EF4-FFF2-40B4-BE49-F238E27FC236}">
                  <a16:creationId xmlns:a16="http://schemas.microsoft.com/office/drawing/2014/main" id="{14009EAC-C08E-B741-A1D9-325AA11C6BAE}"/>
                </a:ext>
              </a:extLst>
            </p:cNvPr>
            <p:cNvSpPr txBox="1">
              <a:spLocks noChangeArrowheads="1"/>
            </p:cNvSpPr>
            <p:nvPr/>
          </p:nvSpPr>
          <p:spPr bwMode="auto">
            <a:xfrm>
              <a:off x="762000" y="2081179"/>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499" name="Text Box 35">
              <a:extLst>
                <a:ext uri="{FF2B5EF4-FFF2-40B4-BE49-F238E27FC236}">
                  <a16:creationId xmlns:a16="http://schemas.microsoft.com/office/drawing/2014/main" id="{D478098A-E183-824B-92C8-C2B09689CC7B}"/>
                </a:ext>
              </a:extLst>
            </p:cNvPr>
            <p:cNvSpPr txBox="1">
              <a:spLocks noChangeArrowheads="1"/>
            </p:cNvSpPr>
            <p:nvPr/>
          </p:nvSpPr>
          <p:spPr bwMode="auto">
            <a:xfrm>
              <a:off x="457200" y="3429000"/>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9500" name="Text Box 42">
              <a:extLst>
                <a:ext uri="{FF2B5EF4-FFF2-40B4-BE49-F238E27FC236}">
                  <a16:creationId xmlns:a16="http://schemas.microsoft.com/office/drawing/2014/main" id="{3B5E9456-D738-0544-B60C-DEF0D5BEE162}"/>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9501" name="Text Box 43">
              <a:extLst>
                <a:ext uri="{FF2B5EF4-FFF2-40B4-BE49-F238E27FC236}">
                  <a16:creationId xmlns:a16="http://schemas.microsoft.com/office/drawing/2014/main" id="{3489D438-C63C-0D49-9AB9-73747B0DA298}"/>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9502" name="Text Box 44">
              <a:extLst>
                <a:ext uri="{FF2B5EF4-FFF2-40B4-BE49-F238E27FC236}">
                  <a16:creationId xmlns:a16="http://schemas.microsoft.com/office/drawing/2014/main" id="{04BA4239-C4E2-4441-B133-890ED9B8B9A6}"/>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19462" name="组合 59">
            <a:extLst>
              <a:ext uri="{FF2B5EF4-FFF2-40B4-BE49-F238E27FC236}">
                <a16:creationId xmlns:a16="http://schemas.microsoft.com/office/drawing/2014/main" id="{FDD2B361-B588-524E-AFDA-4609A6ECE2E9}"/>
              </a:ext>
            </a:extLst>
          </p:cNvPr>
          <p:cNvGrpSpPr>
            <a:grpSpLocks/>
          </p:cNvGrpSpPr>
          <p:nvPr/>
        </p:nvGrpSpPr>
        <p:grpSpPr bwMode="auto">
          <a:xfrm>
            <a:off x="500063" y="4364038"/>
            <a:ext cx="2809875" cy="1866900"/>
            <a:chOff x="500034" y="4043370"/>
            <a:chExt cx="2809876" cy="1866896"/>
          </a:xfrm>
        </p:grpSpPr>
        <p:sp>
          <p:nvSpPr>
            <p:cNvPr id="19491" name="Rectangle 4">
              <a:extLst>
                <a:ext uri="{FF2B5EF4-FFF2-40B4-BE49-F238E27FC236}">
                  <a16:creationId xmlns:a16="http://schemas.microsoft.com/office/drawing/2014/main" id="{4A358389-CA32-A241-B6B6-A88BAB42C90C}"/>
                </a:ext>
              </a:extLst>
            </p:cNvPr>
            <p:cNvSpPr>
              <a:spLocks noChangeArrowheads="1"/>
            </p:cNvSpPr>
            <p:nvPr/>
          </p:nvSpPr>
          <p:spPr bwMode="auto">
            <a:xfrm>
              <a:off x="1142976"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9492" name="组合 58">
              <a:extLst>
                <a:ext uri="{FF2B5EF4-FFF2-40B4-BE49-F238E27FC236}">
                  <a16:creationId xmlns:a16="http://schemas.microsoft.com/office/drawing/2014/main" id="{57461E12-0724-3D48-859B-FAD2B8C043E8}"/>
                </a:ext>
              </a:extLst>
            </p:cNvPr>
            <p:cNvGrpSpPr>
              <a:grpSpLocks/>
            </p:cNvGrpSpPr>
            <p:nvPr/>
          </p:nvGrpSpPr>
          <p:grpSpPr bwMode="auto">
            <a:xfrm>
              <a:off x="500034" y="4043370"/>
              <a:ext cx="2809876" cy="1866896"/>
              <a:chOff x="390524" y="4043370"/>
              <a:chExt cx="2809876" cy="1866896"/>
            </a:xfrm>
          </p:grpSpPr>
          <p:sp>
            <p:nvSpPr>
              <p:cNvPr id="19493" name="Text Box 36">
                <a:extLst>
                  <a:ext uri="{FF2B5EF4-FFF2-40B4-BE49-F238E27FC236}">
                    <a16:creationId xmlns:a16="http://schemas.microsoft.com/office/drawing/2014/main" id="{CF09280A-10A1-FD44-A9F6-A338202BEF99}"/>
                  </a:ext>
                </a:extLst>
              </p:cNvPr>
              <p:cNvSpPr txBox="1">
                <a:spLocks noChangeArrowheads="1"/>
              </p:cNvSpPr>
              <p:nvPr/>
            </p:nvSpPr>
            <p:spPr bwMode="auto">
              <a:xfrm>
                <a:off x="604838" y="4043370"/>
                <a:ext cx="6096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494" name="Text Box 37">
                <a:extLst>
                  <a:ext uri="{FF2B5EF4-FFF2-40B4-BE49-F238E27FC236}">
                    <a16:creationId xmlns:a16="http://schemas.microsoft.com/office/drawing/2014/main" id="{0DA1EAB7-1337-A74F-997A-18CCEAD1A65C}"/>
                  </a:ext>
                </a:extLst>
              </p:cNvPr>
              <p:cNvSpPr txBox="1">
                <a:spLocks noChangeArrowheads="1"/>
              </p:cNvSpPr>
              <p:nvPr/>
            </p:nvSpPr>
            <p:spPr bwMode="auto">
              <a:xfrm>
                <a:off x="390524" y="5453066"/>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N-1</a:t>
                </a:r>
              </a:p>
            </p:txBody>
          </p:sp>
          <p:sp>
            <p:nvSpPr>
              <p:cNvPr id="19495" name="Text Box 46">
                <a:extLst>
                  <a:ext uri="{FF2B5EF4-FFF2-40B4-BE49-F238E27FC236}">
                    <a16:creationId xmlns:a16="http://schemas.microsoft.com/office/drawing/2014/main" id="{46A020D9-1A5A-2A40-8657-A1EA40194392}"/>
                  </a:ext>
                </a:extLst>
              </p:cNvPr>
              <p:cNvSpPr txBox="1">
                <a:spLocks noChangeArrowheads="1"/>
              </p:cNvSpPr>
              <p:nvPr/>
            </p:nvSpPr>
            <p:spPr bwMode="auto">
              <a:xfrm>
                <a:off x="1524000" y="4233866"/>
                <a:ext cx="15240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latin typeface="幼圆" pitchFamily="49" charset="-122"/>
                    <a:ea typeface="幼圆" pitchFamily="49" charset="-122"/>
                  </a:rPr>
                  <a:t>模块</a:t>
                </a:r>
                <a:r>
                  <a:rPr lang="en-US" altLang="zh-CN" sz="2400">
                    <a:solidFill>
                      <a:srgbClr val="FFFFFF"/>
                    </a:solidFill>
                    <a:latin typeface="幼圆" pitchFamily="49" charset="-122"/>
                    <a:ea typeface="幼圆" pitchFamily="49" charset="-122"/>
                  </a:rPr>
                  <a:t>C</a:t>
                </a:r>
              </a:p>
            </p:txBody>
          </p:sp>
          <p:sp>
            <p:nvSpPr>
              <p:cNvPr id="19496" name="Text Box 47">
                <a:extLst>
                  <a:ext uri="{FF2B5EF4-FFF2-40B4-BE49-F238E27FC236}">
                    <a16:creationId xmlns:a16="http://schemas.microsoft.com/office/drawing/2014/main" id="{05F81C98-B8FC-A74D-8FB9-A49D313C2398}"/>
                  </a:ext>
                </a:extLst>
              </p:cNvPr>
              <p:cNvSpPr txBox="1">
                <a:spLocks noChangeArrowheads="1"/>
              </p:cNvSpPr>
              <p:nvPr/>
            </p:nvSpPr>
            <p:spPr bwMode="auto">
              <a:xfrm>
                <a:off x="1600200" y="5300666"/>
                <a:ext cx="16002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19463" name="Text Box 71">
            <a:extLst>
              <a:ext uri="{FF2B5EF4-FFF2-40B4-BE49-F238E27FC236}">
                <a16:creationId xmlns:a16="http://schemas.microsoft.com/office/drawing/2014/main" id="{2E179A37-BC4A-944C-974C-7561167399B2}"/>
              </a:ext>
            </a:extLst>
          </p:cNvPr>
          <p:cNvSpPr txBox="1">
            <a:spLocks noChangeArrowheads="1"/>
          </p:cNvSpPr>
          <p:nvPr/>
        </p:nvSpPr>
        <p:spPr bwMode="auto">
          <a:xfrm>
            <a:off x="928688" y="6135688"/>
            <a:ext cx="243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(a) </a:t>
            </a:r>
            <a:r>
              <a:rPr lang="zh-CN" altLang="en-US" sz="2400">
                <a:solidFill>
                  <a:srgbClr val="0000FF"/>
                </a:solidFill>
                <a:latin typeface="幼圆" pitchFamily="49" charset="-122"/>
                <a:ea typeface="幼圆" pitchFamily="49" charset="-122"/>
              </a:rPr>
              <a:t>目标模块</a:t>
            </a:r>
          </a:p>
        </p:txBody>
      </p:sp>
      <p:sp>
        <p:nvSpPr>
          <p:cNvPr id="64" name="矩形 63">
            <a:extLst>
              <a:ext uri="{FF2B5EF4-FFF2-40B4-BE49-F238E27FC236}">
                <a16:creationId xmlns:a16="http://schemas.microsoft.com/office/drawing/2014/main" id="{65CACB84-F107-7947-8E5B-61F16C4AC48C}"/>
              </a:ext>
            </a:extLst>
          </p:cNvPr>
          <p:cNvSpPr/>
          <p:nvPr/>
        </p:nvSpPr>
        <p:spPr bwMode="auto">
          <a:xfrm>
            <a:off x="6273800" y="855663"/>
            <a:ext cx="2143125" cy="642937"/>
          </a:xfrm>
          <a:prstGeom prst="rect">
            <a:avLst/>
          </a:prstGeom>
          <a:solidFill>
            <a:srgbClr val="FF3300"/>
          </a:solidFill>
          <a:ln w="12700" cap="flat" cmpd="sng" algn="ctr">
            <a:solidFill>
              <a:schemeClr val="tx1"/>
            </a:solidFill>
            <a:prstDash val="solid"/>
            <a:round/>
            <a:headEnd type="none" w="sm" len="sm"/>
            <a:tailEnd type="none" w="sm" len="sm"/>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FFFFFF"/>
                </a:solidFill>
                <a:effectLst>
                  <a:outerShdw blurRad="38100" dist="38100" dir="2700000" algn="tl">
                    <a:srgbClr val="000000"/>
                  </a:outerShdw>
                </a:effectLst>
                <a:latin typeface="幼圆" pitchFamily="49" charset="-122"/>
                <a:ea typeface="幼圆" pitchFamily="49" charset="-122"/>
              </a:rPr>
              <a:t> 操作系统</a:t>
            </a:r>
          </a:p>
        </p:txBody>
      </p:sp>
      <p:grpSp>
        <p:nvGrpSpPr>
          <p:cNvPr id="19465" name="组合 55">
            <a:extLst>
              <a:ext uri="{FF2B5EF4-FFF2-40B4-BE49-F238E27FC236}">
                <a16:creationId xmlns:a16="http://schemas.microsoft.com/office/drawing/2014/main" id="{49B0A9F6-4E49-D64C-BAB3-3AA6A4D53686}"/>
              </a:ext>
            </a:extLst>
          </p:cNvPr>
          <p:cNvGrpSpPr>
            <a:grpSpLocks/>
          </p:cNvGrpSpPr>
          <p:nvPr/>
        </p:nvGrpSpPr>
        <p:grpSpPr bwMode="auto">
          <a:xfrm>
            <a:off x="433388" y="2420938"/>
            <a:ext cx="2971800" cy="1806575"/>
            <a:chOff x="457200" y="2083735"/>
            <a:chExt cx="2971800" cy="1806930"/>
          </a:xfrm>
        </p:grpSpPr>
        <p:sp>
          <p:nvSpPr>
            <p:cNvPr id="94" name="Rectangle 3">
              <a:extLst>
                <a:ext uri="{FF2B5EF4-FFF2-40B4-BE49-F238E27FC236}">
                  <a16:creationId xmlns:a16="http://schemas.microsoft.com/office/drawing/2014/main" id="{E5371482-08FB-0C45-98FF-685ACA07CA2B}"/>
                </a:ext>
              </a:extLst>
            </p:cNvPr>
            <p:cNvSpPr>
              <a:spLocks noChangeArrowheads="1"/>
            </p:cNvSpPr>
            <p:nvPr/>
          </p:nvSpPr>
          <p:spPr bwMode="auto">
            <a:xfrm>
              <a:off x="1141412" y="2209172"/>
              <a:ext cx="2057400" cy="1600514"/>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9486" name="Text Box 34">
              <a:extLst>
                <a:ext uri="{FF2B5EF4-FFF2-40B4-BE49-F238E27FC236}">
                  <a16:creationId xmlns:a16="http://schemas.microsoft.com/office/drawing/2014/main" id="{5DB1B1A7-F14F-2548-B699-8477BCB78601}"/>
                </a:ext>
              </a:extLst>
            </p:cNvPr>
            <p:cNvSpPr txBox="1">
              <a:spLocks noChangeArrowheads="1"/>
            </p:cNvSpPr>
            <p:nvPr/>
          </p:nvSpPr>
          <p:spPr bwMode="auto">
            <a:xfrm>
              <a:off x="738440" y="208373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487" name="Text Box 35">
              <a:extLst>
                <a:ext uri="{FF2B5EF4-FFF2-40B4-BE49-F238E27FC236}">
                  <a16:creationId xmlns:a16="http://schemas.microsoft.com/office/drawing/2014/main" id="{FAE2D8FF-1315-6646-B05B-D8AAF2028616}"/>
                </a:ext>
              </a:extLst>
            </p:cNvPr>
            <p:cNvSpPr txBox="1">
              <a:spLocks noChangeArrowheads="1"/>
            </p:cNvSpPr>
            <p:nvPr/>
          </p:nvSpPr>
          <p:spPr bwMode="auto">
            <a:xfrm>
              <a:off x="457200" y="3429000"/>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9488" name="Text Box 42">
              <a:extLst>
                <a:ext uri="{FF2B5EF4-FFF2-40B4-BE49-F238E27FC236}">
                  <a16:creationId xmlns:a16="http://schemas.microsoft.com/office/drawing/2014/main" id="{FBFB09AA-00E0-414B-BA1D-76804C235B43}"/>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9489" name="Text Box 43">
              <a:extLst>
                <a:ext uri="{FF2B5EF4-FFF2-40B4-BE49-F238E27FC236}">
                  <a16:creationId xmlns:a16="http://schemas.microsoft.com/office/drawing/2014/main" id="{39DCCB5B-AD66-2B48-83F7-DA5687EB2B38}"/>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9490" name="Text Box 44">
              <a:extLst>
                <a:ext uri="{FF2B5EF4-FFF2-40B4-BE49-F238E27FC236}">
                  <a16:creationId xmlns:a16="http://schemas.microsoft.com/office/drawing/2014/main" id="{71C19BF6-20C4-B142-AAAD-15F38598DD51}"/>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8" name="组合 54">
            <a:extLst>
              <a:ext uri="{FF2B5EF4-FFF2-40B4-BE49-F238E27FC236}">
                <a16:creationId xmlns:a16="http://schemas.microsoft.com/office/drawing/2014/main" id="{5DFF09F2-12EF-2C41-83B2-072516DDC7D1}"/>
              </a:ext>
            </a:extLst>
          </p:cNvPr>
          <p:cNvGrpSpPr>
            <a:grpSpLocks/>
          </p:cNvGrpSpPr>
          <p:nvPr/>
        </p:nvGrpSpPr>
        <p:grpSpPr bwMode="auto">
          <a:xfrm>
            <a:off x="5429250" y="1290638"/>
            <a:ext cx="3154363" cy="1878012"/>
            <a:chOff x="273983" y="76200"/>
            <a:chExt cx="3155017" cy="1876978"/>
          </a:xfrm>
        </p:grpSpPr>
        <p:sp>
          <p:nvSpPr>
            <p:cNvPr id="19479" name="Rectangle 2">
              <a:extLst>
                <a:ext uri="{FF2B5EF4-FFF2-40B4-BE49-F238E27FC236}">
                  <a16:creationId xmlns:a16="http://schemas.microsoft.com/office/drawing/2014/main" id="{0F629CCE-8A3C-4947-A544-DE6D1B9BA151}"/>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480" name="Text Box 32">
              <a:extLst>
                <a:ext uri="{FF2B5EF4-FFF2-40B4-BE49-F238E27FC236}">
                  <a16:creationId xmlns:a16="http://schemas.microsoft.com/office/drawing/2014/main" id="{F5262FB4-EDDD-FF43-A5B5-E7B888FA265B}"/>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481" name="Text Box 33">
              <a:extLst>
                <a:ext uri="{FF2B5EF4-FFF2-40B4-BE49-F238E27FC236}">
                  <a16:creationId xmlns:a16="http://schemas.microsoft.com/office/drawing/2014/main" id="{638520ED-7195-E547-A8B7-2AE1744EEC1F}"/>
                </a:ext>
              </a:extLst>
            </p:cNvPr>
            <p:cNvSpPr txBox="1">
              <a:spLocks noChangeArrowheads="1"/>
            </p:cNvSpPr>
            <p:nvPr/>
          </p:nvSpPr>
          <p:spPr bwMode="auto">
            <a:xfrm>
              <a:off x="273983" y="1491513"/>
              <a:ext cx="762000"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9482" name="Text Box 38">
              <a:extLst>
                <a:ext uri="{FF2B5EF4-FFF2-40B4-BE49-F238E27FC236}">
                  <a16:creationId xmlns:a16="http://schemas.microsoft.com/office/drawing/2014/main" id="{340E3AAE-A425-7A40-B39E-E6F517143839}"/>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9483" name="Text Box 39">
              <a:extLst>
                <a:ext uri="{FF2B5EF4-FFF2-40B4-BE49-F238E27FC236}">
                  <a16:creationId xmlns:a16="http://schemas.microsoft.com/office/drawing/2014/main" id="{7AC79DD1-37E3-A642-9B9A-D9EF64602473}"/>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9484" name="Text Box 40">
              <a:extLst>
                <a:ext uri="{FF2B5EF4-FFF2-40B4-BE49-F238E27FC236}">
                  <a16:creationId xmlns:a16="http://schemas.microsoft.com/office/drawing/2014/main" id="{90EED8C3-3517-B344-A276-20337000BD5A}"/>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nvGrpSpPr>
          <p:cNvPr id="9" name="组合 55">
            <a:extLst>
              <a:ext uri="{FF2B5EF4-FFF2-40B4-BE49-F238E27FC236}">
                <a16:creationId xmlns:a16="http://schemas.microsoft.com/office/drawing/2014/main" id="{7DA46BFF-BD61-FB46-B48D-85526801059C}"/>
              </a:ext>
            </a:extLst>
          </p:cNvPr>
          <p:cNvGrpSpPr>
            <a:grpSpLocks/>
          </p:cNvGrpSpPr>
          <p:nvPr/>
        </p:nvGrpSpPr>
        <p:grpSpPr bwMode="auto">
          <a:xfrm>
            <a:off x="5084763" y="3101975"/>
            <a:ext cx="3505200" cy="1704975"/>
            <a:chOff x="-75665" y="2186839"/>
            <a:chExt cx="3504665" cy="1703826"/>
          </a:xfrm>
        </p:grpSpPr>
        <p:sp>
          <p:nvSpPr>
            <p:cNvPr id="108" name="Rectangle 3">
              <a:extLst>
                <a:ext uri="{FF2B5EF4-FFF2-40B4-BE49-F238E27FC236}">
                  <a16:creationId xmlns:a16="http://schemas.microsoft.com/office/drawing/2014/main" id="{056D9E96-B998-D841-8496-9BEB8DC41842}"/>
                </a:ext>
              </a:extLst>
            </p:cNvPr>
            <p:cNvSpPr>
              <a:spLocks noChangeArrowheads="1"/>
            </p:cNvSpPr>
            <p:nvPr/>
          </p:nvSpPr>
          <p:spPr bwMode="auto">
            <a:xfrm>
              <a:off x="1141761" y="2209049"/>
              <a:ext cx="2057086" cy="1600709"/>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9474" name="Text Box 34">
              <a:extLst>
                <a:ext uri="{FF2B5EF4-FFF2-40B4-BE49-F238E27FC236}">
                  <a16:creationId xmlns:a16="http://schemas.microsoft.com/office/drawing/2014/main" id="{0AD5B1CF-13F7-8744-88CA-F7F6F22E70C6}"/>
                </a:ext>
              </a:extLst>
            </p:cNvPr>
            <p:cNvSpPr txBox="1">
              <a:spLocks noChangeArrowheads="1"/>
            </p:cNvSpPr>
            <p:nvPr/>
          </p:nvSpPr>
          <p:spPr bwMode="auto">
            <a:xfrm>
              <a:off x="567277" y="2186839"/>
              <a:ext cx="533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a:t>
              </a:r>
            </a:p>
          </p:txBody>
        </p:sp>
        <p:sp>
          <p:nvSpPr>
            <p:cNvPr id="19475" name="Text Box 35">
              <a:extLst>
                <a:ext uri="{FF2B5EF4-FFF2-40B4-BE49-F238E27FC236}">
                  <a16:creationId xmlns:a16="http://schemas.microsoft.com/office/drawing/2014/main" id="{1902BB57-1556-BF42-A208-7C8ED33756D6}"/>
                </a:ext>
              </a:extLst>
            </p:cNvPr>
            <p:cNvSpPr txBox="1">
              <a:spLocks noChangeArrowheads="1"/>
            </p:cNvSpPr>
            <p:nvPr/>
          </p:nvSpPr>
          <p:spPr bwMode="auto">
            <a:xfrm>
              <a:off x="-75665" y="3429000"/>
              <a:ext cx="1143000"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L+M-1</a:t>
              </a:r>
            </a:p>
          </p:txBody>
        </p:sp>
        <p:sp>
          <p:nvSpPr>
            <p:cNvPr id="19476" name="Text Box 42">
              <a:extLst>
                <a:ext uri="{FF2B5EF4-FFF2-40B4-BE49-F238E27FC236}">
                  <a16:creationId xmlns:a16="http://schemas.microsoft.com/office/drawing/2014/main" id="{1E2A0A23-A6A7-B84D-8A41-8CF6BB896CD9}"/>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9477" name="Text Box 43">
              <a:extLst>
                <a:ext uri="{FF2B5EF4-FFF2-40B4-BE49-F238E27FC236}">
                  <a16:creationId xmlns:a16="http://schemas.microsoft.com/office/drawing/2014/main" id="{64710AF5-AF45-A245-A5F2-288192A51AC5}"/>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9478" name="Text Box 44">
              <a:extLst>
                <a:ext uri="{FF2B5EF4-FFF2-40B4-BE49-F238E27FC236}">
                  <a16:creationId xmlns:a16="http://schemas.microsoft.com/office/drawing/2014/main" id="{167FBE55-1E50-A94D-A06E-3863EF9B29D8}"/>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sp>
        <p:nvSpPr>
          <p:cNvPr id="114" name="矩形 113">
            <a:extLst>
              <a:ext uri="{FF2B5EF4-FFF2-40B4-BE49-F238E27FC236}">
                <a16:creationId xmlns:a16="http://schemas.microsoft.com/office/drawing/2014/main" id="{D9545FFD-842E-7549-8BB3-E4B1EE64E9C9}"/>
              </a:ext>
            </a:extLst>
          </p:cNvPr>
          <p:cNvSpPr>
            <a:spLocks noChangeArrowheads="1"/>
          </p:cNvSpPr>
          <p:nvPr/>
        </p:nvSpPr>
        <p:spPr bwMode="auto">
          <a:xfrm>
            <a:off x="6429375" y="2063750"/>
            <a:ext cx="1500188" cy="571500"/>
          </a:xfrm>
          <a:prstGeom prst="rect">
            <a:avLst/>
          </a:prstGeom>
          <a:solidFill>
            <a:srgbClr val="0000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FFFFFF"/>
                </a:solidFill>
              </a:rPr>
              <a:t>    JSR”L”</a:t>
            </a:r>
            <a:endParaRPr lang="zh-CN" altLang="en-US" sz="2400">
              <a:solidFill>
                <a:srgbClr val="FFFFFF"/>
              </a:solidFill>
            </a:endParaRPr>
          </a:p>
        </p:txBody>
      </p:sp>
      <p:sp>
        <p:nvSpPr>
          <p:cNvPr id="19469" name="TextBox 115">
            <a:extLst>
              <a:ext uri="{FF2B5EF4-FFF2-40B4-BE49-F238E27FC236}">
                <a16:creationId xmlns:a16="http://schemas.microsoft.com/office/drawing/2014/main" id="{B831822F-5124-4241-AAFC-4ED9DED2DA87}"/>
              </a:ext>
            </a:extLst>
          </p:cNvPr>
          <p:cNvSpPr txBox="1">
            <a:spLocks noChangeArrowheads="1"/>
          </p:cNvSpPr>
          <p:nvPr/>
        </p:nvSpPr>
        <p:spPr bwMode="auto">
          <a:xfrm>
            <a:off x="5643563" y="5921375"/>
            <a:ext cx="3143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a:t>
            </a:r>
            <a:r>
              <a:rPr lang="en-US" altLang="zh-CN" sz="2400">
                <a:solidFill>
                  <a:srgbClr val="0000FF"/>
                </a:solidFill>
                <a:latin typeface="幼圆" pitchFamily="49" charset="-122"/>
                <a:ea typeface="幼圆" pitchFamily="49" charset="-122"/>
              </a:rPr>
              <a:t>b</a:t>
            </a:r>
            <a:r>
              <a:rPr lang="zh-CN" altLang="en-US" sz="2400">
                <a:solidFill>
                  <a:srgbClr val="0000FF"/>
                </a:solidFill>
                <a:latin typeface="幼圆" pitchFamily="49" charset="-122"/>
                <a:ea typeface="幼圆" pitchFamily="49" charset="-122"/>
              </a:rPr>
              <a:t>）运行时动态链接</a:t>
            </a:r>
          </a:p>
        </p:txBody>
      </p:sp>
      <p:sp>
        <p:nvSpPr>
          <p:cNvPr id="58" name="矩形 57">
            <a:extLst>
              <a:ext uri="{FF2B5EF4-FFF2-40B4-BE49-F238E27FC236}">
                <a16:creationId xmlns:a16="http://schemas.microsoft.com/office/drawing/2014/main" id="{B4B27B18-5957-B844-81AC-01C1569CAFF0}"/>
              </a:ext>
            </a:extLst>
          </p:cNvPr>
          <p:cNvSpPr>
            <a:spLocks noChangeArrowheads="1"/>
          </p:cNvSpPr>
          <p:nvPr/>
        </p:nvSpPr>
        <p:spPr bwMode="auto">
          <a:xfrm>
            <a:off x="468313" y="549275"/>
            <a:ext cx="3816350" cy="6237288"/>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9" name="内容占位符 2">
            <a:extLst>
              <a:ext uri="{FF2B5EF4-FFF2-40B4-BE49-F238E27FC236}">
                <a16:creationId xmlns:a16="http://schemas.microsoft.com/office/drawing/2014/main" id="{C10F25D2-C042-5647-BA71-73D261FDD38F}"/>
              </a:ext>
            </a:extLst>
          </p:cNvPr>
          <p:cNvSpPr>
            <a:spLocks noGrp="1"/>
          </p:cNvSpPr>
          <p:nvPr>
            <p:ph idx="1"/>
          </p:nvPr>
        </p:nvSpPr>
        <p:spPr>
          <a:xfrm>
            <a:off x="685800" y="623888"/>
            <a:ext cx="4391025" cy="5900737"/>
          </a:xfrm>
        </p:spPr>
        <p:txBody>
          <a:bodyPr/>
          <a:lstStyle/>
          <a:p>
            <a:pPr>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sym typeface="Wingdings" pitchFamily="2" charset="2"/>
              </a:rPr>
              <a:t>运行时动态链接</a:t>
            </a:r>
            <a:endParaRPr lang="en-US" altLang="zh-CN" sz="2800" b="1">
              <a:solidFill>
                <a:srgbClr val="0000FF"/>
              </a:solidFill>
              <a:latin typeface="幼圆" pitchFamily="49" charset="-122"/>
              <a:ea typeface="幼圆" pitchFamily="49" charset="-122"/>
              <a:sym typeface="Wingdings" pitchFamily="2" charset="2"/>
            </a:endParaRPr>
          </a:p>
          <a:p>
            <a:pPr lvl="1">
              <a:buClr>
                <a:srgbClr val="0000FF"/>
              </a:buClr>
            </a:pPr>
            <a:r>
              <a:rPr lang="en-US" altLang="zh-CN" b="1">
                <a:solidFill>
                  <a:srgbClr val="000000"/>
                </a:solidFill>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在执行过程中，若发现一个被调用模块尚未装入内存时，由</a:t>
            </a:r>
            <a:r>
              <a:rPr lang="en-US" altLang="zh-CN" b="1">
                <a:solidFill>
                  <a:srgbClr val="000000"/>
                </a:solidFill>
                <a:latin typeface="Arial" panose="020B0604020202020204" pitchFamily="34" charset="0"/>
                <a:ea typeface="幼圆" pitchFamily="49" charset="-122"/>
              </a:rPr>
              <a:t>OS</a:t>
            </a:r>
            <a:r>
              <a:rPr lang="zh-CN" altLang="en-US" b="1">
                <a:solidFill>
                  <a:srgbClr val="000000"/>
                </a:solidFill>
                <a:latin typeface="Arial" panose="020B0604020202020204" pitchFamily="34" charset="0"/>
                <a:ea typeface="幼圆" pitchFamily="49" charset="-122"/>
              </a:rPr>
              <a:t>去找到该模块，将它装入内存，并把它链接到调用者模块上。</a:t>
            </a:r>
            <a:endParaRPr lang="en-US" altLang="zh-CN" b="1">
              <a:solidFill>
                <a:srgbClr val="000000"/>
              </a:solidFill>
              <a:latin typeface="Arial" panose="020B0604020202020204" pitchFamily="34" charset="0"/>
              <a:ea typeface="幼圆" pitchFamily="49" charset="-122"/>
            </a:endParaRPr>
          </a:p>
          <a:p>
            <a:pPr>
              <a:buClr>
                <a:srgbClr val="0000FF"/>
              </a:buClr>
            </a:pPr>
            <a:r>
              <a:rPr lang="zh-CN" altLang="en-US" sz="2800" b="1">
                <a:solidFill>
                  <a:srgbClr val="0000FF"/>
                </a:solidFill>
                <a:latin typeface="Arial" panose="020B0604020202020204" pitchFamily="34" charset="0"/>
                <a:ea typeface="幼圆" pitchFamily="49" charset="-122"/>
                <a:sym typeface="Wingdings" pitchFamily="2" charset="2"/>
              </a:rPr>
              <a:t>特点</a:t>
            </a:r>
            <a:endParaRPr lang="en-US" altLang="zh-CN" sz="2800" b="1">
              <a:solidFill>
                <a:srgbClr val="0000FF"/>
              </a:solidFill>
              <a:latin typeface="Arial" panose="020B0604020202020204" pitchFamily="34" charset="0"/>
              <a:ea typeface="幼圆" pitchFamily="49" charset="-122"/>
              <a:sym typeface="Wingdings" pitchFamily="2" charset="2"/>
            </a:endParaRPr>
          </a:p>
          <a:p>
            <a:pPr lvl="1">
              <a:buClr>
                <a:srgbClr val="0000FF"/>
              </a:buClr>
            </a:pPr>
            <a:r>
              <a:rPr lang="zh-CN" altLang="en-US" b="1">
                <a:solidFill>
                  <a:srgbClr val="000000"/>
                </a:solidFill>
                <a:latin typeface="Arial" panose="020B0604020202020204" pitchFamily="34" charset="0"/>
                <a:ea typeface="幼圆" pitchFamily="49" charset="-122"/>
                <a:sym typeface="Wingdings" pitchFamily="2" charset="2"/>
              </a:rPr>
              <a:t>不需要装入不运行的模块</a:t>
            </a:r>
            <a:endParaRPr lang="en-US" altLang="zh-CN" b="1">
              <a:solidFill>
                <a:srgbClr val="000000"/>
              </a:solidFill>
              <a:latin typeface="Arial" panose="020B0604020202020204" pitchFamily="34" charset="0"/>
              <a:ea typeface="幼圆" pitchFamily="49" charset="-122"/>
              <a:sym typeface="Wingdings" pitchFamily="2" charset="2"/>
            </a:endParaRPr>
          </a:p>
          <a:p>
            <a:pPr lvl="1">
              <a:buClr>
                <a:srgbClr val="0000FF"/>
              </a:buClr>
            </a:pPr>
            <a:r>
              <a:rPr lang="zh-CN" altLang="en-US" b="1">
                <a:solidFill>
                  <a:srgbClr val="000000"/>
                </a:solidFill>
                <a:latin typeface="Arial" panose="020B0604020202020204" pitchFamily="34" charset="0"/>
                <a:ea typeface="幼圆" pitchFamily="49" charset="-122"/>
              </a:rPr>
              <a:t>便于实现目标模块的共享</a:t>
            </a:r>
            <a:endParaRPr lang="zh-CN" altLang="en-US"/>
          </a:p>
        </p:txBody>
      </p:sp>
      <p:sp>
        <p:nvSpPr>
          <p:cNvPr id="19472" name="Rectangle 2">
            <a:hlinkClick r:id="rId2"/>
            <a:extLst>
              <a:ext uri="{FF2B5EF4-FFF2-40B4-BE49-F238E27FC236}">
                <a16:creationId xmlns:a16="http://schemas.microsoft.com/office/drawing/2014/main" id="{8DA98B27-005E-AC49-9639-AD5A2469EFC3}"/>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－－程序的链接</a:t>
            </a:r>
          </a:p>
        </p:txBody>
      </p:sp>
    </p:spTree>
    <p:extLst>
      <p:ext uri="{BB962C8B-B14F-4D97-AF65-F5344CB8AC3E}">
        <p14:creationId xmlns:p14="http://schemas.microsoft.com/office/powerpoint/2010/main" val="316014112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5E-6 4.73636E-6 L 0.56632 0.11771 " pathEditMode="relative" rAng="0" ptsTypes="AA">
                                      <p:cBhvr>
                                        <p:cTn id="6" dur="2000" fill="hold"/>
                                        <p:tgtEl>
                                          <p:spTgt spid="3"/>
                                        </p:tgtEl>
                                        <p:attrNameLst>
                                          <p:attrName>ppt_x</p:attrName>
                                          <p:attrName>ppt_y</p:attrName>
                                        </p:attrNameLst>
                                      </p:cBhvr>
                                      <p:rCtr x="28316" y="5874"/>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3.61111E-6 1.11111E-6 L 0.56702 0.08402 " pathEditMode="relative" ptsTypes="AA">
                                      <p:cBhvr>
                                        <p:cTn id="10" dur="2000" fill="hold"/>
                                        <p:tgtEl>
                                          <p:spTgt spid="4"/>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4"/>
                                        </p:tgtEl>
                                        <p:attrNameLst>
                                          <p:attrName>style.visibility</p:attrName>
                                        </p:attrNameLst>
                                      </p:cBhvr>
                                      <p:to>
                                        <p:strVal val="visible"/>
                                      </p:to>
                                    </p:set>
                                    <p:animEffect transition="in" filter="dissolve">
                                      <p:cBhvr>
                                        <p:cTn id="18" dur="500"/>
                                        <p:tgtEl>
                                          <p:spTgt spid="114"/>
                                        </p:tgtEl>
                                      </p:cBhvr>
                                    </p:animEffect>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blinds(horizontal)">
                                      <p:cBhvr>
                                        <p:cTn id="27" dur="500"/>
                                        <p:tgtEl>
                                          <p:spTgt spid="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
                                            <p:txEl>
                                              <p:pRg st="0" end="0"/>
                                            </p:txEl>
                                          </p:spTgt>
                                        </p:tgtEl>
                                        <p:attrNameLst>
                                          <p:attrName>style.visibility</p:attrName>
                                        </p:attrNameLst>
                                      </p:cBhvr>
                                      <p:to>
                                        <p:strVal val="visible"/>
                                      </p:to>
                                    </p:set>
                                    <p:animEffect transition="in" filter="blinds(horizontal)">
                                      <p:cBhvr>
                                        <p:cTn id="32" dur="500"/>
                                        <p:tgtEl>
                                          <p:spTgt spid="59">
                                            <p:txEl>
                                              <p:pRg st="0" end="0"/>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9">
                                            <p:txEl>
                                              <p:pRg st="1" end="1"/>
                                            </p:txEl>
                                          </p:spTgt>
                                        </p:tgtEl>
                                        <p:attrNameLst>
                                          <p:attrName>style.visibility</p:attrName>
                                        </p:attrNameLst>
                                      </p:cBhvr>
                                      <p:to>
                                        <p:strVal val="visible"/>
                                      </p:to>
                                    </p:set>
                                    <p:animEffect transition="in" filter="blinds(horizontal)">
                                      <p:cBhvr>
                                        <p:cTn id="35" dur="500"/>
                                        <p:tgtEl>
                                          <p:spTgt spid="59">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9">
                                            <p:txEl>
                                              <p:pRg st="2" end="2"/>
                                            </p:txEl>
                                          </p:spTgt>
                                        </p:tgtEl>
                                        <p:attrNameLst>
                                          <p:attrName>style.visibility</p:attrName>
                                        </p:attrNameLst>
                                      </p:cBhvr>
                                      <p:to>
                                        <p:strVal val="visible"/>
                                      </p:to>
                                    </p:set>
                                    <p:animEffect transition="in" filter="blinds(horizontal)">
                                      <p:cBhvr>
                                        <p:cTn id="40" dur="500"/>
                                        <p:tgtEl>
                                          <p:spTgt spid="59">
                                            <p:txEl>
                                              <p:pRg st="2" end="2"/>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9">
                                            <p:txEl>
                                              <p:pRg st="3" end="3"/>
                                            </p:txEl>
                                          </p:spTgt>
                                        </p:tgtEl>
                                        <p:attrNameLst>
                                          <p:attrName>style.visibility</p:attrName>
                                        </p:attrNameLst>
                                      </p:cBhvr>
                                      <p:to>
                                        <p:strVal val="visible"/>
                                      </p:to>
                                    </p:set>
                                    <p:animEffect transition="in" filter="blinds(horizontal)">
                                      <p:cBhvr>
                                        <p:cTn id="43" dur="500"/>
                                        <p:tgtEl>
                                          <p:spTgt spid="59">
                                            <p:txEl>
                                              <p:pRg st="3" end="3"/>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9">
                                            <p:txEl>
                                              <p:pRg st="4" end="4"/>
                                            </p:txEl>
                                          </p:spTgt>
                                        </p:tgtEl>
                                        <p:attrNameLst>
                                          <p:attrName>style.visibility</p:attrName>
                                        </p:attrNameLst>
                                      </p:cBhvr>
                                      <p:to>
                                        <p:strVal val="visible"/>
                                      </p:to>
                                    </p:set>
                                    <p:animEffect transition="in" filter="blinds(horizontal)">
                                      <p:cBhvr>
                                        <p:cTn id="46" dur="500"/>
                                        <p:tgtEl>
                                          <p:spTgt spid="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58" grpId="0" animBg="1"/>
      <p:bldP spid="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a:extLst>
              <a:ext uri="{FF2B5EF4-FFF2-40B4-BE49-F238E27FC236}">
                <a16:creationId xmlns:a16="http://schemas.microsoft.com/office/drawing/2014/main" id="{FB05C0B8-54CD-D04C-98C1-B74FB2A6ABAB}"/>
              </a:ext>
            </a:extLst>
          </p:cNvPr>
          <p:cNvSpPr>
            <a:spLocks noGrp="1"/>
          </p:cNvSpPr>
          <p:nvPr>
            <p:ph idx="1"/>
          </p:nvPr>
        </p:nvSpPr>
        <p:spPr>
          <a:xfrm>
            <a:off x="500063" y="742950"/>
            <a:ext cx="8429625" cy="5972175"/>
          </a:xfrm>
        </p:spPr>
        <p:txBody>
          <a:bodyPr/>
          <a:lstStyle/>
          <a:p>
            <a:pPr>
              <a:buClr>
                <a:srgbClr val="0000FF"/>
              </a:buClr>
            </a:pPr>
            <a:r>
              <a:rPr lang="zh-CN" altLang="en-US" sz="2800" b="1">
                <a:solidFill>
                  <a:srgbClr val="0000FF"/>
                </a:solidFill>
                <a:latin typeface="幼圆" pitchFamily="49" charset="-122"/>
                <a:ea typeface="幼圆" pitchFamily="49" charset="-122"/>
              </a:rPr>
              <a:t>内存管理的目的</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千方百计地提高存储器的利用率 </a:t>
            </a:r>
            <a:endParaRPr lang="en-US" altLang="zh-CN" sz="2400" b="1">
              <a:solidFill>
                <a:srgbClr val="000000"/>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更好的满足用户需要</a:t>
            </a:r>
            <a:endParaRPr lang="en-US" altLang="zh-CN" sz="24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sym typeface="Wingdings" pitchFamily="2" charset="2"/>
              </a:rPr>
              <a:t>内存管理的主要方法</a:t>
            </a:r>
            <a:endParaRPr lang="en-US" altLang="zh-CN" sz="2800" b="1">
              <a:solidFill>
                <a:srgbClr val="0000FF"/>
              </a:solidFill>
              <a:latin typeface="幼圆" pitchFamily="49" charset="-122"/>
              <a:ea typeface="幼圆" pitchFamily="49" charset="-122"/>
              <a:sym typeface="Wingdings" pitchFamily="2" charset="2"/>
            </a:endParaRPr>
          </a:p>
          <a:p>
            <a:pPr lvl="1">
              <a:buClr>
                <a:srgbClr val="0000FF"/>
              </a:buClr>
            </a:pPr>
            <a:r>
              <a:rPr lang="zh-CN" altLang="en-US" b="1">
                <a:solidFill>
                  <a:srgbClr val="D60093"/>
                </a:solidFill>
                <a:latin typeface="幼圆" pitchFamily="49" charset="-122"/>
                <a:ea typeface="幼圆" pitchFamily="49" charset="-122"/>
                <a:sym typeface="Wingdings" pitchFamily="2" charset="2"/>
              </a:rPr>
              <a:t>连续分配方式</a:t>
            </a:r>
            <a:endParaRPr lang="en-US" altLang="zh-CN" b="1">
              <a:solidFill>
                <a:srgbClr val="D60093"/>
              </a:solidFill>
              <a:latin typeface="幼圆" pitchFamily="49" charset="-122"/>
              <a:ea typeface="幼圆" pitchFamily="49" charset="-122"/>
              <a:sym typeface="Wingdings" pitchFamily="2" charset="2"/>
            </a:endParaRPr>
          </a:p>
          <a:p>
            <a:pPr lvl="2"/>
            <a:r>
              <a:rPr lang="en-US" altLang="zh-CN" b="1">
                <a:solidFill>
                  <a:srgbClr val="000000"/>
                </a:solidFill>
                <a:latin typeface="幼圆" pitchFamily="49" charset="-122"/>
                <a:ea typeface="幼圆" pitchFamily="49" charset="-122"/>
                <a:sym typeface="Wingdings" pitchFamily="2" charset="2"/>
              </a:rPr>
              <a:t> </a:t>
            </a:r>
            <a:r>
              <a:rPr lang="zh-CN" altLang="en-US" b="1">
                <a:solidFill>
                  <a:srgbClr val="000000"/>
                </a:solidFill>
                <a:latin typeface="幼圆" pitchFamily="49" charset="-122"/>
                <a:ea typeface="幼圆" pitchFamily="49" charset="-122"/>
                <a:sym typeface="Wingdings" pitchFamily="2" charset="2"/>
              </a:rPr>
              <a:t>为一个系统或用户程序分配一个连续的内存空间</a:t>
            </a:r>
            <a:endParaRPr lang="en-US" altLang="zh-CN" b="1">
              <a:solidFill>
                <a:srgbClr val="000000"/>
              </a:solidFill>
              <a:latin typeface="幼圆" pitchFamily="49" charset="-122"/>
              <a:ea typeface="幼圆" pitchFamily="49" charset="-122"/>
              <a:sym typeface="Wingdings" pitchFamily="2" charset="2"/>
            </a:endParaRPr>
          </a:p>
          <a:p>
            <a:pPr lvl="1">
              <a:buClr>
                <a:srgbClr val="0000FF"/>
              </a:buClr>
            </a:pPr>
            <a:r>
              <a:rPr lang="zh-CN" altLang="en-US" b="1">
                <a:solidFill>
                  <a:srgbClr val="D60093"/>
                </a:solidFill>
                <a:latin typeface="幼圆" pitchFamily="49" charset="-122"/>
                <a:ea typeface="幼圆" pitchFamily="49" charset="-122"/>
                <a:sym typeface="Wingdings" pitchFamily="2" charset="2"/>
              </a:rPr>
              <a:t>离散分配方式</a:t>
            </a:r>
            <a:endParaRPr lang="en-US" altLang="zh-CN" b="1">
              <a:solidFill>
                <a:srgbClr val="D60093"/>
              </a:solidFill>
              <a:latin typeface="幼圆" pitchFamily="49" charset="-122"/>
              <a:ea typeface="幼圆" pitchFamily="49" charset="-122"/>
              <a:sym typeface="Wingdings" pitchFamily="2" charset="2"/>
            </a:endParaRPr>
          </a:p>
          <a:p>
            <a:pPr lvl="2"/>
            <a:r>
              <a:rPr lang="zh-CN" altLang="en-US" b="1">
                <a:solidFill>
                  <a:srgbClr val="000000"/>
                </a:solidFill>
                <a:latin typeface="幼圆" pitchFamily="49" charset="-122"/>
                <a:ea typeface="幼圆" pitchFamily="49" charset="-122"/>
                <a:sym typeface="Wingdings" pitchFamily="2" charset="2"/>
              </a:rPr>
              <a:t>将一个用户程序离散地分配到内存中的多个不相邻接的区域中</a:t>
            </a:r>
            <a:endParaRPr lang="en-US" altLang="zh-CN" b="1">
              <a:solidFill>
                <a:srgbClr val="000000"/>
              </a:solidFill>
              <a:latin typeface="幼圆" pitchFamily="49" charset="-122"/>
              <a:ea typeface="幼圆" pitchFamily="49" charset="-122"/>
              <a:sym typeface="Wingdings" pitchFamily="2" charset="2"/>
            </a:endParaRPr>
          </a:p>
          <a:p>
            <a:pPr lvl="1">
              <a:buClr>
                <a:srgbClr val="0000FF"/>
              </a:buClr>
            </a:pPr>
            <a:r>
              <a:rPr lang="zh-CN" altLang="en-US" b="1">
                <a:solidFill>
                  <a:srgbClr val="D60093"/>
                </a:solidFill>
                <a:latin typeface="幼圆" pitchFamily="49" charset="-122"/>
                <a:ea typeface="幼圆" pitchFamily="49" charset="-122"/>
                <a:sym typeface="Wingdings" pitchFamily="2" charset="2"/>
              </a:rPr>
              <a:t>虚拟存储系统</a:t>
            </a:r>
            <a:endParaRPr lang="en-US" altLang="zh-CN" b="1">
              <a:solidFill>
                <a:srgbClr val="D60093"/>
              </a:solidFill>
              <a:latin typeface="幼圆" pitchFamily="49" charset="-122"/>
              <a:ea typeface="幼圆" pitchFamily="49" charset="-122"/>
              <a:sym typeface="Wingdings" pitchFamily="2" charset="2"/>
            </a:endParaRPr>
          </a:p>
          <a:p>
            <a:pPr lvl="2"/>
            <a:r>
              <a:rPr lang="zh-CN" altLang="en-US" b="1">
                <a:solidFill>
                  <a:srgbClr val="000000"/>
                </a:solidFill>
                <a:latin typeface="幼圆" pitchFamily="49" charset="-122"/>
                <a:ea typeface="幼圆" pitchFamily="49" charset="-122"/>
                <a:sym typeface="Wingdings" pitchFamily="2" charset="2"/>
              </a:rPr>
              <a:t>采用某种技术，使一个大的用户程序在较小的内存空间内运行，实现在逻辑上扩充内存的功能。</a:t>
            </a:r>
            <a:endParaRPr lang="zh-CN" altLang="en-US" sz="2800" b="1">
              <a:solidFill>
                <a:srgbClr val="0000FF"/>
              </a:solidFill>
              <a:latin typeface="幼圆" pitchFamily="49" charset="-122"/>
              <a:ea typeface="幼圆" pitchFamily="49" charset="-122"/>
            </a:endParaRPr>
          </a:p>
        </p:txBody>
      </p:sp>
      <p:sp>
        <p:nvSpPr>
          <p:cNvPr id="20483" name="Rectangle 2">
            <a:extLst>
              <a:ext uri="{FF2B5EF4-FFF2-40B4-BE49-F238E27FC236}">
                <a16:creationId xmlns:a16="http://schemas.microsoft.com/office/drawing/2014/main" id="{6C1C8834-D86E-2C4C-9AD2-F9E3EC1042CB}"/>
              </a:ext>
            </a:extLst>
          </p:cNvPr>
          <p:cNvSpPr>
            <a:spLocks noChangeArrowheads="1"/>
          </p:cNvSpPr>
          <p:nvPr/>
        </p:nvSpPr>
        <p:spPr bwMode="auto">
          <a:xfrm>
            <a:off x="533400" y="-33338"/>
            <a:ext cx="7620000" cy="53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内存管理方式</a:t>
            </a:r>
          </a:p>
        </p:txBody>
      </p:sp>
    </p:spTree>
    <p:extLst>
      <p:ext uri="{BB962C8B-B14F-4D97-AF65-F5344CB8AC3E}">
        <p14:creationId xmlns:p14="http://schemas.microsoft.com/office/powerpoint/2010/main" val="333071651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blinds(horizontal)">
                                      <p:cBhvr>
                                        <p:cTn id="7" dur="500"/>
                                        <p:tgtEl>
                                          <p:spTgt spid="3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8">
                                            <p:txEl>
                                              <p:pRg st="1" end="1"/>
                                            </p:txEl>
                                          </p:spTgt>
                                        </p:tgtEl>
                                        <p:attrNameLst>
                                          <p:attrName>style.visibility</p:attrName>
                                        </p:attrNameLst>
                                      </p:cBhvr>
                                      <p:to>
                                        <p:strVal val="visible"/>
                                      </p:to>
                                    </p:set>
                                    <p:animEffect transition="in" filter="blinds(horizontal)">
                                      <p:cBhvr>
                                        <p:cTn id="12" dur="500"/>
                                        <p:tgtEl>
                                          <p:spTgt spid="39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8">
                                            <p:txEl>
                                              <p:pRg st="2" end="2"/>
                                            </p:txEl>
                                          </p:spTgt>
                                        </p:tgtEl>
                                        <p:attrNameLst>
                                          <p:attrName>style.visibility</p:attrName>
                                        </p:attrNameLst>
                                      </p:cBhvr>
                                      <p:to>
                                        <p:strVal val="visible"/>
                                      </p:to>
                                    </p:set>
                                    <p:animEffect transition="in" filter="blinds(horizontal)">
                                      <p:cBhvr>
                                        <p:cTn id="17" dur="500"/>
                                        <p:tgtEl>
                                          <p:spTgt spid="399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938">
                                            <p:txEl>
                                              <p:pRg st="3" end="3"/>
                                            </p:txEl>
                                          </p:spTgt>
                                        </p:tgtEl>
                                        <p:attrNameLst>
                                          <p:attrName>style.visibility</p:attrName>
                                        </p:attrNameLst>
                                      </p:cBhvr>
                                      <p:to>
                                        <p:strVal val="visible"/>
                                      </p:to>
                                    </p:set>
                                    <p:animEffect transition="in" filter="blinds(horizontal)">
                                      <p:cBhvr>
                                        <p:cTn id="22" dur="500"/>
                                        <p:tgtEl>
                                          <p:spTgt spid="399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938">
                                            <p:txEl>
                                              <p:pRg st="4" end="4"/>
                                            </p:txEl>
                                          </p:spTgt>
                                        </p:tgtEl>
                                        <p:attrNameLst>
                                          <p:attrName>style.visibility</p:attrName>
                                        </p:attrNameLst>
                                      </p:cBhvr>
                                      <p:to>
                                        <p:strVal val="visible"/>
                                      </p:to>
                                    </p:set>
                                    <p:animEffect transition="in" filter="blinds(horizontal)">
                                      <p:cBhvr>
                                        <p:cTn id="27" dur="500"/>
                                        <p:tgtEl>
                                          <p:spTgt spid="39938">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9938">
                                            <p:txEl>
                                              <p:pRg st="5" end="5"/>
                                            </p:txEl>
                                          </p:spTgt>
                                        </p:tgtEl>
                                        <p:attrNameLst>
                                          <p:attrName>style.visibility</p:attrName>
                                        </p:attrNameLst>
                                      </p:cBhvr>
                                      <p:to>
                                        <p:strVal val="visible"/>
                                      </p:to>
                                    </p:set>
                                    <p:animEffect transition="in" filter="blinds(horizontal)">
                                      <p:cBhvr>
                                        <p:cTn id="30" dur="500"/>
                                        <p:tgtEl>
                                          <p:spTgt spid="39938">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9938">
                                            <p:txEl>
                                              <p:pRg st="6" end="6"/>
                                            </p:txEl>
                                          </p:spTgt>
                                        </p:tgtEl>
                                        <p:attrNameLst>
                                          <p:attrName>style.visibility</p:attrName>
                                        </p:attrNameLst>
                                      </p:cBhvr>
                                      <p:to>
                                        <p:strVal val="visible"/>
                                      </p:to>
                                    </p:set>
                                    <p:animEffect transition="in" filter="blinds(horizontal)">
                                      <p:cBhvr>
                                        <p:cTn id="35" dur="500"/>
                                        <p:tgtEl>
                                          <p:spTgt spid="39938">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9938">
                                            <p:txEl>
                                              <p:pRg st="7" end="7"/>
                                            </p:txEl>
                                          </p:spTgt>
                                        </p:tgtEl>
                                        <p:attrNameLst>
                                          <p:attrName>style.visibility</p:attrName>
                                        </p:attrNameLst>
                                      </p:cBhvr>
                                      <p:to>
                                        <p:strVal val="visible"/>
                                      </p:to>
                                    </p:set>
                                    <p:animEffect transition="in" filter="blinds(horizontal)">
                                      <p:cBhvr>
                                        <p:cTn id="38" dur="500"/>
                                        <p:tgtEl>
                                          <p:spTgt spid="39938">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9938">
                                            <p:txEl>
                                              <p:pRg st="8" end="8"/>
                                            </p:txEl>
                                          </p:spTgt>
                                        </p:tgtEl>
                                        <p:attrNameLst>
                                          <p:attrName>style.visibility</p:attrName>
                                        </p:attrNameLst>
                                      </p:cBhvr>
                                      <p:to>
                                        <p:strVal val="visible"/>
                                      </p:to>
                                    </p:set>
                                    <p:animEffect transition="in" filter="blinds(horizontal)">
                                      <p:cBhvr>
                                        <p:cTn id="43" dur="500"/>
                                        <p:tgtEl>
                                          <p:spTgt spid="39938">
                                            <p:txEl>
                                              <p:pRg st="8" end="8"/>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938">
                                            <p:txEl>
                                              <p:pRg st="9" end="9"/>
                                            </p:txEl>
                                          </p:spTgt>
                                        </p:tgtEl>
                                        <p:attrNameLst>
                                          <p:attrName>style.visibility</p:attrName>
                                        </p:attrNameLst>
                                      </p:cBhvr>
                                      <p:to>
                                        <p:strVal val="visible"/>
                                      </p:to>
                                    </p:set>
                                    <p:animEffect transition="in" filter="blinds(horizontal)">
                                      <p:cBhvr>
                                        <p:cTn id="46" dur="500"/>
                                        <p:tgtEl>
                                          <p:spTgt spid="399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a:extLst>
              <a:ext uri="{FF2B5EF4-FFF2-40B4-BE49-F238E27FC236}">
                <a16:creationId xmlns:a16="http://schemas.microsoft.com/office/drawing/2014/main" id="{FCB6D8FB-B0AE-8142-A584-87D4CC9CBDD0}"/>
              </a:ext>
            </a:extLst>
          </p:cNvPr>
          <p:cNvSpPr>
            <a:spLocks noGrp="1"/>
          </p:cNvSpPr>
          <p:nvPr>
            <p:ph idx="1"/>
          </p:nvPr>
        </p:nvSpPr>
        <p:spPr>
          <a:xfrm>
            <a:off x="685800" y="814388"/>
            <a:ext cx="7772400" cy="4114800"/>
          </a:xfrm>
        </p:spPr>
        <p:txBody>
          <a:bodyPr/>
          <a:lstStyle/>
          <a:p>
            <a:pPr>
              <a:buClr>
                <a:srgbClr val="0000FF"/>
              </a:buClr>
            </a:pPr>
            <a:r>
              <a:rPr lang="zh-CN" altLang="en-US" b="1">
                <a:solidFill>
                  <a:srgbClr val="0000FF"/>
                </a:solidFill>
                <a:latin typeface="幼圆" pitchFamily="49" charset="-122"/>
                <a:ea typeface="幼圆" pitchFamily="49" charset="-122"/>
              </a:rPr>
              <a:t>连续分配</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为用户程序分配一个连续的内存空间，使得在逻辑地址空间相邻的代码或数据，在内存空间也相邻。</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连续分配类型</a:t>
            </a:r>
            <a:endParaRPr lang="en-US" altLang="zh-CN" b="1">
              <a:solidFill>
                <a:srgbClr val="0000FF"/>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D60093"/>
                </a:solidFill>
                <a:latin typeface="Arial" panose="020B0604020202020204" pitchFamily="34" charset="0"/>
                <a:ea typeface="幼圆" pitchFamily="49" charset="-122"/>
              </a:rPr>
              <a:t>单一连续分配方式</a:t>
            </a:r>
            <a:endParaRPr lang="en-US" altLang="zh-CN" b="1">
              <a:solidFill>
                <a:srgbClr val="D60093"/>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b="1">
                <a:solidFill>
                  <a:srgbClr val="D60093"/>
                </a:solidFill>
                <a:latin typeface="Arial" panose="020B0604020202020204" pitchFamily="34" charset="0"/>
                <a:ea typeface="幼圆" pitchFamily="49" charset="-122"/>
              </a:rPr>
              <a:t>分区分配方式</a:t>
            </a:r>
            <a:endParaRPr lang="en-US" altLang="zh-CN" b="1">
              <a:solidFill>
                <a:srgbClr val="D60093"/>
              </a:solidFill>
              <a:latin typeface="Arial" panose="020B0604020202020204" pitchFamily="34" charset="0"/>
              <a:ea typeface="幼圆" pitchFamily="49" charset="-122"/>
            </a:endParaRPr>
          </a:p>
          <a:p>
            <a:pPr lvl="2">
              <a:buClr>
                <a:srgbClr val="0000FF"/>
              </a:buClr>
              <a:buFont typeface="Wingdings" pitchFamily="2" charset="2"/>
              <a:buChar char="Ø"/>
            </a:pPr>
            <a:r>
              <a:rPr lang="zh-CN" altLang="en-US" sz="2800" b="1">
                <a:solidFill>
                  <a:srgbClr val="0000FF"/>
                </a:solidFill>
                <a:ea typeface="幼圆" pitchFamily="49" charset="-122"/>
              </a:rPr>
              <a:t>固定分区分配</a:t>
            </a:r>
            <a:endParaRPr lang="en-US" altLang="zh-CN" sz="2800" b="1">
              <a:solidFill>
                <a:srgbClr val="0000FF"/>
              </a:solidFill>
              <a:ea typeface="幼圆" pitchFamily="49" charset="-122"/>
            </a:endParaRPr>
          </a:p>
          <a:p>
            <a:pPr lvl="2">
              <a:buClr>
                <a:srgbClr val="0000FF"/>
              </a:buClr>
              <a:buFont typeface="Wingdings" pitchFamily="2" charset="2"/>
              <a:buChar char="Ø"/>
            </a:pPr>
            <a:r>
              <a:rPr lang="zh-CN" altLang="en-US" sz="2800" b="1">
                <a:solidFill>
                  <a:srgbClr val="0000FF"/>
                </a:solidFill>
                <a:ea typeface="幼圆" pitchFamily="49" charset="-122"/>
              </a:rPr>
              <a:t>动态分区分配</a:t>
            </a:r>
            <a:endParaRPr lang="en-US" altLang="zh-CN" sz="2800" b="1">
              <a:solidFill>
                <a:srgbClr val="0000FF"/>
              </a:solidFill>
              <a:ea typeface="幼圆" pitchFamily="49" charset="-122"/>
            </a:endParaRPr>
          </a:p>
          <a:p>
            <a:pPr lvl="2">
              <a:buClr>
                <a:srgbClr val="0000FF"/>
              </a:buClr>
              <a:buFont typeface="Wingdings" pitchFamily="2" charset="2"/>
              <a:buChar char="Ø"/>
            </a:pPr>
            <a:r>
              <a:rPr lang="zh-CN" altLang="en-US" sz="2800" b="1">
                <a:solidFill>
                  <a:srgbClr val="0000FF"/>
                </a:solidFill>
                <a:ea typeface="幼圆" pitchFamily="49" charset="-122"/>
              </a:rPr>
              <a:t>动态可重定位分配</a:t>
            </a:r>
            <a:endParaRPr lang="zh-CN" altLang="en-US" sz="2800"/>
          </a:p>
        </p:txBody>
      </p:sp>
      <p:sp>
        <p:nvSpPr>
          <p:cNvPr id="21507" name="Rectangle 2">
            <a:extLst>
              <a:ext uri="{FF2B5EF4-FFF2-40B4-BE49-F238E27FC236}">
                <a16:creationId xmlns:a16="http://schemas.microsoft.com/office/drawing/2014/main" id="{7E44AF98-2A99-CA41-AA0B-D211BFA9E72A}"/>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连续分配方式</a:t>
            </a:r>
          </a:p>
        </p:txBody>
      </p:sp>
    </p:spTree>
    <p:extLst>
      <p:ext uri="{BB962C8B-B14F-4D97-AF65-F5344CB8AC3E}">
        <p14:creationId xmlns:p14="http://schemas.microsoft.com/office/powerpoint/2010/main" val="40020869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blinds(horizontal)">
                                      <p:cBhvr>
                                        <p:cTn id="7" dur="500"/>
                                        <p:tgtEl>
                                          <p:spTgt spid="4096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62">
                                            <p:txEl>
                                              <p:pRg st="1" end="1"/>
                                            </p:txEl>
                                          </p:spTgt>
                                        </p:tgtEl>
                                        <p:attrNameLst>
                                          <p:attrName>style.visibility</p:attrName>
                                        </p:attrNameLst>
                                      </p:cBhvr>
                                      <p:to>
                                        <p:strVal val="visible"/>
                                      </p:to>
                                    </p:set>
                                    <p:animEffect transition="in" filter="blinds(horizontal)">
                                      <p:cBhvr>
                                        <p:cTn id="10" dur="500"/>
                                        <p:tgtEl>
                                          <p:spTgt spid="4096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962">
                                            <p:txEl>
                                              <p:pRg st="2" end="2"/>
                                            </p:txEl>
                                          </p:spTgt>
                                        </p:tgtEl>
                                        <p:attrNameLst>
                                          <p:attrName>style.visibility</p:attrName>
                                        </p:attrNameLst>
                                      </p:cBhvr>
                                      <p:to>
                                        <p:strVal val="visible"/>
                                      </p:to>
                                    </p:set>
                                    <p:animEffect transition="in" filter="blinds(horizontal)">
                                      <p:cBhvr>
                                        <p:cTn id="15" dur="500"/>
                                        <p:tgtEl>
                                          <p:spTgt spid="40962">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962">
                                            <p:txEl>
                                              <p:pRg st="3" end="3"/>
                                            </p:txEl>
                                          </p:spTgt>
                                        </p:tgtEl>
                                        <p:attrNameLst>
                                          <p:attrName>style.visibility</p:attrName>
                                        </p:attrNameLst>
                                      </p:cBhvr>
                                      <p:to>
                                        <p:strVal val="visible"/>
                                      </p:to>
                                    </p:set>
                                    <p:animEffect transition="in" filter="blinds(horizontal)">
                                      <p:cBhvr>
                                        <p:cTn id="18" dur="500"/>
                                        <p:tgtEl>
                                          <p:spTgt spid="40962">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0962">
                                            <p:txEl>
                                              <p:pRg st="4" end="4"/>
                                            </p:txEl>
                                          </p:spTgt>
                                        </p:tgtEl>
                                        <p:attrNameLst>
                                          <p:attrName>style.visibility</p:attrName>
                                        </p:attrNameLst>
                                      </p:cBhvr>
                                      <p:to>
                                        <p:strVal val="visible"/>
                                      </p:to>
                                    </p:set>
                                    <p:animEffect transition="in" filter="blinds(horizontal)">
                                      <p:cBhvr>
                                        <p:cTn id="21" dur="500"/>
                                        <p:tgtEl>
                                          <p:spTgt spid="40962">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0962">
                                            <p:txEl>
                                              <p:pRg st="5" end="5"/>
                                            </p:txEl>
                                          </p:spTgt>
                                        </p:tgtEl>
                                        <p:attrNameLst>
                                          <p:attrName>style.visibility</p:attrName>
                                        </p:attrNameLst>
                                      </p:cBhvr>
                                      <p:to>
                                        <p:strVal val="visible"/>
                                      </p:to>
                                    </p:set>
                                    <p:animEffect transition="in" filter="blinds(horizontal)">
                                      <p:cBhvr>
                                        <p:cTn id="24" dur="500"/>
                                        <p:tgtEl>
                                          <p:spTgt spid="40962">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0962">
                                            <p:txEl>
                                              <p:pRg st="6" end="6"/>
                                            </p:txEl>
                                          </p:spTgt>
                                        </p:tgtEl>
                                        <p:attrNameLst>
                                          <p:attrName>style.visibility</p:attrName>
                                        </p:attrNameLst>
                                      </p:cBhvr>
                                      <p:to>
                                        <p:strVal val="visible"/>
                                      </p:to>
                                    </p:set>
                                    <p:animEffect transition="in" filter="blinds(horizontal)">
                                      <p:cBhvr>
                                        <p:cTn id="27" dur="500"/>
                                        <p:tgtEl>
                                          <p:spTgt spid="40962">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0962">
                                            <p:txEl>
                                              <p:pRg st="7" end="7"/>
                                            </p:txEl>
                                          </p:spTgt>
                                        </p:tgtEl>
                                        <p:attrNameLst>
                                          <p:attrName>style.visibility</p:attrName>
                                        </p:attrNameLst>
                                      </p:cBhvr>
                                      <p:to>
                                        <p:strVal val="visible"/>
                                      </p:to>
                                    </p:set>
                                    <p:animEffect transition="in" filter="blinds(horizontal)">
                                      <p:cBhvr>
                                        <p:cTn id="30" dur="500"/>
                                        <p:tgtEl>
                                          <p:spTgt spid="409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DAE64571-B83A-844F-87CE-C8F2942BF0CD}"/>
              </a:ext>
            </a:extLst>
          </p:cNvPr>
          <p:cNvSpPr>
            <a:spLocks noGrp="1"/>
          </p:cNvSpPr>
          <p:nvPr>
            <p:ph idx="1"/>
          </p:nvPr>
        </p:nvSpPr>
        <p:spPr>
          <a:xfrm>
            <a:off x="685800" y="642938"/>
            <a:ext cx="6100763" cy="6000750"/>
          </a:xfrm>
        </p:spPr>
        <p:txBody>
          <a:bodyPr/>
          <a:lstStyle/>
          <a:p>
            <a:pPr>
              <a:buClr>
                <a:srgbClr val="0000FF"/>
              </a:buClr>
            </a:pPr>
            <a:r>
              <a:rPr lang="zh-CN" altLang="en-US" sz="2400" b="1" dirty="0">
                <a:solidFill>
                  <a:srgbClr val="0000FF"/>
                </a:solidFill>
                <a:latin typeface="幼圆" pitchFamily="49" charset="-122"/>
                <a:ea typeface="幼圆" pitchFamily="49" charset="-122"/>
              </a:rPr>
              <a:t>单一连续分配</a:t>
            </a:r>
            <a:endParaRPr lang="en-US" altLang="zh-CN" sz="2400" b="1" dirty="0">
              <a:solidFill>
                <a:srgbClr val="0000FF"/>
              </a:solidFill>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在用户区只装一道用户程序，整个内存的用户空间被该程序独占</a:t>
            </a:r>
            <a:endParaRPr lang="en-US" altLang="zh-CN" sz="2400" b="1" dirty="0">
              <a:latin typeface="幼圆" pitchFamily="49" charset="-122"/>
              <a:ea typeface="幼圆" pitchFamily="49" charset="-122"/>
            </a:endParaRPr>
          </a:p>
          <a:p>
            <a:pPr>
              <a:buClr>
                <a:srgbClr val="0000FF"/>
              </a:buClr>
            </a:pPr>
            <a:r>
              <a:rPr lang="zh-CN" altLang="en-US" sz="2400" b="1" dirty="0">
                <a:solidFill>
                  <a:srgbClr val="0000FF"/>
                </a:solidFill>
                <a:latin typeface="幼圆" pitchFamily="49" charset="-122"/>
                <a:ea typeface="幼圆" pitchFamily="49" charset="-122"/>
              </a:rPr>
              <a:t>适用范围</a:t>
            </a:r>
            <a:endParaRPr lang="en-US" altLang="zh-CN" sz="2400" b="1" dirty="0">
              <a:solidFill>
                <a:srgbClr val="0000FF"/>
              </a:solidFill>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单用户单任务系统</a:t>
            </a:r>
            <a:endParaRPr lang="en-US" altLang="zh-CN" sz="2400" b="1" dirty="0">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典型操作系统</a:t>
            </a:r>
            <a:r>
              <a:rPr lang="en-US" altLang="zh-CN" sz="2400" b="1" dirty="0">
                <a:latin typeface="幼圆" pitchFamily="49" charset="-122"/>
                <a:ea typeface="幼圆" pitchFamily="49" charset="-122"/>
              </a:rPr>
              <a:t>CP/M,MS-DOS,RT11</a:t>
            </a:r>
          </a:p>
          <a:p>
            <a:pPr>
              <a:buClr>
                <a:srgbClr val="0000FF"/>
              </a:buClr>
            </a:pPr>
            <a:r>
              <a:rPr lang="zh-CN" altLang="en-US" sz="2400" b="1" dirty="0">
                <a:solidFill>
                  <a:srgbClr val="0000FF"/>
                </a:solidFill>
                <a:latin typeface="幼圆" pitchFamily="49" charset="-122"/>
                <a:ea typeface="幼圆" pitchFamily="49" charset="-122"/>
              </a:rPr>
              <a:t>内存保护（部分</a:t>
            </a:r>
            <a:r>
              <a:rPr lang="en-US" altLang="zh-CN" sz="2400" b="1" dirty="0">
                <a:solidFill>
                  <a:srgbClr val="0000FF"/>
                </a:solidFill>
                <a:latin typeface="幼圆" pitchFamily="49" charset="-122"/>
                <a:ea typeface="幼圆" pitchFamily="49" charset="-122"/>
              </a:rPr>
              <a:t>OS</a:t>
            </a:r>
            <a:r>
              <a:rPr lang="zh-CN" altLang="en-US" sz="2400" b="1" dirty="0">
                <a:solidFill>
                  <a:srgbClr val="0000FF"/>
                </a:solidFill>
                <a:latin typeface="幼圆" pitchFamily="49" charset="-122"/>
                <a:ea typeface="幼圆" pitchFamily="49" charset="-122"/>
              </a:rPr>
              <a:t>设置）</a:t>
            </a:r>
            <a:endParaRPr lang="en-US" altLang="zh-CN" sz="2400" b="1" dirty="0">
              <a:solidFill>
                <a:srgbClr val="0000FF"/>
              </a:solidFill>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基址寄存器</a:t>
            </a:r>
            <a:endParaRPr lang="en-US" altLang="zh-CN" sz="2400" b="1" dirty="0">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界限寄存器</a:t>
            </a:r>
            <a:endParaRPr lang="en-US" altLang="zh-CN" sz="2400" b="1" dirty="0">
              <a:latin typeface="幼圆" pitchFamily="49" charset="-122"/>
              <a:ea typeface="幼圆" pitchFamily="49" charset="-122"/>
            </a:endParaRPr>
          </a:p>
          <a:p>
            <a:pPr>
              <a:buClr>
                <a:srgbClr val="0000FF"/>
              </a:buClr>
            </a:pPr>
            <a:r>
              <a:rPr lang="zh-CN" altLang="en-US" sz="2400" b="1" dirty="0">
                <a:solidFill>
                  <a:srgbClr val="0000FF"/>
                </a:solidFill>
                <a:latin typeface="幼圆" pitchFamily="49" charset="-122"/>
                <a:ea typeface="幼圆" pitchFamily="49" charset="-122"/>
              </a:rPr>
              <a:t>特点</a:t>
            </a:r>
            <a:endParaRPr lang="en-US" altLang="zh-CN" sz="2400" b="1" dirty="0">
              <a:solidFill>
                <a:srgbClr val="0000FF"/>
              </a:solidFill>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存储器利用率低</a:t>
            </a:r>
            <a:endParaRPr lang="en-US" altLang="zh-CN" sz="2400" b="1" dirty="0">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不支持多道程序设计技术</a:t>
            </a:r>
          </a:p>
        </p:txBody>
      </p:sp>
      <p:sp>
        <p:nvSpPr>
          <p:cNvPr id="22531" name="Rectangle 2">
            <a:extLst>
              <a:ext uri="{FF2B5EF4-FFF2-40B4-BE49-F238E27FC236}">
                <a16:creationId xmlns:a16="http://schemas.microsoft.com/office/drawing/2014/main" id="{C000AEDD-12EF-3E42-879F-5A008F197996}"/>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单一连续分配</a:t>
            </a:r>
          </a:p>
        </p:txBody>
      </p:sp>
      <p:sp>
        <p:nvSpPr>
          <p:cNvPr id="22532" name="矩形 4">
            <a:extLst>
              <a:ext uri="{FF2B5EF4-FFF2-40B4-BE49-F238E27FC236}">
                <a16:creationId xmlns:a16="http://schemas.microsoft.com/office/drawing/2014/main" id="{2C6B138E-761B-C549-A47B-AB4692E1B7FE}"/>
              </a:ext>
            </a:extLst>
          </p:cNvPr>
          <p:cNvSpPr>
            <a:spLocks noChangeArrowheads="1"/>
          </p:cNvSpPr>
          <p:nvPr/>
        </p:nvSpPr>
        <p:spPr bwMode="auto">
          <a:xfrm>
            <a:off x="6929438" y="1000125"/>
            <a:ext cx="1785937" cy="5000625"/>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 name="矩形 5">
            <a:extLst>
              <a:ext uri="{FF2B5EF4-FFF2-40B4-BE49-F238E27FC236}">
                <a16:creationId xmlns:a16="http://schemas.microsoft.com/office/drawing/2014/main" id="{B395133D-3390-A040-83B5-6484636E91A5}"/>
              </a:ext>
            </a:extLst>
          </p:cNvPr>
          <p:cNvSpPr/>
          <p:nvPr/>
        </p:nvSpPr>
        <p:spPr bwMode="auto">
          <a:xfrm>
            <a:off x="6929438" y="1000125"/>
            <a:ext cx="1785937" cy="1071563"/>
          </a:xfrm>
          <a:prstGeom prst="rect">
            <a:avLst/>
          </a:prstGeom>
          <a:solidFill>
            <a:srgbClr val="FF0000"/>
          </a:solidFill>
          <a:ln w="12700" cap="flat" cmpd="sng" algn="ctr">
            <a:solidFill>
              <a:schemeClr val="tx1"/>
            </a:solidFill>
            <a:prstDash val="solid"/>
            <a:round/>
            <a:headEnd type="none" w="sm" len="sm"/>
            <a:tailEnd type="none" w="sm" len="sm"/>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effectLst>
                  <a:outerShdw blurRad="38100" dist="38100" dir="2700000" algn="tl">
                    <a:srgbClr val="000000"/>
                  </a:outerShdw>
                </a:effectLst>
                <a:latin typeface="幼圆" pitchFamily="49" charset="-122"/>
                <a:ea typeface="幼圆" pitchFamily="49" charset="-122"/>
              </a:rPr>
              <a:t>操作系统</a:t>
            </a:r>
          </a:p>
        </p:txBody>
      </p:sp>
      <p:sp>
        <p:nvSpPr>
          <p:cNvPr id="22534" name="TextBox 8">
            <a:extLst>
              <a:ext uri="{FF2B5EF4-FFF2-40B4-BE49-F238E27FC236}">
                <a16:creationId xmlns:a16="http://schemas.microsoft.com/office/drawing/2014/main" id="{D7817990-BB0E-0540-B792-B9D4B1A0FE9C}"/>
              </a:ext>
            </a:extLst>
          </p:cNvPr>
          <p:cNvSpPr txBox="1">
            <a:spLocks noChangeArrowheads="1"/>
          </p:cNvSpPr>
          <p:nvPr/>
        </p:nvSpPr>
        <p:spPr bwMode="auto">
          <a:xfrm>
            <a:off x="7446963" y="2571750"/>
            <a:ext cx="554037"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用户区</a:t>
            </a:r>
          </a:p>
        </p:txBody>
      </p:sp>
      <p:sp>
        <p:nvSpPr>
          <p:cNvPr id="7" name="矩形 6">
            <a:extLst>
              <a:ext uri="{FF2B5EF4-FFF2-40B4-BE49-F238E27FC236}">
                <a16:creationId xmlns:a16="http://schemas.microsoft.com/office/drawing/2014/main" id="{B617DC3F-9AD7-124E-9917-6F7E6BA7B5EC}"/>
              </a:ext>
            </a:extLst>
          </p:cNvPr>
          <p:cNvSpPr>
            <a:spLocks noChangeArrowheads="1"/>
          </p:cNvSpPr>
          <p:nvPr/>
        </p:nvSpPr>
        <p:spPr bwMode="auto">
          <a:xfrm>
            <a:off x="6929438" y="2071688"/>
            <a:ext cx="1785937" cy="21431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2536" name="TextBox 9">
            <a:extLst>
              <a:ext uri="{FF2B5EF4-FFF2-40B4-BE49-F238E27FC236}">
                <a16:creationId xmlns:a16="http://schemas.microsoft.com/office/drawing/2014/main" id="{EAEE7ED0-1923-9D46-897B-498B125619D2}"/>
              </a:ext>
            </a:extLst>
          </p:cNvPr>
          <p:cNvSpPr txBox="1">
            <a:spLocks noChangeArrowheads="1"/>
          </p:cNvSpPr>
          <p:nvPr/>
        </p:nvSpPr>
        <p:spPr bwMode="auto">
          <a:xfrm>
            <a:off x="6858000" y="1643063"/>
            <a:ext cx="1857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（系统区）</a:t>
            </a:r>
          </a:p>
        </p:txBody>
      </p:sp>
      <p:sp>
        <p:nvSpPr>
          <p:cNvPr id="9" name="TextBox 8">
            <a:extLst>
              <a:ext uri="{FF2B5EF4-FFF2-40B4-BE49-F238E27FC236}">
                <a16:creationId xmlns:a16="http://schemas.microsoft.com/office/drawing/2014/main" id="{7B62BEAB-98EF-A548-BE99-508AD09457B9}"/>
              </a:ext>
            </a:extLst>
          </p:cNvPr>
          <p:cNvSpPr txBox="1">
            <a:spLocks noChangeArrowheads="1"/>
          </p:cNvSpPr>
          <p:nvPr/>
        </p:nvSpPr>
        <p:spPr bwMode="auto">
          <a:xfrm>
            <a:off x="7000875" y="2714625"/>
            <a:ext cx="1643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0000FF"/>
                </a:solidFill>
              </a:rPr>
              <a:t>用户程序</a:t>
            </a:r>
          </a:p>
        </p:txBody>
      </p:sp>
      <p:pic>
        <p:nvPicPr>
          <p:cNvPr id="29707" name="Picture 11">
            <a:hlinkClick r:id="rId2" action="ppaction://hlinksldjump"/>
            <a:extLst>
              <a:ext uri="{FF2B5EF4-FFF2-40B4-BE49-F238E27FC236}">
                <a16:creationId xmlns:a16="http://schemas.microsoft.com/office/drawing/2014/main" id="{35B09B4B-BF8F-614F-B97C-6A886DB78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3716338"/>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35146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1986">
                                            <p:txEl>
                                              <p:pRg st="0" end="0"/>
                                            </p:txEl>
                                          </p:spTgt>
                                        </p:tgtEl>
                                        <p:attrNameLst>
                                          <p:attrName>style.visibility</p:attrName>
                                        </p:attrNameLst>
                                      </p:cBhvr>
                                      <p:to>
                                        <p:strVal val="visible"/>
                                      </p:to>
                                    </p:set>
                                    <p:animEffect transition="in" filter="blinds(horizontal)">
                                      <p:cBhvr>
                                        <p:cTn id="15" dur="500"/>
                                        <p:tgtEl>
                                          <p:spTgt spid="41986">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1986">
                                            <p:txEl>
                                              <p:pRg st="1" end="1"/>
                                            </p:txEl>
                                          </p:spTgt>
                                        </p:tgtEl>
                                        <p:attrNameLst>
                                          <p:attrName>style.visibility</p:attrName>
                                        </p:attrNameLst>
                                      </p:cBhvr>
                                      <p:to>
                                        <p:strVal val="visible"/>
                                      </p:to>
                                    </p:set>
                                    <p:animEffect transition="in" filter="blinds(horizontal)">
                                      <p:cBhvr>
                                        <p:cTn id="18" dur="500"/>
                                        <p:tgtEl>
                                          <p:spTgt spid="41986">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1986">
                                            <p:txEl>
                                              <p:pRg st="2" end="2"/>
                                            </p:txEl>
                                          </p:spTgt>
                                        </p:tgtEl>
                                        <p:attrNameLst>
                                          <p:attrName>style.visibility</p:attrName>
                                        </p:attrNameLst>
                                      </p:cBhvr>
                                      <p:to>
                                        <p:strVal val="visible"/>
                                      </p:to>
                                    </p:set>
                                    <p:animEffect transition="in" filter="blinds(horizontal)">
                                      <p:cBhvr>
                                        <p:cTn id="23" dur="500"/>
                                        <p:tgtEl>
                                          <p:spTgt spid="4198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1986">
                                            <p:txEl>
                                              <p:pRg st="3" end="3"/>
                                            </p:txEl>
                                          </p:spTgt>
                                        </p:tgtEl>
                                        <p:attrNameLst>
                                          <p:attrName>style.visibility</p:attrName>
                                        </p:attrNameLst>
                                      </p:cBhvr>
                                      <p:to>
                                        <p:strVal val="visible"/>
                                      </p:to>
                                    </p:set>
                                    <p:animEffect transition="in" filter="blinds(horizontal)">
                                      <p:cBhvr>
                                        <p:cTn id="26" dur="500"/>
                                        <p:tgtEl>
                                          <p:spTgt spid="41986">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1986">
                                            <p:txEl>
                                              <p:pRg st="4" end="4"/>
                                            </p:txEl>
                                          </p:spTgt>
                                        </p:tgtEl>
                                        <p:attrNameLst>
                                          <p:attrName>style.visibility</p:attrName>
                                        </p:attrNameLst>
                                      </p:cBhvr>
                                      <p:to>
                                        <p:strVal val="visible"/>
                                      </p:to>
                                    </p:set>
                                    <p:animEffect transition="in" filter="blinds(horizontal)">
                                      <p:cBhvr>
                                        <p:cTn id="29" dur="500"/>
                                        <p:tgtEl>
                                          <p:spTgt spid="41986">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986">
                                            <p:txEl>
                                              <p:pRg st="5" end="5"/>
                                            </p:txEl>
                                          </p:spTgt>
                                        </p:tgtEl>
                                        <p:attrNameLst>
                                          <p:attrName>style.visibility</p:attrName>
                                        </p:attrNameLst>
                                      </p:cBhvr>
                                      <p:to>
                                        <p:strVal val="visible"/>
                                      </p:to>
                                    </p:set>
                                    <p:animEffect transition="in" filter="blinds(horizontal)">
                                      <p:cBhvr>
                                        <p:cTn id="34" dur="500"/>
                                        <p:tgtEl>
                                          <p:spTgt spid="41986">
                                            <p:txEl>
                                              <p:pRg st="5" end="5"/>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1986">
                                            <p:txEl>
                                              <p:pRg st="6" end="6"/>
                                            </p:txEl>
                                          </p:spTgt>
                                        </p:tgtEl>
                                        <p:attrNameLst>
                                          <p:attrName>style.visibility</p:attrName>
                                        </p:attrNameLst>
                                      </p:cBhvr>
                                      <p:to>
                                        <p:strVal val="visible"/>
                                      </p:to>
                                    </p:set>
                                    <p:animEffect transition="in" filter="blinds(horizontal)">
                                      <p:cBhvr>
                                        <p:cTn id="37" dur="500"/>
                                        <p:tgtEl>
                                          <p:spTgt spid="41986">
                                            <p:txEl>
                                              <p:pRg st="6" end="6"/>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1986">
                                            <p:txEl>
                                              <p:pRg st="7" end="7"/>
                                            </p:txEl>
                                          </p:spTgt>
                                        </p:tgtEl>
                                        <p:attrNameLst>
                                          <p:attrName>style.visibility</p:attrName>
                                        </p:attrNameLst>
                                      </p:cBhvr>
                                      <p:to>
                                        <p:strVal val="visible"/>
                                      </p:to>
                                    </p:set>
                                    <p:animEffect transition="in" filter="blinds(horizontal)">
                                      <p:cBhvr>
                                        <p:cTn id="40" dur="500"/>
                                        <p:tgtEl>
                                          <p:spTgt spid="41986">
                                            <p:txEl>
                                              <p:pRg st="7" end="7"/>
                                            </p:txEl>
                                          </p:spTgt>
                                        </p:tgtEl>
                                      </p:cBhvr>
                                    </p:animEffect>
                                  </p:childTnLst>
                                </p:cTn>
                              </p:par>
                            </p:childTnLst>
                          </p:cTn>
                        </p:par>
                        <p:par>
                          <p:cTn id="41" fill="hold" nodeType="afterGroup">
                            <p:stCondLst>
                              <p:cond delay="500"/>
                            </p:stCondLst>
                            <p:childTnLst>
                              <p:par>
                                <p:cTn id="42" presetID="3" presetClass="entr" presetSubtype="10" fill="hold" nodeType="afterEffect">
                                  <p:stCondLst>
                                    <p:cond delay="0"/>
                                  </p:stCondLst>
                                  <p:childTnLst>
                                    <p:set>
                                      <p:cBhvr>
                                        <p:cTn id="43" dur="1" fill="hold">
                                          <p:stCondLst>
                                            <p:cond delay="0"/>
                                          </p:stCondLst>
                                        </p:cTn>
                                        <p:tgtEl>
                                          <p:spTgt spid="29707"/>
                                        </p:tgtEl>
                                        <p:attrNameLst>
                                          <p:attrName>style.visibility</p:attrName>
                                        </p:attrNameLst>
                                      </p:cBhvr>
                                      <p:to>
                                        <p:strVal val="visible"/>
                                      </p:to>
                                    </p:set>
                                    <p:animEffect transition="in" filter="blinds(horizontal)">
                                      <p:cBhvr>
                                        <p:cTn id="44" dur="500"/>
                                        <p:tgtEl>
                                          <p:spTgt spid="297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1986">
                                            <p:txEl>
                                              <p:pRg st="8" end="8"/>
                                            </p:txEl>
                                          </p:spTgt>
                                        </p:tgtEl>
                                        <p:attrNameLst>
                                          <p:attrName>style.visibility</p:attrName>
                                        </p:attrNameLst>
                                      </p:cBhvr>
                                      <p:to>
                                        <p:strVal val="visible"/>
                                      </p:to>
                                    </p:set>
                                    <p:animEffect transition="in" filter="blinds(horizontal)">
                                      <p:cBhvr>
                                        <p:cTn id="49" dur="500"/>
                                        <p:tgtEl>
                                          <p:spTgt spid="41986">
                                            <p:txEl>
                                              <p:pRg st="8" end="8"/>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1986">
                                            <p:txEl>
                                              <p:pRg st="9" end="9"/>
                                            </p:txEl>
                                          </p:spTgt>
                                        </p:tgtEl>
                                        <p:attrNameLst>
                                          <p:attrName>style.visibility</p:attrName>
                                        </p:attrNameLst>
                                      </p:cBhvr>
                                      <p:to>
                                        <p:strVal val="visible"/>
                                      </p:to>
                                    </p:set>
                                    <p:animEffect transition="in" filter="blinds(horizontal)">
                                      <p:cBhvr>
                                        <p:cTn id="52" dur="500"/>
                                        <p:tgtEl>
                                          <p:spTgt spid="41986">
                                            <p:txEl>
                                              <p:pRg st="9" end="9"/>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1986">
                                            <p:txEl>
                                              <p:pRg st="10" end="10"/>
                                            </p:txEl>
                                          </p:spTgt>
                                        </p:tgtEl>
                                        <p:attrNameLst>
                                          <p:attrName>style.visibility</p:attrName>
                                        </p:attrNameLst>
                                      </p:cBhvr>
                                      <p:to>
                                        <p:strVal val="visible"/>
                                      </p:to>
                                    </p:set>
                                    <p:animEffect transition="in" filter="blinds(horizontal)">
                                      <p:cBhvr>
                                        <p:cTn id="55" dur="500"/>
                                        <p:tgtEl>
                                          <p:spTgt spid="419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DDDA4CB-2394-7E4F-8546-75674A794B5B}"/>
              </a:ext>
            </a:extLst>
          </p:cNvPr>
          <p:cNvSpPr>
            <a:spLocks noChangeArrowheads="1"/>
          </p:cNvSpPr>
          <p:nvPr/>
        </p:nvSpPr>
        <p:spPr bwMode="auto">
          <a:xfrm>
            <a:off x="2233613" y="1101725"/>
            <a:ext cx="1905000" cy="8382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5" name="Rectangle 3">
            <a:extLst>
              <a:ext uri="{FF2B5EF4-FFF2-40B4-BE49-F238E27FC236}">
                <a16:creationId xmlns:a16="http://schemas.microsoft.com/office/drawing/2014/main" id="{65931438-6301-244B-8E07-5BF21B02C2A3}"/>
              </a:ext>
            </a:extLst>
          </p:cNvPr>
          <p:cNvSpPr>
            <a:spLocks noChangeArrowheads="1"/>
          </p:cNvSpPr>
          <p:nvPr/>
        </p:nvSpPr>
        <p:spPr bwMode="auto">
          <a:xfrm>
            <a:off x="5434013" y="1101725"/>
            <a:ext cx="1905000" cy="8382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6" name="Rectangle 4">
            <a:extLst>
              <a:ext uri="{FF2B5EF4-FFF2-40B4-BE49-F238E27FC236}">
                <a16:creationId xmlns:a16="http://schemas.microsoft.com/office/drawing/2014/main" id="{CFAAB194-7DA2-534D-8383-39F8F2D0CED1}"/>
              </a:ext>
            </a:extLst>
          </p:cNvPr>
          <p:cNvSpPr>
            <a:spLocks noChangeArrowheads="1"/>
          </p:cNvSpPr>
          <p:nvPr/>
        </p:nvSpPr>
        <p:spPr bwMode="auto">
          <a:xfrm>
            <a:off x="8177213" y="1101725"/>
            <a:ext cx="762000" cy="43434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7" name="Rectangle 5">
            <a:extLst>
              <a:ext uri="{FF2B5EF4-FFF2-40B4-BE49-F238E27FC236}">
                <a16:creationId xmlns:a16="http://schemas.microsoft.com/office/drawing/2014/main" id="{9027B99E-4164-BD47-ACA5-735939E4F85F}"/>
              </a:ext>
            </a:extLst>
          </p:cNvPr>
          <p:cNvSpPr>
            <a:spLocks noChangeArrowheads="1"/>
          </p:cNvSpPr>
          <p:nvPr/>
        </p:nvSpPr>
        <p:spPr bwMode="auto">
          <a:xfrm>
            <a:off x="481013" y="2854325"/>
            <a:ext cx="1066800" cy="762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8" name="Oval 6">
            <a:extLst>
              <a:ext uri="{FF2B5EF4-FFF2-40B4-BE49-F238E27FC236}">
                <a16:creationId xmlns:a16="http://schemas.microsoft.com/office/drawing/2014/main" id="{9D1FAD01-3113-3446-8C09-9901D8508CFC}"/>
              </a:ext>
            </a:extLst>
          </p:cNvPr>
          <p:cNvSpPr>
            <a:spLocks noChangeArrowheads="1"/>
          </p:cNvSpPr>
          <p:nvPr/>
        </p:nvSpPr>
        <p:spPr bwMode="auto">
          <a:xfrm>
            <a:off x="6043613" y="2854325"/>
            <a:ext cx="838200" cy="8382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9" name="AutoShape 7">
            <a:extLst>
              <a:ext uri="{FF2B5EF4-FFF2-40B4-BE49-F238E27FC236}">
                <a16:creationId xmlns:a16="http://schemas.microsoft.com/office/drawing/2014/main" id="{8CC77007-D687-2244-8E0E-CA3B0F2FEECB}"/>
              </a:ext>
            </a:extLst>
          </p:cNvPr>
          <p:cNvSpPr>
            <a:spLocks noChangeArrowheads="1"/>
          </p:cNvSpPr>
          <p:nvPr/>
        </p:nvSpPr>
        <p:spPr bwMode="auto">
          <a:xfrm>
            <a:off x="2843213" y="2778125"/>
            <a:ext cx="762000" cy="914400"/>
          </a:xfrm>
          <a:prstGeom prst="diamond">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60" name="Line 8">
            <a:extLst>
              <a:ext uri="{FF2B5EF4-FFF2-40B4-BE49-F238E27FC236}">
                <a16:creationId xmlns:a16="http://schemas.microsoft.com/office/drawing/2014/main" id="{B1474B18-C94A-F34C-84DD-D6E8D6CC2ABB}"/>
              </a:ext>
            </a:extLst>
          </p:cNvPr>
          <p:cNvSpPr>
            <a:spLocks noChangeShapeType="1"/>
          </p:cNvSpPr>
          <p:nvPr/>
        </p:nvSpPr>
        <p:spPr bwMode="auto">
          <a:xfrm>
            <a:off x="1547813" y="3235325"/>
            <a:ext cx="12954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1" name="Line 9">
            <a:extLst>
              <a:ext uri="{FF2B5EF4-FFF2-40B4-BE49-F238E27FC236}">
                <a16:creationId xmlns:a16="http://schemas.microsoft.com/office/drawing/2014/main" id="{7D8963A4-2E80-D140-9EA6-207FDA430749}"/>
              </a:ext>
            </a:extLst>
          </p:cNvPr>
          <p:cNvSpPr>
            <a:spLocks noChangeShapeType="1"/>
          </p:cNvSpPr>
          <p:nvPr/>
        </p:nvSpPr>
        <p:spPr bwMode="auto">
          <a:xfrm>
            <a:off x="3605213" y="3235325"/>
            <a:ext cx="24384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2" name="Line 10">
            <a:extLst>
              <a:ext uri="{FF2B5EF4-FFF2-40B4-BE49-F238E27FC236}">
                <a16:creationId xmlns:a16="http://schemas.microsoft.com/office/drawing/2014/main" id="{0667467B-C2A2-764A-9618-438BB3942868}"/>
              </a:ext>
            </a:extLst>
          </p:cNvPr>
          <p:cNvSpPr>
            <a:spLocks noChangeShapeType="1"/>
          </p:cNvSpPr>
          <p:nvPr/>
        </p:nvSpPr>
        <p:spPr bwMode="auto">
          <a:xfrm>
            <a:off x="6881813" y="3235325"/>
            <a:ext cx="12954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3" name="Line 11">
            <a:extLst>
              <a:ext uri="{FF2B5EF4-FFF2-40B4-BE49-F238E27FC236}">
                <a16:creationId xmlns:a16="http://schemas.microsoft.com/office/drawing/2014/main" id="{5501BA37-65CB-EA4C-925F-8DCC2F8E63BC}"/>
              </a:ext>
            </a:extLst>
          </p:cNvPr>
          <p:cNvSpPr>
            <a:spLocks noChangeShapeType="1"/>
          </p:cNvSpPr>
          <p:nvPr/>
        </p:nvSpPr>
        <p:spPr bwMode="auto">
          <a:xfrm>
            <a:off x="3224213" y="3692525"/>
            <a:ext cx="0" cy="6096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4" name="Line 12">
            <a:extLst>
              <a:ext uri="{FF2B5EF4-FFF2-40B4-BE49-F238E27FC236}">
                <a16:creationId xmlns:a16="http://schemas.microsoft.com/office/drawing/2014/main" id="{7A109DEC-276C-C949-BEB0-510BB2A062A4}"/>
              </a:ext>
            </a:extLst>
          </p:cNvPr>
          <p:cNvSpPr>
            <a:spLocks noChangeShapeType="1"/>
          </p:cNvSpPr>
          <p:nvPr/>
        </p:nvSpPr>
        <p:spPr bwMode="auto">
          <a:xfrm>
            <a:off x="3224213" y="1939925"/>
            <a:ext cx="0" cy="838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5" name="Line 13">
            <a:extLst>
              <a:ext uri="{FF2B5EF4-FFF2-40B4-BE49-F238E27FC236}">
                <a16:creationId xmlns:a16="http://schemas.microsoft.com/office/drawing/2014/main" id="{A5B8873C-AEAB-5A40-B48C-9284AA84186A}"/>
              </a:ext>
            </a:extLst>
          </p:cNvPr>
          <p:cNvSpPr>
            <a:spLocks noChangeShapeType="1"/>
          </p:cNvSpPr>
          <p:nvPr/>
        </p:nvSpPr>
        <p:spPr bwMode="auto">
          <a:xfrm>
            <a:off x="6424613" y="1939925"/>
            <a:ext cx="0" cy="914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6" name="Text Box 14">
            <a:extLst>
              <a:ext uri="{FF2B5EF4-FFF2-40B4-BE49-F238E27FC236}">
                <a16:creationId xmlns:a16="http://schemas.microsoft.com/office/drawing/2014/main" id="{973E31C3-171F-A342-B9FF-69677179DA44}"/>
              </a:ext>
            </a:extLst>
          </p:cNvPr>
          <p:cNvSpPr txBox="1">
            <a:spLocks noChangeArrowheads="1"/>
          </p:cNvSpPr>
          <p:nvPr/>
        </p:nvSpPr>
        <p:spPr bwMode="auto">
          <a:xfrm>
            <a:off x="557213" y="30067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CPU</a:t>
            </a:r>
          </a:p>
        </p:txBody>
      </p:sp>
      <p:sp>
        <p:nvSpPr>
          <p:cNvPr id="23567" name="Text Box 15">
            <a:extLst>
              <a:ext uri="{FF2B5EF4-FFF2-40B4-BE49-F238E27FC236}">
                <a16:creationId xmlns:a16="http://schemas.microsoft.com/office/drawing/2014/main" id="{2650F840-F5DC-5446-A685-6046C5789F26}"/>
              </a:ext>
            </a:extLst>
          </p:cNvPr>
          <p:cNvSpPr txBox="1">
            <a:spLocks noChangeArrowheads="1"/>
          </p:cNvSpPr>
          <p:nvPr/>
        </p:nvSpPr>
        <p:spPr bwMode="auto">
          <a:xfrm>
            <a:off x="2309813" y="1196975"/>
            <a:ext cx="1752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1700"/>
              </a:lnSpc>
            </a:pPr>
            <a:r>
              <a:rPr lang="en-US" altLang="zh-CN" sz="2400">
                <a:solidFill>
                  <a:srgbClr val="000000"/>
                </a:solidFill>
              </a:rPr>
              <a:t>    </a:t>
            </a:r>
            <a:r>
              <a:rPr lang="zh-CN" altLang="en-US" sz="2400">
                <a:solidFill>
                  <a:srgbClr val="000000"/>
                </a:solidFill>
              </a:rPr>
              <a:t>界 限</a:t>
            </a:r>
          </a:p>
          <a:p>
            <a:pPr>
              <a:lnSpc>
                <a:spcPts val="1700"/>
              </a:lnSpc>
              <a:spcBef>
                <a:spcPct val="50000"/>
              </a:spcBef>
            </a:pPr>
            <a:r>
              <a:rPr lang="zh-CN" altLang="en-US" sz="2400">
                <a:solidFill>
                  <a:srgbClr val="000000"/>
                </a:solidFill>
              </a:rPr>
              <a:t>   寄存器</a:t>
            </a:r>
          </a:p>
        </p:txBody>
      </p:sp>
      <p:sp>
        <p:nvSpPr>
          <p:cNvPr id="23568" name="Text Box 16">
            <a:extLst>
              <a:ext uri="{FF2B5EF4-FFF2-40B4-BE49-F238E27FC236}">
                <a16:creationId xmlns:a16="http://schemas.microsoft.com/office/drawing/2014/main" id="{6C32534B-7E70-C448-9627-B293927B1421}"/>
              </a:ext>
            </a:extLst>
          </p:cNvPr>
          <p:cNvSpPr txBox="1">
            <a:spLocks noChangeArrowheads="1"/>
          </p:cNvSpPr>
          <p:nvPr/>
        </p:nvSpPr>
        <p:spPr bwMode="auto">
          <a:xfrm>
            <a:off x="5586413" y="1177925"/>
            <a:ext cx="16764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2000"/>
              </a:lnSpc>
              <a:spcBef>
                <a:spcPct val="50000"/>
              </a:spcBef>
            </a:pPr>
            <a:r>
              <a:rPr lang="en-US" altLang="zh-CN" sz="2400">
                <a:solidFill>
                  <a:srgbClr val="000000"/>
                </a:solidFill>
              </a:rPr>
              <a:t>    </a:t>
            </a:r>
            <a:r>
              <a:rPr lang="zh-CN" altLang="en-US" sz="2400">
                <a:solidFill>
                  <a:srgbClr val="000000"/>
                </a:solidFill>
              </a:rPr>
              <a:t>重定位</a:t>
            </a:r>
          </a:p>
          <a:p>
            <a:pPr>
              <a:lnSpc>
                <a:spcPts val="2000"/>
              </a:lnSpc>
              <a:spcBef>
                <a:spcPct val="50000"/>
              </a:spcBef>
            </a:pPr>
            <a:r>
              <a:rPr lang="zh-CN" altLang="en-US" sz="2400">
                <a:solidFill>
                  <a:srgbClr val="000000"/>
                </a:solidFill>
              </a:rPr>
              <a:t>    寄存器</a:t>
            </a:r>
          </a:p>
        </p:txBody>
      </p:sp>
      <p:sp>
        <p:nvSpPr>
          <p:cNvPr id="23569" name="Text Box 17">
            <a:extLst>
              <a:ext uri="{FF2B5EF4-FFF2-40B4-BE49-F238E27FC236}">
                <a16:creationId xmlns:a16="http://schemas.microsoft.com/office/drawing/2014/main" id="{A13CF7D3-DFD8-FC40-BD20-2CF2BCE8EA23}"/>
              </a:ext>
            </a:extLst>
          </p:cNvPr>
          <p:cNvSpPr txBox="1">
            <a:spLocks noChangeArrowheads="1"/>
          </p:cNvSpPr>
          <p:nvPr/>
        </p:nvSpPr>
        <p:spPr bwMode="auto">
          <a:xfrm>
            <a:off x="5795963" y="549275"/>
            <a:ext cx="137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基址</a:t>
            </a:r>
          </a:p>
        </p:txBody>
      </p:sp>
      <p:sp>
        <p:nvSpPr>
          <p:cNvPr id="23570" name="Text Box 18">
            <a:extLst>
              <a:ext uri="{FF2B5EF4-FFF2-40B4-BE49-F238E27FC236}">
                <a16:creationId xmlns:a16="http://schemas.microsoft.com/office/drawing/2014/main" id="{827E3C35-E3E3-AD43-9252-0D2866C96BC1}"/>
              </a:ext>
            </a:extLst>
          </p:cNvPr>
          <p:cNvSpPr txBox="1">
            <a:spLocks noChangeArrowheads="1"/>
          </p:cNvSpPr>
          <p:nvPr/>
        </p:nvSpPr>
        <p:spPr bwMode="auto">
          <a:xfrm>
            <a:off x="1512888" y="2781300"/>
            <a:ext cx="1482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逻辑地址</a:t>
            </a:r>
          </a:p>
        </p:txBody>
      </p:sp>
      <p:sp>
        <p:nvSpPr>
          <p:cNvPr id="23571" name="Text Box 19">
            <a:extLst>
              <a:ext uri="{FF2B5EF4-FFF2-40B4-BE49-F238E27FC236}">
                <a16:creationId xmlns:a16="http://schemas.microsoft.com/office/drawing/2014/main" id="{958939CE-D702-4E41-A7AA-C59202A65338}"/>
              </a:ext>
            </a:extLst>
          </p:cNvPr>
          <p:cNvSpPr txBox="1">
            <a:spLocks noChangeArrowheads="1"/>
          </p:cNvSpPr>
          <p:nvPr/>
        </p:nvSpPr>
        <p:spPr bwMode="auto">
          <a:xfrm>
            <a:off x="4367213" y="283845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是</a:t>
            </a:r>
          </a:p>
        </p:txBody>
      </p:sp>
      <p:sp>
        <p:nvSpPr>
          <p:cNvPr id="23572" name="Text Box 20">
            <a:extLst>
              <a:ext uri="{FF2B5EF4-FFF2-40B4-BE49-F238E27FC236}">
                <a16:creationId xmlns:a16="http://schemas.microsoft.com/office/drawing/2014/main" id="{808C1019-903C-9240-8C24-847112F36B47}"/>
              </a:ext>
            </a:extLst>
          </p:cNvPr>
          <p:cNvSpPr txBox="1">
            <a:spLocks noChangeArrowheads="1"/>
          </p:cNvSpPr>
          <p:nvPr/>
        </p:nvSpPr>
        <p:spPr bwMode="auto">
          <a:xfrm>
            <a:off x="6881813" y="2781300"/>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物理地址</a:t>
            </a:r>
          </a:p>
        </p:txBody>
      </p:sp>
      <p:sp>
        <p:nvSpPr>
          <p:cNvPr id="23573" name="Text Box 21">
            <a:extLst>
              <a:ext uri="{FF2B5EF4-FFF2-40B4-BE49-F238E27FC236}">
                <a16:creationId xmlns:a16="http://schemas.microsoft.com/office/drawing/2014/main" id="{79ADCDAD-C8D7-DF47-B50C-D2F39E9271C0}"/>
              </a:ext>
            </a:extLst>
          </p:cNvPr>
          <p:cNvSpPr txBox="1">
            <a:spLocks noChangeArrowheads="1"/>
          </p:cNvSpPr>
          <p:nvPr/>
        </p:nvSpPr>
        <p:spPr bwMode="auto">
          <a:xfrm>
            <a:off x="8172450" y="2930525"/>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内存</a:t>
            </a:r>
          </a:p>
        </p:txBody>
      </p:sp>
      <p:sp>
        <p:nvSpPr>
          <p:cNvPr id="23574" name="Text Box 23">
            <a:extLst>
              <a:ext uri="{FF2B5EF4-FFF2-40B4-BE49-F238E27FC236}">
                <a16:creationId xmlns:a16="http://schemas.microsoft.com/office/drawing/2014/main" id="{C610F5ED-58BE-3E45-8E29-E0CCEBD7E3E4}"/>
              </a:ext>
            </a:extLst>
          </p:cNvPr>
          <p:cNvSpPr txBox="1">
            <a:spLocks noChangeArrowheads="1"/>
          </p:cNvSpPr>
          <p:nvPr/>
        </p:nvSpPr>
        <p:spPr bwMode="auto">
          <a:xfrm>
            <a:off x="2690813" y="4378325"/>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地址错</a:t>
            </a:r>
          </a:p>
        </p:txBody>
      </p:sp>
      <p:sp>
        <p:nvSpPr>
          <p:cNvPr id="23575" name="Text Box 24">
            <a:extLst>
              <a:ext uri="{FF2B5EF4-FFF2-40B4-BE49-F238E27FC236}">
                <a16:creationId xmlns:a16="http://schemas.microsoft.com/office/drawing/2014/main" id="{5B52A68F-75E6-B04A-A3B5-A2D9D8B2A00F}"/>
              </a:ext>
            </a:extLst>
          </p:cNvPr>
          <p:cNvSpPr txBox="1">
            <a:spLocks noChangeArrowheads="1"/>
          </p:cNvSpPr>
          <p:nvPr/>
        </p:nvSpPr>
        <p:spPr bwMode="auto">
          <a:xfrm>
            <a:off x="3224213" y="376872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否</a:t>
            </a:r>
          </a:p>
        </p:txBody>
      </p:sp>
      <p:sp>
        <p:nvSpPr>
          <p:cNvPr id="23576" name="Text Box 25">
            <a:extLst>
              <a:ext uri="{FF2B5EF4-FFF2-40B4-BE49-F238E27FC236}">
                <a16:creationId xmlns:a16="http://schemas.microsoft.com/office/drawing/2014/main" id="{A65DF2BE-F974-3C49-8D02-C73726F2C03A}"/>
              </a:ext>
            </a:extLst>
          </p:cNvPr>
          <p:cNvSpPr txBox="1">
            <a:spLocks noChangeArrowheads="1"/>
          </p:cNvSpPr>
          <p:nvPr/>
        </p:nvSpPr>
        <p:spPr bwMode="auto">
          <a:xfrm>
            <a:off x="6272213" y="30067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a:t>
            </a:r>
          </a:p>
        </p:txBody>
      </p:sp>
      <p:sp>
        <p:nvSpPr>
          <p:cNvPr id="23577" name="Text Box 26">
            <a:extLst>
              <a:ext uri="{FF2B5EF4-FFF2-40B4-BE49-F238E27FC236}">
                <a16:creationId xmlns:a16="http://schemas.microsoft.com/office/drawing/2014/main" id="{5A6A0DDD-DF7E-2E4E-89B1-8D232EB3BE4D}"/>
              </a:ext>
            </a:extLst>
          </p:cNvPr>
          <p:cNvSpPr txBox="1">
            <a:spLocks noChangeArrowheads="1"/>
          </p:cNvSpPr>
          <p:nvPr/>
        </p:nvSpPr>
        <p:spPr bwMode="auto">
          <a:xfrm>
            <a:off x="2995613" y="30067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&lt;</a:t>
            </a:r>
          </a:p>
        </p:txBody>
      </p:sp>
      <p:sp>
        <p:nvSpPr>
          <p:cNvPr id="23578" name="Text Box 27">
            <a:extLst>
              <a:ext uri="{FF2B5EF4-FFF2-40B4-BE49-F238E27FC236}">
                <a16:creationId xmlns:a16="http://schemas.microsoft.com/office/drawing/2014/main" id="{1FECA697-CFDF-1645-A0C8-77C38551E6A1}"/>
              </a:ext>
            </a:extLst>
          </p:cNvPr>
          <p:cNvSpPr txBox="1">
            <a:spLocks noChangeArrowheads="1"/>
          </p:cNvSpPr>
          <p:nvPr/>
        </p:nvSpPr>
        <p:spPr bwMode="auto">
          <a:xfrm>
            <a:off x="2968625" y="5084763"/>
            <a:ext cx="426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0000FF"/>
                </a:solidFill>
              </a:rPr>
              <a:t> </a:t>
            </a:r>
            <a:r>
              <a:rPr lang="zh-CN" altLang="en-US" sz="2800">
                <a:solidFill>
                  <a:srgbClr val="0000FF"/>
                </a:solidFill>
              </a:rPr>
              <a:t>地址映射和地址保护</a:t>
            </a:r>
          </a:p>
        </p:txBody>
      </p:sp>
      <p:sp>
        <p:nvSpPr>
          <p:cNvPr id="23579" name="Rectangle 2">
            <a:extLst>
              <a:ext uri="{FF2B5EF4-FFF2-40B4-BE49-F238E27FC236}">
                <a16:creationId xmlns:a16="http://schemas.microsoft.com/office/drawing/2014/main" id="{6F227BC7-1845-3641-819E-4CBB32A31E63}"/>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单一连续分配</a:t>
            </a:r>
          </a:p>
        </p:txBody>
      </p:sp>
      <p:pic>
        <p:nvPicPr>
          <p:cNvPr id="23580" name="Picture 3">
            <a:hlinkClick r:id="rId2" action="ppaction://hlinksldjump"/>
            <a:extLst>
              <a:ext uri="{FF2B5EF4-FFF2-40B4-BE49-F238E27FC236}">
                <a16:creationId xmlns:a16="http://schemas.microsoft.com/office/drawing/2014/main" id="{527B5A4A-CCB9-9547-AA70-490093771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5949950"/>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3586865"/>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a:extLst>
              <a:ext uri="{FF2B5EF4-FFF2-40B4-BE49-F238E27FC236}">
                <a16:creationId xmlns:a16="http://schemas.microsoft.com/office/drawing/2014/main" id="{CC1A2960-B44F-384D-A32B-906503F3F177}"/>
              </a:ext>
            </a:extLst>
          </p:cNvPr>
          <p:cNvSpPr>
            <a:spLocks noGrp="1"/>
          </p:cNvSpPr>
          <p:nvPr>
            <p:ph idx="1"/>
          </p:nvPr>
        </p:nvSpPr>
        <p:spPr>
          <a:xfrm>
            <a:off x="685800" y="714375"/>
            <a:ext cx="4529138" cy="5786438"/>
          </a:xfrm>
        </p:spPr>
        <p:txBody>
          <a:bodyPr/>
          <a:lstStyle/>
          <a:p>
            <a:pPr>
              <a:buClr>
                <a:srgbClr val="0000FF"/>
              </a:buClr>
              <a:buSzPct val="50000"/>
              <a:buFont typeface="Wingdings" pitchFamily="2" charset="2"/>
              <a:buChar char="n"/>
            </a:pPr>
            <a:r>
              <a:rPr lang="zh-CN" altLang="en-US" sz="2800" b="1">
                <a:solidFill>
                  <a:srgbClr val="0000FF"/>
                </a:solidFill>
                <a:latin typeface="Arial" panose="020B0604020202020204" pitchFamily="34" charset="0"/>
                <a:ea typeface="幼圆" pitchFamily="49" charset="-122"/>
              </a:rPr>
              <a:t>固定分区分配</a:t>
            </a:r>
            <a:r>
              <a:rPr lang="en-US" altLang="zh-CN" sz="2800" b="1">
                <a:solidFill>
                  <a:srgbClr val="0000FF"/>
                </a:solidFill>
                <a:latin typeface="Arial" panose="020B0604020202020204" pitchFamily="34" charset="0"/>
                <a:ea typeface="幼圆" pitchFamily="49" charset="-122"/>
              </a:rPr>
              <a:t> </a:t>
            </a: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rPr>
              <a:t>将内存空间划分为若干个固定大小的区域，每个区域的边 界不能改变。每个分区中可以装入一道作业</a:t>
            </a:r>
            <a:endParaRPr lang="en-US" altLang="zh-CN" b="1">
              <a:solidFill>
                <a:srgbClr val="0000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sz="2800" b="1">
                <a:solidFill>
                  <a:srgbClr val="0000FF"/>
                </a:solidFill>
                <a:latin typeface="Arial" panose="020B0604020202020204" pitchFamily="34" charset="0"/>
                <a:ea typeface="幼圆" pitchFamily="49" charset="-122"/>
                <a:sym typeface="Wingdings" pitchFamily="2" charset="2"/>
              </a:rPr>
              <a:t> 适用范围：</a:t>
            </a:r>
            <a:endParaRPr lang="en-US" altLang="zh-CN" sz="2800" b="1">
              <a:solidFill>
                <a:srgbClr val="0000FF"/>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sym typeface="Wingdings" pitchFamily="2" charset="2"/>
              </a:rPr>
              <a:t>常用于某些控制系统中</a:t>
            </a:r>
            <a:endParaRPr lang="en-US" altLang="zh-CN" b="1">
              <a:solidFill>
                <a:srgbClr val="000000"/>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sym typeface="Wingdings" pitchFamily="2" charset="2"/>
              </a:rPr>
              <a:t>典型应用</a:t>
            </a:r>
            <a:r>
              <a:rPr lang="en-US" altLang="zh-CN" b="1">
                <a:solidFill>
                  <a:srgbClr val="000000"/>
                </a:solidFill>
                <a:latin typeface="Arial" panose="020B0604020202020204" pitchFamily="34" charset="0"/>
                <a:ea typeface="幼圆" pitchFamily="49" charset="-122"/>
                <a:sym typeface="Wingdings" pitchFamily="2" charset="2"/>
              </a:rPr>
              <a:t>IBM360/MFT</a:t>
            </a:r>
            <a:r>
              <a:rPr lang="zh-CN" altLang="en-US" b="1">
                <a:solidFill>
                  <a:srgbClr val="000000"/>
                </a:solidFill>
                <a:latin typeface="Arial" panose="020B0604020202020204" pitchFamily="34" charset="0"/>
                <a:ea typeface="幼圆" pitchFamily="49" charset="-122"/>
                <a:sym typeface="Wingdings" pitchFamily="2" charset="2"/>
              </a:rPr>
              <a:t> </a:t>
            </a:r>
          </a:p>
          <a:p>
            <a:pPr>
              <a:buClr>
                <a:srgbClr val="0000FF"/>
              </a:buClr>
              <a:buSzPct val="50000"/>
              <a:buFont typeface="Wingdings" pitchFamily="2" charset="2"/>
              <a:buChar char="n"/>
            </a:pPr>
            <a:r>
              <a:rPr lang="zh-CN" altLang="en-US" sz="2800" b="1">
                <a:solidFill>
                  <a:srgbClr val="0000FF"/>
                </a:solidFill>
                <a:latin typeface="Arial" panose="020B0604020202020204" pitchFamily="34" charset="0"/>
                <a:ea typeface="幼圆" pitchFamily="49" charset="-122"/>
                <a:sym typeface="Wingdings" pitchFamily="2" charset="2"/>
              </a:rPr>
              <a:t>分区划分方法</a:t>
            </a:r>
            <a:endParaRPr lang="en-US" altLang="zh-CN" sz="2800" b="1">
              <a:solidFill>
                <a:srgbClr val="0000FF"/>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sym typeface="Wingdings" pitchFamily="2" charset="2"/>
              </a:rPr>
              <a:t>分区大小相等</a:t>
            </a:r>
            <a:endParaRPr lang="en-US" altLang="zh-CN" b="1">
              <a:solidFill>
                <a:srgbClr val="000000"/>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sym typeface="Wingdings" pitchFamily="2" charset="2"/>
              </a:rPr>
              <a:t>分区大小不等</a:t>
            </a:r>
            <a:endParaRPr lang="zh-CN" altLang="en-US" b="1">
              <a:solidFill>
                <a:srgbClr val="000000"/>
              </a:solidFill>
            </a:endParaRPr>
          </a:p>
        </p:txBody>
      </p:sp>
      <p:sp>
        <p:nvSpPr>
          <p:cNvPr id="24579" name="Rectangle 2">
            <a:extLst>
              <a:ext uri="{FF2B5EF4-FFF2-40B4-BE49-F238E27FC236}">
                <a16:creationId xmlns:a16="http://schemas.microsoft.com/office/drawing/2014/main" id="{7C6A102E-7B98-CA4B-B296-099C874557D3}"/>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固定分区分配</a:t>
            </a:r>
          </a:p>
        </p:txBody>
      </p:sp>
      <p:sp>
        <p:nvSpPr>
          <p:cNvPr id="24580" name="矩形 5">
            <a:extLst>
              <a:ext uri="{FF2B5EF4-FFF2-40B4-BE49-F238E27FC236}">
                <a16:creationId xmlns:a16="http://schemas.microsoft.com/office/drawing/2014/main" id="{FB3B6DA5-11CA-804C-B565-B69403A087A3}"/>
              </a:ext>
            </a:extLst>
          </p:cNvPr>
          <p:cNvSpPr>
            <a:spLocks noChangeArrowheads="1"/>
          </p:cNvSpPr>
          <p:nvPr/>
        </p:nvSpPr>
        <p:spPr bwMode="auto">
          <a:xfrm>
            <a:off x="5572125" y="642938"/>
            <a:ext cx="1428750" cy="4214812"/>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1" name="矩形 6">
            <a:extLst>
              <a:ext uri="{FF2B5EF4-FFF2-40B4-BE49-F238E27FC236}">
                <a16:creationId xmlns:a16="http://schemas.microsoft.com/office/drawing/2014/main" id="{649C1272-09EF-6243-AE46-9C8F18243634}"/>
              </a:ext>
            </a:extLst>
          </p:cNvPr>
          <p:cNvSpPr>
            <a:spLocks noChangeArrowheads="1"/>
          </p:cNvSpPr>
          <p:nvPr/>
        </p:nvSpPr>
        <p:spPr bwMode="auto">
          <a:xfrm>
            <a:off x="5572125" y="642938"/>
            <a:ext cx="1428750" cy="785812"/>
          </a:xfrm>
          <a:prstGeom prst="rect">
            <a:avLst/>
          </a:prstGeom>
          <a:solidFill>
            <a:srgbClr val="FF33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 name="TextBox 7">
            <a:extLst>
              <a:ext uri="{FF2B5EF4-FFF2-40B4-BE49-F238E27FC236}">
                <a16:creationId xmlns:a16="http://schemas.microsoft.com/office/drawing/2014/main" id="{D03DB33E-295B-404D-A6FF-DDA406215AA9}"/>
              </a:ext>
            </a:extLst>
          </p:cNvPr>
          <p:cNvSpPr txBox="1"/>
          <p:nvPr/>
        </p:nvSpPr>
        <p:spPr>
          <a:xfrm>
            <a:off x="5572125" y="823913"/>
            <a:ext cx="1428750" cy="461962"/>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sp>
        <p:nvSpPr>
          <p:cNvPr id="24583" name="矩形 8">
            <a:extLst>
              <a:ext uri="{FF2B5EF4-FFF2-40B4-BE49-F238E27FC236}">
                <a16:creationId xmlns:a16="http://schemas.microsoft.com/office/drawing/2014/main" id="{AA24AFDE-C0E6-F24A-B78E-6E243FA614B5}"/>
              </a:ext>
            </a:extLst>
          </p:cNvPr>
          <p:cNvSpPr>
            <a:spLocks noChangeArrowheads="1"/>
          </p:cNvSpPr>
          <p:nvPr/>
        </p:nvSpPr>
        <p:spPr bwMode="auto">
          <a:xfrm>
            <a:off x="5572125" y="1428750"/>
            <a:ext cx="1428750" cy="85725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4" name="矩形 9">
            <a:extLst>
              <a:ext uri="{FF2B5EF4-FFF2-40B4-BE49-F238E27FC236}">
                <a16:creationId xmlns:a16="http://schemas.microsoft.com/office/drawing/2014/main" id="{B6F9D72E-6298-284E-8E37-3160FE6604C1}"/>
              </a:ext>
            </a:extLst>
          </p:cNvPr>
          <p:cNvSpPr>
            <a:spLocks noChangeArrowheads="1"/>
          </p:cNvSpPr>
          <p:nvPr/>
        </p:nvSpPr>
        <p:spPr bwMode="auto">
          <a:xfrm>
            <a:off x="5572125" y="2286000"/>
            <a:ext cx="1428750" cy="85725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5" name="矩形 10">
            <a:extLst>
              <a:ext uri="{FF2B5EF4-FFF2-40B4-BE49-F238E27FC236}">
                <a16:creationId xmlns:a16="http://schemas.microsoft.com/office/drawing/2014/main" id="{2A0F4E6C-AAF2-824D-ADCD-83F76C4EBA18}"/>
              </a:ext>
            </a:extLst>
          </p:cNvPr>
          <p:cNvSpPr>
            <a:spLocks noChangeArrowheads="1"/>
          </p:cNvSpPr>
          <p:nvPr/>
        </p:nvSpPr>
        <p:spPr bwMode="auto">
          <a:xfrm>
            <a:off x="5572125" y="3143250"/>
            <a:ext cx="1428750" cy="85725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6" name="矩形 11">
            <a:extLst>
              <a:ext uri="{FF2B5EF4-FFF2-40B4-BE49-F238E27FC236}">
                <a16:creationId xmlns:a16="http://schemas.microsoft.com/office/drawing/2014/main" id="{205F6F64-436E-5247-B72F-F612FC4E32F2}"/>
              </a:ext>
            </a:extLst>
          </p:cNvPr>
          <p:cNvSpPr>
            <a:spLocks noChangeArrowheads="1"/>
          </p:cNvSpPr>
          <p:nvPr/>
        </p:nvSpPr>
        <p:spPr bwMode="auto">
          <a:xfrm>
            <a:off x="5572125" y="4000500"/>
            <a:ext cx="1428750" cy="85725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7" name="TextBox 12">
            <a:extLst>
              <a:ext uri="{FF2B5EF4-FFF2-40B4-BE49-F238E27FC236}">
                <a16:creationId xmlns:a16="http://schemas.microsoft.com/office/drawing/2014/main" id="{FEDA5278-F14E-304E-A91E-D0FFA63C1602}"/>
              </a:ext>
            </a:extLst>
          </p:cNvPr>
          <p:cNvSpPr txBox="1">
            <a:spLocks noChangeArrowheads="1"/>
          </p:cNvSpPr>
          <p:nvPr/>
        </p:nvSpPr>
        <p:spPr bwMode="auto">
          <a:xfrm>
            <a:off x="5786438" y="1643063"/>
            <a:ext cx="1071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1</a:t>
            </a:r>
            <a:endParaRPr lang="zh-CN" altLang="en-US" sz="2400">
              <a:solidFill>
                <a:srgbClr val="0000FF"/>
              </a:solidFill>
              <a:latin typeface="幼圆" pitchFamily="49" charset="-122"/>
              <a:ea typeface="幼圆" pitchFamily="49" charset="-122"/>
            </a:endParaRPr>
          </a:p>
        </p:txBody>
      </p:sp>
      <p:sp>
        <p:nvSpPr>
          <p:cNvPr id="24588" name="TextBox 13">
            <a:extLst>
              <a:ext uri="{FF2B5EF4-FFF2-40B4-BE49-F238E27FC236}">
                <a16:creationId xmlns:a16="http://schemas.microsoft.com/office/drawing/2014/main" id="{8642CCB7-85A2-2848-A99F-EC2189D5CCD3}"/>
              </a:ext>
            </a:extLst>
          </p:cNvPr>
          <p:cNvSpPr txBox="1">
            <a:spLocks noChangeArrowheads="1"/>
          </p:cNvSpPr>
          <p:nvPr/>
        </p:nvSpPr>
        <p:spPr bwMode="auto">
          <a:xfrm>
            <a:off x="5786438" y="2466975"/>
            <a:ext cx="1071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2</a:t>
            </a:r>
            <a:endParaRPr lang="zh-CN" altLang="en-US" sz="2400">
              <a:solidFill>
                <a:srgbClr val="0000FF"/>
              </a:solidFill>
              <a:latin typeface="幼圆" pitchFamily="49" charset="-122"/>
              <a:ea typeface="幼圆" pitchFamily="49" charset="-122"/>
            </a:endParaRPr>
          </a:p>
        </p:txBody>
      </p:sp>
      <p:sp>
        <p:nvSpPr>
          <p:cNvPr id="24589" name="TextBox 14">
            <a:extLst>
              <a:ext uri="{FF2B5EF4-FFF2-40B4-BE49-F238E27FC236}">
                <a16:creationId xmlns:a16="http://schemas.microsoft.com/office/drawing/2014/main" id="{5A6CCFF1-A8D9-4241-B953-0A3339932D41}"/>
              </a:ext>
            </a:extLst>
          </p:cNvPr>
          <p:cNvSpPr txBox="1">
            <a:spLocks noChangeArrowheads="1"/>
          </p:cNvSpPr>
          <p:nvPr/>
        </p:nvSpPr>
        <p:spPr bwMode="auto">
          <a:xfrm>
            <a:off x="5715000" y="3324225"/>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3</a:t>
            </a:r>
            <a:endParaRPr lang="zh-CN" altLang="en-US" sz="2400">
              <a:solidFill>
                <a:srgbClr val="0000FF"/>
              </a:solidFill>
              <a:latin typeface="幼圆" pitchFamily="49" charset="-122"/>
              <a:ea typeface="幼圆" pitchFamily="49" charset="-122"/>
            </a:endParaRPr>
          </a:p>
        </p:txBody>
      </p:sp>
      <p:sp>
        <p:nvSpPr>
          <p:cNvPr id="24590" name="TextBox 15">
            <a:extLst>
              <a:ext uri="{FF2B5EF4-FFF2-40B4-BE49-F238E27FC236}">
                <a16:creationId xmlns:a16="http://schemas.microsoft.com/office/drawing/2014/main" id="{9E0C706C-E18A-CE4B-B5D4-D9DB21EAFC88}"/>
              </a:ext>
            </a:extLst>
          </p:cNvPr>
          <p:cNvSpPr txBox="1">
            <a:spLocks noChangeArrowheads="1"/>
          </p:cNvSpPr>
          <p:nvPr/>
        </p:nvSpPr>
        <p:spPr bwMode="auto">
          <a:xfrm>
            <a:off x="5715000" y="425291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4</a:t>
            </a:r>
            <a:endParaRPr lang="zh-CN" altLang="en-US" sz="2400">
              <a:solidFill>
                <a:srgbClr val="0000FF"/>
              </a:solidFill>
              <a:latin typeface="幼圆" pitchFamily="49" charset="-122"/>
              <a:ea typeface="幼圆" pitchFamily="49" charset="-122"/>
            </a:endParaRPr>
          </a:p>
        </p:txBody>
      </p:sp>
      <p:sp>
        <p:nvSpPr>
          <p:cNvPr id="24591" name="矩形 16">
            <a:extLst>
              <a:ext uri="{FF2B5EF4-FFF2-40B4-BE49-F238E27FC236}">
                <a16:creationId xmlns:a16="http://schemas.microsoft.com/office/drawing/2014/main" id="{413D4E0E-AA30-B54E-B852-290D25F6DAED}"/>
              </a:ext>
            </a:extLst>
          </p:cNvPr>
          <p:cNvSpPr>
            <a:spLocks noChangeArrowheads="1"/>
          </p:cNvSpPr>
          <p:nvPr/>
        </p:nvSpPr>
        <p:spPr bwMode="auto">
          <a:xfrm>
            <a:off x="7429500" y="642938"/>
            <a:ext cx="1428750" cy="4214812"/>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2" name="矩形 17">
            <a:extLst>
              <a:ext uri="{FF2B5EF4-FFF2-40B4-BE49-F238E27FC236}">
                <a16:creationId xmlns:a16="http://schemas.microsoft.com/office/drawing/2014/main" id="{63ACF6C0-6167-DF40-848E-252F8B4E59B3}"/>
              </a:ext>
            </a:extLst>
          </p:cNvPr>
          <p:cNvSpPr>
            <a:spLocks noChangeArrowheads="1"/>
          </p:cNvSpPr>
          <p:nvPr/>
        </p:nvSpPr>
        <p:spPr bwMode="auto">
          <a:xfrm>
            <a:off x="7429500" y="642938"/>
            <a:ext cx="1428750" cy="785812"/>
          </a:xfrm>
          <a:prstGeom prst="rect">
            <a:avLst/>
          </a:prstGeom>
          <a:solidFill>
            <a:srgbClr val="FF33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 name="TextBox 18">
            <a:extLst>
              <a:ext uri="{FF2B5EF4-FFF2-40B4-BE49-F238E27FC236}">
                <a16:creationId xmlns:a16="http://schemas.microsoft.com/office/drawing/2014/main" id="{0F1AB7EF-3AE3-624E-A90C-73A2BD0B475E}"/>
              </a:ext>
            </a:extLst>
          </p:cNvPr>
          <p:cNvSpPr txBox="1"/>
          <p:nvPr/>
        </p:nvSpPr>
        <p:spPr>
          <a:xfrm>
            <a:off x="7429500" y="823913"/>
            <a:ext cx="1428750" cy="461962"/>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sp>
        <p:nvSpPr>
          <p:cNvPr id="24594" name="矩形 19">
            <a:extLst>
              <a:ext uri="{FF2B5EF4-FFF2-40B4-BE49-F238E27FC236}">
                <a16:creationId xmlns:a16="http://schemas.microsoft.com/office/drawing/2014/main" id="{1C18FF41-A76D-CA49-8F28-28EE208A7F4E}"/>
              </a:ext>
            </a:extLst>
          </p:cNvPr>
          <p:cNvSpPr>
            <a:spLocks noChangeArrowheads="1"/>
          </p:cNvSpPr>
          <p:nvPr/>
        </p:nvSpPr>
        <p:spPr bwMode="auto">
          <a:xfrm>
            <a:off x="7429500" y="1428750"/>
            <a:ext cx="1428750" cy="714375"/>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5" name="矩形 20">
            <a:extLst>
              <a:ext uri="{FF2B5EF4-FFF2-40B4-BE49-F238E27FC236}">
                <a16:creationId xmlns:a16="http://schemas.microsoft.com/office/drawing/2014/main" id="{3BD396E4-BFFE-3047-9C75-76F7DC71DD40}"/>
              </a:ext>
            </a:extLst>
          </p:cNvPr>
          <p:cNvSpPr>
            <a:spLocks noChangeArrowheads="1"/>
          </p:cNvSpPr>
          <p:nvPr/>
        </p:nvSpPr>
        <p:spPr bwMode="auto">
          <a:xfrm>
            <a:off x="7429500" y="1928813"/>
            <a:ext cx="1428750" cy="785812"/>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6" name="矩形 21">
            <a:extLst>
              <a:ext uri="{FF2B5EF4-FFF2-40B4-BE49-F238E27FC236}">
                <a16:creationId xmlns:a16="http://schemas.microsoft.com/office/drawing/2014/main" id="{11F0437E-592A-934D-8D87-14EC773636C3}"/>
              </a:ext>
            </a:extLst>
          </p:cNvPr>
          <p:cNvSpPr>
            <a:spLocks noChangeArrowheads="1"/>
          </p:cNvSpPr>
          <p:nvPr/>
        </p:nvSpPr>
        <p:spPr bwMode="auto">
          <a:xfrm>
            <a:off x="7429500" y="2714625"/>
            <a:ext cx="1428750" cy="1285875"/>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7" name="矩形 22">
            <a:extLst>
              <a:ext uri="{FF2B5EF4-FFF2-40B4-BE49-F238E27FC236}">
                <a16:creationId xmlns:a16="http://schemas.microsoft.com/office/drawing/2014/main" id="{85C1BA0B-B636-0349-8F11-5C2F369A33FB}"/>
              </a:ext>
            </a:extLst>
          </p:cNvPr>
          <p:cNvSpPr>
            <a:spLocks noChangeArrowheads="1"/>
          </p:cNvSpPr>
          <p:nvPr/>
        </p:nvSpPr>
        <p:spPr bwMode="auto">
          <a:xfrm>
            <a:off x="7429500" y="3643313"/>
            <a:ext cx="1428750" cy="1214437"/>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8" name="TextBox 23">
            <a:extLst>
              <a:ext uri="{FF2B5EF4-FFF2-40B4-BE49-F238E27FC236}">
                <a16:creationId xmlns:a16="http://schemas.microsoft.com/office/drawing/2014/main" id="{6F3FAD05-A252-0245-AADA-78D201D8766B}"/>
              </a:ext>
            </a:extLst>
          </p:cNvPr>
          <p:cNvSpPr txBox="1">
            <a:spLocks noChangeArrowheads="1"/>
          </p:cNvSpPr>
          <p:nvPr/>
        </p:nvSpPr>
        <p:spPr bwMode="auto">
          <a:xfrm>
            <a:off x="7643813" y="1428750"/>
            <a:ext cx="1071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1</a:t>
            </a:r>
            <a:endParaRPr lang="zh-CN" altLang="en-US" sz="2400">
              <a:solidFill>
                <a:srgbClr val="0000FF"/>
              </a:solidFill>
              <a:latin typeface="幼圆" pitchFamily="49" charset="-122"/>
              <a:ea typeface="幼圆" pitchFamily="49" charset="-122"/>
            </a:endParaRPr>
          </a:p>
        </p:txBody>
      </p:sp>
      <p:sp>
        <p:nvSpPr>
          <p:cNvPr id="24599" name="TextBox 24">
            <a:extLst>
              <a:ext uri="{FF2B5EF4-FFF2-40B4-BE49-F238E27FC236}">
                <a16:creationId xmlns:a16="http://schemas.microsoft.com/office/drawing/2014/main" id="{7837C023-6D94-2447-B69D-51A8CD4DB11F}"/>
              </a:ext>
            </a:extLst>
          </p:cNvPr>
          <p:cNvSpPr txBox="1">
            <a:spLocks noChangeArrowheads="1"/>
          </p:cNvSpPr>
          <p:nvPr/>
        </p:nvSpPr>
        <p:spPr bwMode="auto">
          <a:xfrm>
            <a:off x="7643813" y="2071688"/>
            <a:ext cx="1071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2</a:t>
            </a:r>
            <a:endParaRPr lang="zh-CN" altLang="en-US" sz="2400">
              <a:solidFill>
                <a:srgbClr val="0000FF"/>
              </a:solidFill>
              <a:latin typeface="幼圆" pitchFamily="49" charset="-122"/>
              <a:ea typeface="幼圆" pitchFamily="49" charset="-122"/>
            </a:endParaRPr>
          </a:p>
        </p:txBody>
      </p:sp>
      <p:sp>
        <p:nvSpPr>
          <p:cNvPr id="24600" name="TextBox 25">
            <a:extLst>
              <a:ext uri="{FF2B5EF4-FFF2-40B4-BE49-F238E27FC236}">
                <a16:creationId xmlns:a16="http://schemas.microsoft.com/office/drawing/2014/main" id="{5B293397-FB10-9A45-A73E-A582A81B29FA}"/>
              </a:ext>
            </a:extLst>
          </p:cNvPr>
          <p:cNvSpPr txBox="1">
            <a:spLocks noChangeArrowheads="1"/>
          </p:cNvSpPr>
          <p:nvPr/>
        </p:nvSpPr>
        <p:spPr bwMode="auto">
          <a:xfrm>
            <a:off x="7572375" y="307181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3</a:t>
            </a:r>
            <a:endParaRPr lang="zh-CN" altLang="en-US" sz="2400">
              <a:solidFill>
                <a:srgbClr val="0000FF"/>
              </a:solidFill>
              <a:latin typeface="幼圆" pitchFamily="49" charset="-122"/>
              <a:ea typeface="幼圆" pitchFamily="49" charset="-122"/>
            </a:endParaRPr>
          </a:p>
        </p:txBody>
      </p:sp>
      <p:sp>
        <p:nvSpPr>
          <p:cNvPr id="24601" name="TextBox 26">
            <a:extLst>
              <a:ext uri="{FF2B5EF4-FFF2-40B4-BE49-F238E27FC236}">
                <a16:creationId xmlns:a16="http://schemas.microsoft.com/office/drawing/2014/main" id="{38EF0EAA-8DB6-BE45-8B20-3AC04C4E0835}"/>
              </a:ext>
            </a:extLst>
          </p:cNvPr>
          <p:cNvSpPr txBox="1">
            <a:spLocks noChangeArrowheads="1"/>
          </p:cNvSpPr>
          <p:nvPr/>
        </p:nvSpPr>
        <p:spPr bwMode="auto">
          <a:xfrm>
            <a:off x="7572375" y="425291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4</a:t>
            </a:r>
            <a:endParaRPr lang="zh-CN" altLang="en-US" sz="2400">
              <a:solidFill>
                <a:srgbClr val="0000FF"/>
              </a:solidFill>
              <a:latin typeface="幼圆" pitchFamily="49" charset="-122"/>
              <a:ea typeface="幼圆" pitchFamily="49" charset="-122"/>
            </a:endParaRPr>
          </a:p>
        </p:txBody>
      </p:sp>
      <p:sp>
        <p:nvSpPr>
          <p:cNvPr id="24602" name="TextBox 27">
            <a:extLst>
              <a:ext uri="{FF2B5EF4-FFF2-40B4-BE49-F238E27FC236}">
                <a16:creationId xmlns:a16="http://schemas.microsoft.com/office/drawing/2014/main" id="{49E6CC29-6F10-9E41-ACED-A197A9C7EDE3}"/>
              </a:ext>
            </a:extLst>
          </p:cNvPr>
          <p:cNvSpPr txBox="1">
            <a:spLocks noChangeArrowheads="1"/>
          </p:cNvSpPr>
          <p:nvPr/>
        </p:nvSpPr>
        <p:spPr bwMode="auto">
          <a:xfrm>
            <a:off x="5357813" y="4929188"/>
            <a:ext cx="1785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a:t>
            </a:r>
            <a:r>
              <a:rPr lang="en-US" altLang="zh-CN" sz="2000">
                <a:solidFill>
                  <a:srgbClr val="0000FF"/>
                </a:solidFill>
                <a:latin typeface="幼圆" pitchFamily="49" charset="-122"/>
                <a:ea typeface="幼圆" pitchFamily="49" charset="-122"/>
              </a:rPr>
              <a:t>a)</a:t>
            </a:r>
            <a:r>
              <a:rPr lang="zh-CN" altLang="en-US" sz="2000">
                <a:solidFill>
                  <a:srgbClr val="0000FF"/>
                </a:solidFill>
                <a:latin typeface="幼圆" pitchFamily="49" charset="-122"/>
                <a:ea typeface="幼圆" pitchFamily="49" charset="-122"/>
              </a:rPr>
              <a:t>大小相等</a:t>
            </a:r>
          </a:p>
        </p:txBody>
      </p:sp>
      <p:sp>
        <p:nvSpPr>
          <p:cNvPr id="24603" name="TextBox 28">
            <a:extLst>
              <a:ext uri="{FF2B5EF4-FFF2-40B4-BE49-F238E27FC236}">
                <a16:creationId xmlns:a16="http://schemas.microsoft.com/office/drawing/2014/main" id="{B74BA17B-CC57-C944-962E-0CB2B4148BEE}"/>
              </a:ext>
            </a:extLst>
          </p:cNvPr>
          <p:cNvSpPr txBox="1">
            <a:spLocks noChangeArrowheads="1"/>
          </p:cNvSpPr>
          <p:nvPr/>
        </p:nvSpPr>
        <p:spPr bwMode="auto">
          <a:xfrm>
            <a:off x="7072313" y="4929188"/>
            <a:ext cx="2071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a:t>
            </a:r>
            <a:r>
              <a:rPr lang="en-US" altLang="zh-CN" sz="2000">
                <a:solidFill>
                  <a:srgbClr val="0000FF"/>
                </a:solidFill>
                <a:latin typeface="幼圆" pitchFamily="49" charset="-122"/>
                <a:ea typeface="幼圆" pitchFamily="49" charset="-122"/>
              </a:rPr>
              <a:t>b)</a:t>
            </a:r>
            <a:r>
              <a:rPr lang="zh-CN" altLang="en-US" sz="2000">
                <a:solidFill>
                  <a:srgbClr val="0000FF"/>
                </a:solidFill>
                <a:latin typeface="幼圆" pitchFamily="49" charset="-122"/>
                <a:ea typeface="幼圆" pitchFamily="49" charset="-122"/>
              </a:rPr>
              <a:t>大小不相等</a:t>
            </a:r>
          </a:p>
        </p:txBody>
      </p:sp>
      <p:sp>
        <p:nvSpPr>
          <p:cNvPr id="43036" name="TextBox 29">
            <a:extLst>
              <a:ext uri="{FF2B5EF4-FFF2-40B4-BE49-F238E27FC236}">
                <a16:creationId xmlns:a16="http://schemas.microsoft.com/office/drawing/2014/main" id="{3555F69A-F500-304B-AF7B-600012037B7C}"/>
              </a:ext>
            </a:extLst>
          </p:cNvPr>
          <p:cNvSpPr txBox="1">
            <a:spLocks noChangeArrowheads="1"/>
          </p:cNvSpPr>
          <p:nvPr/>
        </p:nvSpPr>
        <p:spPr bwMode="auto">
          <a:xfrm>
            <a:off x="4500563" y="5500688"/>
            <a:ext cx="4572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buSzPct val="50000"/>
              <a:buFont typeface="Wingdings" pitchFamily="2" charset="2"/>
              <a:buChar char="n"/>
            </a:pPr>
            <a:r>
              <a:rPr lang="zh-CN" altLang="en-US" sz="2800">
                <a:solidFill>
                  <a:srgbClr val="0000FF"/>
                </a:solidFill>
                <a:latin typeface="幼圆" pitchFamily="49" charset="-122"/>
                <a:ea typeface="幼圆" pitchFamily="49" charset="-122"/>
              </a:rPr>
              <a:t> 特点：</a:t>
            </a:r>
            <a:r>
              <a:rPr lang="zh-CN" altLang="en-US" sz="2800">
                <a:solidFill>
                  <a:srgbClr val="000000"/>
                </a:solidFill>
                <a:latin typeface="幼圆" pitchFamily="49" charset="-122"/>
                <a:ea typeface="幼圆" pitchFamily="49" charset="-122"/>
              </a:rPr>
              <a:t>存储管理简单；支持多道程序；空间利用率低</a:t>
            </a:r>
          </a:p>
        </p:txBody>
      </p:sp>
    </p:spTree>
    <p:extLst>
      <p:ext uri="{BB962C8B-B14F-4D97-AF65-F5344CB8AC3E}">
        <p14:creationId xmlns:p14="http://schemas.microsoft.com/office/powerpoint/2010/main" val="68579374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blinds(horizontal)">
                                      <p:cBhvr>
                                        <p:cTn id="7" dur="500"/>
                                        <p:tgtEl>
                                          <p:spTgt spid="4301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010">
                                            <p:txEl>
                                              <p:pRg st="1" end="1"/>
                                            </p:txEl>
                                          </p:spTgt>
                                        </p:tgtEl>
                                        <p:attrNameLst>
                                          <p:attrName>style.visibility</p:attrName>
                                        </p:attrNameLst>
                                      </p:cBhvr>
                                      <p:to>
                                        <p:strVal val="visible"/>
                                      </p:to>
                                    </p:set>
                                    <p:animEffect transition="in" filter="blinds(horizontal)">
                                      <p:cBhvr>
                                        <p:cTn id="10" dur="500"/>
                                        <p:tgtEl>
                                          <p:spTgt spid="4301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animEffect transition="in" filter="blinds(horizontal)">
                                      <p:cBhvr>
                                        <p:cTn id="15" dur="500"/>
                                        <p:tgtEl>
                                          <p:spTgt spid="43010">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010">
                                            <p:txEl>
                                              <p:pRg st="3" end="3"/>
                                            </p:txEl>
                                          </p:spTgt>
                                        </p:tgtEl>
                                        <p:attrNameLst>
                                          <p:attrName>style.visibility</p:attrName>
                                        </p:attrNameLst>
                                      </p:cBhvr>
                                      <p:to>
                                        <p:strVal val="visible"/>
                                      </p:to>
                                    </p:set>
                                    <p:animEffect transition="in" filter="blinds(horizontal)">
                                      <p:cBhvr>
                                        <p:cTn id="18" dur="500"/>
                                        <p:tgtEl>
                                          <p:spTgt spid="43010">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3010">
                                            <p:txEl>
                                              <p:pRg st="4" end="4"/>
                                            </p:txEl>
                                          </p:spTgt>
                                        </p:tgtEl>
                                        <p:attrNameLst>
                                          <p:attrName>style.visibility</p:attrName>
                                        </p:attrNameLst>
                                      </p:cBhvr>
                                      <p:to>
                                        <p:strVal val="visible"/>
                                      </p:to>
                                    </p:set>
                                    <p:animEffect transition="in" filter="blinds(horizontal)">
                                      <p:cBhvr>
                                        <p:cTn id="21" dur="500"/>
                                        <p:tgtEl>
                                          <p:spTgt spid="43010">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3010">
                                            <p:txEl>
                                              <p:pRg st="5" end="5"/>
                                            </p:txEl>
                                          </p:spTgt>
                                        </p:tgtEl>
                                        <p:attrNameLst>
                                          <p:attrName>style.visibility</p:attrName>
                                        </p:attrNameLst>
                                      </p:cBhvr>
                                      <p:to>
                                        <p:strVal val="visible"/>
                                      </p:to>
                                    </p:set>
                                    <p:animEffect transition="in" filter="blinds(horizontal)">
                                      <p:cBhvr>
                                        <p:cTn id="26" dur="500"/>
                                        <p:tgtEl>
                                          <p:spTgt spid="43010">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3010">
                                            <p:txEl>
                                              <p:pRg st="6" end="6"/>
                                            </p:txEl>
                                          </p:spTgt>
                                        </p:tgtEl>
                                        <p:attrNameLst>
                                          <p:attrName>style.visibility</p:attrName>
                                        </p:attrNameLst>
                                      </p:cBhvr>
                                      <p:to>
                                        <p:strVal val="visible"/>
                                      </p:to>
                                    </p:set>
                                    <p:animEffect transition="in" filter="blinds(horizontal)">
                                      <p:cBhvr>
                                        <p:cTn id="29" dur="500"/>
                                        <p:tgtEl>
                                          <p:spTgt spid="43010">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3010">
                                            <p:txEl>
                                              <p:pRg st="7" end="7"/>
                                            </p:txEl>
                                          </p:spTgt>
                                        </p:tgtEl>
                                        <p:attrNameLst>
                                          <p:attrName>style.visibility</p:attrName>
                                        </p:attrNameLst>
                                      </p:cBhvr>
                                      <p:to>
                                        <p:strVal val="visible"/>
                                      </p:to>
                                    </p:set>
                                    <p:animEffect transition="in" filter="blinds(horizontal)">
                                      <p:cBhvr>
                                        <p:cTn id="32" dur="500"/>
                                        <p:tgtEl>
                                          <p:spTgt spid="43010">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036"/>
                                        </p:tgtEl>
                                        <p:attrNameLst>
                                          <p:attrName>style.visibility</p:attrName>
                                        </p:attrNameLst>
                                      </p:cBhvr>
                                      <p:to>
                                        <p:strVal val="visible"/>
                                      </p:to>
                                    </p:set>
                                    <p:animEffect transition="in" filter="blinds(horizontal)">
                                      <p:cBhvr>
                                        <p:cTn id="37" dur="500"/>
                                        <p:tgtEl>
                                          <p:spTgt spid="43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430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a:extLst>
              <a:ext uri="{FF2B5EF4-FFF2-40B4-BE49-F238E27FC236}">
                <a16:creationId xmlns:a16="http://schemas.microsoft.com/office/drawing/2014/main" id="{9157DF04-9E4D-5F42-98F5-346E8E9D3C96}"/>
              </a:ext>
            </a:extLst>
          </p:cNvPr>
          <p:cNvSpPr>
            <a:spLocks noGrp="1"/>
          </p:cNvSpPr>
          <p:nvPr>
            <p:ph idx="1"/>
          </p:nvPr>
        </p:nvSpPr>
        <p:spPr>
          <a:xfrm>
            <a:off x="571500" y="571500"/>
            <a:ext cx="5500688" cy="2571750"/>
          </a:xfrm>
        </p:spPr>
        <p:txBody>
          <a:bodyPr/>
          <a:lstStyle/>
          <a:p>
            <a:pPr>
              <a:buClr>
                <a:srgbClr val="0000FF"/>
              </a:buClr>
            </a:pPr>
            <a:r>
              <a:rPr lang="zh-CN" altLang="en-US" sz="2800" b="1">
                <a:solidFill>
                  <a:srgbClr val="0000FF"/>
                </a:solidFill>
                <a:latin typeface="幼圆" pitchFamily="49" charset="-122"/>
                <a:ea typeface="幼圆" pitchFamily="49" charset="-122"/>
              </a:rPr>
              <a:t>内存分配</a:t>
            </a:r>
            <a:endParaRPr lang="en-US" altLang="zh-CN" sz="2800" b="1">
              <a:solidFill>
                <a:srgbClr val="0000FF"/>
              </a:solidFill>
              <a:latin typeface="幼圆" pitchFamily="49" charset="-122"/>
              <a:ea typeface="幼圆" pitchFamily="49" charset="-122"/>
            </a:endParaRPr>
          </a:p>
          <a:p>
            <a:pPr lvl="1">
              <a:buClr>
                <a:srgbClr val="0000FF"/>
              </a:buClr>
              <a:buFont typeface="Wingdings" pitchFamily="2" charset="2"/>
              <a:buChar char="l"/>
            </a:pPr>
            <a:r>
              <a:rPr lang="en-US" altLang="zh-CN" b="1">
                <a:solidFill>
                  <a:srgbClr val="000000"/>
                </a:solidFill>
                <a:latin typeface="幼圆" pitchFamily="49" charset="-122"/>
                <a:ea typeface="幼圆" pitchFamily="49" charset="-122"/>
              </a:rPr>
              <a:t> </a:t>
            </a:r>
            <a:r>
              <a:rPr lang="zh-CN" altLang="en-US" b="1">
                <a:solidFill>
                  <a:srgbClr val="000000"/>
                </a:solidFill>
                <a:latin typeface="幼圆" pitchFamily="49" charset="-122"/>
                <a:ea typeface="幼圆" pitchFamily="49" charset="-122"/>
              </a:rPr>
              <a:t>将分区根据其大小进行排队</a:t>
            </a:r>
            <a:endParaRPr lang="en-US" altLang="zh-CN" b="1">
              <a:solidFill>
                <a:srgbClr val="0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rPr>
              <a:t> 建立一张分区表，包括：</a:t>
            </a:r>
            <a:endParaRPr lang="en-US" altLang="zh-CN"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D60093"/>
                </a:solidFill>
                <a:latin typeface="幼圆" pitchFamily="49" charset="-122"/>
                <a:ea typeface="幼圆" pitchFamily="49" charset="-122"/>
                <a:sym typeface="Symbol" pitchFamily="2" charset="2"/>
              </a:rPr>
              <a:t> </a:t>
            </a:r>
            <a:r>
              <a:rPr lang="zh-CN" altLang="en-US" sz="2800" b="1">
                <a:solidFill>
                  <a:srgbClr val="D60093"/>
                </a:solidFill>
                <a:latin typeface="幼圆" pitchFamily="49" charset="-122"/>
                <a:ea typeface="幼圆" pitchFamily="49" charset="-122"/>
              </a:rPr>
              <a:t>分区的起始地址</a:t>
            </a:r>
            <a:endParaRPr lang="en-US" altLang="zh-CN" sz="2800" b="1">
              <a:solidFill>
                <a:srgbClr val="D60093"/>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D60093"/>
                </a:solidFill>
                <a:latin typeface="幼圆" pitchFamily="49" charset="-122"/>
                <a:ea typeface="幼圆" pitchFamily="49" charset="-122"/>
                <a:sym typeface="Symbol" pitchFamily="2" charset="2"/>
              </a:rPr>
              <a:t> </a:t>
            </a:r>
            <a:r>
              <a:rPr lang="zh-CN" altLang="en-US" sz="2800" b="1">
                <a:solidFill>
                  <a:srgbClr val="D60093"/>
                </a:solidFill>
                <a:latin typeface="幼圆" pitchFamily="49" charset="-122"/>
                <a:ea typeface="幼圆" pitchFamily="49" charset="-122"/>
              </a:rPr>
              <a:t>大小及状态</a:t>
            </a:r>
          </a:p>
          <a:p>
            <a:pPr lvl="1">
              <a:buClr>
                <a:srgbClr val="0000FF"/>
              </a:buClr>
            </a:pPr>
            <a:endParaRPr lang="zh-CN" altLang="en-US" b="1">
              <a:solidFill>
                <a:srgbClr val="0000FF"/>
              </a:solidFill>
              <a:latin typeface="幼圆" pitchFamily="49" charset="-122"/>
              <a:ea typeface="幼圆" pitchFamily="49" charset="-122"/>
            </a:endParaRPr>
          </a:p>
        </p:txBody>
      </p:sp>
      <p:graphicFrame>
        <p:nvGraphicFramePr>
          <p:cNvPr id="5" name="Group 57">
            <a:extLst>
              <a:ext uri="{FF2B5EF4-FFF2-40B4-BE49-F238E27FC236}">
                <a16:creationId xmlns:a16="http://schemas.microsoft.com/office/drawing/2014/main" id="{237D727F-30B0-7B40-ACE4-81AA51CFB646}"/>
              </a:ext>
            </a:extLst>
          </p:cNvPr>
          <p:cNvGraphicFramePr>
            <a:graphicFrameLocks noGrp="1"/>
          </p:cNvGraphicFramePr>
          <p:nvPr/>
        </p:nvGraphicFramePr>
        <p:xfrm>
          <a:off x="657225" y="3214688"/>
          <a:ext cx="5486400" cy="2971801"/>
        </p:xfrm>
        <a:graphic>
          <a:graphicData uri="http://schemas.openxmlformats.org/drawingml/2006/table">
            <a:tbl>
              <a:tblPr/>
              <a:tblGrid>
                <a:gridCol w="1371600">
                  <a:extLst>
                    <a:ext uri="{9D8B030D-6E8A-4147-A177-3AD203B41FA5}">
                      <a16:colId xmlns:a16="http://schemas.microsoft.com/office/drawing/2014/main" val="2686065707"/>
                    </a:ext>
                  </a:extLst>
                </a:gridCol>
                <a:gridCol w="1371600">
                  <a:extLst>
                    <a:ext uri="{9D8B030D-6E8A-4147-A177-3AD203B41FA5}">
                      <a16:colId xmlns:a16="http://schemas.microsoft.com/office/drawing/2014/main" val="4110750743"/>
                    </a:ext>
                  </a:extLst>
                </a:gridCol>
                <a:gridCol w="1371600">
                  <a:extLst>
                    <a:ext uri="{9D8B030D-6E8A-4147-A177-3AD203B41FA5}">
                      <a16:colId xmlns:a16="http://schemas.microsoft.com/office/drawing/2014/main" val="3282664643"/>
                    </a:ext>
                  </a:extLst>
                </a:gridCol>
                <a:gridCol w="1371600">
                  <a:extLst>
                    <a:ext uri="{9D8B030D-6E8A-4147-A177-3AD203B41FA5}">
                      <a16:colId xmlns:a16="http://schemas.microsoft.com/office/drawing/2014/main" val="887504130"/>
                    </a:ext>
                  </a:extLst>
                </a:gridCol>
              </a:tblGrid>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7343816"/>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9180007"/>
                  </a:ext>
                </a:extLst>
              </a:tr>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8114870"/>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4078589"/>
                  </a:ext>
                </a:extLst>
              </a:tr>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空闲</a:t>
                      </a:r>
                      <a:endParaRPr kumimoji="1" lang="zh-CN"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7198246"/>
                  </a:ext>
                </a:extLst>
              </a:tr>
            </a:tbl>
          </a:graphicData>
        </a:graphic>
      </p:graphicFrame>
      <p:sp>
        <p:nvSpPr>
          <p:cNvPr id="25635" name="Text Box 52">
            <a:extLst>
              <a:ext uri="{FF2B5EF4-FFF2-40B4-BE49-F238E27FC236}">
                <a16:creationId xmlns:a16="http://schemas.microsoft.com/office/drawing/2014/main" id="{8DA3B8D1-D70A-3E44-B13E-71F2821A01E5}"/>
              </a:ext>
            </a:extLst>
          </p:cNvPr>
          <p:cNvSpPr txBox="1">
            <a:spLocks noChangeArrowheads="1"/>
          </p:cNvSpPr>
          <p:nvPr/>
        </p:nvSpPr>
        <p:spPr bwMode="auto">
          <a:xfrm>
            <a:off x="733425" y="3324225"/>
            <a:ext cx="1258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分区号</a:t>
            </a:r>
          </a:p>
        </p:txBody>
      </p:sp>
      <p:sp>
        <p:nvSpPr>
          <p:cNvPr id="25636" name="Text Box 53">
            <a:extLst>
              <a:ext uri="{FF2B5EF4-FFF2-40B4-BE49-F238E27FC236}">
                <a16:creationId xmlns:a16="http://schemas.microsoft.com/office/drawing/2014/main" id="{2EBC012C-6780-4445-97F6-DB5E4595D501}"/>
              </a:ext>
            </a:extLst>
          </p:cNvPr>
          <p:cNvSpPr txBox="1">
            <a:spLocks noChangeArrowheads="1"/>
          </p:cNvSpPr>
          <p:nvPr/>
        </p:nvSpPr>
        <p:spPr bwMode="auto">
          <a:xfrm>
            <a:off x="2016125" y="3324225"/>
            <a:ext cx="207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大小（</a:t>
            </a:r>
            <a:r>
              <a:rPr lang="en-US" altLang="zh-CN" sz="2000">
                <a:solidFill>
                  <a:srgbClr val="0000FF"/>
                </a:solidFill>
                <a:latin typeface="幼圆" pitchFamily="49" charset="-122"/>
                <a:ea typeface="幼圆" pitchFamily="49" charset="-122"/>
              </a:rPr>
              <a:t>KB</a:t>
            </a:r>
            <a:r>
              <a:rPr lang="zh-CN" altLang="en-US" sz="2000">
                <a:solidFill>
                  <a:srgbClr val="0000FF"/>
                </a:solidFill>
                <a:latin typeface="幼圆" pitchFamily="49" charset="-122"/>
                <a:ea typeface="幼圆" pitchFamily="49" charset="-122"/>
              </a:rPr>
              <a:t>）</a:t>
            </a:r>
          </a:p>
        </p:txBody>
      </p:sp>
      <p:sp>
        <p:nvSpPr>
          <p:cNvPr id="25637" name="Text Box 54">
            <a:extLst>
              <a:ext uri="{FF2B5EF4-FFF2-40B4-BE49-F238E27FC236}">
                <a16:creationId xmlns:a16="http://schemas.microsoft.com/office/drawing/2014/main" id="{FEB13A51-2CEB-5042-8C91-F5405C5FE0FF}"/>
              </a:ext>
            </a:extLst>
          </p:cNvPr>
          <p:cNvSpPr txBox="1">
            <a:spLocks noChangeArrowheads="1"/>
          </p:cNvSpPr>
          <p:nvPr/>
        </p:nvSpPr>
        <p:spPr bwMode="auto">
          <a:xfrm>
            <a:off x="3476625" y="3324225"/>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始址（</a:t>
            </a:r>
            <a:r>
              <a:rPr lang="en-US" altLang="zh-CN" sz="2000">
                <a:solidFill>
                  <a:srgbClr val="0000FF"/>
                </a:solidFill>
                <a:latin typeface="幼圆" pitchFamily="49" charset="-122"/>
                <a:ea typeface="幼圆" pitchFamily="49" charset="-122"/>
              </a:rPr>
              <a:t>K</a:t>
            </a:r>
            <a:r>
              <a:rPr lang="zh-CN" altLang="en-US" sz="2000">
                <a:solidFill>
                  <a:srgbClr val="0000FF"/>
                </a:solidFill>
                <a:latin typeface="幼圆" pitchFamily="49" charset="-122"/>
                <a:ea typeface="幼圆" pitchFamily="49" charset="-122"/>
              </a:rPr>
              <a:t>）</a:t>
            </a:r>
          </a:p>
        </p:txBody>
      </p:sp>
      <p:sp>
        <p:nvSpPr>
          <p:cNvPr id="25638" name="Text Box 55">
            <a:extLst>
              <a:ext uri="{FF2B5EF4-FFF2-40B4-BE49-F238E27FC236}">
                <a16:creationId xmlns:a16="http://schemas.microsoft.com/office/drawing/2014/main" id="{B84C8061-3DA1-FF4D-963C-BF68D5E94275}"/>
              </a:ext>
            </a:extLst>
          </p:cNvPr>
          <p:cNvSpPr txBox="1">
            <a:spLocks noChangeArrowheads="1"/>
          </p:cNvSpPr>
          <p:nvPr/>
        </p:nvSpPr>
        <p:spPr bwMode="auto">
          <a:xfrm>
            <a:off x="5076825" y="3324225"/>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状态</a:t>
            </a:r>
          </a:p>
        </p:txBody>
      </p:sp>
      <p:sp>
        <p:nvSpPr>
          <p:cNvPr id="25639" name="Text Box 56">
            <a:extLst>
              <a:ext uri="{FF2B5EF4-FFF2-40B4-BE49-F238E27FC236}">
                <a16:creationId xmlns:a16="http://schemas.microsoft.com/office/drawing/2014/main" id="{7550F240-20C0-E646-8CA6-E4B022E12BF0}"/>
              </a:ext>
            </a:extLst>
          </p:cNvPr>
          <p:cNvSpPr txBox="1">
            <a:spLocks noChangeArrowheads="1"/>
          </p:cNvSpPr>
          <p:nvPr/>
        </p:nvSpPr>
        <p:spPr bwMode="auto">
          <a:xfrm>
            <a:off x="1114425" y="3908425"/>
            <a:ext cx="8382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50000"/>
              </a:lnSpc>
              <a:spcBef>
                <a:spcPct val="50000"/>
              </a:spcBef>
            </a:pPr>
            <a:r>
              <a:rPr lang="en-US" altLang="zh-CN" sz="2000">
                <a:solidFill>
                  <a:srgbClr val="0000FF"/>
                </a:solidFill>
                <a:latin typeface="幼圆" pitchFamily="49" charset="-122"/>
                <a:ea typeface="幼圆" pitchFamily="49" charset="-122"/>
              </a:rPr>
              <a:t>1</a:t>
            </a:r>
          </a:p>
          <a:p>
            <a:pPr>
              <a:lnSpc>
                <a:spcPct val="150000"/>
              </a:lnSpc>
              <a:spcBef>
                <a:spcPct val="50000"/>
              </a:spcBef>
            </a:pPr>
            <a:r>
              <a:rPr lang="en-US" altLang="zh-CN" sz="2000">
                <a:solidFill>
                  <a:srgbClr val="0000FF"/>
                </a:solidFill>
                <a:latin typeface="幼圆" pitchFamily="49" charset="-122"/>
                <a:ea typeface="幼圆" pitchFamily="49" charset="-122"/>
              </a:rPr>
              <a:t>2</a:t>
            </a:r>
          </a:p>
          <a:p>
            <a:pPr>
              <a:lnSpc>
                <a:spcPct val="150000"/>
              </a:lnSpc>
              <a:spcBef>
                <a:spcPct val="50000"/>
              </a:spcBef>
            </a:pPr>
            <a:r>
              <a:rPr lang="en-US" altLang="zh-CN" sz="2000">
                <a:solidFill>
                  <a:srgbClr val="0000FF"/>
                </a:solidFill>
                <a:latin typeface="幼圆" pitchFamily="49" charset="-122"/>
                <a:ea typeface="幼圆" pitchFamily="49" charset="-122"/>
              </a:rPr>
              <a:t>3</a:t>
            </a:r>
          </a:p>
          <a:p>
            <a:pPr>
              <a:lnSpc>
                <a:spcPct val="150000"/>
              </a:lnSpc>
              <a:spcBef>
                <a:spcPct val="50000"/>
              </a:spcBef>
            </a:pPr>
            <a:r>
              <a:rPr lang="en-US" altLang="zh-CN" sz="2000">
                <a:solidFill>
                  <a:srgbClr val="0000FF"/>
                </a:solidFill>
                <a:latin typeface="幼圆" pitchFamily="49" charset="-122"/>
                <a:ea typeface="幼圆" pitchFamily="49" charset="-122"/>
              </a:rPr>
              <a:t>4</a:t>
            </a:r>
          </a:p>
        </p:txBody>
      </p:sp>
      <p:sp>
        <p:nvSpPr>
          <p:cNvPr id="25640" name="Text Box 58">
            <a:extLst>
              <a:ext uri="{FF2B5EF4-FFF2-40B4-BE49-F238E27FC236}">
                <a16:creationId xmlns:a16="http://schemas.microsoft.com/office/drawing/2014/main" id="{6F6D2096-1F64-5445-A3AE-E59E16F32D91}"/>
              </a:ext>
            </a:extLst>
          </p:cNvPr>
          <p:cNvSpPr txBox="1">
            <a:spLocks noChangeArrowheads="1"/>
          </p:cNvSpPr>
          <p:nvPr/>
        </p:nvSpPr>
        <p:spPr bwMode="auto">
          <a:xfrm>
            <a:off x="2409825" y="4021138"/>
            <a:ext cx="8382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35000"/>
              </a:lnSpc>
              <a:spcBef>
                <a:spcPct val="50000"/>
              </a:spcBef>
            </a:pPr>
            <a:r>
              <a:rPr lang="en-US" altLang="zh-CN" sz="2000">
                <a:solidFill>
                  <a:srgbClr val="0000FF"/>
                </a:solidFill>
                <a:latin typeface="幼圆" pitchFamily="49" charset="-122"/>
                <a:ea typeface="幼圆" pitchFamily="49" charset="-122"/>
              </a:rPr>
              <a:t>15</a:t>
            </a:r>
          </a:p>
          <a:p>
            <a:pPr>
              <a:lnSpc>
                <a:spcPct val="135000"/>
              </a:lnSpc>
              <a:spcBef>
                <a:spcPct val="50000"/>
              </a:spcBef>
            </a:pPr>
            <a:r>
              <a:rPr lang="en-US" altLang="zh-CN" sz="2000">
                <a:solidFill>
                  <a:srgbClr val="0000FF"/>
                </a:solidFill>
                <a:latin typeface="幼圆" pitchFamily="49" charset="-122"/>
                <a:ea typeface="幼圆" pitchFamily="49" charset="-122"/>
              </a:rPr>
              <a:t>30</a:t>
            </a:r>
          </a:p>
          <a:p>
            <a:pPr>
              <a:lnSpc>
                <a:spcPct val="135000"/>
              </a:lnSpc>
              <a:spcBef>
                <a:spcPct val="50000"/>
              </a:spcBef>
            </a:pPr>
            <a:r>
              <a:rPr lang="en-US" altLang="zh-CN" sz="2000">
                <a:solidFill>
                  <a:srgbClr val="0000FF"/>
                </a:solidFill>
                <a:latin typeface="幼圆" pitchFamily="49" charset="-122"/>
                <a:ea typeface="幼圆" pitchFamily="49" charset="-122"/>
              </a:rPr>
              <a:t>50</a:t>
            </a:r>
          </a:p>
          <a:p>
            <a:pPr>
              <a:lnSpc>
                <a:spcPct val="135000"/>
              </a:lnSpc>
              <a:spcBef>
                <a:spcPct val="50000"/>
              </a:spcBef>
            </a:pPr>
            <a:r>
              <a:rPr lang="en-US" altLang="zh-CN" sz="2000">
                <a:solidFill>
                  <a:srgbClr val="0000FF"/>
                </a:solidFill>
                <a:latin typeface="幼圆" pitchFamily="49" charset="-122"/>
                <a:ea typeface="幼圆" pitchFamily="49" charset="-122"/>
              </a:rPr>
              <a:t>100</a:t>
            </a:r>
          </a:p>
        </p:txBody>
      </p:sp>
      <p:sp>
        <p:nvSpPr>
          <p:cNvPr id="25641" name="Text Box 59">
            <a:extLst>
              <a:ext uri="{FF2B5EF4-FFF2-40B4-BE49-F238E27FC236}">
                <a16:creationId xmlns:a16="http://schemas.microsoft.com/office/drawing/2014/main" id="{7746270B-A74D-A64F-A874-75F2BAE99ECA}"/>
              </a:ext>
            </a:extLst>
          </p:cNvPr>
          <p:cNvSpPr txBox="1">
            <a:spLocks noChangeArrowheads="1"/>
          </p:cNvSpPr>
          <p:nvPr/>
        </p:nvSpPr>
        <p:spPr bwMode="auto">
          <a:xfrm>
            <a:off x="3857625" y="3957638"/>
            <a:ext cx="76200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40000"/>
              </a:lnSpc>
              <a:spcBef>
                <a:spcPct val="50000"/>
              </a:spcBef>
            </a:pPr>
            <a:r>
              <a:rPr lang="en-US" altLang="zh-CN" sz="2000">
                <a:solidFill>
                  <a:srgbClr val="0000FF"/>
                </a:solidFill>
                <a:latin typeface="幼圆" pitchFamily="49" charset="-122"/>
                <a:ea typeface="幼圆" pitchFamily="49" charset="-122"/>
              </a:rPr>
              <a:t>30</a:t>
            </a:r>
          </a:p>
          <a:p>
            <a:pPr>
              <a:lnSpc>
                <a:spcPct val="140000"/>
              </a:lnSpc>
              <a:spcBef>
                <a:spcPct val="50000"/>
              </a:spcBef>
            </a:pPr>
            <a:r>
              <a:rPr lang="en-US" altLang="zh-CN" sz="2000">
                <a:solidFill>
                  <a:srgbClr val="0000FF"/>
                </a:solidFill>
                <a:latin typeface="幼圆" pitchFamily="49" charset="-122"/>
                <a:ea typeface="幼圆" pitchFamily="49" charset="-122"/>
              </a:rPr>
              <a:t>45</a:t>
            </a:r>
          </a:p>
          <a:p>
            <a:pPr>
              <a:lnSpc>
                <a:spcPct val="140000"/>
              </a:lnSpc>
              <a:spcBef>
                <a:spcPct val="50000"/>
              </a:spcBef>
            </a:pPr>
            <a:r>
              <a:rPr lang="en-US" altLang="zh-CN" sz="2000">
                <a:solidFill>
                  <a:srgbClr val="0000FF"/>
                </a:solidFill>
                <a:latin typeface="幼圆" pitchFamily="49" charset="-122"/>
                <a:ea typeface="幼圆" pitchFamily="49" charset="-122"/>
              </a:rPr>
              <a:t>75</a:t>
            </a:r>
          </a:p>
          <a:p>
            <a:pPr>
              <a:lnSpc>
                <a:spcPct val="140000"/>
              </a:lnSpc>
              <a:spcBef>
                <a:spcPct val="50000"/>
              </a:spcBef>
            </a:pPr>
            <a:r>
              <a:rPr lang="en-US" altLang="zh-CN" sz="2000">
                <a:solidFill>
                  <a:srgbClr val="0000FF"/>
                </a:solidFill>
                <a:latin typeface="幼圆" pitchFamily="49" charset="-122"/>
                <a:ea typeface="幼圆" pitchFamily="49" charset="-122"/>
              </a:rPr>
              <a:t>125</a:t>
            </a:r>
          </a:p>
        </p:txBody>
      </p:sp>
      <p:sp>
        <p:nvSpPr>
          <p:cNvPr id="25642" name="Text Box 60">
            <a:extLst>
              <a:ext uri="{FF2B5EF4-FFF2-40B4-BE49-F238E27FC236}">
                <a16:creationId xmlns:a16="http://schemas.microsoft.com/office/drawing/2014/main" id="{03A7BB8D-7B25-0F48-B4E1-E045059E59F1}"/>
              </a:ext>
            </a:extLst>
          </p:cNvPr>
          <p:cNvSpPr txBox="1">
            <a:spLocks noChangeArrowheads="1"/>
          </p:cNvSpPr>
          <p:nvPr/>
        </p:nvSpPr>
        <p:spPr bwMode="auto">
          <a:xfrm>
            <a:off x="4848225" y="3998913"/>
            <a:ext cx="11430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35000"/>
              </a:lnSpc>
              <a:spcBef>
                <a:spcPct val="50000"/>
              </a:spcBef>
            </a:pPr>
            <a:r>
              <a:rPr lang="zh-CN" altLang="en-US" sz="2000">
                <a:solidFill>
                  <a:srgbClr val="FF0000"/>
                </a:solidFill>
                <a:latin typeface="幼圆" pitchFamily="49" charset="-122"/>
                <a:ea typeface="幼圆" pitchFamily="49" charset="-122"/>
              </a:rPr>
              <a:t>已分配已分配</a:t>
            </a:r>
          </a:p>
          <a:p>
            <a:pPr>
              <a:lnSpc>
                <a:spcPct val="135000"/>
              </a:lnSpc>
              <a:spcBef>
                <a:spcPct val="50000"/>
              </a:spcBef>
            </a:pPr>
            <a:r>
              <a:rPr lang="zh-CN" altLang="en-US" sz="2000">
                <a:solidFill>
                  <a:srgbClr val="FF0000"/>
                </a:solidFill>
                <a:latin typeface="幼圆" pitchFamily="49" charset="-122"/>
                <a:ea typeface="幼圆" pitchFamily="49" charset="-122"/>
              </a:rPr>
              <a:t>已分配</a:t>
            </a:r>
          </a:p>
        </p:txBody>
      </p:sp>
      <p:graphicFrame>
        <p:nvGraphicFramePr>
          <p:cNvPr id="14" name="Group 66">
            <a:extLst>
              <a:ext uri="{FF2B5EF4-FFF2-40B4-BE49-F238E27FC236}">
                <a16:creationId xmlns:a16="http://schemas.microsoft.com/office/drawing/2014/main" id="{8475D999-E75C-4342-811D-F39ED1EF4FF3}"/>
              </a:ext>
            </a:extLst>
          </p:cNvPr>
          <p:cNvGraphicFramePr>
            <a:graphicFrameLocks noGrp="1"/>
          </p:cNvGraphicFramePr>
          <p:nvPr/>
        </p:nvGraphicFramePr>
        <p:xfrm>
          <a:off x="7010400" y="820738"/>
          <a:ext cx="1905000" cy="5394325"/>
        </p:xfrm>
        <a:graphic>
          <a:graphicData uri="http://schemas.openxmlformats.org/drawingml/2006/table">
            <a:tbl>
              <a:tblPr/>
              <a:tblGrid>
                <a:gridCol w="1905000">
                  <a:extLst>
                    <a:ext uri="{9D8B030D-6E8A-4147-A177-3AD203B41FA5}">
                      <a16:colId xmlns:a16="http://schemas.microsoft.com/office/drawing/2014/main" val="2196963240"/>
                    </a:ext>
                  </a:extLst>
                </a:gridCol>
              </a:tblGrid>
              <a:tr h="533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0896297"/>
                  </a:ext>
                </a:extLst>
              </a:tr>
              <a:tr h="533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0812100"/>
                  </a:ext>
                </a:extLst>
              </a:tr>
              <a:tr h="914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0652562"/>
                  </a:ext>
                </a:extLst>
              </a:tr>
              <a:tr h="13716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作业</a:t>
                      </a:r>
                      <a:r>
                        <a:rPr kumimoji="1"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569285"/>
                  </a:ext>
                </a:extLst>
              </a:tr>
              <a:tr h="1295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6447663"/>
                  </a:ext>
                </a:extLst>
              </a:tr>
              <a:tr h="7461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2111232"/>
                  </a:ext>
                </a:extLst>
              </a:tr>
            </a:tbl>
          </a:graphicData>
        </a:graphic>
      </p:graphicFrame>
      <p:sp>
        <p:nvSpPr>
          <p:cNvPr id="25659" name="Text Box 61">
            <a:extLst>
              <a:ext uri="{FF2B5EF4-FFF2-40B4-BE49-F238E27FC236}">
                <a16:creationId xmlns:a16="http://schemas.microsoft.com/office/drawing/2014/main" id="{CE746949-51EB-B34B-B3DC-1AB15D343049}"/>
              </a:ext>
            </a:extLst>
          </p:cNvPr>
          <p:cNvSpPr txBox="1">
            <a:spLocks noChangeArrowheads="1"/>
          </p:cNvSpPr>
          <p:nvPr/>
        </p:nvSpPr>
        <p:spPr bwMode="auto">
          <a:xfrm>
            <a:off x="6477000" y="728663"/>
            <a:ext cx="5334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0</a:t>
            </a:r>
          </a:p>
          <a:p>
            <a:pPr>
              <a:spcBef>
                <a:spcPct val="50000"/>
              </a:spcBef>
            </a:pPr>
            <a:r>
              <a:rPr lang="en-US" altLang="zh-CN" sz="2000">
                <a:solidFill>
                  <a:srgbClr val="0000FF"/>
                </a:solidFill>
                <a:latin typeface="幼圆" pitchFamily="49" charset="-122"/>
                <a:ea typeface="幼圆" pitchFamily="49" charset="-122"/>
              </a:rPr>
              <a:t>30</a:t>
            </a:r>
          </a:p>
        </p:txBody>
      </p:sp>
      <p:sp>
        <p:nvSpPr>
          <p:cNvPr id="25660" name="Text Box 71">
            <a:extLst>
              <a:ext uri="{FF2B5EF4-FFF2-40B4-BE49-F238E27FC236}">
                <a16:creationId xmlns:a16="http://schemas.microsoft.com/office/drawing/2014/main" id="{CDED5711-2480-4247-9B2F-90268D9529C6}"/>
              </a:ext>
            </a:extLst>
          </p:cNvPr>
          <p:cNvSpPr txBox="1">
            <a:spLocks noChangeArrowheads="1"/>
          </p:cNvSpPr>
          <p:nvPr/>
        </p:nvSpPr>
        <p:spPr bwMode="auto">
          <a:xfrm>
            <a:off x="6324600" y="1735138"/>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45K</a:t>
            </a:r>
          </a:p>
        </p:txBody>
      </p:sp>
      <p:sp>
        <p:nvSpPr>
          <p:cNvPr id="25661" name="Text Box 72">
            <a:extLst>
              <a:ext uri="{FF2B5EF4-FFF2-40B4-BE49-F238E27FC236}">
                <a16:creationId xmlns:a16="http://schemas.microsoft.com/office/drawing/2014/main" id="{FE024DA2-F56E-CB4B-BD69-AD864F411941}"/>
              </a:ext>
            </a:extLst>
          </p:cNvPr>
          <p:cNvSpPr txBox="1">
            <a:spLocks noChangeArrowheads="1"/>
          </p:cNvSpPr>
          <p:nvPr/>
        </p:nvSpPr>
        <p:spPr bwMode="auto">
          <a:xfrm>
            <a:off x="6400800" y="2573338"/>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75K</a:t>
            </a:r>
          </a:p>
        </p:txBody>
      </p:sp>
      <p:sp>
        <p:nvSpPr>
          <p:cNvPr id="25662" name="Text Box 73">
            <a:extLst>
              <a:ext uri="{FF2B5EF4-FFF2-40B4-BE49-F238E27FC236}">
                <a16:creationId xmlns:a16="http://schemas.microsoft.com/office/drawing/2014/main" id="{6BCE04B7-36CE-E244-9B24-013A87496BE9}"/>
              </a:ext>
            </a:extLst>
          </p:cNvPr>
          <p:cNvSpPr txBox="1">
            <a:spLocks noChangeArrowheads="1"/>
          </p:cNvSpPr>
          <p:nvPr/>
        </p:nvSpPr>
        <p:spPr bwMode="auto">
          <a:xfrm>
            <a:off x="6248400" y="40211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125K</a:t>
            </a:r>
          </a:p>
        </p:txBody>
      </p:sp>
      <p:sp>
        <p:nvSpPr>
          <p:cNvPr id="25663" name="Text Box 74">
            <a:extLst>
              <a:ext uri="{FF2B5EF4-FFF2-40B4-BE49-F238E27FC236}">
                <a16:creationId xmlns:a16="http://schemas.microsoft.com/office/drawing/2014/main" id="{95D04A60-A48B-FA41-802B-F23C54E44AD5}"/>
              </a:ext>
            </a:extLst>
          </p:cNvPr>
          <p:cNvSpPr txBox="1">
            <a:spLocks noChangeArrowheads="1"/>
          </p:cNvSpPr>
          <p:nvPr/>
        </p:nvSpPr>
        <p:spPr bwMode="auto">
          <a:xfrm>
            <a:off x="6248400" y="5240338"/>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225K</a:t>
            </a:r>
          </a:p>
        </p:txBody>
      </p:sp>
      <p:sp>
        <p:nvSpPr>
          <p:cNvPr id="25664" name="矩形 22">
            <a:extLst>
              <a:ext uri="{FF2B5EF4-FFF2-40B4-BE49-F238E27FC236}">
                <a16:creationId xmlns:a16="http://schemas.microsoft.com/office/drawing/2014/main" id="{EA8940A3-8E57-0E44-93C6-464595F8C5B3}"/>
              </a:ext>
            </a:extLst>
          </p:cNvPr>
          <p:cNvSpPr>
            <a:spLocks noChangeArrowheads="1"/>
          </p:cNvSpPr>
          <p:nvPr/>
        </p:nvSpPr>
        <p:spPr bwMode="auto">
          <a:xfrm>
            <a:off x="7000875" y="785813"/>
            <a:ext cx="1928813" cy="571500"/>
          </a:xfrm>
          <a:prstGeom prst="rect">
            <a:avLst/>
          </a:prstGeom>
          <a:solidFill>
            <a:srgbClr val="FF00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6" name="Text Box 67">
            <a:extLst>
              <a:ext uri="{FF2B5EF4-FFF2-40B4-BE49-F238E27FC236}">
                <a16:creationId xmlns:a16="http://schemas.microsoft.com/office/drawing/2014/main" id="{A050F59A-5E1C-4947-B160-96C7132060AD}"/>
              </a:ext>
            </a:extLst>
          </p:cNvPr>
          <p:cNvSpPr txBox="1">
            <a:spLocks noChangeArrowheads="1"/>
          </p:cNvSpPr>
          <p:nvPr/>
        </p:nvSpPr>
        <p:spPr bwMode="auto">
          <a:xfrm>
            <a:off x="7239000" y="857250"/>
            <a:ext cx="1476375" cy="461963"/>
          </a:xfrm>
          <a:prstGeom prst="rect">
            <a:avLst/>
          </a:prstGeom>
          <a:noFill/>
          <a:ln w="9525">
            <a:noFill/>
            <a:miter lim="800000"/>
            <a:headEnd/>
            <a:tailEnd/>
          </a:ln>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sp>
        <p:nvSpPr>
          <p:cNvPr id="25666" name="Text Box 77">
            <a:extLst>
              <a:ext uri="{FF2B5EF4-FFF2-40B4-BE49-F238E27FC236}">
                <a16:creationId xmlns:a16="http://schemas.microsoft.com/office/drawing/2014/main" id="{5211C305-4B99-534B-B6CB-57980C6AA102}"/>
              </a:ext>
            </a:extLst>
          </p:cNvPr>
          <p:cNvSpPr txBox="1">
            <a:spLocks noChangeArrowheads="1"/>
          </p:cNvSpPr>
          <p:nvPr/>
        </p:nvSpPr>
        <p:spPr bwMode="auto">
          <a:xfrm>
            <a:off x="1258888" y="6215063"/>
            <a:ext cx="4176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a:t>
            </a:r>
            <a:r>
              <a:rPr lang="en-US" altLang="zh-CN" sz="2400">
                <a:solidFill>
                  <a:srgbClr val="0000FF"/>
                </a:solidFill>
                <a:latin typeface="幼圆" pitchFamily="49" charset="-122"/>
                <a:ea typeface="幼圆" pitchFamily="49" charset="-122"/>
              </a:rPr>
              <a:t>a)</a:t>
            </a:r>
            <a:r>
              <a:rPr lang="zh-CN" altLang="en-US" sz="2400">
                <a:solidFill>
                  <a:srgbClr val="0000FF"/>
                </a:solidFill>
                <a:latin typeface="幼圆" pitchFamily="49" charset="-122"/>
                <a:ea typeface="幼圆" pitchFamily="49" charset="-122"/>
              </a:rPr>
              <a:t>固定分区管理内存分配表</a:t>
            </a:r>
          </a:p>
        </p:txBody>
      </p:sp>
      <p:sp>
        <p:nvSpPr>
          <p:cNvPr id="25667" name="Text Box 76">
            <a:extLst>
              <a:ext uri="{FF2B5EF4-FFF2-40B4-BE49-F238E27FC236}">
                <a16:creationId xmlns:a16="http://schemas.microsoft.com/office/drawing/2014/main" id="{4369B96A-2E7D-6E41-83CB-CD2942C5F207}"/>
              </a:ext>
            </a:extLst>
          </p:cNvPr>
          <p:cNvSpPr txBox="1">
            <a:spLocks noChangeArrowheads="1"/>
          </p:cNvSpPr>
          <p:nvPr/>
        </p:nvSpPr>
        <p:spPr bwMode="auto">
          <a:xfrm>
            <a:off x="5857875" y="6181725"/>
            <a:ext cx="3305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(b) </a:t>
            </a:r>
            <a:r>
              <a:rPr lang="zh-CN" altLang="en-US" sz="2400">
                <a:solidFill>
                  <a:srgbClr val="0000FF"/>
                </a:solidFill>
                <a:latin typeface="幼圆" pitchFamily="49" charset="-122"/>
                <a:ea typeface="幼圆" pitchFamily="49" charset="-122"/>
              </a:rPr>
              <a:t>存储空间分配情况</a:t>
            </a:r>
          </a:p>
        </p:txBody>
      </p:sp>
      <p:sp>
        <p:nvSpPr>
          <p:cNvPr id="25668" name="矩形 25">
            <a:extLst>
              <a:ext uri="{FF2B5EF4-FFF2-40B4-BE49-F238E27FC236}">
                <a16:creationId xmlns:a16="http://schemas.microsoft.com/office/drawing/2014/main" id="{A3896F8E-509A-6843-BF41-3C4E70BA132F}"/>
              </a:ext>
            </a:extLst>
          </p:cNvPr>
          <p:cNvSpPr>
            <a:spLocks noChangeArrowheads="1"/>
          </p:cNvSpPr>
          <p:nvPr/>
        </p:nvSpPr>
        <p:spPr bwMode="auto">
          <a:xfrm>
            <a:off x="7000875" y="1357313"/>
            <a:ext cx="1928813" cy="5715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69" name="矩形 26">
            <a:extLst>
              <a:ext uri="{FF2B5EF4-FFF2-40B4-BE49-F238E27FC236}">
                <a16:creationId xmlns:a16="http://schemas.microsoft.com/office/drawing/2014/main" id="{58699D78-502A-A54F-A303-B1C083D14FCB}"/>
              </a:ext>
            </a:extLst>
          </p:cNvPr>
          <p:cNvSpPr>
            <a:spLocks noChangeArrowheads="1"/>
          </p:cNvSpPr>
          <p:nvPr/>
        </p:nvSpPr>
        <p:spPr bwMode="auto">
          <a:xfrm>
            <a:off x="7000875" y="1928813"/>
            <a:ext cx="1928813" cy="928687"/>
          </a:xfrm>
          <a:prstGeom prst="rect">
            <a:avLst/>
          </a:prstGeom>
          <a:solidFill>
            <a:srgbClr val="FFFFCC"/>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70" name="Text Box 68">
            <a:extLst>
              <a:ext uri="{FF2B5EF4-FFF2-40B4-BE49-F238E27FC236}">
                <a16:creationId xmlns:a16="http://schemas.microsoft.com/office/drawing/2014/main" id="{71A60189-D61E-A040-A10A-113EAD9735B0}"/>
              </a:ext>
            </a:extLst>
          </p:cNvPr>
          <p:cNvSpPr txBox="1">
            <a:spLocks noChangeArrowheads="1"/>
          </p:cNvSpPr>
          <p:nvPr/>
        </p:nvSpPr>
        <p:spPr bwMode="auto">
          <a:xfrm>
            <a:off x="7500938" y="1385888"/>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A</a:t>
            </a:r>
          </a:p>
        </p:txBody>
      </p:sp>
      <p:sp>
        <p:nvSpPr>
          <p:cNvPr id="25671" name="Text Box 69">
            <a:extLst>
              <a:ext uri="{FF2B5EF4-FFF2-40B4-BE49-F238E27FC236}">
                <a16:creationId xmlns:a16="http://schemas.microsoft.com/office/drawing/2014/main" id="{B5397BEA-DECE-3341-9852-4C7D7B86EAB3}"/>
              </a:ext>
            </a:extLst>
          </p:cNvPr>
          <p:cNvSpPr txBox="1">
            <a:spLocks noChangeArrowheads="1"/>
          </p:cNvSpPr>
          <p:nvPr/>
        </p:nvSpPr>
        <p:spPr bwMode="auto">
          <a:xfrm>
            <a:off x="7505700" y="2192338"/>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B</a:t>
            </a:r>
          </a:p>
        </p:txBody>
      </p:sp>
      <p:sp>
        <p:nvSpPr>
          <p:cNvPr id="25672" name="矩形 27">
            <a:extLst>
              <a:ext uri="{FF2B5EF4-FFF2-40B4-BE49-F238E27FC236}">
                <a16:creationId xmlns:a16="http://schemas.microsoft.com/office/drawing/2014/main" id="{F67BC4C8-720A-9140-A09E-6F44C1BE11FE}"/>
              </a:ext>
            </a:extLst>
          </p:cNvPr>
          <p:cNvSpPr>
            <a:spLocks noChangeArrowheads="1"/>
          </p:cNvSpPr>
          <p:nvPr/>
        </p:nvSpPr>
        <p:spPr bwMode="auto">
          <a:xfrm>
            <a:off x="7000875" y="2870200"/>
            <a:ext cx="1928813" cy="1285875"/>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73" name="TextBox 28">
            <a:extLst>
              <a:ext uri="{FF2B5EF4-FFF2-40B4-BE49-F238E27FC236}">
                <a16:creationId xmlns:a16="http://schemas.microsoft.com/office/drawing/2014/main" id="{EE69ACE1-8171-344B-8C07-36A1FF2BC5A2}"/>
              </a:ext>
            </a:extLst>
          </p:cNvPr>
          <p:cNvSpPr txBox="1">
            <a:spLocks noChangeArrowheads="1"/>
          </p:cNvSpPr>
          <p:nvPr/>
        </p:nvSpPr>
        <p:spPr bwMode="auto">
          <a:xfrm>
            <a:off x="7500938" y="3143250"/>
            <a:ext cx="1357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C</a:t>
            </a:r>
            <a:endParaRPr lang="zh-CN" altLang="en-US" sz="2000">
              <a:solidFill>
                <a:srgbClr val="0000FF"/>
              </a:solidFill>
              <a:latin typeface="幼圆" pitchFamily="49" charset="-122"/>
              <a:ea typeface="幼圆" pitchFamily="49" charset="-122"/>
            </a:endParaRPr>
          </a:p>
        </p:txBody>
      </p:sp>
      <p:sp>
        <p:nvSpPr>
          <p:cNvPr id="25674" name="Rectangle 2">
            <a:extLst>
              <a:ext uri="{FF2B5EF4-FFF2-40B4-BE49-F238E27FC236}">
                <a16:creationId xmlns:a16="http://schemas.microsoft.com/office/drawing/2014/main" id="{66E3EA45-C206-9348-9221-4E748479B7A4}"/>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固定分区分配</a:t>
            </a:r>
          </a:p>
        </p:txBody>
      </p:sp>
    </p:spTree>
    <p:extLst>
      <p:ext uri="{BB962C8B-B14F-4D97-AF65-F5344CB8AC3E}">
        <p14:creationId xmlns:p14="http://schemas.microsoft.com/office/powerpoint/2010/main" val="846542672"/>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B37C97-FDF6-1D45-A30C-68D0CF46FCF6}"/>
              </a:ext>
            </a:extLst>
          </p:cNvPr>
          <p:cNvSpPr>
            <a:spLocks noGrp="1"/>
          </p:cNvSpPr>
          <p:nvPr>
            <p:ph idx="1"/>
          </p:nvPr>
        </p:nvSpPr>
        <p:spPr>
          <a:xfrm>
            <a:off x="685800" y="571500"/>
            <a:ext cx="5029200" cy="4214813"/>
          </a:xfrm>
        </p:spPr>
        <p:txBody>
          <a:bodyPr/>
          <a:lstStyle/>
          <a:p>
            <a:pPr>
              <a:buClr>
                <a:srgbClr val="0000FF"/>
              </a:buClr>
              <a:buSzPct val="50000"/>
              <a:buFont typeface="Wingdings" pitchFamily="2" charset="2"/>
              <a:buChar char="n"/>
            </a:pPr>
            <a:r>
              <a:rPr lang="zh-CN" altLang="en-US" b="1">
                <a:solidFill>
                  <a:srgbClr val="0000FF"/>
                </a:solidFill>
                <a:latin typeface="幼圆" pitchFamily="49" charset="-122"/>
                <a:ea typeface="幼圆" pitchFamily="49" charset="-122"/>
              </a:rPr>
              <a:t>动态分区分配</a:t>
            </a:r>
            <a:endParaRPr lang="en-US" altLang="zh-CN" b="1">
              <a:solidFill>
                <a:srgbClr val="0000FF"/>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rPr>
              <a:t>根据进程的实际需要，动态地为之分配连续的内存空间</a:t>
            </a:r>
            <a:endParaRPr lang="en-US" altLang="zh-CN" b="1">
              <a:solidFill>
                <a:srgbClr val="0000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b="1">
                <a:solidFill>
                  <a:srgbClr val="0000FF"/>
                </a:solidFill>
                <a:latin typeface="幼圆" pitchFamily="49" charset="-122"/>
                <a:ea typeface="幼圆" pitchFamily="49" charset="-122"/>
              </a:rPr>
              <a:t>需要解决的问题</a:t>
            </a:r>
            <a:endParaRPr lang="en-US" altLang="zh-CN" b="1">
              <a:solidFill>
                <a:srgbClr val="0000FF"/>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C00000"/>
                </a:solidFill>
                <a:latin typeface="幼圆" pitchFamily="49" charset="-122"/>
                <a:ea typeface="幼圆" pitchFamily="49" charset="-122"/>
              </a:rPr>
              <a:t>如何管理空闲分区</a:t>
            </a:r>
            <a:endParaRPr lang="en-US" altLang="zh-CN" b="1">
              <a:solidFill>
                <a:srgbClr val="C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C00000"/>
                </a:solidFill>
                <a:latin typeface="幼圆" pitchFamily="49" charset="-122"/>
                <a:ea typeface="幼圆" pitchFamily="49" charset="-122"/>
              </a:rPr>
              <a:t>如何分配空闲分区</a:t>
            </a:r>
            <a:endParaRPr lang="en-US" altLang="zh-CN" b="1">
              <a:solidFill>
                <a:srgbClr val="C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C00000"/>
                </a:solidFill>
                <a:latin typeface="幼圆" pitchFamily="49" charset="-122"/>
                <a:ea typeface="幼圆" pitchFamily="49" charset="-122"/>
              </a:rPr>
              <a:t>如何回收空闲分区</a:t>
            </a:r>
          </a:p>
        </p:txBody>
      </p:sp>
      <p:sp>
        <p:nvSpPr>
          <p:cNvPr id="26627" name="Rectangle 2">
            <a:extLst>
              <a:ext uri="{FF2B5EF4-FFF2-40B4-BE49-F238E27FC236}">
                <a16:creationId xmlns:a16="http://schemas.microsoft.com/office/drawing/2014/main" id="{13D7CFE0-2CF1-004D-9B91-EBDCED3519C8}"/>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graphicFrame>
        <p:nvGraphicFramePr>
          <p:cNvPr id="5" name="Group 158">
            <a:extLst>
              <a:ext uri="{FF2B5EF4-FFF2-40B4-BE49-F238E27FC236}">
                <a16:creationId xmlns:a16="http://schemas.microsoft.com/office/drawing/2014/main" id="{C0D01D38-B14C-5548-8359-F69FF1C1CC31}"/>
              </a:ext>
            </a:extLst>
          </p:cNvPr>
          <p:cNvGraphicFramePr>
            <a:graphicFrameLocks noGrp="1"/>
          </p:cNvGraphicFramePr>
          <p:nvPr/>
        </p:nvGraphicFramePr>
        <p:xfrm>
          <a:off x="7491413" y="642938"/>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6" name="Text Box 159">
            <a:extLst>
              <a:ext uri="{FF2B5EF4-FFF2-40B4-BE49-F238E27FC236}">
                <a16:creationId xmlns:a16="http://schemas.microsoft.com/office/drawing/2014/main" id="{1BF52C6B-7276-E748-B207-3BE16DAA94C3}"/>
              </a:ext>
            </a:extLst>
          </p:cNvPr>
          <p:cNvSpPr txBox="1">
            <a:spLocks noChangeArrowheads="1"/>
          </p:cNvSpPr>
          <p:nvPr/>
        </p:nvSpPr>
        <p:spPr bwMode="auto">
          <a:xfrm>
            <a:off x="6805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7" name="Text Box 160">
            <a:extLst>
              <a:ext uri="{FF2B5EF4-FFF2-40B4-BE49-F238E27FC236}">
                <a16:creationId xmlns:a16="http://schemas.microsoft.com/office/drawing/2014/main" id="{E5FF2462-A8EB-674F-834A-1F174EBC8AFE}"/>
              </a:ext>
            </a:extLst>
          </p:cNvPr>
          <p:cNvSpPr txBox="1">
            <a:spLocks noChangeArrowheads="1"/>
          </p:cNvSpPr>
          <p:nvPr/>
        </p:nvSpPr>
        <p:spPr bwMode="auto">
          <a:xfrm>
            <a:off x="6867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8" name="Text Box 161">
            <a:extLst>
              <a:ext uri="{FF2B5EF4-FFF2-40B4-BE49-F238E27FC236}">
                <a16:creationId xmlns:a16="http://schemas.microsoft.com/office/drawing/2014/main" id="{E5E4C6CF-9FB8-484C-9AF9-FA4A8A175906}"/>
              </a:ext>
            </a:extLst>
          </p:cNvPr>
          <p:cNvSpPr txBox="1">
            <a:spLocks noChangeArrowheads="1"/>
          </p:cNvSpPr>
          <p:nvPr/>
        </p:nvSpPr>
        <p:spPr bwMode="auto">
          <a:xfrm>
            <a:off x="6805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9" name="Text Box 162">
            <a:extLst>
              <a:ext uri="{FF2B5EF4-FFF2-40B4-BE49-F238E27FC236}">
                <a16:creationId xmlns:a16="http://schemas.microsoft.com/office/drawing/2014/main" id="{DA60E3E4-AA47-714F-8A75-735B20F23AB6}"/>
              </a:ext>
            </a:extLst>
          </p:cNvPr>
          <p:cNvSpPr txBox="1">
            <a:spLocks noChangeArrowheads="1"/>
          </p:cNvSpPr>
          <p:nvPr/>
        </p:nvSpPr>
        <p:spPr bwMode="auto">
          <a:xfrm>
            <a:off x="6881813" y="367188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10" name="Text Box 163">
            <a:extLst>
              <a:ext uri="{FF2B5EF4-FFF2-40B4-BE49-F238E27FC236}">
                <a16:creationId xmlns:a16="http://schemas.microsoft.com/office/drawing/2014/main" id="{0C94462D-68BE-3542-9815-D74D1D525B8A}"/>
              </a:ext>
            </a:extLst>
          </p:cNvPr>
          <p:cNvSpPr txBox="1">
            <a:spLocks noChangeArrowheads="1"/>
          </p:cNvSpPr>
          <p:nvPr/>
        </p:nvSpPr>
        <p:spPr bwMode="auto">
          <a:xfrm>
            <a:off x="6881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1" name="Text Box 164">
            <a:extLst>
              <a:ext uri="{FF2B5EF4-FFF2-40B4-BE49-F238E27FC236}">
                <a16:creationId xmlns:a16="http://schemas.microsoft.com/office/drawing/2014/main" id="{3816B6DB-2911-C242-B2CC-A544764ED296}"/>
              </a:ext>
            </a:extLst>
          </p:cNvPr>
          <p:cNvSpPr txBox="1">
            <a:spLocks noChangeArrowheads="1"/>
          </p:cNvSpPr>
          <p:nvPr/>
        </p:nvSpPr>
        <p:spPr bwMode="auto">
          <a:xfrm>
            <a:off x="6867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2" name="Text Box 165">
            <a:extLst>
              <a:ext uri="{FF2B5EF4-FFF2-40B4-BE49-F238E27FC236}">
                <a16:creationId xmlns:a16="http://schemas.microsoft.com/office/drawing/2014/main" id="{066AFC0A-0A18-CE44-977F-F165B361CF7D}"/>
              </a:ext>
            </a:extLst>
          </p:cNvPr>
          <p:cNvSpPr txBox="1">
            <a:spLocks noChangeArrowheads="1"/>
          </p:cNvSpPr>
          <p:nvPr/>
        </p:nvSpPr>
        <p:spPr bwMode="auto">
          <a:xfrm>
            <a:off x="6872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7" name="TextBox 16">
            <a:extLst>
              <a:ext uri="{FF2B5EF4-FFF2-40B4-BE49-F238E27FC236}">
                <a16:creationId xmlns:a16="http://schemas.microsoft.com/office/drawing/2014/main" id="{5D7A8A32-5BDF-1C4E-8334-5FE119C57B38}"/>
              </a:ext>
            </a:extLst>
          </p:cNvPr>
          <p:cNvSpPr txBox="1">
            <a:spLocks noChangeArrowheads="1"/>
          </p:cNvSpPr>
          <p:nvPr/>
        </p:nvSpPr>
        <p:spPr bwMode="auto">
          <a:xfrm>
            <a:off x="8589963" y="1785938"/>
            <a:ext cx="554037"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8" name="矩形 17">
            <a:extLst>
              <a:ext uri="{FF2B5EF4-FFF2-40B4-BE49-F238E27FC236}">
                <a16:creationId xmlns:a16="http://schemas.microsoft.com/office/drawing/2014/main" id="{0199BA70-D1A9-8348-B18A-98B53C502557}"/>
              </a:ext>
            </a:extLst>
          </p:cNvPr>
          <p:cNvSpPr>
            <a:spLocks noChangeArrowheads="1"/>
          </p:cNvSpPr>
          <p:nvPr/>
        </p:nvSpPr>
        <p:spPr bwMode="auto">
          <a:xfrm>
            <a:off x="7500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 name="TextBox 18">
            <a:extLst>
              <a:ext uri="{FF2B5EF4-FFF2-40B4-BE49-F238E27FC236}">
                <a16:creationId xmlns:a16="http://schemas.microsoft.com/office/drawing/2014/main" id="{216C80D8-7D30-E643-A0E0-65B5250215F6}"/>
              </a:ext>
            </a:extLst>
          </p:cNvPr>
          <p:cNvSpPr txBox="1">
            <a:spLocks noChangeArrowheads="1"/>
          </p:cNvSpPr>
          <p:nvPr/>
        </p:nvSpPr>
        <p:spPr bwMode="auto">
          <a:xfrm>
            <a:off x="539750" y="4562475"/>
            <a:ext cx="60182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D60093"/>
                </a:solidFill>
                <a:latin typeface="幼圆" pitchFamily="49" charset="-122"/>
                <a:ea typeface="幼圆" pitchFamily="49" charset="-122"/>
              </a:rPr>
              <a:t>假如在某一时刻，有进程要求系统分配</a:t>
            </a:r>
            <a:r>
              <a:rPr lang="en-US" altLang="zh-CN" sz="2800">
                <a:solidFill>
                  <a:srgbClr val="0000FF"/>
                </a:solidFill>
                <a:latin typeface="幼圆" pitchFamily="49" charset="-122"/>
                <a:ea typeface="幼圆" pitchFamily="49" charset="-122"/>
              </a:rPr>
              <a:t>16MB</a:t>
            </a:r>
            <a:r>
              <a:rPr lang="zh-CN" altLang="en-US" sz="2800">
                <a:solidFill>
                  <a:srgbClr val="D60093"/>
                </a:solidFill>
                <a:latin typeface="幼圆" pitchFamily="49" charset="-122"/>
                <a:ea typeface="幼圆" pitchFamily="49" charset="-122"/>
              </a:rPr>
              <a:t>存储空间，系统应如何分配？</a:t>
            </a:r>
          </a:p>
        </p:txBody>
      </p:sp>
      <p:sp>
        <p:nvSpPr>
          <p:cNvPr id="20" name="矩形 19">
            <a:extLst>
              <a:ext uri="{FF2B5EF4-FFF2-40B4-BE49-F238E27FC236}">
                <a16:creationId xmlns:a16="http://schemas.microsoft.com/office/drawing/2014/main" id="{FB51C45E-AF0C-2B49-9271-A14836D9AF41}"/>
              </a:ext>
            </a:extLst>
          </p:cNvPr>
          <p:cNvSpPr>
            <a:spLocks noChangeArrowheads="1"/>
          </p:cNvSpPr>
          <p:nvPr/>
        </p:nvSpPr>
        <p:spPr bwMode="auto">
          <a:xfrm>
            <a:off x="7500938" y="2390775"/>
            <a:ext cx="1143000" cy="336550"/>
          </a:xfrm>
          <a:prstGeom prst="rect">
            <a:avLst/>
          </a:prstGeom>
          <a:solidFill>
            <a:srgbClr val="FFFF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1" name="TextBox 20">
            <a:extLst>
              <a:ext uri="{FF2B5EF4-FFF2-40B4-BE49-F238E27FC236}">
                <a16:creationId xmlns:a16="http://schemas.microsoft.com/office/drawing/2014/main" id="{EEDE8FAA-55DA-BE47-A80C-EB512FFEE474}"/>
              </a:ext>
            </a:extLst>
          </p:cNvPr>
          <p:cNvSpPr txBox="1">
            <a:spLocks noChangeArrowheads="1"/>
          </p:cNvSpPr>
          <p:nvPr/>
        </p:nvSpPr>
        <p:spPr bwMode="auto">
          <a:xfrm>
            <a:off x="539750" y="5445125"/>
            <a:ext cx="6192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FF0000"/>
                </a:solidFill>
                <a:latin typeface="幼圆" pitchFamily="49" charset="-122"/>
                <a:ea typeface="幼圆" pitchFamily="49" charset="-122"/>
              </a:rPr>
              <a:t>要回收黄色进程占用空间怎么操作？</a:t>
            </a:r>
          </a:p>
        </p:txBody>
      </p:sp>
    </p:spTree>
    <p:extLst>
      <p:ext uri="{BB962C8B-B14F-4D97-AF65-F5344CB8AC3E}">
        <p14:creationId xmlns:p14="http://schemas.microsoft.com/office/powerpoint/2010/main" val="12884622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500"/>
                                        <p:tgtEl>
                                          <p:spTgt spid="1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par>
                                <p:cTn id="43" presetID="3" presetClass="entr" presetSubtype="1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5"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1000" fill="hold"/>
                                        <p:tgtEl>
                                          <p:spTgt spid="19"/>
                                        </p:tgtEl>
                                        <p:attrNameLst>
                                          <p:attrName>ppt_w</p:attrName>
                                        </p:attrNameLst>
                                      </p:cBhvr>
                                      <p:tavLst>
                                        <p:tav tm="0">
                                          <p:val>
                                            <p:fltVal val="0"/>
                                          </p:val>
                                        </p:tav>
                                        <p:tav tm="100000">
                                          <p:val>
                                            <p:strVal val="#ppt_w"/>
                                          </p:val>
                                        </p:tav>
                                      </p:tavLst>
                                    </p:anim>
                                    <p:anim calcmode="lin" valueType="num">
                                      <p:cBhvr>
                                        <p:cTn id="51" dur="1000" fill="hold"/>
                                        <p:tgtEl>
                                          <p:spTgt spid="19"/>
                                        </p:tgtEl>
                                        <p:attrNameLst>
                                          <p:attrName>ppt_h</p:attrName>
                                        </p:attrNameLst>
                                      </p:cBhvr>
                                      <p:tavLst>
                                        <p:tav tm="0">
                                          <p:val>
                                            <p:fltVal val="0"/>
                                          </p:val>
                                        </p:tav>
                                        <p:tav tm="100000">
                                          <p:val>
                                            <p:strVal val="#ppt_h"/>
                                          </p:val>
                                        </p:tav>
                                      </p:tavLst>
                                    </p:anim>
                                    <p:anim calcmode="lin" valueType="num">
                                      <p:cBhvr>
                                        <p:cTn id="52"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19"/>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15"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1000" fill="hold"/>
                                        <p:tgtEl>
                                          <p:spTgt spid="21"/>
                                        </p:tgtEl>
                                        <p:attrNameLst>
                                          <p:attrName>ppt_w</p:attrName>
                                        </p:attrNameLst>
                                      </p:cBhvr>
                                      <p:tavLst>
                                        <p:tav tm="0">
                                          <p:val>
                                            <p:fltVal val="0"/>
                                          </p:val>
                                        </p:tav>
                                        <p:tav tm="100000">
                                          <p:val>
                                            <p:strVal val="#ppt_w"/>
                                          </p:val>
                                        </p:tav>
                                      </p:tavLst>
                                    </p:anim>
                                    <p:anim calcmode="lin" valueType="num">
                                      <p:cBhvr>
                                        <p:cTn id="59" dur="1000" fill="hold"/>
                                        <p:tgtEl>
                                          <p:spTgt spid="21"/>
                                        </p:tgtEl>
                                        <p:attrNameLst>
                                          <p:attrName>ppt_h</p:attrName>
                                        </p:attrNameLst>
                                      </p:cBhvr>
                                      <p:tavLst>
                                        <p:tav tm="0">
                                          <p:val>
                                            <p:fltVal val="0"/>
                                          </p:val>
                                        </p:tav>
                                        <p:tav tm="100000">
                                          <p:val>
                                            <p:strVal val="#ppt_h"/>
                                          </p:val>
                                        </p:tav>
                                      </p:tavLst>
                                    </p:anim>
                                    <p:anim calcmode="lin" valueType="num">
                                      <p:cBhvr>
                                        <p:cTn id="60"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61" dur="1000" fill="hold"/>
                                        <p:tgtEl>
                                          <p:spTgt spid="21"/>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1"/>
                                        </p:tgtEl>
                                        <p:attrNameLst>
                                          <p:attrName>style.visibility</p:attrName>
                                        </p:attrNameLst>
                                      </p:cBhvr>
                                      <p:to>
                                        <p:strVal val="hidden"/>
                                      </p:to>
                                    </p:set>
                                  </p:subTnLst>
                                </p:cTn>
                              </p:par>
                              <p:par>
                                <p:cTn id="62" presetID="26" presetClass="emph" presetSubtype="0" fill="hold" grpId="0" nodeType="withEffect">
                                  <p:stCondLst>
                                    <p:cond delay="0"/>
                                  </p:stCondLst>
                                  <p:childTnLst>
                                    <p:animEffect transition="out" filter="fade">
                                      <p:cBhvr>
                                        <p:cTn id="63" dur="500" tmFilter="0, 0; .2, .5; .8, .5; 1, 0"/>
                                        <p:tgtEl>
                                          <p:spTgt spid="20"/>
                                        </p:tgtEl>
                                      </p:cBhvr>
                                    </p:animEffect>
                                    <p:animScale>
                                      <p:cBhvr>
                                        <p:cTn id="64" dur="250" autoRev="1" fill="hold"/>
                                        <p:tgtEl>
                                          <p:spTgt spid="20"/>
                                        </p:tgtEl>
                                      </p:cBhvr>
                                      <p:by x="105000" y="105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animEffect transition="in" filter="blinds(horizontal)">
                                      <p:cBhvr>
                                        <p:cTn id="69" dur="500"/>
                                        <p:tgtEl>
                                          <p:spTgt spid="3">
                                            <p:txEl>
                                              <p:pRg st="2" end="2"/>
                                            </p:txEl>
                                          </p:spTgt>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
                                            <p:txEl>
                                              <p:pRg st="3" end="3"/>
                                            </p:txEl>
                                          </p:spTgt>
                                        </p:tgtEl>
                                        <p:attrNameLst>
                                          <p:attrName>style.visibility</p:attrName>
                                        </p:attrNameLst>
                                      </p:cBhvr>
                                      <p:to>
                                        <p:strVal val="visible"/>
                                      </p:to>
                                    </p:set>
                                    <p:animEffect transition="in" filter="blinds(horizontal)">
                                      <p:cBhvr>
                                        <p:cTn id="72" dur="500"/>
                                        <p:tgtEl>
                                          <p:spTgt spid="3">
                                            <p:txEl>
                                              <p:pRg st="3" end="3"/>
                                            </p:txEl>
                                          </p:spTgt>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animEffect transition="in" filter="blinds(horizontal)">
                                      <p:cBhvr>
                                        <p:cTn id="75" dur="500"/>
                                        <p:tgtEl>
                                          <p:spTgt spid="3">
                                            <p:txEl>
                                              <p:pRg st="4" end="4"/>
                                            </p:txEl>
                                          </p:spTgt>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3">
                                            <p:txEl>
                                              <p:pRg st="5" end="5"/>
                                            </p:txEl>
                                          </p:spTgt>
                                        </p:tgtEl>
                                        <p:attrNameLst>
                                          <p:attrName>style.visibility</p:attrName>
                                        </p:attrNameLst>
                                      </p:cBhvr>
                                      <p:to>
                                        <p:strVal val="visible"/>
                                      </p:to>
                                    </p:set>
                                    <p:animEffect transition="in" filter="blinds(horizontal)">
                                      <p:cBhvr>
                                        <p:cTn id="7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P spid="12" grpId="0"/>
      <p:bldP spid="17" grpId="0"/>
      <p:bldP spid="18" grpId="0" animBg="1"/>
      <p:bldP spid="19" grpId="0"/>
      <p:bldP spid="20" grpId="0" animBg="1"/>
      <p:bldP spid="20" grpId="1"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a:extLst>
              <a:ext uri="{FF2B5EF4-FFF2-40B4-BE49-F238E27FC236}">
                <a16:creationId xmlns:a16="http://schemas.microsoft.com/office/drawing/2014/main" id="{0939AE90-9954-D941-925C-BBD14B22A7A5}"/>
              </a:ext>
            </a:extLst>
          </p:cNvPr>
          <p:cNvSpPr>
            <a:spLocks noGrp="1" noChangeArrowheads="1"/>
          </p:cNvSpPr>
          <p:nvPr>
            <p:ph type="body" idx="1"/>
          </p:nvPr>
        </p:nvSpPr>
        <p:spPr/>
        <p:txBody>
          <a:bodyPr/>
          <a:lstStyle/>
          <a:p>
            <a:endParaRPr lang="en-US" altLang="en-US" dirty="0"/>
          </a:p>
        </p:txBody>
      </p:sp>
      <p:sp>
        <p:nvSpPr>
          <p:cNvPr id="108554" name="Text Box 10">
            <a:extLst>
              <a:ext uri="{FF2B5EF4-FFF2-40B4-BE49-F238E27FC236}">
                <a16:creationId xmlns:a16="http://schemas.microsoft.com/office/drawing/2014/main" id="{6CB28D05-7CAA-9E49-AA07-770203112BD9}"/>
              </a:ext>
            </a:extLst>
          </p:cNvPr>
          <p:cNvSpPr txBox="1">
            <a:spLocks noChangeArrowheads="1"/>
          </p:cNvSpPr>
          <p:nvPr/>
        </p:nvSpPr>
        <p:spPr bwMode="auto">
          <a:xfrm>
            <a:off x="1187624" y="331821"/>
            <a:ext cx="81010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400" b="1" dirty="0">
                <a:solidFill>
                  <a:srgbClr val="3333FF"/>
                </a:solidFill>
                <a:latin typeface="方正琥珀简体" pitchFamily="65" charset="-122"/>
                <a:ea typeface="方正琥珀简体" pitchFamily="65" charset="-122"/>
              </a:rPr>
              <a:t>第</a:t>
            </a:r>
            <a:r>
              <a:rPr lang="zh-TW" altLang="en-US" sz="3400" b="1" dirty="0">
                <a:solidFill>
                  <a:srgbClr val="3333FF"/>
                </a:solidFill>
                <a:latin typeface="方正琥珀简体" pitchFamily="65" charset="-122"/>
                <a:ea typeface="方正琥珀简体" pitchFamily="65" charset="-122"/>
              </a:rPr>
              <a:t>三</a:t>
            </a:r>
            <a:r>
              <a:rPr lang="zh-CN" altLang="en-US" sz="3400" b="1" dirty="0">
                <a:solidFill>
                  <a:srgbClr val="3333FF"/>
                </a:solidFill>
                <a:latin typeface="方正琥珀简体" pitchFamily="65" charset="-122"/>
                <a:ea typeface="方正琥珀简体" pitchFamily="65" charset="-122"/>
              </a:rPr>
              <a:t>章    存 储 器 管 理</a:t>
            </a:r>
          </a:p>
        </p:txBody>
      </p:sp>
      <p:sp>
        <p:nvSpPr>
          <p:cNvPr id="108558" name="Text Box 14">
            <a:extLst>
              <a:ext uri="{FF2B5EF4-FFF2-40B4-BE49-F238E27FC236}">
                <a16:creationId xmlns:a16="http://schemas.microsoft.com/office/drawing/2014/main" id="{2CE5A4D1-54AE-9F43-8DAC-5427311797D4}"/>
              </a:ext>
            </a:extLst>
          </p:cNvPr>
          <p:cNvSpPr txBox="1">
            <a:spLocks noChangeArrowheads="1"/>
          </p:cNvSpPr>
          <p:nvPr/>
        </p:nvSpPr>
        <p:spPr bwMode="auto">
          <a:xfrm>
            <a:off x="2916238" y="2565400"/>
            <a:ext cx="4032250" cy="3329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lnSpc>
                <a:spcPct val="110000"/>
              </a:lnSpc>
              <a:buFont typeface="Wingdings" pitchFamily="2" charset="2"/>
              <a:buChar char="q"/>
            </a:pPr>
            <a:r>
              <a:rPr lang="zh-CN" altLang="en-US" sz="2400" b="1" dirty="0">
                <a:solidFill>
                  <a:srgbClr val="3333FF"/>
                </a:solidFill>
                <a:hlinkClick r:id="rId2" action="ppaction://hlinksldjump">
                  <a:extLst>
                    <a:ext uri="{A12FA001-AC4F-418D-AE19-62706E023703}">
                      <ahyp:hlinkClr xmlns:ahyp="http://schemas.microsoft.com/office/drawing/2018/hyperlinkcolor" val="tx"/>
                    </a:ext>
                  </a:extLst>
                </a:hlinkClick>
              </a:rPr>
              <a:t>存储器的层次结构</a:t>
            </a:r>
            <a:endParaRPr lang="zh-CN" altLang="en-US" sz="2400" b="1" dirty="0">
              <a:solidFill>
                <a:srgbClr val="3333FF"/>
              </a:solidFill>
            </a:endParaRPr>
          </a:p>
          <a:p>
            <a:pPr marL="342900" indent="-342900" algn="l">
              <a:lnSpc>
                <a:spcPct val="110000"/>
              </a:lnSpc>
              <a:buFont typeface="Wingdings" pitchFamily="2" charset="2"/>
              <a:buChar char="q"/>
            </a:pPr>
            <a:r>
              <a:rPr lang="zh-CN" altLang="en-US" sz="2400" b="1" dirty="0">
                <a:solidFill>
                  <a:srgbClr val="3333FF"/>
                </a:solidFill>
                <a:hlinkClick r:id="rId3" action="ppaction://hlinksldjump">
                  <a:extLst>
                    <a:ext uri="{A12FA001-AC4F-418D-AE19-62706E023703}">
                      <ahyp:hlinkClr xmlns:ahyp="http://schemas.microsoft.com/office/drawing/2018/hyperlinkcolor" val="tx"/>
                    </a:ext>
                  </a:extLst>
                </a:hlinkClick>
              </a:rPr>
              <a:t>程序的装入和链接</a:t>
            </a:r>
            <a:endParaRPr lang="zh-CN" altLang="en-US" sz="2400" b="1" dirty="0">
              <a:solidFill>
                <a:srgbClr val="3333FF"/>
              </a:solidFill>
            </a:endParaRPr>
          </a:p>
          <a:p>
            <a:pPr marL="342900" indent="-342900" algn="l">
              <a:lnSpc>
                <a:spcPct val="110000"/>
              </a:lnSpc>
              <a:buFont typeface="Wingdings" pitchFamily="2" charset="2"/>
              <a:buChar char="q"/>
            </a:pPr>
            <a:r>
              <a:rPr lang="zh-CN" altLang="en-US" sz="2400" b="1" dirty="0">
                <a:solidFill>
                  <a:srgbClr val="3333FF"/>
                </a:solidFill>
                <a:hlinkClick r:id="rId4" action="ppaction://hlinksldjump">
                  <a:extLst>
                    <a:ext uri="{A12FA001-AC4F-418D-AE19-62706E023703}">
                      <ahyp:hlinkClr xmlns:ahyp="http://schemas.microsoft.com/office/drawing/2018/hyperlinkcolor" val="tx"/>
                    </a:ext>
                  </a:extLst>
                </a:hlinkClick>
              </a:rPr>
              <a:t>连续分配存储管理方式</a:t>
            </a:r>
            <a:endParaRPr lang="zh-CN" altLang="en-US" sz="2400" b="1" dirty="0">
              <a:solidFill>
                <a:srgbClr val="3333FF"/>
              </a:solidFill>
            </a:endParaRPr>
          </a:p>
          <a:p>
            <a:pPr marL="342900" indent="-342900" algn="l">
              <a:lnSpc>
                <a:spcPct val="110000"/>
              </a:lnSpc>
              <a:buFont typeface="Wingdings" pitchFamily="2" charset="2"/>
              <a:buChar char="q"/>
            </a:pPr>
            <a:r>
              <a:rPr lang="zh-CN" altLang="en-US" sz="2400" b="1" dirty="0">
                <a:solidFill>
                  <a:srgbClr val="3333FF"/>
                </a:solidFill>
                <a:hlinkClick r:id="rId5" action="ppaction://hlinksldjump">
                  <a:extLst>
                    <a:ext uri="{A12FA001-AC4F-418D-AE19-62706E023703}">
                      <ahyp:hlinkClr xmlns:ahyp="http://schemas.microsoft.com/office/drawing/2018/hyperlinkcolor" val="tx"/>
                    </a:ext>
                  </a:extLst>
                </a:hlinkClick>
              </a:rPr>
              <a:t>对换</a:t>
            </a:r>
            <a:r>
              <a:rPr lang="en-US" altLang="zh-CN" sz="2400" b="1" dirty="0">
                <a:solidFill>
                  <a:srgbClr val="3333FF"/>
                </a:solidFill>
                <a:hlinkClick r:id="rId5" action="ppaction://hlinksldjump">
                  <a:extLst>
                    <a:ext uri="{A12FA001-AC4F-418D-AE19-62706E023703}">
                      <ahyp:hlinkClr xmlns:ahyp="http://schemas.microsoft.com/office/drawing/2018/hyperlinkcolor" val="tx"/>
                    </a:ext>
                  </a:extLst>
                </a:hlinkClick>
              </a:rPr>
              <a:t>(Swapping)</a:t>
            </a:r>
            <a:endParaRPr lang="en-US" altLang="zh-CN" sz="2400" b="1" dirty="0">
              <a:solidFill>
                <a:srgbClr val="3333FF"/>
              </a:solidFill>
            </a:endParaRPr>
          </a:p>
          <a:p>
            <a:pPr marL="342900" indent="-342900" algn="l">
              <a:lnSpc>
                <a:spcPct val="110000"/>
              </a:lnSpc>
              <a:buFont typeface="Wingdings" pitchFamily="2" charset="2"/>
              <a:buChar char="q"/>
            </a:pPr>
            <a:r>
              <a:rPr lang="zh-CN" altLang="en-US" sz="2400" b="1" dirty="0">
                <a:solidFill>
                  <a:srgbClr val="3333FF"/>
                </a:solidFill>
                <a:hlinkClick r:id="rId6" action="ppaction://hlinksldjump">
                  <a:extLst>
                    <a:ext uri="{A12FA001-AC4F-418D-AE19-62706E023703}">
                      <ahyp:hlinkClr xmlns:ahyp="http://schemas.microsoft.com/office/drawing/2018/hyperlinkcolor" val="tx"/>
                    </a:ext>
                  </a:extLst>
                </a:hlinkClick>
              </a:rPr>
              <a:t>分页存储管理方式</a:t>
            </a:r>
            <a:endParaRPr lang="zh-CN" altLang="en-US" sz="2400" b="1" dirty="0">
              <a:solidFill>
                <a:srgbClr val="3333FF"/>
              </a:solidFill>
            </a:endParaRPr>
          </a:p>
          <a:p>
            <a:pPr marL="342900" indent="-342900" algn="l">
              <a:lnSpc>
                <a:spcPct val="110000"/>
              </a:lnSpc>
              <a:buFont typeface="Wingdings" pitchFamily="2" charset="2"/>
              <a:buChar char="q"/>
            </a:pPr>
            <a:r>
              <a:rPr lang="zh-CN" altLang="en-US" sz="2400" b="1" dirty="0">
                <a:solidFill>
                  <a:srgbClr val="3333FF"/>
                </a:solidFill>
                <a:hlinkClick r:id="rId7" action="ppaction://hlinksldjump">
                  <a:extLst>
                    <a:ext uri="{A12FA001-AC4F-418D-AE19-62706E023703}">
                      <ahyp:hlinkClr xmlns:ahyp="http://schemas.microsoft.com/office/drawing/2018/hyperlinkcolor" val="tx"/>
                    </a:ext>
                  </a:extLst>
                </a:hlinkClick>
              </a:rPr>
              <a:t>分段存储管理方式</a:t>
            </a:r>
            <a:endParaRPr lang="zh-CN" altLang="en-US" sz="2400" b="1" dirty="0">
              <a:solidFill>
                <a:srgbClr val="3333FF"/>
              </a:solidFill>
            </a:endParaRPr>
          </a:p>
          <a:p>
            <a:pPr marL="342900" indent="-342900" algn="l">
              <a:lnSpc>
                <a:spcPct val="110000"/>
              </a:lnSpc>
              <a:buFont typeface="Wingdings" pitchFamily="2" charset="2"/>
              <a:buChar char="q"/>
            </a:pPr>
            <a:r>
              <a:rPr lang="zh-CN" altLang="en-US" sz="2400" b="1" dirty="0">
                <a:solidFill>
                  <a:srgbClr val="3333FF"/>
                </a:solidFill>
                <a:hlinkClick r:id="" action="ppaction://noaction">
                  <a:extLst>
                    <a:ext uri="{A12FA001-AC4F-418D-AE19-62706E023703}">
                      <ahyp:hlinkClr xmlns:ahyp="http://schemas.microsoft.com/office/drawing/2018/hyperlinkcolor" val="tx"/>
                    </a:ext>
                  </a:extLst>
                </a:hlinkClick>
              </a:rPr>
              <a:t>习题</a:t>
            </a:r>
            <a:endParaRPr lang="zh-CN" altLang="en-US" sz="2400" b="1" dirty="0">
              <a:solidFill>
                <a:srgbClr val="3333FF"/>
              </a:solidFill>
            </a:endParaRPr>
          </a:p>
        </p:txBody>
      </p:sp>
      <p:pic>
        <p:nvPicPr>
          <p:cNvPr id="108567" name="Picture 23" descr="GIF081">
            <a:hlinkClick r:id="rId8"/>
            <a:extLst>
              <a:ext uri="{FF2B5EF4-FFF2-40B4-BE49-F238E27FC236}">
                <a16:creationId xmlns:a16="http://schemas.microsoft.com/office/drawing/2014/main" id="{CFF49F4E-4BF9-6D4B-8878-3EDD0D00201D}"/>
              </a:ext>
            </a:extLst>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8177213" y="6243638"/>
            <a:ext cx="9525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258241"/>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a:extLst>
              <a:ext uri="{FF2B5EF4-FFF2-40B4-BE49-F238E27FC236}">
                <a16:creationId xmlns:a16="http://schemas.microsoft.com/office/drawing/2014/main" id="{EA46B517-8D01-5146-8C9E-47337873DADD}"/>
              </a:ext>
            </a:extLst>
          </p:cNvPr>
          <p:cNvSpPr>
            <a:spLocks noGrp="1"/>
          </p:cNvSpPr>
          <p:nvPr>
            <p:ph idx="1"/>
          </p:nvPr>
        </p:nvSpPr>
        <p:spPr>
          <a:xfrm>
            <a:off x="685800" y="642938"/>
            <a:ext cx="8101013" cy="6000750"/>
          </a:xfrm>
        </p:spPr>
        <p:txBody>
          <a:bodyPr/>
          <a:lstStyle/>
          <a:p>
            <a:pPr>
              <a:buClr>
                <a:srgbClr val="0000FF"/>
              </a:buClr>
              <a:buSzPct val="50000"/>
              <a:buFont typeface="Monotype Sorts" pitchFamily="2" charset="2"/>
              <a:buNone/>
            </a:pPr>
            <a:r>
              <a:rPr lang="zh-CN" altLang="en-US" sz="2800" b="1">
                <a:solidFill>
                  <a:srgbClr val="FF3300"/>
                </a:solidFill>
                <a:latin typeface="Arial" panose="020B0604020202020204" pitchFamily="34" charset="0"/>
                <a:ea typeface="幼圆" pitchFamily="49" charset="-122"/>
              </a:rPr>
              <a:t>一、分区分配中的数据结构：</a:t>
            </a:r>
            <a:r>
              <a:rPr lang="zh-CN" altLang="en-US" sz="2800" b="1">
                <a:solidFill>
                  <a:srgbClr val="000000"/>
                </a:solidFill>
                <a:latin typeface="Arial" panose="020B0604020202020204" pitchFamily="34" charset="0"/>
                <a:ea typeface="幼圆" pitchFamily="49" charset="-122"/>
              </a:rPr>
              <a:t>用来描述空闲分区和已分配分区的情况，为分配提供依据。</a:t>
            </a:r>
            <a:endParaRPr lang="en-US" altLang="zh-CN" sz="2800" b="1">
              <a:solidFill>
                <a:srgbClr val="000000"/>
              </a:solidFill>
              <a:latin typeface="Arial" panose="020B0604020202020204" pitchFamily="34" charset="0"/>
              <a:ea typeface="幼圆" pitchFamily="49" charset="-122"/>
            </a:endParaRPr>
          </a:p>
          <a:p>
            <a:pPr lvl="1">
              <a:buClr>
                <a:srgbClr val="0000FF"/>
              </a:buClr>
              <a:buFont typeface="Wingdings" pitchFamily="2" charset="2"/>
              <a:buChar char="n"/>
            </a:pPr>
            <a:r>
              <a:rPr lang="zh-CN" altLang="en-US" b="1">
                <a:solidFill>
                  <a:srgbClr val="D60093"/>
                </a:solidFill>
                <a:latin typeface="Arial" panose="020B0604020202020204" pitchFamily="34" charset="0"/>
                <a:ea typeface="幼圆" pitchFamily="49" charset="-122"/>
                <a:sym typeface="Wingdings" pitchFamily="2" charset="2"/>
              </a:rPr>
              <a:t>空闲分区表</a:t>
            </a:r>
            <a:endParaRPr lang="en-US" altLang="zh-CN" b="1">
              <a:solidFill>
                <a:srgbClr val="D60093"/>
              </a:solidFill>
              <a:latin typeface="Arial" panose="020B0604020202020204" pitchFamily="34" charset="0"/>
              <a:ea typeface="幼圆" pitchFamily="49" charset="-122"/>
              <a:sym typeface="Wingdings" pitchFamily="2" charset="2"/>
            </a:endParaRPr>
          </a:p>
          <a:p>
            <a:pPr lvl="2">
              <a:buFont typeface="Wingdings" pitchFamily="2" charset="2"/>
              <a:buChar char="Ø"/>
            </a:pPr>
            <a:r>
              <a:rPr lang="zh-CN" altLang="en-US" sz="2800" b="1">
                <a:solidFill>
                  <a:srgbClr val="000000"/>
                </a:solidFill>
                <a:latin typeface="Arial" panose="020B0604020202020204" pitchFamily="34" charset="0"/>
                <a:ea typeface="幼圆" pitchFamily="49" charset="-122"/>
              </a:rPr>
              <a:t>用于为内存中每个尚未分配出去的分区设置一个表项，每个分区的表项包含分区序号、分区始地址及分区的大小等表目</a:t>
            </a:r>
            <a:endParaRPr lang="en-US" altLang="zh-CN" sz="2800" b="1">
              <a:solidFill>
                <a:srgbClr val="000000"/>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n"/>
            </a:pPr>
            <a:r>
              <a:rPr lang="zh-CN" altLang="en-US" b="1">
                <a:solidFill>
                  <a:srgbClr val="D60093"/>
                </a:solidFill>
                <a:latin typeface="Arial" panose="020B0604020202020204" pitchFamily="34" charset="0"/>
                <a:ea typeface="幼圆" pitchFamily="49" charset="-122"/>
                <a:sym typeface="Wingdings" pitchFamily="2" charset="2"/>
              </a:rPr>
              <a:t>空闲分区链</a:t>
            </a:r>
            <a:endParaRPr lang="en-US" altLang="zh-CN" b="1">
              <a:solidFill>
                <a:srgbClr val="D60093"/>
              </a:solidFill>
              <a:latin typeface="Arial" panose="020B0604020202020204" pitchFamily="34" charset="0"/>
              <a:ea typeface="幼圆" pitchFamily="49" charset="-122"/>
              <a:sym typeface="Wingdings" pitchFamily="2" charset="2"/>
            </a:endParaRPr>
          </a:p>
          <a:p>
            <a:pPr lvl="2">
              <a:buFont typeface="Wingdings" pitchFamily="2" charset="2"/>
              <a:buChar char="Ø"/>
            </a:pPr>
            <a:r>
              <a:rPr lang="zh-CN" altLang="en-US" sz="2800" b="1">
                <a:solidFill>
                  <a:srgbClr val="000000"/>
                </a:solidFill>
                <a:latin typeface="Arial" panose="020B0604020202020204" pitchFamily="34" charset="0"/>
                <a:ea typeface="幼圆" pitchFamily="49" charset="-122"/>
              </a:rPr>
              <a:t>在每个空闲分区的起始部分，设置一些用于控制分区分配的信息，以及用于链接各分区的前向指针及后向指针，然后通过前、后向指针将所有的分区链接成一个双向链。</a:t>
            </a:r>
            <a:endParaRPr lang="zh-CN" altLang="en-US" sz="2800" b="1">
              <a:solidFill>
                <a:srgbClr val="000000"/>
              </a:solidFill>
            </a:endParaRPr>
          </a:p>
        </p:txBody>
      </p:sp>
      <p:sp>
        <p:nvSpPr>
          <p:cNvPr id="27651" name="Rectangle 2">
            <a:extLst>
              <a:ext uri="{FF2B5EF4-FFF2-40B4-BE49-F238E27FC236}">
                <a16:creationId xmlns:a16="http://schemas.microsoft.com/office/drawing/2014/main" id="{173624C3-3468-774B-B29E-09B2A4233445}"/>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297834499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blinds(horizontal)">
                                      <p:cBhvr>
                                        <p:cTn id="7" dur="500"/>
                                        <p:tgtEl>
                                          <p:spTgt spid="46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2">
                                            <p:txEl>
                                              <p:pRg st="1" end="1"/>
                                            </p:txEl>
                                          </p:spTgt>
                                        </p:tgtEl>
                                        <p:attrNameLst>
                                          <p:attrName>style.visibility</p:attrName>
                                        </p:attrNameLst>
                                      </p:cBhvr>
                                      <p:to>
                                        <p:strVal val="visible"/>
                                      </p:to>
                                    </p:set>
                                    <p:animEffect transition="in" filter="blinds(horizontal)">
                                      <p:cBhvr>
                                        <p:cTn id="12" dur="500"/>
                                        <p:tgtEl>
                                          <p:spTgt spid="46082">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082">
                                            <p:txEl>
                                              <p:pRg st="2" end="2"/>
                                            </p:txEl>
                                          </p:spTgt>
                                        </p:tgtEl>
                                        <p:attrNameLst>
                                          <p:attrName>style.visibility</p:attrName>
                                        </p:attrNameLst>
                                      </p:cBhvr>
                                      <p:to>
                                        <p:strVal val="visible"/>
                                      </p:to>
                                    </p:set>
                                    <p:animEffect transition="in" filter="blinds(horizontal)">
                                      <p:cBhvr>
                                        <p:cTn id="15" dur="500"/>
                                        <p:tgtEl>
                                          <p:spTgt spid="4608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6082">
                                            <p:txEl>
                                              <p:pRg st="3" end="3"/>
                                            </p:txEl>
                                          </p:spTgt>
                                        </p:tgtEl>
                                        <p:attrNameLst>
                                          <p:attrName>style.visibility</p:attrName>
                                        </p:attrNameLst>
                                      </p:cBhvr>
                                      <p:to>
                                        <p:strVal val="visible"/>
                                      </p:to>
                                    </p:set>
                                    <p:animEffect transition="in" filter="blinds(horizontal)">
                                      <p:cBhvr>
                                        <p:cTn id="20" dur="500"/>
                                        <p:tgtEl>
                                          <p:spTgt spid="46082">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6082">
                                            <p:txEl>
                                              <p:pRg st="4" end="4"/>
                                            </p:txEl>
                                          </p:spTgt>
                                        </p:tgtEl>
                                        <p:attrNameLst>
                                          <p:attrName>style.visibility</p:attrName>
                                        </p:attrNameLst>
                                      </p:cBhvr>
                                      <p:to>
                                        <p:strVal val="visible"/>
                                      </p:to>
                                    </p:set>
                                    <p:animEffect transition="in" filter="blinds(horizontal)">
                                      <p:cBhvr>
                                        <p:cTn id="23" dur="500"/>
                                        <p:tgtEl>
                                          <p:spTgt spid="46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51">
            <a:extLst>
              <a:ext uri="{FF2B5EF4-FFF2-40B4-BE49-F238E27FC236}">
                <a16:creationId xmlns:a16="http://schemas.microsoft.com/office/drawing/2014/main" id="{57A7AC12-F430-7E46-9031-54CAA72CC475}"/>
              </a:ext>
            </a:extLst>
          </p:cNvPr>
          <p:cNvGraphicFramePr>
            <a:graphicFrameLocks noGrp="1"/>
          </p:cNvGraphicFramePr>
          <p:nvPr/>
        </p:nvGraphicFramePr>
        <p:xfrm>
          <a:off x="714375" y="990600"/>
          <a:ext cx="6096000" cy="4064001"/>
        </p:xfrm>
        <a:graphic>
          <a:graphicData uri="http://schemas.openxmlformats.org/drawingml/2006/table">
            <a:tbl>
              <a:tblPr/>
              <a:tblGrid>
                <a:gridCol w="1166778">
                  <a:extLst>
                    <a:ext uri="{9D8B030D-6E8A-4147-A177-3AD203B41FA5}">
                      <a16:colId xmlns:a16="http://schemas.microsoft.com/office/drawing/2014/main" val="20000"/>
                    </a:ext>
                  </a:extLst>
                </a:gridCol>
                <a:gridCol w="1857388">
                  <a:extLst>
                    <a:ext uri="{9D8B030D-6E8A-4147-A177-3AD203B41FA5}">
                      <a16:colId xmlns:a16="http://schemas.microsoft.com/office/drawing/2014/main" val="20001"/>
                    </a:ext>
                  </a:extLst>
                </a:gridCol>
                <a:gridCol w="1785950">
                  <a:extLst>
                    <a:ext uri="{9D8B030D-6E8A-4147-A177-3AD203B41FA5}">
                      <a16:colId xmlns:a16="http://schemas.microsoft.com/office/drawing/2014/main" val="20002"/>
                    </a:ext>
                  </a:extLst>
                </a:gridCol>
                <a:gridCol w="1285884">
                  <a:extLst>
                    <a:ext uri="{9D8B030D-6E8A-4147-A177-3AD203B41FA5}">
                      <a16:colId xmlns:a16="http://schemas.microsoft.com/office/drawing/2014/main" val="20003"/>
                    </a:ext>
                  </a:extLst>
                </a:gridCol>
              </a:tblGrid>
              <a:tr h="1160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Text Box 52">
            <a:extLst>
              <a:ext uri="{FF2B5EF4-FFF2-40B4-BE49-F238E27FC236}">
                <a16:creationId xmlns:a16="http://schemas.microsoft.com/office/drawing/2014/main" id="{24339E99-A018-2D4F-A549-2C3356F2E8DB}"/>
              </a:ext>
            </a:extLst>
          </p:cNvPr>
          <p:cNvSpPr txBox="1">
            <a:spLocks noChangeArrowheads="1"/>
          </p:cNvSpPr>
          <p:nvPr/>
        </p:nvSpPr>
        <p:spPr bwMode="auto">
          <a:xfrm>
            <a:off x="1000125" y="1285875"/>
            <a:ext cx="928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序号</a:t>
            </a:r>
          </a:p>
        </p:txBody>
      </p:sp>
      <p:sp>
        <p:nvSpPr>
          <p:cNvPr id="6" name="Text Box 53">
            <a:extLst>
              <a:ext uri="{FF2B5EF4-FFF2-40B4-BE49-F238E27FC236}">
                <a16:creationId xmlns:a16="http://schemas.microsoft.com/office/drawing/2014/main" id="{9B1195D7-45DA-7945-9BE8-9597F3CB512D}"/>
              </a:ext>
            </a:extLst>
          </p:cNvPr>
          <p:cNvSpPr txBox="1">
            <a:spLocks noChangeArrowheads="1"/>
          </p:cNvSpPr>
          <p:nvPr/>
        </p:nvSpPr>
        <p:spPr bwMode="auto">
          <a:xfrm>
            <a:off x="2143125" y="1209675"/>
            <a:ext cx="1571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2400">
                <a:solidFill>
                  <a:srgbClr val="000000"/>
                </a:solidFill>
              </a:rPr>
              <a:t>分区大小（</a:t>
            </a:r>
            <a:r>
              <a:rPr lang="en-US" altLang="zh-CN" sz="2400">
                <a:solidFill>
                  <a:srgbClr val="000000"/>
                </a:solidFill>
              </a:rPr>
              <a:t>KB</a:t>
            </a:r>
            <a:r>
              <a:rPr lang="zh-CN" altLang="en-US" sz="2400">
                <a:solidFill>
                  <a:srgbClr val="000000"/>
                </a:solidFill>
              </a:rPr>
              <a:t>）</a:t>
            </a:r>
          </a:p>
        </p:txBody>
      </p:sp>
      <p:sp>
        <p:nvSpPr>
          <p:cNvPr id="8" name="Text Box 55">
            <a:extLst>
              <a:ext uri="{FF2B5EF4-FFF2-40B4-BE49-F238E27FC236}">
                <a16:creationId xmlns:a16="http://schemas.microsoft.com/office/drawing/2014/main" id="{F74CA27A-F791-B246-B000-BBACF9931A5D}"/>
              </a:ext>
            </a:extLst>
          </p:cNvPr>
          <p:cNvSpPr txBox="1">
            <a:spLocks noChangeArrowheads="1"/>
          </p:cNvSpPr>
          <p:nvPr/>
        </p:nvSpPr>
        <p:spPr bwMode="auto">
          <a:xfrm>
            <a:off x="4005263" y="1270000"/>
            <a:ext cx="1495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2400">
                <a:solidFill>
                  <a:srgbClr val="000000"/>
                </a:solidFill>
              </a:rPr>
              <a:t>分区始址     </a:t>
            </a:r>
            <a:r>
              <a:rPr lang="en-US" altLang="zh-CN" sz="2400">
                <a:solidFill>
                  <a:srgbClr val="000000"/>
                </a:solidFill>
              </a:rPr>
              <a:t>(K)</a:t>
            </a:r>
            <a:endParaRPr lang="zh-CN" altLang="en-US" sz="2400">
              <a:solidFill>
                <a:srgbClr val="000000"/>
              </a:solidFill>
            </a:endParaRPr>
          </a:p>
        </p:txBody>
      </p:sp>
      <p:sp>
        <p:nvSpPr>
          <p:cNvPr id="10" name="Text Box 57">
            <a:extLst>
              <a:ext uri="{FF2B5EF4-FFF2-40B4-BE49-F238E27FC236}">
                <a16:creationId xmlns:a16="http://schemas.microsoft.com/office/drawing/2014/main" id="{CC8ABEFD-92C1-0643-8A9D-A4F0D0AD384B}"/>
              </a:ext>
            </a:extLst>
          </p:cNvPr>
          <p:cNvSpPr txBox="1">
            <a:spLocks noChangeArrowheads="1"/>
          </p:cNvSpPr>
          <p:nvPr/>
        </p:nvSpPr>
        <p:spPr bwMode="auto">
          <a:xfrm>
            <a:off x="5757863" y="128587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状态</a:t>
            </a:r>
          </a:p>
        </p:txBody>
      </p:sp>
      <p:sp>
        <p:nvSpPr>
          <p:cNvPr id="11" name="Text Box 59">
            <a:extLst>
              <a:ext uri="{FF2B5EF4-FFF2-40B4-BE49-F238E27FC236}">
                <a16:creationId xmlns:a16="http://schemas.microsoft.com/office/drawing/2014/main" id="{AEC1B45A-7AE8-7A41-AD50-2051C80BB2CE}"/>
              </a:ext>
            </a:extLst>
          </p:cNvPr>
          <p:cNvSpPr txBox="1">
            <a:spLocks noChangeArrowheads="1"/>
          </p:cNvSpPr>
          <p:nvPr/>
        </p:nvSpPr>
        <p:spPr bwMode="auto">
          <a:xfrm>
            <a:off x="1185863" y="2286000"/>
            <a:ext cx="457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1</a:t>
            </a:r>
          </a:p>
          <a:p>
            <a:pPr>
              <a:spcBef>
                <a:spcPct val="50000"/>
              </a:spcBef>
            </a:pPr>
            <a:r>
              <a:rPr lang="en-US" altLang="zh-CN" sz="2400">
                <a:solidFill>
                  <a:srgbClr val="000000"/>
                </a:solidFill>
              </a:rPr>
              <a:t>2</a:t>
            </a:r>
          </a:p>
          <a:p>
            <a:pPr>
              <a:spcBef>
                <a:spcPct val="50000"/>
              </a:spcBef>
            </a:pPr>
            <a:r>
              <a:rPr lang="en-US" altLang="zh-CN" sz="2400">
                <a:solidFill>
                  <a:srgbClr val="000000"/>
                </a:solidFill>
              </a:rPr>
              <a:t>3</a:t>
            </a:r>
          </a:p>
          <a:p>
            <a:pPr>
              <a:spcBef>
                <a:spcPct val="50000"/>
              </a:spcBef>
            </a:pPr>
            <a:r>
              <a:rPr lang="en-US" altLang="zh-CN" sz="2400">
                <a:solidFill>
                  <a:srgbClr val="000000"/>
                </a:solidFill>
              </a:rPr>
              <a:t>4</a:t>
            </a:r>
          </a:p>
          <a:p>
            <a:pPr>
              <a:spcBef>
                <a:spcPct val="50000"/>
              </a:spcBef>
            </a:pPr>
            <a:r>
              <a:rPr lang="en-US" altLang="zh-CN" sz="2400">
                <a:solidFill>
                  <a:srgbClr val="000000"/>
                </a:solidFill>
              </a:rPr>
              <a:t>5</a:t>
            </a:r>
          </a:p>
        </p:txBody>
      </p:sp>
      <p:sp>
        <p:nvSpPr>
          <p:cNvPr id="12" name="Text Box 60">
            <a:extLst>
              <a:ext uri="{FF2B5EF4-FFF2-40B4-BE49-F238E27FC236}">
                <a16:creationId xmlns:a16="http://schemas.microsoft.com/office/drawing/2014/main" id="{8DBB5701-F2AC-BD41-86ED-24DAA7C86B55}"/>
              </a:ext>
            </a:extLst>
          </p:cNvPr>
          <p:cNvSpPr txBox="1">
            <a:spLocks noChangeArrowheads="1"/>
          </p:cNvSpPr>
          <p:nvPr/>
        </p:nvSpPr>
        <p:spPr bwMode="auto">
          <a:xfrm>
            <a:off x="2786063" y="2322513"/>
            <a:ext cx="12192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64</a:t>
            </a:r>
          </a:p>
          <a:p>
            <a:pPr>
              <a:spcBef>
                <a:spcPct val="50000"/>
              </a:spcBef>
            </a:pPr>
            <a:r>
              <a:rPr lang="en-US" altLang="zh-CN" sz="2400">
                <a:solidFill>
                  <a:srgbClr val="000000"/>
                </a:solidFill>
              </a:rPr>
              <a:t>24</a:t>
            </a:r>
          </a:p>
          <a:p>
            <a:pPr>
              <a:spcBef>
                <a:spcPct val="50000"/>
              </a:spcBef>
            </a:pPr>
            <a:r>
              <a:rPr lang="en-US" altLang="zh-CN" sz="2400">
                <a:solidFill>
                  <a:srgbClr val="000000"/>
                </a:solidFill>
              </a:rPr>
              <a:t>40</a:t>
            </a:r>
          </a:p>
          <a:p>
            <a:pPr>
              <a:spcBef>
                <a:spcPct val="50000"/>
              </a:spcBef>
            </a:pPr>
            <a:r>
              <a:rPr lang="en-US" altLang="zh-CN" sz="2400">
                <a:solidFill>
                  <a:srgbClr val="000000"/>
                </a:solidFill>
              </a:rPr>
              <a:t>30</a:t>
            </a:r>
          </a:p>
          <a:p>
            <a:pPr>
              <a:spcBef>
                <a:spcPct val="50000"/>
              </a:spcBef>
            </a:pPr>
            <a:r>
              <a:rPr lang="en-US" altLang="zh-CN" sz="2400">
                <a:solidFill>
                  <a:srgbClr val="000000"/>
                </a:solidFill>
              </a:rPr>
              <a:t>…</a:t>
            </a:r>
          </a:p>
        </p:txBody>
      </p:sp>
      <p:sp>
        <p:nvSpPr>
          <p:cNvPr id="13" name="Text Box 61">
            <a:extLst>
              <a:ext uri="{FF2B5EF4-FFF2-40B4-BE49-F238E27FC236}">
                <a16:creationId xmlns:a16="http://schemas.microsoft.com/office/drawing/2014/main" id="{2D26A449-9A15-9E49-A0BA-7005F16A8270}"/>
              </a:ext>
            </a:extLst>
          </p:cNvPr>
          <p:cNvSpPr txBox="1">
            <a:spLocks noChangeArrowheads="1"/>
          </p:cNvSpPr>
          <p:nvPr/>
        </p:nvSpPr>
        <p:spPr bwMode="auto">
          <a:xfrm>
            <a:off x="4233863" y="2251075"/>
            <a:ext cx="1066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44</a:t>
            </a:r>
          </a:p>
          <a:p>
            <a:pPr>
              <a:spcBef>
                <a:spcPct val="50000"/>
              </a:spcBef>
            </a:pPr>
            <a:r>
              <a:rPr lang="en-US" altLang="zh-CN" sz="2400">
                <a:solidFill>
                  <a:srgbClr val="000000"/>
                </a:solidFill>
              </a:rPr>
              <a:t>132</a:t>
            </a:r>
          </a:p>
          <a:p>
            <a:pPr>
              <a:spcBef>
                <a:spcPct val="50000"/>
              </a:spcBef>
            </a:pPr>
            <a:r>
              <a:rPr lang="en-US" altLang="zh-CN" sz="2400">
                <a:solidFill>
                  <a:srgbClr val="000000"/>
                </a:solidFill>
              </a:rPr>
              <a:t>210</a:t>
            </a:r>
          </a:p>
          <a:p>
            <a:pPr>
              <a:spcBef>
                <a:spcPct val="50000"/>
              </a:spcBef>
            </a:pPr>
            <a:r>
              <a:rPr lang="en-US" altLang="zh-CN" sz="2400">
                <a:solidFill>
                  <a:srgbClr val="000000"/>
                </a:solidFill>
              </a:rPr>
              <a:t>270</a:t>
            </a:r>
          </a:p>
          <a:p>
            <a:pPr>
              <a:spcBef>
                <a:spcPct val="50000"/>
              </a:spcBef>
            </a:pPr>
            <a:r>
              <a:rPr lang="en-US" altLang="zh-CN" sz="2400">
                <a:solidFill>
                  <a:srgbClr val="000000"/>
                </a:solidFill>
              </a:rPr>
              <a:t>…</a:t>
            </a:r>
          </a:p>
        </p:txBody>
      </p:sp>
      <p:sp>
        <p:nvSpPr>
          <p:cNvPr id="14" name="Text Box 62">
            <a:extLst>
              <a:ext uri="{FF2B5EF4-FFF2-40B4-BE49-F238E27FC236}">
                <a16:creationId xmlns:a16="http://schemas.microsoft.com/office/drawing/2014/main" id="{1BFC27E8-082B-574E-A82D-D6EAED5388BD}"/>
              </a:ext>
            </a:extLst>
          </p:cNvPr>
          <p:cNvSpPr txBox="1">
            <a:spLocks noChangeArrowheads="1"/>
          </p:cNvSpPr>
          <p:nvPr/>
        </p:nvSpPr>
        <p:spPr bwMode="auto">
          <a:xfrm>
            <a:off x="5757863" y="2251075"/>
            <a:ext cx="990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空闲</a:t>
            </a:r>
          </a:p>
          <a:p>
            <a:pPr>
              <a:spcBef>
                <a:spcPct val="50000"/>
              </a:spcBef>
            </a:pPr>
            <a:r>
              <a:rPr lang="zh-CN" altLang="en-US" sz="2400">
                <a:solidFill>
                  <a:srgbClr val="000000"/>
                </a:solidFill>
              </a:rPr>
              <a:t>空闲</a:t>
            </a:r>
          </a:p>
          <a:p>
            <a:pPr>
              <a:spcBef>
                <a:spcPct val="50000"/>
              </a:spcBef>
            </a:pPr>
            <a:r>
              <a:rPr lang="zh-CN" altLang="en-US" sz="2400">
                <a:solidFill>
                  <a:srgbClr val="000000"/>
                </a:solidFill>
              </a:rPr>
              <a:t>空闲</a:t>
            </a:r>
          </a:p>
          <a:p>
            <a:pPr>
              <a:spcBef>
                <a:spcPct val="50000"/>
              </a:spcBef>
            </a:pPr>
            <a:r>
              <a:rPr lang="zh-CN" altLang="en-US" sz="2400">
                <a:solidFill>
                  <a:srgbClr val="000000"/>
                </a:solidFill>
              </a:rPr>
              <a:t>  </a:t>
            </a:r>
            <a:r>
              <a:rPr lang="en-US" altLang="zh-CN" sz="2400">
                <a:solidFill>
                  <a:srgbClr val="000000"/>
                </a:solidFill>
              </a:rPr>
              <a:t>…</a:t>
            </a:r>
          </a:p>
        </p:txBody>
      </p:sp>
      <p:sp>
        <p:nvSpPr>
          <p:cNvPr id="15" name="Text Box 63">
            <a:extLst>
              <a:ext uri="{FF2B5EF4-FFF2-40B4-BE49-F238E27FC236}">
                <a16:creationId xmlns:a16="http://schemas.microsoft.com/office/drawing/2014/main" id="{9B7C10C5-EDB1-8E49-8BE5-1C09EB545C75}"/>
              </a:ext>
            </a:extLst>
          </p:cNvPr>
          <p:cNvSpPr txBox="1">
            <a:spLocks noChangeArrowheads="1"/>
          </p:cNvSpPr>
          <p:nvPr/>
        </p:nvSpPr>
        <p:spPr bwMode="auto">
          <a:xfrm>
            <a:off x="2774950" y="5157788"/>
            <a:ext cx="28051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0000FF"/>
                </a:solidFill>
              </a:rPr>
              <a:t> </a:t>
            </a:r>
            <a:r>
              <a:rPr lang="zh-CN" altLang="en-US" sz="2800">
                <a:solidFill>
                  <a:srgbClr val="0000FF"/>
                </a:solidFill>
              </a:rPr>
              <a:t>空闲分区表</a:t>
            </a:r>
          </a:p>
        </p:txBody>
      </p:sp>
      <p:graphicFrame>
        <p:nvGraphicFramePr>
          <p:cNvPr id="16" name="Group 158">
            <a:extLst>
              <a:ext uri="{FF2B5EF4-FFF2-40B4-BE49-F238E27FC236}">
                <a16:creationId xmlns:a16="http://schemas.microsoft.com/office/drawing/2014/main" id="{E87C0798-192E-C648-A575-7474E5AC9E29}"/>
              </a:ext>
            </a:extLst>
          </p:cNvPr>
          <p:cNvGraphicFramePr>
            <a:graphicFrameLocks noGrp="1"/>
          </p:cNvGraphicFramePr>
          <p:nvPr/>
        </p:nvGraphicFramePr>
        <p:xfrm>
          <a:off x="7491413" y="642938"/>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17" name="Text Box 159">
            <a:extLst>
              <a:ext uri="{FF2B5EF4-FFF2-40B4-BE49-F238E27FC236}">
                <a16:creationId xmlns:a16="http://schemas.microsoft.com/office/drawing/2014/main" id="{81A68985-05D0-F34A-8A44-413400F19FBB}"/>
              </a:ext>
            </a:extLst>
          </p:cNvPr>
          <p:cNvSpPr txBox="1">
            <a:spLocks noChangeArrowheads="1"/>
          </p:cNvSpPr>
          <p:nvPr/>
        </p:nvSpPr>
        <p:spPr bwMode="auto">
          <a:xfrm>
            <a:off x="6981825" y="620713"/>
            <a:ext cx="6858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18" name="Text Box 160">
            <a:extLst>
              <a:ext uri="{FF2B5EF4-FFF2-40B4-BE49-F238E27FC236}">
                <a16:creationId xmlns:a16="http://schemas.microsoft.com/office/drawing/2014/main" id="{7DE12EC4-46BA-4E46-B18F-DBFF73AA2F68}"/>
              </a:ext>
            </a:extLst>
          </p:cNvPr>
          <p:cNvSpPr txBox="1">
            <a:spLocks noChangeArrowheads="1"/>
          </p:cNvSpPr>
          <p:nvPr/>
        </p:nvSpPr>
        <p:spPr bwMode="auto">
          <a:xfrm>
            <a:off x="6965950"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19" name="Text Box 161">
            <a:extLst>
              <a:ext uri="{FF2B5EF4-FFF2-40B4-BE49-F238E27FC236}">
                <a16:creationId xmlns:a16="http://schemas.microsoft.com/office/drawing/2014/main" id="{0E6CE5CB-6394-B343-A7BE-593C846E37EC}"/>
              </a:ext>
            </a:extLst>
          </p:cNvPr>
          <p:cNvSpPr txBox="1">
            <a:spLocks noChangeArrowheads="1"/>
          </p:cNvSpPr>
          <p:nvPr/>
        </p:nvSpPr>
        <p:spPr bwMode="auto">
          <a:xfrm>
            <a:off x="6965950"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20" name="Text Box 162">
            <a:extLst>
              <a:ext uri="{FF2B5EF4-FFF2-40B4-BE49-F238E27FC236}">
                <a16:creationId xmlns:a16="http://schemas.microsoft.com/office/drawing/2014/main" id="{E30C117A-6F42-CF4B-9D27-70422EBE579A}"/>
              </a:ext>
            </a:extLst>
          </p:cNvPr>
          <p:cNvSpPr txBox="1">
            <a:spLocks noChangeArrowheads="1"/>
          </p:cNvSpPr>
          <p:nvPr/>
        </p:nvSpPr>
        <p:spPr bwMode="auto">
          <a:xfrm>
            <a:off x="6953250" y="367188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21" name="Text Box 163">
            <a:extLst>
              <a:ext uri="{FF2B5EF4-FFF2-40B4-BE49-F238E27FC236}">
                <a16:creationId xmlns:a16="http://schemas.microsoft.com/office/drawing/2014/main" id="{31EC0C34-44DF-6A4C-B3E6-D9FEA01D80C6}"/>
              </a:ext>
            </a:extLst>
          </p:cNvPr>
          <p:cNvSpPr txBox="1">
            <a:spLocks noChangeArrowheads="1"/>
          </p:cNvSpPr>
          <p:nvPr/>
        </p:nvSpPr>
        <p:spPr bwMode="auto">
          <a:xfrm>
            <a:off x="7088188"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22" name="Text Box 164">
            <a:extLst>
              <a:ext uri="{FF2B5EF4-FFF2-40B4-BE49-F238E27FC236}">
                <a16:creationId xmlns:a16="http://schemas.microsoft.com/office/drawing/2014/main" id="{4DD8082E-20CA-EA4F-A255-ADC391F1A338}"/>
              </a:ext>
            </a:extLst>
          </p:cNvPr>
          <p:cNvSpPr txBox="1">
            <a:spLocks noChangeArrowheads="1"/>
          </p:cNvSpPr>
          <p:nvPr/>
        </p:nvSpPr>
        <p:spPr bwMode="auto">
          <a:xfrm>
            <a:off x="6965950"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23" name="Text Box 165">
            <a:extLst>
              <a:ext uri="{FF2B5EF4-FFF2-40B4-BE49-F238E27FC236}">
                <a16:creationId xmlns:a16="http://schemas.microsoft.com/office/drawing/2014/main" id="{14CC2CE3-15DE-2844-9E31-500814F5F127}"/>
              </a:ext>
            </a:extLst>
          </p:cNvPr>
          <p:cNvSpPr txBox="1">
            <a:spLocks noChangeArrowheads="1"/>
          </p:cNvSpPr>
          <p:nvPr/>
        </p:nvSpPr>
        <p:spPr bwMode="auto">
          <a:xfrm>
            <a:off x="6970713"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24" name="TextBox 23">
            <a:extLst>
              <a:ext uri="{FF2B5EF4-FFF2-40B4-BE49-F238E27FC236}">
                <a16:creationId xmlns:a16="http://schemas.microsoft.com/office/drawing/2014/main" id="{FE15417B-E045-6A4D-9ACF-DE3BDE131120}"/>
              </a:ext>
            </a:extLst>
          </p:cNvPr>
          <p:cNvSpPr txBox="1">
            <a:spLocks noChangeArrowheads="1"/>
          </p:cNvSpPr>
          <p:nvPr/>
        </p:nvSpPr>
        <p:spPr bwMode="auto">
          <a:xfrm>
            <a:off x="8589963" y="1785938"/>
            <a:ext cx="554037"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25" name="矩形 24">
            <a:extLst>
              <a:ext uri="{FF2B5EF4-FFF2-40B4-BE49-F238E27FC236}">
                <a16:creationId xmlns:a16="http://schemas.microsoft.com/office/drawing/2014/main" id="{5A3563FB-F28D-1B41-84AE-D773427A8E45}"/>
              </a:ext>
            </a:extLst>
          </p:cNvPr>
          <p:cNvSpPr>
            <a:spLocks noChangeArrowheads="1"/>
          </p:cNvSpPr>
          <p:nvPr/>
        </p:nvSpPr>
        <p:spPr bwMode="auto">
          <a:xfrm>
            <a:off x="7500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8765" name="Rectangle 2">
            <a:extLst>
              <a:ext uri="{FF2B5EF4-FFF2-40B4-BE49-F238E27FC236}">
                <a16:creationId xmlns:a16="http://schemas.microsoft.com/office/drawing/2014/main" id="{B0BFBB1F-D89E-4743-B4B1-3F2C326F07B3}"/>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390536695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ssolve">
                                      <p:cBhvr>
                                        <p:cTn id="28" dur="500"/>
                                        <p:tgtEl>
                                          <p:spTgt spid="2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dissolve">
                                      <p:cBhvr>
                                        <p:cTn id="34" dur="500"/>
                                        <p:tgtEl>
                                          <p:spTgt spid="2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linds(horizontal)">
                                      <p:cBhvr>
                                        <p:cTn id="39" dur="500"/>
                                        <p:tgtEl>
                                          <p:spTgt spid="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linds(horizontal)">
                                      <p:cBhvr>
                                        <p:cTn id="51" dur="500"/>
                                        <p:tgtEl>
                                          <p:spTgt spid="10"/>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blinds(horizontal)">
                                      <p:cBhvr>
                                        <p:cTn id="54" dur="500"/>
                                        <p:tgtEl>
                                          <p:spTgt spid="1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blinds(horizontal)">
                                      <p:cBhvr>
                                        <p:cTn id="60" dur="500"/>
                                        <p:tgtEl>
                                          <p:spTgt spid="13"/>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blinds(horizontal)">
                                      <p:cBhvr>
                                        <p:cTn id="63" dur="500"/>
                                        <p:tgtEl>
                                          <p:spTgt spid="1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blinds(horizontal)">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1" grpId="0"/>
      <p:bldP spid="12" grpId="0"/>
      <p:bldP spid="13" grpId="0"/>
      <p:bldP spid="14" grpId="0"/>
      <p:bldP spid="15" grpId="0"/>
      <p:bldP spid="17" grpId="0"/>
      <p:bldP spid="18" grpId="0"/>
      <p:bldP spid="19" grpId="0"/>
      <p:bldP spid="20" grpId="0"/>
      <p:bldP spid="21" grpId="0"/>
      <p:bldP spid="22" grpId="0"/>
      <p:bldP spid="23" grpId="0"/>
      <p:bldP spid="24" grpId="0"/>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B9BCA8F-C420-5F4C-8D13-5B63217CDB33}"/>
              </a:ext>
            </a:extLst>
          </p:cNvPr>
          <p:cNvSpPr>
            <a:spLocks noChangeArrowheads="1"/>
          </p:cNvSpPr>
          <p:nvPr/>
        </p:nvSpPr>
        <p:spPr bwMode="auto">
          <a:xfrm>
            <a:off x="609600" y="990600"/>
            <a:ext cx="21336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29699" name="Line 3">
            <a:extLst>
              <a:ext uri="{FF2B5EF4-FFF2-40B4-BE49-F238E27FC236}">
                <a16:creationId xmlns:a16="http://schemas.microsoft.com/office/drawing/2014/main" id="{C156F5B7-16BB-ED47-8855-F0BBCCF72E03}"/>
              </a:ext>
            </a:extLst>
          </p:cNvPr>
          <p:cNvSpPr>
            <a:spLocks noChangeShapeType="1"/>
          </p:cNvSpPr>
          <p:nvPr/>
        </p:nvSpPr>
        <p:spPr bwMode="auto">
          <a:xfrm>
            <a:off x="10668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0" name="Line 4">
            <a:extLst>
              <a:ext uri="{FF2B5EF4-FFF2-40B4-BE49-F238E27FC236}">
                <a16:creationId xmlns:a16="http://schemas.microsoft.com/office/drawing/2014/main" id="{1A2C17C4-3D35-DA46-A4F0-BFEE80489AD7}"/>
              </a:ext>
            </a:extLst>
          </p:cNvPr>
          <p:cNvSpPr>
            <a:spLocks noChangeShapeType="1"/>
          </p:cNvSpPr>
          <p:nvPr/>
        </p:nvSpPr>
        <p:spPr bwMode="auto">
          <a:xfrm>
            <a:off x="22860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Rectangle 5">
            <a:extLst>
              <a:ext uri="{FF2B5EF4-FFF2-40B4-BE49-F238E27FC236}">
                <a16:creationId xmlns:a16="http://schemas.microsoft.com/office/drawing/2014/main" id="{C79EB71B-EF85-1A49-B8B3-F69DD270EA3F}"/>
              </a:ext>
            </a:extLst>
          </p:cNvPr>
          <p:cNvSpPr>
            <a:spLocks noChangeArrowheads="1"/>
          </p:cNvSpPr>
          <p:nvPr/>
        </p:nvSpPr>
        <p:spPr bwMode="auto">
          <a:xfrm>
            <a:off x="3581400" y="990600"/>
            <a:ext cx="21336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29702" name="Line 6">
            <a:extLst>
              <a:ext uri="{FF2B5EF4-FFF2-40B4-BE49-F238E27FC236}">
                <a16:creationId xmlns:a16="http://schemas.microsoft.com/office/drawing/2014/main" id="{4F26815F-40A6-C841-B5EF-26195BF7A5D2}"/>
              </a:ext>
            </a:extLst>
          </p:cNvPr>
          <p:cNvSpPr>
            <a:spLocks noChangeShapeType="1"/>
          </p:cNvSpPr>
          <p:nvPr/>
        </p:nvSpPr>
        <p:spPr bwMode="auto">
          <a:xfrm>
            <a:off x="40386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7">
            <a:extLst>
              <a:ext uri="{FF2B5EF4-FFF2-40B4-BE49-F238E27FC236}">
                <a16:creationId xmlns:a16="http://schemas.microsoft.com/office/drawing/2014/main" id="{7BDDA23B-0CF4-F04E-AC9E-A0D6AB0AA9DC}"/>
              </a:ext>
            </a:extLst>
          </p:cNvPr>
          <p:cNvSpPr>
            <a:spLocks noChangeShapeType="1"/>
          </p:cNvSpPr>
          <p:nvPr/>
        </p:nvSpPr>
        <p:spPr bwMode="auto">
          <a:xfrm>
            <a:off x="52578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Rectangle 8">
            <a:extLst>
              <a:ext uri="{FF2B5EF4-FFF2-40B4-BE49-F238E27FC236}">
                <a16:creationId xmlns:a16="http://schemas.microsoft.com/office/drawing/2014/main" id="{D8F8C953-AFCD-B54A-AE8A-4B9659E4CD7A}"/>
              </a:ext>
            </a:extLst>
          </p:cNvPr>
          <p:cNvSpPr>
            <a:spLocks noChangeArrowheads="1"/>
          </p:cNvSpPr>
          <p:nvPr/>
        </p:nvSpPr>
        <p:spPr bwMode="auto">
          <a:xfrm>
            <a:off x="6477000" y="990600"/>
            <a:ext cx="21336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29705" name="Line 9">
            <a:extLst>
              <a:ext uri="{FF2B5EF4-FFF2-40B4-BE49-F238E27FC236}">
                <a16:creationId xmlns:a16="http://schemas.microsoft.com/office/drawing/2014/main" id="{EB0C5FCA-35A6-BE44-A3FE-4A03BDDEAE3C}"/>
              </a:ext>
            </a:extLst>
          </p:cNvPr>
          <p:cNvSpPr>
            <a:spLocks noChangeShapeType="1"/>
          </p:cNvSpPr>
          <p:nvPr/>
        </p:nvSpPr>
        <p:spPr bwMode="auto">
          <a:xfrm>
            <a:off x="69342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10">
            <a:extLst>
              <a:ext uri="{FF2B5EF4-FFF2-40B4-BE49-F238E27FC236}">
                <a16:creationId xmlns:a16="http://schemas.microsoft.com/office/drawing/2014/main" id="{3DBDB6D9-57F5-604A-B34E-9AAD94ECD0D8}"/>
              </a:ext>
            </a:extLst>
          </p:cNvPr>
          <p:cNvSpPr>
            <a:spLocks noChangeShapeType="1"/>
          </p:cNvSpPr>
          <p:nvPr/>
        </p:nvSpPr>
        <p:spPr bwMode="auto">
          <a:xfrm>
            <a:off x="81534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Freeform 13">
            <a:extLst>
              <a:ext uri="{FF2B5EF4-FFF2-40B4-BE49-F238E27FC236}">
                <a16:creationId xmlns:a16="http://schemas.microsoft.com/office/drawing/2014/main" id="{503B2A15-3188-C247-9B54-464D237C4ACC}"/>
              </a:ext>
            </a:extLst>
          </p:cNvPr>
          <p:cNvSpPr>
            <a:spLocks/>
          </p:cNvSpPr>
          <p:nvPr/>
        </p:nvSpPr>
        <p:spPr bwMode="auto">
          <a:xfrm>
            <a:off x="2667000" y="990600"/>
            <a:ext cx="1066800" cy="228600"/>
          </a:xfrm>
          <a:custGeom>
            <a:avLst/>
            <a:gdLst>
              <a:gd name="T0" fmla="*/ 0 w 672"/>
              <a:gd name="T1" fmla="*/ 2147483647 h 144"/>
              <a:gd name="T2" fmla="*/ 2147483647 w 672"/>
              <a:gd name="T3" fmla="*/ 0 h 144"/>
              <a:gd name="T4" fmla="*/ 2147483647 w 672"/>
              <a:gd name="T5" fmla="*/ 2147483647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0" y="144"/>
                </a:moveTo>
                <a:cubicBezTo>
                  <a:pt x="64" y="72"/>
                  <a:pt x="128" y="0"/>
                  <a:pt x="240" y="0"/>
                </a:cubicBezTo>
                <a:cubicBezTo>
                  <a:pt x="352" y="0"/>
                  <a:pt x="600" y="120"/>
                  <a:pt x="672" y="144"/>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708" name="Freeform 14">
            <a:extLst>
              <a:ext uri="{FF2B5EF4-FFF2-40B4-BE49-F238E27FC236}">
                <a16:creationId xmlns:a16="http://schemas.microsoft.com/office/drawing/2014/main" id="{D4CA63D4-8F56-0D42-8201-D28533BEB2BB}"/>
              </a:ext>
            </a:extLst>
          </p:cNvPr>
          <p:cNvSpPr>
            <a:spLocks/>
          </p:cNvSpPr>
          <p:nvPr/>
        </p:nvSpPr>
        <p:spPr bwMode="auto">
          <a:xfrm>
            <a:off x="2590800" y="1447800"/>
            <a:ext cx="1066800" cy="228600"/>
          </a:xfrm>
          <a:custGeom>
            <a:avLst/>
            <a:gdLst>
              <a:gd name="T0" fmla="*/ 2147483647 w 672"/>
              <a:gd name="T1" fmla="*/ 0 h 144"/>
              <a:gd name="T2" fmla="*/ 2147483647 w 672"/>
              <a:gd name="T3" fmla="*/ 2147483647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0"/>
                </a:moveTo>
                <a:cubicBezTo>
                  <a:pt x="584" y="72"/>
                  <a:pt x="496" y="144"/>
                  <a:pt x="384" y="144"/>
                </a:cubicBezTo>
                <a:cubicBezTo>
                  <a:pt x="272" y="144"/>
                  <a:pt x="136" y="72"/>
                  <a:pt x="0"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709" name="Freeform 15">
            <a:extLst>
              <a:ext uri="{FF2B5EF4-FFF2-40B4-BE49-F238E27FC236}">
                <a16:creationId xmlns:a16="http://schemas.microsoft.com/office/drawing/2014/main" id="{820E0F24-63E6-084D-87C4-9CB91277D61E}"/>
              </a:ext>
            </a:extLst>
          </p:cNvPr>
          <p:cNvSpPr>
            <a:spLocks/>
          </p:cNvSpPr>
          <p:nvPr/>
        </p:nvSpPr>
        <p:spPr bwMode="auto">
          <a:xfrm>
            <a:off x="5562600" y="990600"/>
            <a:ext cx="1066800" cy="228600"/>
          </a:xfrm>
          <a:custGeom>
            <a:avLst/>
            <a:gdLst>
              <a:gd name="T0" fmla="*/ 0 w 672"/>
              <a:gd name="T1" fmla="*/ 2147483647 h 144"/>
              <a:gd name="T2" fmla="*/ 2147483647 w 672"/>
              <a:gd name="T3" fmla="*/ 0 h 144"/>
              <a:gd name="T4" fmla="*/ 2147483647 w 672"/>
              <a:gd name="T5" fmla="*/ 2147483647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0" y="144"/>
                </a:moveTo>
                <a:cubicBezTo>
                  <a:pt x="64" y="72"/>
                  <a:pt x="128" y="0"/>
                  <a:pt x="240" y="0"/>
                </a:cubicBezTo>
                <a:cubicBezTo>
                  <a:pt x="352" y="0"/>
                  <a:pt x="600" y="120"/>
                  <a:pt x="672" y="144"/>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710" name="Freeform 16">
            <a:extLst>
              <a:ext uri="{FF2B5EF4-FFF2-40B4-BE49-F238E27FC236}">
                <a16:creationId xmlns:a16="http://schemas.microsoft.com/office/drawing/2014/main" id="{32826E0E-E226-8247-AC9D-D57B1BF68912}"/>
              </a:ext>
            </a:extLst>
          </p:cNvPr>
          <p:cNvSpPr>
            <a:spLocks/>
          </p:cNvSpPr>
          <p:nvPr/>
        </p:nvSpPr>
        <p:spPr bwMode="auto">
          <a:xfrm>
            <a:off x="5486400" y="1371600"/>
            <a:ext cx="1066800" cy="228600"/>
          </a:xfrm>
          <a:custGeom>
            <a:avLst/>
            <a:gdLst>
              <a:gd name="T0" fmla="*/ 2147483647 w 672"/>
              <a:gd name="T1" fmla="*/ 0 h 144"/>
              <a:gd name="T2" fmla="*/ 2147483647 w 672"/>
              <a:gd name="T3" fmla="*/ 2147483647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0"/>
                </a:moveTo>
                <a:cubicBezTo>
                  <a:pt x="584" y="72"/>
                  <a:pt x="496" y="144"/>
                  <a:pt x="384" y="144"/>
                </a:cubicBezTo>
                <a:cubicBezTo>
                  <a:pt x="272" y="144"/>
                  <a:pt x="136" y="72"/>
                  <a:pt x="0"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17" name="Group 113">
            <a:extLst>
              <a:ext uri="{FF2B5EF4-FFF2-40B4-BE49-F238E27FC236}">
                <a16:creationId xmlns:a16="http://schemas.microsoft.com/office/drawing/2014/main" id="{CBDA9E86-4B88-AA44-B4D2-ECA1E8037090}"/>
              </a:ext>
            </a:extLst>
          </p:cNvPr>
          <p:cNvGraphicFramePr>
            <a:graphicFrameLocks noGrp="1"/>
          </p:cNvGraphicFramePr>
          <p:nvPr/>
        </p:nvGraphicFramePr>
        <p:xfrm>
          <a:off x="3352800" y="2438400"/>
          <a:ext cx="3219450" cy="2990851"/>
        </p:xfrm>
        <a:graphic>
          <a:graphicData uri="http://schemas.openxmlformats.org/drawingml/2006/table">
            <a:tbl>
              <a:tblPr/>
              <a:tblGrid>
                <a:gridCol w="644544">
                  <a:extLst>
                    <a:ext uri="{9D8B030D-6E8A-4147-A177-3AD203B41FA5}">
                      <a16:colId xmlns:a16="http://schemas.microsoft.com/office/drawing/2014/main" val="20000"/>
                    </a:ext>
                  </a:extLst>
                </a:gridCol>
                <a:gridCol w="1930362">
                  <a:extLst>
                    <a:ext uri="{9D8B030D-6E8A-4147-A177-3AD203B41FA5}">
                      <a16:colId xmlns:a16="http://schemas.microsoft.com/office/drawing/2014/main" val="20001"/>
                    </a:ext>
                  </a:extLst>
                </a:gridCol>
                <a:gridCol w="644544">
                  <a:extLst>
                    <a:ext uri="{9D8B030D-6E8A-4147-A177-3AD203B41FA5}">
                      <a16:colId xmlns:a16="http://schemas.microsoft.com/office/drawing/2014/main" val="20002"/>
                    </a:ext>
                  </a:extLst>
                </a:gridCol>
              </a:tblGrid>
              <a:tr h="15802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05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4">
                <a:tc>
                  <a:txBody>
                    <a:bodyPr/>
                    <a:lstStyle/>
                    <a:p>
                      <a:endParaRPr lang="zh-CN" altLang="en-US" sz="1800" dirty="0"/>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endParaRPr lang="zh-CN" altLang="en-US" sz="1800" dirty="0"/>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29" name="Text Box 111">
            <a:extLst>
              <a:ext uri="{FF2B5EF4-FFF2-40B4-BE49-F238E27FC236}">
                <a16:creationId xmlns:a16="http://schemas.microsoft.com/office/drawing/2014/main" id="{B0F41146-174D-F941-AFA9-CD24A0AE3905}"/>
              </a:ext>
            </a:extLst>
          </p:cNvPr>
          <p:cNvSpPr txBox="1">
            <a:spLocks noChangeArrowheads="1"/>
          </p:cNvSpPr>
          <p:nvPr/>
        </p:nvSpPr>
        <p:spPr bwMode="auto">
          <a:xfrm>
            <a:off x="3425825" y="2382838"/>
            <a:ext cx="5540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前向指针</a:t>
            </a:r>
          </a:p>
        </p:txBody>
      </p:sp>
      <p:sp>
        <p:nvSpPr>
          <p:cNvPr id="29730" name="Text Box 116">
            <a:extLst>
              <a:ext uri="{FF2B5EF4-FFF2-40B4-BE49-F238E27FC236}">
                <a16:creationId xmlns:a16="http://schemas.microsoft.com/office/drawing/2014/main" id="{105E7F5B-8484-874E-90AB-2B431F846779}"/>
              </a:ext>
            </a:extLst>
          </p:cNvPr>
          <p:cNvSpPr txBox="1">
            <a:spLocks noChangeArrowheads="1"/>
          </p:cNvSpPr>
          <p:nvPr/>
        </p:nvSpPr>
        <p:spPr bwMode="auto">
          <a:xfrm>
            <a:off x="3505200" y="4008438"/>
            <a:ext cx="471488" cy="84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25000"/>
              </a:lnSpc>
              <a:spcBef>
                <a:spcPct val="50000"/>
              </a:spcBef>
            </a:pPr>
            <a:endParaRPr lang="en-US" altLang="zh-CN" sz="2400">
              <a:solidFill>
                <a:srgbClr val="000000"/>
              </a:solidFill>
              <a:latin typeface="幼圆" pitchFamily="49" charset="-122"/>
              <a:ea typeface="幼圆" pitchFamily="49" charset="-122"/>
            </a:endParaRPr>
          </a:p>
          <a:p>
            <a:pPr>
              <a:lnSpc>
                <a:spcPct val="10000"/>
              </a:lnSpc>
              <a:spcBef>
                <a:spcPct val="50000"/>
              </a:spcBef>
            </a:pPr>
            <a:r>
              <a:rPr lang="en-US" altLang="zh-CN" sz="2400">
                <a:solidFill>
                  <a:srgbClr val="000000"/>
                </a:solidFill>
                <a:latin typeface="幼圆" pitchFamily="49" charset="-122"/>
                <a:ea typeface="幼圆" pitchFamily="49" charset="-122"/>
              </a:rPr>
              <a:t>N</a:t>
            </a:r>
          </a:p>
          <a:p>
            <a:pPr>
              <a:lnSpc>
                <a:spcPct val="10000"/>
              </a:lnSpc>
              <a:spcBef>
                <a:spcPct val="50000"/>
              </a:spcBef>
            </a:pPr>
            <a:r>
              <a:rPr lang="en-US" altLang="zh-CN" sz="2400">
                <a:solidFill>
                  <a:srgbClr val="000000"/>
                </a:solidFill>
                <a:latin typeface="幼圆" pitchFamily="49" charset="-122"/>
                <a:ea typeface="幼圆" pitchFamily="49" charset="-122"/>
              </a:rPr>
              <a:t>+</a:t>
            </a:r>
          </a:p>
          <a:p>
            <a:pPr>
              <a:lnSpc>
                <a:spcPct val="10000"/>
              </a:lnSpc>
              <a:spcBef>
                <a:spcPct val="50000"/>
              </a:spcBef>
            </a:pPr>
            <a:r>
              <a:rPr lang="en-US" altLang="zh-CN" sz="2400">
                <a:solidFill>
                  <a:srgbClr val="000000"/>
                </a:solidFill>
                <a:latin typeface="幼圆" pitchFamily="49" charset="-122"/>
                <a:ea typeface="幼圆" pitchFamily="49" charset="-122"/>
              </a:rPr>
              <a:t>2</a:t>
            </a:r>
          </a:p>
        </p:txBody>
      </p:sp>
      <p:sp>
        <p:nvSpPr>
          <p:cNvPr id="29731" name="Text Box 117">
            <a:extLst>
              <a:ext uri="{FF2B5EF4-FFF2-40B4-BE49-F238E27FC236}">
                <a16:creationId xmlns:a16="http://schemas.microsoft.com/office/drawing/2014/main" id="{4EE36322-2E92-E94A-A285-FB55337075F4}"/>
              </a:ext>
            </a:extLst>
          </p:cNvPr>
          <p:cNvSpPr txBox="1">
            <a:spLocks noChangeArrowheads="1"/>
          </p:cNvSpPr>
          <p:nvPr/>
        </p:nvSpPr>
        <p:spPr bwMode="auto">
          <a:xfrm>
            <a:off x="6019800" y="4064000"/>
            <a:ext cx="471488"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0000"/>
              </a:lnSpc>
              <a:spcBef>
                <a:spcPct val="50000"/>
              </a:spcBef>
            </a:pPr>
            <a:endParaRPr lang="en-US" altLang="zh-CN" sz="2400">
              <a:solidFill>
                <a:srgbClr val="000000"/>
              </a:solidFill>
              <a:latin typeface="幼圆" pitchFamily="49" charset="-122"/>
              <a:ea typeface="幼圆" pitchFamily="49" charset="-122"/>
            </a:endParaRPr>
          </a:p>
          <a:p>
            <a:pPr>
              <a:lnSpc>
                <a:spcPct val="10000"/>
              </a:lnSpc>
              <a:spcBef>
                <a:spcPct val="50000"/>
              </a:spcBef>
            </a:pPr>
            <a:r>
              <a:rPr lang="en-US" altLang="zh-CN" sz="2400">
                <a:solidFill>
                  <a:srgbClr val="000000"/>
                </a:solidFill>
                <a:latin typeface="幼圆" pitchFamily="49" charset="-122"/>
                <a:ea typeface="幼圆" pitchFamily="49" charset="-122"/>
              </a:rPr>
              <a:t>N</a:t>
            </a:r>
          </a:p>
          <a:p>
            <a:pPr>
              <a:lnSpc>
                <a:spcPct val="10000"/>
              </a:lnSpc>
              <a:spcBef>
                <a:spcPct val="50000"/>
              </a:spcBef>
            </a:pPr>
            <a:r>
              <a:rPr lang="en-US" altLang="zh-CN" sz="2400">
                <a:solidFill>
                  <a:srgbClr val="000000"/>
                </a:solidFill>
                <a:latin typeface="幼圆" pitchFamily="49" charset="-122"/>
                <a:ea typeface="幼圆" pitchFamily="49" charset="-122"/>
              </a:rPr>
              <a:t>+</a:t>
            </a:r>
          </a:p>
          <a:p>
            <a:pPr>
              <a:lnSpc>
                <a:spcPct val="10000"/>
              </a:lnSpc>
              <a:spcBef>
                <a:spcPct val="50000"/>
              </a:spcBef>
            </a:pPr>
            <a:r>
              <a:rPr lang="en-US" altLang="zh-CN" sz="2400">
                <a:solidFill>
                  <a:srgbClr val="000000"/>
                </a:solidFill>
                <a:latin typeface="幼圆" pitchFamily="49" charset="-122"/>
                <a:ea typeface="幼圆" pitchFamily="49" charset="-122"/>
              </a:rPr>
              <a:t>2</a:t>
            </a:r>
          </a:p>
        </p:txBody>
      </p:sp>
      <p:sp>
        <p:nvSpPr>
          <p:cNvPr id="29732" name="Text Box 118">
            <a:extLst>
              <a:ext uri="{FF2B5EF4-FFF2-40B4-BE49-F238E27FC236}">
                <a16:creationId xmlns:a16="http://schemas.microsoft.com/office/drawing/2014/main" id="{A8A92BBD-B343-124F-9870-5F26522C7E59}"/>
              </a:ext>
            </a:extLst>
          </p:cNvPr>
          <p:cNvSpPr txBox="1">
            <a:spLocks noChangeArrowheads="1"/>
          </p:cNvSpPr>
          <p:nvPr/>
        </p:nvSpPr>
        <p:spPr bwMode="auto">
          <a:xfrm>
            <a:off x="3505200" y="4967288"/>
            <a:ext cx="314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0</a:t>
            </a:r>
          </a:p>
        </p:txBody>
      </p:sp>
      <p:sp>
        <p:nvSpPr>
          <p:cNvPr id="29733" name="Text Box 119">
            <a:extLst>
              <a:ext uri="{FF2B5EF4-FFF2-40B4-BE49-F238E27FC236}">
                <a16:creationId xmlns:a16="http://schemas.microsoft.com/office/drawing/2014/main" id="{0C10D62F-A9CF-EE4A-A18A-5636B8DC763F}"/>
              </a:ext>
            </a:extLst>
          </p:cNvPr>
          <p:cNvSpPr txBox="1">
            <a:spLocks noChangeArrowheads="1"/>
          </p:cNvSpPr>
          <p:nvPr/>
        </p:nvSpPr>
        <p:spPr bwMode="auto">
          <a:xfrm>
            <a:off x="6029325" y="4895850"/>
            <a:ext cx="471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0</a:t>
            </a:r>
          </a:p>
        </p:txBody>
      </p:sp>
      <p:sp>
        <p:nvSpPr>
          <p:cNvPr id="29734" name="Text Box 120">
            <a:extLst>
              <a:ext uri="{FF2B5EF4-FFF2-40B4-BE49-F238E27FC236}">
                <a16:creationId xmlns:a16="http://schemas.microsoft.com/office/drawing/2014/main" id="{D3AB4385-52DD-4B4B-873E-1D666DE55967}"/>
              </a:ext>
            </a:extLst>
          </p:cNvPr>
          <p:cNvSpPr txBox="1">
            <a:spLocks noChangeArrowheads="1"/>
          </p:cNvSpPr>
          <p:nvPr/>
        </p:nvSpPr>
        <p:spPr bwMode="auto">
          <a:xfrm>
            <a:off x="4003675" y="3565525"/>
            <a:ext cx="2513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N</a:t>
            </a:r>
            <a:r>
              <a:rPr lang="zh-CN" altLang="en-US" sz="2400">
                <a:solidFill>
                  <a:srgbClr val="000000"/>
                </a:solidFill>
                <a:latin typeface="幼圆" pitchFamily="49" charset="-122"/>
                <a:ea typeface="幼圆" pitchFamily="49" charset="-122"/>
              </a:rPr>
              <a:t>个字节可用</a:t>
            </a:r>
          </a:p>
        </p:txBody>
      </p:sp>
      <p:sp>
        <p:nvSpPr>
          <p:cNvPr id="29735" name="Text Box 121">
            <a:extLst>
              <a:ext uri="{FF2B5EF4-FFF2-40B4-BE49-F238E27FC236}">
                <a16:creationId xmlns:a16="http://schemas.microsoft.com/office/drawing/2014/main" id="{226ADF61-2688-1441-A10B-930BB03BCA3D}"/>
              </a:ext>
            </a:extLst>
          </p:cNvPr>
          <p:cNvSpPr txBox="1">
            <a:spLocks noChangeArrowheads="1"/>
          </p:cNvSpPr>
          <p:nvPr/>
        </p:nvSpPr>
        <p:spPr bwMode="auto">
          <a:xfrm>
            <a:off x="3838575" y="57150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空闲链结构</a:t>
            </a:r>
          </a:p>
        </p:txBody>
      </p:sp>
      <p:sp>
        <p:nvSpPr>
          <p:cNvPr id="29736" name="Line 122">
            <a:extLst>
              <a:ext uri="{FF2B5EF4-FFF2-40B4-BE49-F238E27FC236}">
                <a16:creationId xmlns:a16="http://schemas.microsoft.com/office/drawing/2014/main" id="{A1ACCEAB-9AF5-BE43-B1A0-8F7CB458E713}"/>
              </a:ext>
            </a:extLst>
          </p:cNvPr>
          <p:cNvSpPr>
            <a:spLocks noChangeShapeType="1"/>
          </p:cNvSpPr>
          <p:nvPr/>
        </p:nvSpPr>
        <p:spPr bwMode="auto">
          <a:xfrm flipH="1">
            <a:off x="3352800" y="1600200"/>
            <a:ext cx="2286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7" name="Line 123">
            <a:extLst>
              <a:ext uri="{FF2B5EF4-FFF2-40B4-BE49-F238E27FC236}">
                <a16:creationId xmlns:a16="http://schemas.microsoft.com/office/drawing/2014/main" id="{EEB28258-F1A4-7541-9919-48F8C93A1742}"/>
              </a:ext>
            </a:extLst>
          </p:cNvPr>
          <p:cNvSpPr>
            <a:spLocks noChangeShapeType="1"/>
          </p:cNvSpPr>
          <p:nvPr/>
        </p:nvSpPr>
        <p:spPr bwMode="auto">
          <a:xfrm>
            <a:off x="5715000" y="1600200"/>
            <a:ext cx="7620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8" name="Text Box 111">
            <a:extLst>
              <a:ext uri="{FF2B5EF4-FFF2-40B4-BE49-F238E27FC236}">
                <a16:creationId xmlns:a16="http://schemas.microsoft.com/office/drawing/2014/main" id="{44EA9B8D-FE48-D940-9D9F-D79FD9CD6963}"/>
              </a:ext>
            </a:extLst>
          </p:cNvPr>
          <p:cNvSpPr txBox="1">
            <a:spLocks noChangeArrowheads="1"/>
          </p:cNvSpPr>
          <p:nvPr/>
        </p:nvSpPr>
        <p:spPr bwMode="auto">
          <a:xfrm>
            <a:off x="5892800" y="2405063"/>
            <a:ext cx="5540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后向指针</a:t>
            </a:r>
          </a:p>
        </p:txBody>
      </p:sp>
      <p:sp>
        <p:nvSpPr>
          <p:cNvPr id="29739" name="Rectangle 2">
            <a:extLst>
              <a:ext uri="{FF2B5EF4-FFF2-40B4-BE49-F238E27FC236}">
                <a16:creationId xmlns:a16="http://schemas.microsoft.com/office/drawing/2014/main" id="{CF45D517-8C92-9246-B522-58B39B53F298}"/>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
        <p:nvSpPr>
          <p:cNvPr id="27" name="TextBox 26">
            <a:extLst>
              <a:ext uri="{FF2B5EF4-FFF2-40B4-BE49-F238E27FC236}">
                <a16:creationId xmlns:a16="http://schemas.microsoft.com/office/drawing/2014/main" id="{21DA9F45-F536-3C4D-A684-9A26A6855114}"/>
              </a:ext>
            </a:extLst>
          </p:cNvPr>
          <p:cNvSpPr txBox="1">
            <a:spLocks noChangeArrowheads="1"/>
          </p:cNvSpPr>
          <p:nvPr/>
        </p:nvSpPr>
        <p:spPr bwMode="auto">
          <a:xfrm>
            <a:off x="539750" y="3141663"/>
            <a:ext cx="273685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C00000"/>
                </a:solidFill>
                <a:latin typeface="幼圆" pitchFamily="49" charset="-122"/>
                <a:ea typeface="幼圆" pitchFamily="49" charset="-122"/>
              </a:rPr>
              <a:t>1.</a:t>
            </a:r>
            <a:r>
              <a:rPr lang="zh-CN" altLang="en-US" sz="2800">
                <a:solidFill>
                  <a:srgbClr val="C00000"/>
                </a:solidFill>
                <a:latin typeface="幼圆" pitchFamily="49" charset="-122"/>
                <a:ea typeface="幼圆" pitchFamily="49" charset="-122"/>
              </a:rPr>
              <a:t>有没有必要设置状态位？</a:t>
            </a:r>
            <a:endParaRPr lang="en-US" altLang="zh-CN" sz="2800">
              <a:solidFill>
                <a:srgbClr val="C00000"/>
              </a:solidFill>
              <a:latin typeface="幼圆" pitchFamily="49" charset="-122"/>
              <a:ea typeface="幼圆" pitchFamily="49" charset="-122"/>
            </a:endParaRPr>
          </a:p>
          <a:p>
            <a:r>
              <a:rPr lang="en-US" altLang="zh-CN" sz="2800">
                <a:solidFill>
                  <a:srgbClr val="C00000"/>
                </a:solidFill>
                <a:latin typeface="幼圆" pitchFamily="49" charset="-122"/>
                <a:ea typeface="幼圆" pitchFamily="49" charset="-122"/>
              </a:rPr>
              <a:t>2.</a:t>
            </a:r>
            <a:r>
              <a:rPr lang="zh-CN" altLang="en-US" sz="2800">
                <a:solidFill>
                  <a:srgbClr val="C00000"/>
                </a:solidFill>
                <a:latin typeface="幼圆" pitchFamily="49" charset="-122"/>
                <a:ea typeface="幼圆" pitchFamily="49" charset="-122"/>
              </a:rPr>
              <a:t>前后向指针信息分别保存在空闲分区的前后是否合理？</a:t>
            </a:r>
            <a:endParaRPr lang="en-US" altLang="zh-CN" sz="2800">
              <a:solidFill>
                <a:srgbClr val="C00000"/>
              </a:solidFill>
              <a:latin typeface="幼圆" pitchFamily="49" charset="-122"/>
              <a:ea typeface="幼圆" pitchFamily="49" charset="-122"/>
            </a:endParaRPr>
          </a:p>
        </p:txBody>
      </p:sp>
    </p:spTree>
    <p:extLst>
      <p:ext uri="{BB962C8B-B14F-4D97-AF65-F5344CB8AC3E}">
        <p14:creationId xmlns:p14="http://schemas.microsoft.com/office/powerpoint/2010/main" val="111222795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iterate type="lt">
                                    <p:tmPct val="0"/>
                                  </p:iterate>
                                  <p:childTnLst>
                                    <p:set>
                                      <p:cBhvr>
                                        <p:cTn id="6" dur="1" fill="hold">
                                          <p:stCondLst>
                                            <p:cond delay="0"/>
                                          </p:stCondLst>
                                        </p:cTn>
                                        <p:tgtEl>
                                          <p:spTgt spid="27">
                                            <p:txEl>
                                              <p:pRg st="0" end="0"/>
                                            </p:txEl>
                                          </p:spTgt>
                                        </p:tgtEl>
                                        <p:attrNameLst>
                                          <p:attrName>style.visibility</p:attrName>
                                        </p:attrNameLst>
                                      </p:cBhvr>
                                      <p:to>
                                        <p:strVal val="visible"/>
                                      </p:to>
                                    </p:set>
                                    <p:animEffect transition="in" filter="wipe(down)">
                                      <p:cBhvr>
                                        <p:cTn id="7" dur="580">
                                          <p:stCondLst>
                                            <p:cond delay="0"/>
                                          </p:stCondLst>
                                        </p:cTn>
                                        <p:tgtEl>
                                          <p:spTgt spid="27">
                                            <p:txEl>
                                              <p:pRg st="0" end="0"/>
                                            </p:txEl>
                                          </p:spTgt>
                                        </p:tgtEl>
                                      </p:cBhvr>
                                    </p:animEffect>
                                    <p:anim calcmode="lin" valueType="num">
                                      <p:cBhvr>
                                        <p:cTn id="8" dur="1822" tmFilter="0,0; 0.14,0.36; 0.43,0.73; 0.71,0.91; 1.0,1.0">
                                          <p:stCondLst>
                                            <p:cond delay="0"/>
                                          </p:stCondLst>
                                        </p:cTn>
                                        <p:tgtEl>
                                          <p:spTgt spid="2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7">
                                            <p:txEl>
                                              <p:pRg st="0" end="0"/>
                                            </p:txEl>
                                          </p:spTgt>
                                        </p:tgtEl>
                                      </p:cBhvr>
                                      <p:to x="100000" y="60000"/>
                                    </p:animScale>
                                    <p:animScale>
                                      <p:cBhvr>
                                        <p:cTn id="14" dur="166" decel="50000">
                                          <p:stCondLst>
                                            <p:cond delay="676"/>
                                          </p:stCondLst>
                                        </p:cTn>
                                        <p:tgtEl>
                                          <p:spTgt spid="27">
                                            <p:txEl>
                                              <p:pRg st="0" end="0"/>
                                            </p:txEl>
                                          </p:spTgt>
                                        </p:tgtEl>
                                      </p:cBhvr>
                                      <p:to x="100000" y="100000"/>
                                    </p:animScale>
                                    <p:animScale>
                                      <p:cBhvr>
                                        <p:cTn id="15" dur="26">
                                          <p:stCondLst>
                                            <p:cond delay="1312"/>
                                          </p:stCondLst>
                                        </p:cTn>
                                        <p:tgtEl>
                                          <p:spTgt spid="27">
                                            <p:txEl>
                                              <p:pRg st="0" end="0"/>
                                            </p:txEl>
                                          </p:spTgt>
                                        </p:tgtEl>
                                      </p:cBhvr>
                                      <p:to x="100000" y="80000"/>
                                    </p:animScale>
                                    <p:animScale>
                                      <p:cBhvr>
                                        <p:cTn id="16" dur="166" decel="50000">
                                          <p:stCondLst>
                                            <p:cond delay="1338"/>
                                          </p:stCondLst>
                                        </p:cTn>
                                        <p:tgtEl>
                                          <p:spTgt spid="27">
                                            <p:txEl>
                                              <p:pRg st="0" end="0"/>
                                            </p:txEl>
                                          </p:spTgt>
                                        </p:tgtEl>
                                      </p:cBhvr>
                                      <p:to x="100000" y="100000"/>
                                    </p:animScale>
                                    <p:animScale>
                                      <p:cBhvr>
                                        <p:cTn id="17" dur="26">
                                          <p:stCondLst>
                                            <p:cond delay="1642"/>
                                          </p:stCondLst>
                                        </p:cTn>
                                        <p:tgtEl>
                                          <p:spTgt spid="27">
                                            <p:txEl>
                                              <p:pRg st="0" end="0"/>
                                            </p:txEl>
                                          </p:spTgt>
                                        </p:tgtEl>
                                      </p:cBhvr>
                                      <p:to x="100000" y="90000"/>
                                    </p:animScale>
                                    <p:animScale>
                                      <p:cBhvr>
                                        <p:cTn id="18" dur="166" decel="50000">
                                          <p:stCondLst>
                                            <p:cond delay="1668"/>
                                          </p:stCondLst>
                                        </p:cTn>
                                        <p:tgtEl>
                                          <p:spTgt spid="27">
                                            <p:txEl>
                                              <p:pRg st="0" end="0"/>
                                            </p:txEl>
                                          </p:spTgt>
                                        </p:tgtEl>
                                      </p:cBhvr>
                                      <p:to x="100000" y="100000"/>
                                    </p:animScale>
                                    <p:animScale>
                                      <p:cBhvr>
                                        <p:cTn id="19" dur="26">
                                          <p:stCondLst>
                                            <p:cond delay="1808"/>
                                          </p:stCondLst>
                                        </p:cTn>
                                        <p:tgtEl>
                                          <p:spTgt spid="27">
                                            <p:txEl>
                                              <p:pRg st="0" end="0"/>
                                            </p:txEl>
                                          </p:spTgt>
                                        </p:tgtEl>
                                      </p:cBhvr>
                                      <p:to x="100000" y="95000"/>
                                    </p:animScale>
                                    <p:animScale>
                                      <p:cBhvr>
                                        <p:cTn id="20" dur="166" decel="50000">
                                          <p:stCondLst>
                                            <p:cond delay="1834"/>
                                          </p:stCondLst>
                                        </p:cTn>
                                        <p:tgtEl>
                                          <p:spTgt spid="27">
                                            <p:txEl>
                                              <p:pRg st="0" end="0"/>
                                            </p:txEl>
                                          </p:spTgt>
                                        </p:tgtEl>
                                      </p:cBhvr>
                                      <p:to x="100000" y="100000"/>
                                    </p:animScale>
                                  </p:childTnLst>
                                  <p:subTnLst>
                                    <p:set>
                                      <p:cBhvr override="childStyle">
                                        <p:cTn dur="1" fill="hold" display="0" masterRel="nextClick" afterEffect="1"/>
                                        <p:tgtEl>
                                          <p:spTgt spid="27">
                                            <p:txEl>
                                              <p:pRg st="0" end="0"/>
                                            </p:txEl>
                                          </p:spTgt>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iterate type="lt">
                                    <p:tmPct val="0"/>
                                  </p:iterate>
                                  <p:childTnLst>
                                    <p:set>
                                      <p:cBhvr>
                                        <p:cTn id="24" dur="1" fill="hold">
                                          <p:stCondLst>
                                            <p:cond delay="0"/>
                                          </p:stCondLst>
                                        </p:cTn>
                                        <p:tgtEl>
                                          <p:spTgt spid="27">
                                            <p:txEl>
                                              <p:pRg st="1" end="1"/>
                                            </p:txEl>
                                          </p:spTgt>
                                        </p:tgtEl>
                                        <p:attrNameLst>
                                          <p:attrName>style.visibility</p:attrName>
                                        </p:attrNameLst>
                                      </p:cBhvr>
                                      <p:to>
                                        <p:strVal val="visible"/>
                                      </p:to>
                                    </p:set>
                                    <p:animEffect transition="in" filter="wipe(down)">
                                      <p:cBhvr>
                                        <p:cTn id="25" dur="580">
                                          <p:stCondLst>
                                            <p:cond delay="0"/>
                                          </p:stCondLst>
                                        </p:cTn>
                                        <p:tgtEl>
                                          <p:spTgt spid="27">
                                            <p:txEl>
                                              <p:pRg st="1" end="1"/>
                                            </p:txEl>
                                          </p:spTgt>
                                        </p:tgtEl>
                                      </p:cBhvr>
                                    </p:animEffect>
                                    <p:anim calcmode="lin" valueType="num">
                                      <p:cBhvr>
                                        <p:cTn id="26" dur="1822" tmFilter="0,0; 0.14,0.36; 0.43,0.73; 0.71,0.91; 1.0,1.0">
                                          <p:stCondLst>
                                            <p:cond delay="0"/>
                                          </p:stCondLst>
                                        </p:cTn>
                                        <p:tgtEl>
                                          <p:spTgt spid="2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7">
                                            <p:txEl>
                                              <p:pRg st="1" end="1"/>
                                            </p:txEl>
                                          </p:spTgt>
                                        </p:tgtEl>
                                      </p:cBhvr>
                                      <p:to x="100000" y="60000"/>
                                    </p:animScale>
                                    <p:animScale>
                                      <p:cBhvr>
                                        <p:cTn id="32" dur="166" decel="50000">
                                          <p:stCondLst>
                                            <p:cond delay="676"/>
                                          </p:stCondLst>
                                        </p:cTn>
                                        <p:tgtEl>
                                          <p:spTgt spid="27">
                                            <p:txEl>
                                              <p:pRg st="1" end="1"/>
                                            </p:txEl>
                                          </p:spTgt>
                                        </p:tgtEl>
                                      </p:cBhvr>
                                      <p:to x="100000" y="100000"/>
                                    </p:animScale>
                                    <p:animScale>
                                      <p:cBhvr>
                                        <p:cTn id="33" dur="26">
                                          <p:stCondLst>
                                            <p:cond delay="1312"/>
                                          </p:stCondLst>
                                        </p:cTn>
                                        <p:tgtEl>
                                          <p:spTgt spid="27">
                                            <p:txEl>
                                              <p:pRg st="1" end="1"/>
                                            </p:txEl>
                                          </p:spTgt>
                                        </p:tgtEl>
                                      </p:cBhvr>
                                      <p:to x="100000" y="80000"/>
                                    </p:animScale>
                                    <p:animScale>
                                      <p:cBhvr>
                                        <p:cTn id="34" dur="166" decel="50000">
                                          <p:stCondLst>
                                            <p:cond delay="1338"/>
                                          </p:stCondLst>
                                        </p:cTn>
                                        <p:tgtEl>
                                          <p:spTgt spid="27">
                                            <p:txEl>
                                              <p:pRg st="1" end="1"/>
                                            </p:txEl>
                                          </p:spTgt>
                                        </p:tgtEl>
                                      </p:cBhvr>
                                      <p:to x="100000" y="100000"/>
                                    </p:animScale>
                                    <p:animScale>
                                      <p:cBhvr>
                                        <p:cTn id="35" dur="26">
                                          <p:stCondLst>
                                            <p:cond delay="1642"/>
                                          </p:stCondLst>
                                        </p:cTn>
                                        <p:tgtEl>
                                          <p:spTgt spid="27">
                                            <p:txEl>
                                              <p:pRg st="1" end="1"/>
                                            </p:txEl>
                                          </p:spTgt>
                                        </p:tgtEl>
                                      </p:cBhvr>
                                      <p:to x="100000" y="90000"/>
                                    </p:animScale>
                                    <p:animScale>
                                      <p:cBhvr>
                                        <p:cTn id="36" dur="166" decel="50000">
                                          <p:stCondLst>
                                            <p:cond delay="1668"/>
                                          </p:stCondLst>
                                        </p:cTn>
                                        <p:tgtEl>
                                          <p:spTgt spid="27">
                                            <p:txEl>
                                              <p:pRg st="1" end="1"/>
                                            </p:txEl>
                                          </p:spTgt>
                                        </p:tgtEl>
                                      </p:cBhvr>
                                      <p:to x="100000" y="100000"/>
                                    </p:animScale>
                                    <p:animScale>
                                      <p:cBhvr>
                                        <p:cTn id="37" dur="26">
                                          <p:stCondLst>
                                            <p:cond delay="1808"/>
                                          </p:stCondLst>
                                        </p:cTn>
                                        <p:tgtEl>
                                          <p:spTgt spid="27">
                                            <p:txEl>
                                              <p:pRg st="1" end="1"/>
                                            </p:txEl>
                                          </p:spTgt>
                                        </p:tgtEl>
                                      </p:cBhvr>
                                      <p:to x="100000" y="95000"/>
                                    </p:animScale>
                                    <p:animScale>
                                      <p:cBhvr>
                                        <p:cTn id="38" dur="166" decel="50000">
                                          <p:stCondLst>
                                            <p:cond delay="1834"/>
                                          </p:stCondLst>
                                        </p:cTn>
                                        <p:tgtEl>
                                          <p:spTgt spid="27">
                                            <p:txEl>
                                              <p:pRg st="1" end="1"/>
                                            </p:txEl>
                                          </p:spTgt>
                                        </p:tgtEl>
                                      </p:cBhvr>
                                      <p:to x="100000" y="100000"/>
                                    </p:animScale>
                                  </p:childTnLst>
                                  <p:subTnLst>
                                    <p:set>
                                      <p:cBhvr override="childStyle">
                                        <p:cTn dur="1" fill="hold" display="0" masterRel="nextClick" afterEffect="1"/>
                                        <p:tgtEl>
                                          <p:spTgt spid="27">
                                            <p:txEl>
                                              <p:pRg st="1" end="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a:extLst>
              <a:ext uri="{FF2B5EF4-FFF2-40B4-BE49-F238E27FC236}">
                <a16:creationId xmlns:a16="http://schemas.microsoft.com/office/drawing/2014/main" id="{8A342410-5BAB-7B45-873B-B8A6F3AD46DF}"/>
              </a:ext>
            </a:extLst>
          </p:cNvPr>
          <p:cNvSpPr>
            <a:spLocks noGrp="1"/>
          </p:cNvSpPr>
          <p:nvPr>
            <p:ph idx="1"/>
          </p:nvPr>
        </p:nvSpPr>
        <p:spPr>
          <a:xfrm>
            <a:off x="571500" y="642938"/>
            <a:ext cx="8429625" cy="5929312"/>
          </a:xfrm>
        </p:spPr>
        <p:txBody>
          <a:bodyPr/>
          <a:lstStyle/>
          <a:p>
            <a:pPr>
              <a:buClr>
                <a:srgbClr val="0000FF"/>
              </a:buClr>
              <a:buFont typeface="Monotype Sorts" pitchFamily="2" charset="2"/>
              <a:buNone/>
            </a:pPr>
            <a:r>
              <a:rPr lang="zh-CN" altLang="en-US" sz="2800" b="1">
                <a:solidFill>
                  <a:srgbClr val="FF3300"/>
                </a:solidFill>
                <a:latin typeface="幼圆" pitchFamily="49" charset="-122"/>
                <a:ea typeface="幼圆" pitchFamily="49" charset="-122"/>
              </a:rPr>
              <a:t>二、分区分配算法：</a:t>
            </a:r>
            <a:r>
              <a:rPr lang="zh-CN" altLang="en-US" sz="2800" b="1">
                <a:solidFill>
                  <a:srgbClr val="000000"/>
                </a:solidFill>
                <a:latin typeface="幼圆" pitchFamily="49" charset="-122"/>
                <a:ea typeface="幼圆" pitchFamily="49" charset="-122"/>
              </a:rPr>
              <a:t>把一个新作业装入内存，须按照一定的分配算法，从空闲分区表或空闲分区链中，选出一分区分配给该作业。</a:t>
            </a:r>
            <a:endParaRPr lang="en-US" altLang="zh-CN" sz="2800" b="1">
              <a:solidFill>
                <a:srgbClr val="0000FF"/>
              </a:solidFill>
              <a:latin typeface="幼圆" pitchFamily="49" charset="-122"/>
              <a:ea typeface="幼圆" pitchFamily="49" charset="-122"/>
            </a:endParaRPr>
          </a:p>
          <a:p>
            <a:pPr lvl="1">
              <a:buClr>
                <a:srgbClr val="0000FF"/>
              </a:buClr>
              <a:buFont typeface="Wingdings" pitchFamily="2" charset="2"/>
              <a:buChar char="n"/>
            </a:pPr>
            <a:r>
              <a:rPr lang="zh-CN" altLang="en-US" b="1">
                <a:solidFill>
                  <a:srgbClr val="D60093"/>
                </a:solidFill>
                <a:latin typeface="幼圆" pitchFamily="49" charset="-122"/>
                <a:ea typeface="幼圆" pitchFamily="49" charset="-122"/>
              </a:rPr>
              <a:t>基于顺序搜索的动态分区分配算法</a:t>
            </a:r>
            <a:endParaRPr lang="en-US" altLang="zh-CN" b="1">
              <a:solidFill>
                <a:srgbClr val="D60093"/>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首次适应算法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循环首次适应算法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最佳适应算法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最坏适应算法</a:t>
            </a:r>
            <a:endParaRPr lang="en-US" altLang="zh-CN" sz="2800" b="1">
              <a:solidFill>
                <a:srgbClr val="000000"/>
              </a:solidFill>
              <a:latin typeface="幼圆" pitchFamily="49" charset="-122"/>
              <a:ea typeface="幼圆" pitchFamily="49" charset="-122"/>
            </a:endParaRPr>
          </a:p>
          <a:p>
            <a:pPr lvl="1">
              <a:buClr>
                <a:srgbClr val="0000FF"/>
              </a:buClr>
              <a:buFont typeface="Wingdings" pitchFamily="2" charset="2"/>
              <a:buChar char="n"/>
            </a:pPr>
            <a:r>
              <a:rPr lang="zh-CN" altLang="en-US" b="1">
                <a:solidFill>
                  <a:srgbClr val="D60093"/>
                </a:solidFill>
                <a:latin typeface="幼圆" pitchFamily="49" charset="-122"/>
                <a:ea typeface="幼圆" pitchFamily="49" charset="-122"/>
              </a:rPr>
              <a:t>基于索引搜索的动态分区分配算法</a:t>
            </a:r>
            <a:endParaRPr lang="en-US" altLang="zh-CN" b="1">
              <a:solidFill>
                <a:srgbClr val="D60093"/>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快速适应算法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伙伴系统</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哈希算法</a:t>
            </a:r>
          </a:p>
        </p:txBody>
      </p:sp>
      <p:sp>
        <p:nvSpPr>
          <p:cNvPr id="30723" name="Rectangle 2">
            <a:extLst>
              <a:ext uri="{FF2B5EF4-FFF2-40B4-BE49-F238E27FC236}">
                <a16:creationId xmlns:a16="http://schemas.microsoft.com/office/drawing/2014/main" id="{D293577C-811B-0649-8639-4E06304C9091}"/>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114095563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blinds(horizontal)">
                                      <p:cBhvr>
                                        <p:cTn id="7" dur="500"/>
                                        <p:tgtEl>
                                          <p:spTgt spid="491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Effect transition="in" filter="blinds(horizontal)">
                                      <p:cBhvr>
                                        <p:cTn id="12" dur="500"/>
                                        <p:tgtEl>
                                          <p:spTgt spid="49154">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9154">
                                            <p:txEl>
                                              <p:pRg st="2" end="2"/>
                                            </p:txEl>
                                          </p:spTgt>
                                        </p:tgtEl>
                                        <p:attrNameLst>
                                          <p:attrName>style.visibility</p:attrName>
                                        </p:attrNameLst>
                                      </p:cBhvr>
                                      <p:to>
                                        <p:strVal val="visible"/>
                                      </p:to>
                                    </p:set>
                                    <p:animEffect transition="in" filter="blinds(horizontal)">
                                      <p:cBhvr>
                                        <p:cTn id="15" dur="500"/>
                                        <p:tgtEl>
                                          <p:spTgt spid="49154">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9154">
                                            <p:txEl>
                                              <p:pRg st="3" end="3"/>
                                            </p:txEl>
                                          </p:spTgt>
                                        </p:tgtEl>
                                        <p:attrNameLst>
                                          <p:attrName>style.visibility</p:attrName>
                                        </p:attrNameLst>
                                      </p:cBhvr>
                                      <p:to>
                                        <p:strVal val="visible"/>
                                      </p:to>
                                    </p:set>
                                    <p:animEffect transition="in" filter="blinds(horizontal)">
                                      <p:cBhvr>
                                        <p:cTn id="18" dur="500"/>
                                        <p:tgtEl>
                                          <p:spTgt spid="49154">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9154">
                                            <p:txEl>
                                              <p:pRg st="4" end="4"/>
                                            </p:txEl>
                                          </p:spTgt>
                                        </p:tgtEl>
                                        <p:attrNameLst>
                                          <p:attrName>style.visibility</p:attrName>
                                        </p:attrNameLst>
                                      </p:cBhvr>
                                      <p:to>
                                        <p:strVal val="visible"/>
                                      </p:to>
                                    </p:set>
                                    <p:animEffect transition="in" filter="blinds(horizontal)">
                                      <p:cBhvr>
                                        <p:cTn id="21" dur="500"/>
                                        <p:tgtEl>
                                          <p:spTgt spid="49154">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9154">
                                            <p:txEl>
                                              <p:pRg st="5" end="5"/>
                                            </p:txEl>
                                          </p:spTgt>
                                        </p:tgtEl>
                                        <p:attrNameLst>
                                          <p:attrName>style.visibility</p:attrName>
                                        </p:attrNameLst>
                                      </p:cBhvr>
                                      <p:to>
                                        <p:strVal val="visible"/>
                                      </p:to>
                                    </p:set>
                                    <p:animEffect transition="in" filter="blinds(horizontal)">
                                      <p:cBhvr>
                                        <p:cTn id="24" dur="500"/>
                                        <p:tgtEl>
                                          <p:spTgt spid="49154">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9154">
                                            <p:txEl>
                                              <p:pRg st="6" end="6"/>
                                            </p:txEl>
                                          </p:spTgt>
                                        </p:tgtEl>
                                        <p:attrNameLst>
                                          <p:attrName>style.visibility</p:attrName>
                                        </p:attrNameLst>
                                      </p:cBhvr>
                                      <p:to>
                                        <p:strVal val="visible"/>
                                      </p:to>
                                    </p:set>
                                    <p:animEffect transition="in" filter="blinds(horizontal)">
                                      <p:cBhvr>
                                        <p:cTn id="29" dur="500"/>
                                        <p:tgtEl>
                                          <p:spTgt spid="49154">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9154">
                                            <p:txEl>
                                              <p:pRg st="7" end="7"/>
                                            </p:txEl>
                                          </p:spTgt>
                                        </p:tgtEl>
                                        <p:attrNameLst>
                                          <p:attrName>style.visibility</p:attrName>
                                        </p:attrNameLst>
                                      </p:cBhvr>
                                      <p:to>
                                        <p:strVal val="visible"/>
                                      </p:to>
                                    </p:set>
                                    <p:animEffect transition="in" filter="blinds(horizontal)">
                                      <p:cBhvr>
                                        <p:cTn id="32" dur="500"/>
                                        <p:tgtEl>
                                          <p:spTgt spid="49154">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9154">
                                            <p:txEl>
                                              <p:pRg st="8" end="8"/>
                                            </p:txEl>
                                          </p:spTgt>
                                        </p:tgtEl>
                                        <p:attrNameLst>
                                          <p:attrName>style.visibility</p:attrName>
                                        </p:attrNameLst>
                                      </p:cBhvr>
                                      <p:to>
                                        <p:strVal val="visible"/>
                                      </p:to>
                                    </p:set>
                                    <p:animEffect transition="in" filter="blinds(horizontal)">
                                      <p:cBhvr>
                                        <p:cTn id="35" dur="500"/>
                                        <p:tgtEl>
                                          <p:spTgt spid="49154">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9154">
                                            <p:txEl>
                                              <p:pRg st="9" end="9"/>
                                            </p:txEl>
                                          </p:spTgt>
                                        </p:tgtEl>
                                        <p:attrNameLst>
                                          <p:attrName>style.visibility</p:attrName>
                                        </p:attrNameLst>
                                      </p:cBhvr>
                                      <p:to>
                                        <p:strVal val="visible"/>
                                      </p:to>
                                    </p:set>
                                    <p:animEffect transition="in" filter="blinds(horizontal)">
                                      <p:cBhvr>
                                        <p:cTn id="38" dur="500"/>
                                        <p:tgtEl>
                                          <p:spTgt spid="4915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58">
            <a:extLst>
              <a:ext uri="{FF2B5EF4-FFF2-40B4-BE49-F238E27FC236}">
                <a16:creationId xmlns:a16="http://schemas.microsoft.com/office/drawing/2014/main" id="{030AB76F-020F-3C4F-BD83-C4439A06037F}"/>
              </a:ext>
            </a:extLst>
          </p:cNvPr>
          <p:cNvGraphicFramePr>
            <a:graphicFrameLocks noGrp="1"/>
          </p:cNvGraphicFramePr>
          <p:nvPr/>
        </p:nvGraphicFramePr>
        <p:xfrm>
          <a:off x="7491413" y="642938"/>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DFE9D9CD-694E-E241-99D8-6ECF10072FCC}"/>
              </a:ext>
            </a:extLst>
          </p:cNvPr>
          <p:cNvSpPr txBox="1">
            <a:spLocks noChangeArrowheads="1"/>
          </p:cNvSpPr>
          <p:nvPr/>
        </p:nvSpPr>
        <p:spPr bwMode="auto">
          <a:xfrm>
            <a:off x="6805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C1ABD847-E6FE-D541-8984-9FF9D66CA323}"/>
              </a:ext>
            </a:extLst>
          </p:cNvPr>
          <p:cNvSpPr txBox="1">
            <a:spLocks noChangeArrowheads="1"/>
          </p:cNvSpPr>
          <p:nvPr/>
        </p:nvSpPr>
        <p:spPr bwMode="auto">
          <a:xfrm>
            <a:off x="6867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30CB36A4-9BAA-534F-AFD9-D26CEC36FEC6}"/>
              </a:ext>
            </a:extLst>
          </p:cNvPr>
          <p:cNvSpPr txBox="1">
            <a:spLocks noChangeArrowheads="1"/>
          </p:cNvSpPr>
          <p:nvPr/>
        </p:nvSpPr>
        <p:spPr bwMode="auto">
          <a:xfrm>
            <a:off x="6805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1E1CAC91-7890-0246-A7EA-4EF52683EAF1}"/>
              </a:ext>
            </a:extLst>
          </p:cNvPr>
          <p:cNvSpPr txBox="1">
            <a:spLocks noChangeArrowheads="1"/>
          </p:cNvSpPr>
          <p:nvPr/>
        </p:nvSpPr>
        <p:spPr bwMode="auto">
          <a:xfrm>
            <a:off x="68818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405D5218-274D-8644-A7DF-B16B16FC281D}"/>
              </a:ext>
            </a:extLst>
          </p:cNvPr>
          <p:cNvSpPr txBox="1">
            <a:spLocks noChangeArrowheads="1"/>
          </p:cNvSpPr>
          <p:nvPr/>
        </p:nvSpPr>
        <p:spPr bwMode="auto">
          <a:xfrm>
            <a:off x="6881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E7DD4EF5-761A-C944-B951-504B776DA125}"/>
              </a:ext>
            </a:extLst>
          </p:cNvPr>
          <p:cNvSpPr txBox="1">
            <a:spLocks noChangeArrowheads="1"/>
          </p:cNvSpPr>
          <p:nvPr/>
        </p:nvSpPr>
        <p:spPr bwMode="auto">
          <a:xfrm>
            <a:off x="6867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EBE32A18-4608-654F-8A4E-3856C864E15B}"/>
              </a:ext>
            </a:extLst>
          </p:cNvPr>
          <p:cNvSpPr txBox="1">
            <a:spLocks noChangeArrowheads="1"/>
          </p:cNvSpPr>
          <p:nvPr/>
        </p:nvSpPr>
        <p:spPr bwMode="auto">
          <a:xfrm>
            <a:off x="6872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31DBBCFD-3F51-5E42-9BD4-38AEF6162875}"/>
              </a:ext>
            </a:extLst>
          </p:cNvPr>
          <p:cNvSpPr txBox="1">
            <a:spLocks noChangeArrowheads="1"/>
          </p:cNvSpPr>
          <p:nvPr/>
        </p:nvSpPr>
        <p:spPr bwMode="auto">
          <a:xfrm>
            <a:off x="8626475" y="1785938"/>
            <a:ext cx="55403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3" name="矩形 12">
            <a:extLst>
              <a:ext uri="{FF2B5EF4-FFF2-40B4-BE49-F238E27FC236}">
                <a16:creationId xmlns:a16="http://schemas.microsoft.com/office/drawing/2014/main" id="{9D6971DE-2953-F54E-96D1-FEB9DE030C82}"/>
              </a:ext>
            </a:extLst>
          </p:cNvPr>
          <p:cNvSpPr>
            <a:spLocks noChangeArrowheads="1"/>
          </p:cNvSpPr>
          <p:nvPr/>
        </p:nvSpPr>
        <p:spPr bwMode="auto">
          <a:xfrm>
            <a:off x="7500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2" name="组合 13">
            <a:extLst>
              <a:ext uri="{FF2B5EF4-FFF2-40B4-BE49-F238E27FC236}">
                <a16:creationId xmlns:a16="http://schemas.microsoft.com/office/drawing/2014/main" id="{1E5A671E-A62C-AB47-8858-B4AEF5F236FD}"/>
              </a:ext>
            </a:extLst>
          </p:cNvPr>
          <p:cNvGrpSpPr>
            <a:grpSpLocks/>
          </p:cNvGrpSpPr>
          <p:nvPr/>
        </p:nvGrpSpPr>
        <p:grpSpPr bwMode="auto">
          <a:xfrm>
            <a:off x="6080125" y="2333625"/>
            <a:ext cx="1444625" cy="381000"/>
            <a:chOff x="5715000" y="2057400"/>
            <a:chExt cx="1443608" cy="381000"/>
          </a:xfrm>
        </p:grpSpPr>
        <p:sp>
          <p:nvSpPr>
            <p:cNvPr id="31816" name="Line 267">
              <a:extLst>
                <a:ext uri="{FF2B5EF4-FFF2-40B4-BE49-F238E27FC236}">
                  <a16:creationId xmlns:a16="http://schemas.microsoft.com/office/drawing/2014/main" id="{F81FECA1-0F13-9C4E-9D02-30E9A2974625}"/>
                </a:ext>
              </a:extLst>
            </p:cNvPr>
            <p:cNvSpPr>
              <a:spLocks noChangeShapeType="1"/>
            </p:cNvSpPr>
            <p:nvPr/>
          </p:nvSpPr>
          <p:spPr bwMode="auto">
            <a:xfrm flipV="1">
              <a:off x="5718448" y="2432695"/>
              <a:ext cx="144016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817" name="Line 272">
              <a:extLst>
                <a:ext uri="{FF2B5EF4-FFF2-40B4-BE49-F238E27FC236}">
                  <a16:creationId xmlns:a16="http://schemas.microsoft.com/office/drawing/2014/main" id="{0932282D-D1D2-494D-B8BA-DAB752B0B5B0}"/>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 name="矩形 16">
            <a:extLst>
              <a:ext uri="{FF2B5EF4-FFF2-40B4-BE49-F238E27FC236}">
                <a16:creationId xmlns:a16="http://schemas.microsoft.com/office/drawing/2014/main" id="{A7033ECD-1D47-6D42-8A1D-B2CE9EE3BBF3}"/>
              </a:ext>
            </a:extLst>
          </p:cNvPr>
          <p:cNvSpPr>
            <a:spLocks noChangeArrowheads="1"/>
          </p:cNvSpPr>
          <p:nvPr/>
        </p:nvSpPr>
        <p:spPr bwMode="auto">
          <a:xfrm>
            <a:off x="7500938" y="1844675"/>
            <a:ext cx="1143000" cy="4286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 name="TextBox 17">
            <a:extLst>
              <a:ext uri="{FF2B5EF4-FFF2-40B4-BE49-F238E27FC236}">
                <a16:creationId xmlns:a16="http://schemas.microsoft.com/office/drawing/2014/main" id="{B81D6F63-B3CD-7A48-A645-BF6602FFFDFC}"/>
              </a:ext>
            </a:extLst>
          </p:cNvPr>
          <p:cNvSpPr txBox="1">
            <a:spLocks noChangeArrowheads="1"/>
          </p:cNvSpPr>
          <p:nvPr/>
        </p:nvSpPr>
        <p:spPr bwMode="auto">
          <a:xfrm>
            <a:off x="7572375" y="1844675"/>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D60093"/>
                </a:solidFill>
              </a:rPr>
              <a:t>16MB</a:t>
            </a:r>
            <a:endParaRPr lang="zh-CN" altLang="en-US" sz="2400">
              <a:solidFill>
                <a:srgbClr val="D60093"/>
              </a:solidFill>
            </a:endParaRPr>
          </a:p>
        </p:txBody>
      </p:sp>
      <p:sp>
        <p:nvSpPr>
          <p:cNvPr id="19" name="矩形 18">
            <a:extLst>
              <a:ext uri="{FF2B5EF4-FFF2-40B4-BE49-F238E27FC236}">
                <a16:creationId xmlns:a16="http://schemas.microsoft.com/office/drawing/2014/main" id="{2DAF875B-2C94-6B4D-BE10-CCA9943D2EDD}"/>
              </a:ext>
            </a:extLst>
          </p:cNvPr>
          <p:cNvSpPr>
            <a:spLocks noChangeArrowheads="1"/>
          </p:cNvSpPr>
          <p:nvPr/>
        </p:nvSpPr>
        <p:spPr bwMode="auto">
          <a:xfrm>
            <a:off x="7500938" y="3605213"/>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21" name="直接箭头连接符 20">
            <a:extLst>
              <a:ext uri="{FF2B5EF4-FFF2-40B4-BE49-F238E27FC236}">
                <a16:creationId xmlns:a16="http://schemas.microsoft.com/office/drawing/2014/main" id="{C0D3237F-E07F-6441-B34A-0126C2677653}"/>
              </a:ext>
            </a:extLst>
          </p:cNvPr>
          <p:cNvCxnSpPr>
            <a:cxnSpLocks noChangeShapeType="1"/>
          </p:cNvCxnSpPr>
          <p:nvPr/>
        </p:nvCxnSpPr>
        <p:spPr bwMode="auto">
          <a:xfrm>
            <a:off x="6215063" y="3786188"/>
            <a:ext cx="1071562"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2" name="TextBox 21">
            <a:extLst>
              <a:ext uri="{FF2B5EF4-FFF2-40B4-BE49-F238E27FC236}">
                <a16:creationId xmlns:a16="http://schemas.microsoft.com/office/drawing/2014/main" id="{BB615F03-C70A-3D4E-AA0C-8D4E2A4F6EE4}"/>
              </a:ext>
            </a:extLst>
          </p:cNvPr>
          <p:cNvSpPr txBox="1">
            <a:spLocks noChangeArrowheads="1"/>
          </p:cNvSpPr>
          <p:nvPr/>
        </p:nvSpPr>
        <p:spPr bwMode="auto">
          <a:xfrm>
            <a:off x="7462838" y="3571875"/>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23" name="TextBox 22">
            <a:extLst>
              <a:ext uri="{FF2B5EF4-FFF2-40B4-BE49-F238E27FC236}">
                <a16:creationId xmlns:a16="http://schemas.microsoft.com/office/drawing/2014/main" id="{C78D20A6-CEE1-BA4E-9362-C59A3954310A}"/>
              </a:ext>
            </a:extLst>
          </p:cNvPr>
          <p:cNvSpPr txBox="1">
            <a:spLocks noChangeArrowheads="1"/>
          </p:cNvSpPr>
          <p:nvPr/>
        </p:nvSpPr>
        <p:spPr bwMode="auto">
          <a:xfrm>
            <a:off x="8626475" y="2857500"/>
            <a:ext cx="554038"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sp>
        <p:nvSpPr>
          <p:cNvPr id="31798" name="Rectangle 2">
            <a:extLst>
              <a:ext uri="{FF2B5EF4-FFF2-40B4-BE49-F238E27FC236}">
                <a16:creationId xmlns:a16="http://schemas.microsoft.com/office/drawing/2014/main" id="{9903C6BA-0DD9-1940-A771-101EA602BF28}"/>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
        <p:nvSpPr>
          <p:cNvPr id="31799" name="矩形 47">
            <a:extLst>
              <a:ext uri="{FF2B5EF4-FFF2-40B4-BE49-F238E27FC236}">
                <a16:creationId xmlns:a16="http://schemas.microsoft.com/office/drawing/2014/main" id="{BC55EFD0-0A97-1E48-8536-DCCF0228AB47}"/>
              </a:ext>
            </a:extLst>
          </p:cNvPr>
          <p:cNvSpPr>
            <a:spLocks noChangeArrowheads="1"/>
          </p:cNvSpPr>
          <p:nvPr/>
        </p:nvSpPr>
        <p:spPr bwMode="auto">
          <a:xfrm>
            <a:off x="3571875" y="1203325"/>
            <a:ext cx="2087563" cy="4319588"/>
          </a:xfrm>
          <a:prstGeom prst="rect">
            <a:avLst/>
          </a:prstGeom>
          <a:solidFill>
            <a:srgbClr val="FFFFFF"/>
          </a:solidFill>
          <a:ln w="19050"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p>
        </p:txBody>
      </p:sp>
      <p:sp>
        <p:nvSpPr>
          <p:cNvPr id="43" name="矩形 42">
            <a:extLst>
              <a:ext uri="{FF2B5EF4-FFF2-40B4-BE49-F238E27FC236}">
                <a16:creationId xmlns:a16="http://schemas.microsoft.com/office/drawing/2014/main" id="{F3A9E5E5-3301-4E4F-AFE3-D2129008B21F}"/>
              </a:ext>
            </a:extLst>
          </p:cNvPr>
          <p:cNvSpPr/>
          <p:nvPr/>
        </p:nvSpPr>
        <p:spPr bwMode="auto">
          <a:xfrm>
            <a:off x="3571875" y="3651250"/>
            <a:ext cx="2087563" cy="576263"/>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5</a:t>
            </a:r>
            <a:endParaRPr lang="zh-CN" altLang="en-US" sz="2400">
              <a:solidFill>
                <a:srgbClr val="F8F8F8"/>
              </a:solidFill>
              <a:effectLst>
                <a:outerShdw blurRad="38100" dist="38100" dir="2700000" algn="tl">
                  <a:srgbClr val="000000"/>
                </a:outerShdw>
              </a:effectLst>
            </a:endParaRPr>
          </a:p>
        </p:txBody>
      </p:sp>
      <p:sp>
        <p:nvSpPr>
          <p:cNvPr id="44" name="矩形 43">
            <a:extLst>
              <a:ext uri="{FF2B5EF4-FFF2-40B4-BE49-F238E27FC236}">
                <a16:creationId xmlns:a16="http://schemas.microsoft.com/office/drawing/2014/main" id="{CEE9B385-987A-C345-A71F-A46D09A9F770}"/>
              </a:ext>
            </a:extLst>
          </p:cNvPr>
          <p:cNvSpPr/>
          <p:nvPr/>
        </p:nvSpPr>
        <p:spPr bwMode="auto">
          <a:xfrm>
            <a:off x="3571875" y="1706563"/>
            <a:ext cx="2087563" cy="50482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1</a:t>
            </a:r>
            <a:endParaRPr lang="zh-CN" altLang="en-US" sz="2400">
              <a:solidFill>
                <a:srgbClr val="F8F8F8"/>
              </a:solidFill>
              <a:effectLst>
                <a:outerShdw blurRad="38100" dist="38100" dir="2700000" algn="tl">
                  <a:srgbClr val="000000"/>
                </a:outerShdw>
              </a:effectLst>
            </a:endParaRPr>
          </a:p>
        </p:txBody>
      </p:sp>
      <p:sp>
        <p:nvSpPr>
          <p:cNvPr id="45" name="矩形 44">
            <a:extLst>
              <a:ext uri="{FF2B5EF4-FFF2-40B4-BE49-F238E27FC236}">
                <a16:creationId xmlns:a16="http://schemas.microsoft.com/office/drawing/2014/main" id="{99B27B9A-486B-F646-B2EE-88033A2F2F43}"/>
              </a:ext>
            </a:extLst>
          </p:cNvPr>
          <p:cNvSpPr/>
          <p:nvPr/>
        </p:nvSpPr>
        <p:spPr bwMode="auto">
          <a:xfrm>
            <a:off x="3571875" y="1203325"/>
            <a:ext cx="2087563" cy="503238"/>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操作系统</a:t>
            </a:r>
          </a:p>
        </p:txBody>
      </p:sp>
      <p:sp>
        <p:nvSpPr>
          <p:cNvPr id="46" name="矩形 45">
            <a:extLst>
              <a:ext uri="{FF2B5EF4-FFF2-40B4-BE49-F238E27FC236}">
                <a16:creationId xmlns:a16="http://schemas.microsoft.com/office/drawing/2014/main" id="{B05888F5-AB97-1A4E-97EF-B1D43F2A5BCC}"/>
              </a:ext>
            </a:extLst>
          </p:cNvPr>
          <p:cNvSpPr/>
          <p:nvPr/>
        </p:nvSpPr>
        <p:spPr bwMode="auto">
          <a:xfrm>
            <a:off x="3563938" y="2643188"/>
            <a:ext cx="2087562" cy="431800"/>
          </a:xfrm>
          <a:prstGeom prst="rect">
            <a:avLst/>
          </a:prstGeom>
          <a:solidFill>
            <a:srgbClr val="FFCC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effectLst>
                  <a:outerShdw blurRad="38100" dist="38100" dir="2700000" algn="tl">
                    <a:srgbClr val="000000"/>
                  </a:outerShdw>
                </a:effectLst>
              </a:rPr>
              <a:t>进程</a:t>
            </a:r>
            <a:r>
              <a:rPr lang="en-US" altLang="zh-CN" sz="2400">
                <a:solidFill>
                  <a:srgbClr val="0000FF"/>
                </a:solidFill>
                <a:effectLst>
                  <a:outerShdw blurRad="38100" dist="38100" dir="2700000" algn="tl">
                    <a:srgbClr val="000000"/>
                  </a:outerShdw>
                </a:effectLst>
              </a:rPr>
              <a:t>3</a:t>
            </a:r>
            <a:endParaRPr lang="zh-CN" altLang="en-US" sz="2400">
              <a:solidFill>
                <a:srgbClr val="0000FF"/>
              </a:solidFill>
              <a:effectLst>
                <a:outerShdw blurRad="38100" dist="38100" dir="2700000" algn="tl">
                  <a:srgbClr val="000000"/>
                </a:outerShdw>
              </a:effectLst>
            </a:endParaRPr>
          </a:p>
        </p:txBody>
      </p:sp>
      <p:sp>
        <p:nvSpPr>
          <p:cNvPr id="47" name="矩形 46">
            <a:extLst>
              <a:ext uri="{FF2B5EF4-FFF2-40B4-BE49-F238E27FC236}">
                <a16:creationId xmlns:a16="http://schemas.microsoft.com/office/drawing/2014/main" id="{4A842101-7607-4B4D-8E5B-67E9F7814860}"/>
              </a:ext>
            </a:extLst>
          </p:cNvPr>
          <p:cNvSpPr>
            <a:spLocks noChangeArrowheads="1"/>
          </p:cNvSpPr>
          <p:nvPr/>
        </p:nvSpPr>
        <p:spPr bwMode="auto">
          <a:xfrm>
            <a:off x="3573463" y="4581525"/>
            <a:ext cx="2087562" cy="515938"/>
          </a:xfrm>
          <a:prstGeom prst="rect">
            <a:avLst/>
          </a:prstGeom>
          <a:solidFill>
            <a:srgbClr val="FFFF99"/>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rPr>
              <a:t>进程</a:t>
            </a:r>
            <a:r>
              <a:rPr lang="en-US" altLang="zh-CN" sz="2400">
                <a:solidFill>
                  <a:srgbClr val="0000FF"/>
                </a:solidFill>
              </a:rPr>
              <a:t>7</a:t>
            </a:r>
            <a:endParaRPr lang="zh-CN" altLang="en-US" sz="2400">
              <a:solidFill>
                <a:srgbClr val="0000FF"/>
              </a:solidFill>
            </a:endParaRPr>
          </a:p>
        </p:txBody>
      </p:sp>
      <p:grpSp>
        <p:nvGrpSpPr>
          <p:cNvPr id="14" name="组合 27">
            <a:extLst>
              <a:ext uri="{FF2B5EF4-FFF2-40B4-BE49-F238E27FC236}">
                <a16:creationId xmlns:a16="http://schemas.microsoft.com/office/drawing/2014/main" id="{12192B22-4970-E846-9051-A91505B8C299}"/>
              </a:ext>
            </a:extLst>
          </p:cNvPr>
          <p:cNvGrpSpPr>
            <a:grpSpLocks/>
          </p:cNvGrpSpPr>
          <p:nvPr/>
        </p:nvGrpSpPr>
        <p:grpSpPr bwMode="auto">
          <a:xfrm>
            <a:off x="3589338" y="2214563"/>
            <a:ext cx="2071687" cy="461962"/>
            <a:chOff x="6643702" y="2214554"/>
            <a:chExt cx="2071702" cy="461665"/>
          </a:xfrm>
        </p:grpSpPr>
        <p:sp>
          <p:nvSpPr>
            <p:cNvPr id="31814" name="矩形 20">
              <a:extLst>
                <a:ext uri="{FF2B5EF4-FFF2-40B4-BE49-F238E27FC236}">
                  <a16:creationId xmlns:a16="http://schemas.microsoft.com/office/drawing/2014/main" id="{64433669-F0D9-3F44-8E0F-E22EF301343A}"/>
                </a:ext>
              </a:extLst>
            </p:cNvPr>
            <p:cNvSpPr>
              <a:spLocks noChangeArrowheads="1"/>
            </p:cNvSpPr>
            <p:nvPr/>
          </p:nvSpPr>
          <p:spPr bwMode="auto">
            <a:xfrm>
              <a:off x="6643702" y="2214554"/>
              <a:ext cx="2071702" cy="42862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815" name="TextBox 21">
              <a:extLst>
                <a:ext uri="{FF2B5EF4-FFF2-40B4-BE49-F238E27FC236}">
                  <a16:creationId xmlns:a16="http://schemas.microsoft.com/office/drawing/2014/main" id="{4E5AE7A5-8048-9C40-A12F-36E21B811D63}"/>
                </a:ext>
              </a:extLst>
            </p:cNvPr>
            <p:cNvSpPr txBox="1">
              <a:spLocks noChangeArrowheads="1"/>
            </p:cNvSpPr>
            <p:nvPr/>
          </p:nvSpPr>
          <p:spPr bwMode="auto">
            <a:xfrm>
              <a:off x="7218058" y="2214554"/>
              <a:ext cx="1170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2</a:t>
              </a:r>
              <a:endParaRPr lang="zh-CN" altLang="en-US" sz="2400">
                <a:solidFill>
                  <a:srgbClr val="0000FF"/>
                </a:solidFill>
              </a:endParaRPr>
            </a:p>
          </p:txBody>
        </p:sp>
      </p:grpSp>
      <p:grpSp>
        <p:nvGrpSpPr>
          <p:cNvPr id="15" name="组合 28">
            <a:extLst>
              <a:ext uri="{FF2B5EF4-FFF2-40B4-BE49-F238E27FC236}">
                <a16:creationId xmlns:a16="http://schemas.microsoft.com/office/drawing/2014/main" id="{B339B5D2-A894-A14E-B921-02B84C503C4C}"/>
              </a:ext>
            </a:extLst>
          </p:cNvPr>
          <p:cNvGrpSpPr>
            <a:grpSpLocks/>
          </p:cNvGrpSpPr>
          <p:nvPr/>
        </p:nvGrpSpPr>
        <p:grpSpPr bwMode="auto">
          <a:xfrm>
            <a:off x="3579813" y="3071813"/>
            <a:ext cx="2071687" cy="571500"/>
            <a:chOff x="6643702" y="3071810"/>
            <a:chExt cx="2071702" cy="571504"/>
          </a:xfrm>
        </p:grpSpPr>
        <p:sp>
          <p:nvSpPr>
            <p:cNvPr id="31812" name="矩形 23">
              <a:extLst>
                <a:ext uri="{FF2B5EF4-FFF2-40B4-BE49-F238E27FC236}">
                  <a16:creationId xmlns:a16="http://schemas.microsoft.com/office/drawing/2014/main" id="{7E09C65E-55F9-F048-B97C-E016064BDAB7}"/>
                </a:ext>
              </a:extLst>
            </p:cNvPr>
            <p:cNvSpPr>
              <a:spLocks noChangeArrowheads="1"/>
            </p:cNvSpPr>
            <p:nvPr/>
          </p:nvSpPr>
          <p:spPr bwMode="auto">
            <a:xfrm>
              <a:off x="6643702" y="3071810"/>
              <a:ext cx="2071702" cy="571504"/>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813" name="TextBox 22">
              <a:extLst>
                <a:ext uri="{FF2B5EF4-FFF2-40B4-BE49-F238E27FC236}">
                  <a16:creationId xmlns:a16="http://schemas.microsoft.com/office/drawing/2014/main" id="{447501E6-2128-2547-9420-104B535FFD18}"/>
                </a:ext>
              </a:extLst>
            </p:cNvPr>
            <p:cNvSpPr txBox="1">
              <a:spLocks noChangeArrowheads="1"/>
            </p:cNvSpPr>
            <p:nvPr/>
          </p:nvSpPr>
          <p:spPr bwMode="auto">
            <a:xfrm>
              <a:off x="7225447" y="3110211"/>
              <a:ext cx="12424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4</a:t>
              </a:r>
              <a:endParaRPr lang="zh-CN" altLang="en-US" sz="2400">
                <a:solidFill>
                  <a:srgbClr val="0000FF"/>
                </a:solidFill>
              </a:endParaRPr>
            </a:p>
          </p:txBody>
        </p:sp>
      </p:grpSp>
      <p:grpSp>
        <p:nvGrpSpPr>
          <p:cNvPr id="16" name="组合 29">
            <a:extLst>
              <a:ext uri="{FF2B5EF4-FFF2-40B4-BE49-F238E27FC236}">
                <a16:creationId xmlns:a16="http://schemas.microsoft.com/office/drawing/2014/main" id="{A23DCD90-AC13-D84B-A756-7171F746B3A2}"/>
              </a:ext>
            </a:extLst>
          </p:cNvPr>
          <p:cNvGrpSpPr>
            <a:grpSpLocks/>
          </p:cNvGrpSpPr>
          <p:nvPr/>
        </p:nvGrpSpPr>
        <p:grpSpPr bwMode="auto">
          <a:xfrm>
            <a:off x="3587750" y="4181475"/>
            <a:ext cx="2247900" cy="461963"/>
            <a:chOff x="6643702" y="4181781"/>
            <a:chExt cx="2248818" cy="461665"/>
          </a:xfrm>
        </p:grpSpPr>
        <p:sp>
          <p:nvSpPr>
            <p:cNvPr id="31810" name="矩形 24">
              <a:extLst>
                <a:ext uri="{FF2B5EF4-FFF2-40B4-BE49-F238E27FC236}">
                  <a16:creationId xmlns:a16="http://schemas.microsoft.com/office/drawing/2014/main" id="{DAD67E03-FD8E-A043-BE00-63F6D6472DE1}"/>
                </a:ext>
              </a:extLst>
            </p:cNvPr>
            <p:cNvSpPr>
              <a:spLocks noChangeArrowheads="1"/>
            </p:cNvSpPr>
            <p:nvPr/>
          </p:nvSpPr>
          <p:spPr bwMode="auto">
            <a:xfrm>
              <a:off x="6643702" y="4227697"/>
              <a:ext cx="2071702" cy="35719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811" name="TextBox 26">
              <a:extLst>
                <a:ext uri="{FF2B5EF4-FFF2-40B4-BE49-F238E27FC236}">
                  <a16:creationId xmlns:a16="http://schemas.microsoft.com/office/drawing/2014/main" id="{122B3920-141C-9F47-95E6-72EEBC302B7B}"/>
                </a:ext>
              </a:extLst>
            </p:cNvPr>
            <p:cNvSpPr txBox="1">
              <a:spLocks noChangeArrowheads="1"/>
            </p:cNvSpPr>
            <p:nvPr/>
          </p:nvSpPr>
          <p:spPr bwMode="auto">
            <a:xfrm>
              <a:off x="7249446" y="4181781"/>
              <a:ext cx="16430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6</a:t>
              </a:r>
              <a:endParaRPr lang="zh-CN" altLang="en-US" sz="2400">
                <a:solidFill>
                  <a:srgbClr val="0000FF"/>
                </a:solidFill>
              </a:endParaRPr>
            </a:p>
          </p:txBody>
        </p:sp>
      </p:grpSp>
      <p:sp>
        <p:nvSpPr>
          <p:cNvPr id="41" name="矩形 40">
            <a:extLst>
              <a:ext uri="{FF2B5EF4-FFF2-40B4-BE49-F238E27FC236}">
                <a16:creationId xmlns:a16="http://schemas.microsoft.com/office/drawing/2014/main" id="{7268E384-655E-594C-B38E-FB8DD3C378C2}"/>
              </a:ext>
            </a:extLst>
          </p:cNvPr>
          <p:cNvSpPr>
            <a:spLocks noChangeArrowheads="1"/>
          </p:cNvSpPr>
          <p:nvPr/>
        </p:nvSpPr>
        <p:spPr bwMode="auto">
          <a:xfrm>
            <a:off x="971550" y="692150"/>
            <a:ext cx="4895850" cy="5832475"/>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 name="内容占位符 2">
            <a:extLst>
              <a:ext uri="{FF2B5EF4-FFF2-40B4-BE49-F238E27FC236}">
                <a16:creationId xmlns:a16="http://schemas.microsoft.com/office/drawing/2014/main" id="{DC3B9FC5-A21C-C843-9C24-9EF4CA9A20A8}"/>
              </a:ext>
            </a:extLst>
          </p:cNvPr>
          <p:cNvSpPr>
            <a:spLocks noGrp="1"/>
          </p:cNvSpPr>
          <p:nvPr>
            <p:ph idx="1"/>
          </p:nvPr>
        </p:nvSpPr>
        <p:spPr>
          <a:xfrm>
            <a:off x="539750" y="642938"/>
            <a:ext cx="4786313" cy="5929312"/>
          </a:xfrm>
        </p:spPr>
        <p:txBody>
          <a:bodyPr/>
          <a:lstStyle/>
          <a:p>
            <a:pPr marL="342900" lvl="2" indent="-342900">
              <a:buClr>
                <a:srgbClr val="0000FF"/>
              </a:buClr>
              <a:buFont typeface="Monotype Sorts" pitchFamily="2" charset="2"/>
              <a:buChar char="§"/>
            </a:pPr>
            <a:r>
              <a:rPr lang="zh-CN" altLang="en-US" sz="2800" b="1">
                <a:solidFill>
                  <a:srgbClr val="0000FF"/>
                </a:solidFill>
                <a:latin typeface="幼圆" pitchFamily="49" charset="-122"/>
                <a:ea typeface="幼圆" pitchFamily="49" charset="-122"/>
              </a:rPr>
              <a:t>首次适应算法</a:t>
            </a:r>
            <a:endParaRPr lang="en-US" altLang="zh-CN" sz="2800" b="1">
              <a:solidFill>
                <a:srgbClr val="0000FF"/>
              </a:solidFill>
              <a:latin typeface="幼圆" pitchFamily="49" charset="-122"/>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每次分配从低地址开始查找，找到与要求相适应的空闲分区</a:t>
            </a:r>
            <a:endParaRPr lang="en-US" altLang="zh-CN" sz="2400" b="1">
              <a:solidFill>
                <a:srgbClr val="0000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sz="2800" b="1">
                <a:solidFill>
                  <a:srgbClr val="0000FF"/>
                </a:solidFill>
                <a:latin typeface="Arial" panose="020B0604020202020204" pitchFamily="34" charset="0"/>
                <a:ea typeface="幼圆" pitchFamily="49" charset="-122"/>
              </a:rPr>
              <a:t>特点</a:t>
            </a:r>
            <a:endParaRPr lang="en-US" altLang="zh-CN" sz="2800" b="1">
              <a:solidFill>
                <a:srgbClr val="0000FF"/>
              </a:solidFill>
              <a:latin typeface="Arial" panose="020B0604020202020204" pitchFamily="34" charset="0"/>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空闲分区（链）按地址递增排列</a:t>
            </a:r>
            <a:endParaRPr lang="en-US" altLang="zh-CN" sz="2400" b="1">
              <a:solidFill>
                <a:srgbClr val="000000"/>
              </a:solidFill>
              <a:latin typeface="Arial" panose="020B0604020202020204" pitchFamily="34" charset="0"/>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优先利用内存中低址部分的空闲分区；高地址部分大分区得以保留 </a:t>
            </a:r>
            <a:endParaRPr lang="en-US" altLang="zh-CN" sz="2400" b="1">
              <a:solidFill>
                <a:srgbClr val="000000"/>
              </a:solidFill>
              <a:latin typeface="Arial" panose="020B0604020202020204" pitchFamily="34" charset="0"/>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低 地址部分不断划分，会留下许多难以利用的、很 小的 空闲空间</a:t>
            </a:r>
            <a:endParaRPr lang="en-US" altLang="zh-CN" sz="2400" b="1">
              <a:solidFill>
                <a:srgbClr val="000000"/>
              </a:solidFill>
              <a:latin typeface="Arial" panose="020B0604020202020204" pitchFamily="34" charset="0"/>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 查找可用空闲分区的开销大</a:t>
            </a:r>
            <a:endParaRPr lang="zh-CN" altLang="en-US">
              <a:latin typeface="幼圆" pitchFamily="49" charset="-122"/>
              <a:ea typeface="幼圆" pitchFamily="49" charset="-122"/>
            </a:endParaRPr>
          </a:p>
        </p:txBody>
      </p:sp>
    </p:spTree>
    <p:extLst>
      <p:ext uri="{BB962C8B-B14F-4D97-AF65-F5344CB8AC3E}">
        <p14:creationId xmlns:p14="http://schemas.microsoft.com/office/powerpoint/2010/main" val="23025716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blinds(horizontal)">
                                      <p:cBhvr>
                                        <p:cTn id="37" dur="500"/>
                                        <p:tgtEl>
                                          <p:spTgt spid="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1"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linds(horizontal)">
                                      <p:cBhvr>
                                        <p:cTn id="42" dur="500"/>
                                        <p:tgtEl>
                                          <p:spTgt spid="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xit" presetSubtype="0" fill="hold" nodeType="clickEffect">
                                  <p:stCondLst>
                                    <p:cond delay="0"/>
                                  </p:stCondLst>
                                  <p:childTnLst>
                                    <p:animEffect transition="out" filter="dissolv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xit" presetSubtype="0" fill="hold" nodeType="clickEffect">
                                  <p:stCondLst>
                                    <p:cond delay="0"/>
                                  </p:stCondLst>
                                  <p:childTnLst>
                                    <p:animEffect transition="out" filter="dissolv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7" presetClass="exit" presetSubtype="4" fill="hold" nodeType="clickEffect">
                                  <p:stCondLst>
                                    <p:cond delay="0"/>
                                  </p:stCondLst>
                                  <p:childTnLst>
                                    <p:anim calcmode="lin" valueType="num">
                                      <p:cBhvr additive="base">
                                        <p:cTn id="56" dur="5000"/>
                                        <p:tgtEl>
                                          <p:spTgt spid="16"/>
                                        </p:tgtEl>
                                        <p:attrNameLst>
                                          <p:attrName>ppt_x</p:attrName>
                                        </p:attrNameLst>
                                      </p:cBhvr>
                                      <p:tavLst>
                                        <p:tav tm="0">
                                          <p:val>
                                            <p:strVal val="ppt_x"/>
                                          </p:val>
                                        </p:tav>
                                        <p:tav tm="100000">
                                          <p:val>
                                            <p:strVal val="ppt_x"/>
                                          </p:val>
                                        </p:tav>
                                      </p:tavLst>
                                    </p:anim>
                                    <p:anim calcmode="lin" valueType="num">
                                      <p:cBhvr additive="base">
                                        <p:cTn id="57" dur="5000"/>
                                        <p:tgtEl>
                                          <p:spTgt spid="16"/>
                                        </p:tgtEl>
                                        <p:attrNameLst>
                                          <p:attrName>ppt_y</p:attrName>
                                        </p:attrNameLst>
                                      </p:cBhvr>
                                      <p:tavLst>
                                        <p:tav tm="0">
                                          <p:val>
                                            <p:strVal val="ppt_y"/>
                                          </p:val>
                                        </p:tav>
                                        <p:tav tm="100000">
                                          <p:val>
                                            <p:strVal val="1+ppt_h/2"/>
                                          </p:val>
                                        </p:tav>
                                      </p:tavLst>
                                    </p:anim>
                                    <p:set>
                                      <p:cBhvr>
                                        <p:cTn id="58" dur="1" fill="hold">
                                          <p:stCondLst>
                                            <p:cond delay="4999"/>
                                          </p:stCondLst>
                                        </p:cTn>
                                        <p:tgtEl>
                                          <p:spTgt spid="16"/>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dissolve">
                                      <p:cBhvr>
                                        <p:cTn id="63" dur="500"/>
                                        <p:tgtEl>
                                          <p:spTgt spid="4"/>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dissolve">
                                      <p:cBhvr>
                                        <p:cTn id="66" dur="500"/>
                                        <p:tgtEl>
                                          <p:spTgt spid="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dissolve">
                                      <p:cBhvr>
                                        <p:cTn id="69" dur="500"/>
                                        <p:tgtEl>
                                          <p:spTgt spid="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dissolve">
                                      <p:cBhvr>
                                        <p:cTn id="72" dur="500"/>
                                        <p:tgtEl>
                                          <p:spTgt spid="7"/>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dissolve">
                                      <p:cBhvr>
                                        <p:cTn id="75" dur="500"/>
                                        <p:tgtEl>
                                          <p:spTgt spid="8"/>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dissolve">
                                      <p:cBhvr>
                                        <p:cTn id="78" dur="500"/>
                                        <p:tgtEl>
                                          <p:spTgt spid="9"/>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dissolve">
                                      <p:cBhvr>
                                        <p:cTn id="81" dur="500"/>
                                        <p:tgtEl>
                                          <p:spTgt spid="10"/>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dissolve">
                                      <p:cBhvr>
                                        <p:cTn id="84" dur="500"/>
                                        <p:tgtEl>
                                          <p:spTgt spid="1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blinds(horizontal)">
                                      <p:cBhvr>
                                        <p:cTn id="87" dur="500"/>
                                        <p:tgtEl>
                                          <p:spTgt spid="1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dissolve">
                                      <p:cBhvr>
                                        <p:cTn id="90" dur="500"/>
                                        <p:tgtEl>
                                          <p:spTgt spid="1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blinds(horizontal)">
                                      <p:cBhvr>
                                        <p:cTn id="93" dur="500"/>
                                        <p:tgtEl>
                                          <p:spTgt spid="22"/>
                                        </p:tgtEl>
                                      </p:cBhvr>
                                    </p:animEffect>
                                  </p:childTnLst>
                                </p:cTn>
                              </p:par>
                              <p:par>
                                <p:cTn id="94" presetID="3" presetClass="entr" presetSubtype="10" fill="hold"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blinds(horizontal)">
                                      <p:cBhvr>
                                        <p:cTn id="96" dur="500"/>
                                        <p:tgtEl>
                                          <p:spTgt spid="2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dissolve">
                                      <p:cBhvr>
                                        <p:cTn id="99"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00" fill="hold" nodeType="clickPar">
                      <p:stCondLst>
                        <p:cond delay="indefinite"/>
                      </p:stCondLst>
                      <p:childTnLst>
                        <p:par>
                          <p:cTn id="101" fill="hold" nodeType="withGroup">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blinds(horizontal)">
                                      <p:cBhvr>
                                        <p:cTn id="104" dur="500"/>
                                        <p:tgtEl>
                                          <p:spTgt spid="4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3">
                                            <p:txEl>
                                              <p:pRg st="0" end="0"/>
                                            </p:txEl>
                                          </p:spTgt>
                                        </p:tgtEl>
                                        <p:attrNameLst>
                                          <p:attrName>style.visibility</p:attrName>
                                        </p:attrNameLst>
                                      </p:cBhvr>
                                      <p:to>
                                        <p:strVal val="visible"/>
                                      </p:to>
                                    </p:set>
                                    <p:animEffect transition="in" filter="blinds(horizontal)">
                                      <p:cBhvr>
                                        <p:cTn id="109" dur="500"/>
                                        <p:tgtEl>
                                          <p:spTgt spid="3">
                                            <p:txEl>
                                              <p:pRg st="0" end="0"/>
                                            </p:txEl>
                                          </p:spTgt>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3">
                                            <p:txEl>
                                              <p:pRg st="1" end="1"/>
                                            </p:txEl>
                                          </p:spTgt>
                                        </p:tgtEl>
                                        <p:attrNameLst>
                                          <p:attrName>style.visibility</p:attrName>
                                        </p:attrNameLst>
                                      </p:cBhvr>
                                      <p:to>
                                        <p:strVal val="visible"/>
                                      </p:to>
                                    </p:set>
                                    <p:animEffect transition="in" filter="blinds(horizontal)">
                                      <p:cBhvr>
                                        <p:cTn id="112" dur="500"/>
                                        <p:tgtEl>
                                          <p:spTgt spid="3">
                                            <p:txEl>
                                              <p:pRg st="1" end="1"/>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5"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 calcmode="lin" valueType="num">
                                      <p:cBhvr>
                                        <p:cTn id="117" dur="1000" fill="hold"/>
                                        <p:tgtEl>
                                          <p:spTgt spid="23"/>
                                        </p:tgtEl>
                                        <p:attrNameLst>
                                          <p:attrName>ppt_w</p:attrName>
                                        </p:attrNameLst>
                                      </p:cBhvr>
                                      <p:tavLst>
                                        <p:tav tm="0">
                                          <p:val>
                                            <p:fltVal val="0"/>
                                          </p:val>
                                        </p:tav>
                                        <p:tav tm="100000">
                                          <p:val>
                                            <p:strVal val="#ppt_w"/>
                                          </p:val>
                                        </p:tav>
                                      </p:tavLst>
                                    </p:anim>
                                    <p:anim calcmode="lin" valueType="num">
                                      <p:cBhvr>
                                        <p:cTn id="118" dur="1000" fill="hold"/>
                                        <p:tgtEl>
                                          <p:spTgt spid="23"/>
                                        </p:tgtEl>
                                        <p:attrNameLst>
                                          <p:attrName>ppt_h</p:attrName>
                                        </p:attrNameLst>
                                      </p:cBhvr>
                                      <p:tavLst>
                                        <p:tav tm="0">
                                          <p:val>
                                            <p:fltVal val="0"/>
                                          </p:val>
                                        </p:tav>
                                        <p:tav tm="100000">
                                          <p:val>
                                            <p:strVal val="#ppt_h"/>
                                          </p:val>
                                        </p:tav>
                                      </p:tavLst>
                                    </p:anim>
                                    <p:anim calcmode="lin" valueType="num">
                                      <p:cBhvr>
                                        <p:cTn id="11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2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ntr" presetSubtype="10" fill="hold" nodeType="clickEffect">
                                  <p:stCondLst>
                                    <p:cond delay="0"/>
                                  </p:stCondLst>
                                  <p:childTnLst>
                                    <p:set>
                                      <p:cBhvr>
                                        <p:cTn id="124" dur="1" fill="hold">
                                          <p:stCondLst>
                                            <p:cond delay="0"/>
                                          </p:stCondLst>
                                        </p:cTn>
                                        <p:tgtEl>
                                          <p:spTgt spid="2"/>
                                        </p:tgtEl>
                                        <p:attrNameLst>
                                          <p:attrName>style.visibility</p:attrName>
                                        </p:attrNameLst>
                                      </p:cBhvr>
                                      <p:to>
                                        <p:strVal val="visible"/>
                                      </p:to>
                                    </p:set>
                                    <p:animEffect transition="in" filter="blinds(horizontal)">
                                      <p:cBhvr>
                                        <p:cTn id="125" dur="500"/>
                                        <p:tgtEl>
                                          <p:spTgt spid="2"/>
                                        </p:tgtEl>
                                      </p:cBhvr>
                                    </p:animEffect>
                                  </p:childTnLst>
                                </p:cTn>
                              </p:par>
                              <p:par>
                                <p:cTn id="126" presetID="42" presetClass="path" presetSubtype="0" accel="50000" decel="50000" fill="hold" nodeType="withEffect">
                                  <p:stCondLst>
                                    <p:cond delay="0"/>
                                  </p:stCondLst>
                                  <p:childTnLst>
                                    <p:animMotion origin="layout" path="M -0.00122 -0.34027 L -0.00122 -0.09901 " pathEditMode="relative" rAng="0" ptsTypes="AA">
                                      <p:cBhvr>
                                        <p:cTn id="127" dur="2000" fill="hold"/>
                                        <p:tgtEl>
                                          <p:spTgt spid="2"/>
                                        </p:tgtEl>
                                        <p:attrNameLst>
                                          <p:attrName>ppt_x</p:attrName>
                                          <p:attrName>ppt_y</p:attrName>
                                        </p:attrNameLst>
                                      </p:cBhvr>
                                      <p:rCtr x="0" y="12052"/>
                                    </p:animMotion>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17"/>
                                        </p:tgtEl>
                                        <p:attrNameLst>
                                          <p:attrName>style.visibility</p:attrName>
                                        </p:attrNameLst>
                                      </p:cBhvr>
                                      <p:to>
                                        <p:strVal val="visible"/>
                                      </p:to>
                                    </p:set>
                                    <p:animEffect transition="in" filter="blinds(horizontal)">
                                      <p:cBhvr>
                                        <p:cTn id="132" dur="500"/>
                                        <p:tgtEl>
                                          <p:spTgt spid="17"/>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18"/>
                                        </p:tgtEl>
                                        <p:attrNameLst>
                                          <p:attrName>style.visibility</p:attrName>
                                        </p:attrNameLst>
                                      </p:cBhvr>
                                      <p:to>
                                        <p:strVal val="visible"/>
                                      </p:to>
                                    </p:set>
                                    <p:animEffect transition="in" filter="blinds(horizontal)">
                                      <p:cBhvr>
                                        <p:cTn id="135" dur="500"/>
                                        <p:tgtEl>
                                          <p:spTgt spid="18"/>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3">
                                            <p:txEl>
                                              <p:pRg st="2" end="2"/>
                                            </p:txEl>
                                          </p:spTgt>
                                        </p:tgtEl>
                                        <p:attrNameLst>
                                          <p:attrName>style.visibility</p:attrName>
                                        </p:attrNameLst>
                                      </p:cBhvr>
                                      <p:to>
                                        <p:strVal val="visible"/>
                                      </p:to>
                                    </p:set>
                                    <p:animEffect transition="in" filter="blinds(horizontal)">
                                      <p:cBhvr>
                                        <p:cTn id="140" dur="500"/>
                                        <p:tgtEl>
                                          <p:spTgt spid="3">
                                            <p:txEl>
                                              <p:pRg st="2" end="2"/>
                                            </p:txEl>
                                          </p:spTgt>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3">
                                            <p:txEl>
                                              <p:pRg st="3" end="3"/>
                                            </p:txEl>
                                          </p:spTgt>
                                        </p:tgtEl>
                                        <p:attrNameLst>
                                          <p:attrName>style.visibility</p:attrName>
                                        </p:attrNameLst>
                                      </p:cBhvr>
                                      <p:to>
                                        <p:strVal val="visible"/>
                                      </p:to>
                                    </p:set>
                                    <p:animEffect transition="in" filter="blinds(horizontal)">
                                      <p:cBhvr>
                                        <p:cTn id="143" dur="500"/>
                                        <p:tgtEl>
                                          <p:spTgt spid="3">
                                            <p:txEl>
                                              <p:pRg st="3" end="3"/>
                                            </p:txEl>
                                          </p:spTgt>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3">
                                            <p:txEl>
                                              <p:pRg st="4" end="4"/>
                                            </p:txEl>
                                          </p:spTgt>
                                        </p:tgtEl>
                                        <p:attrNameLst>
                                          <p:attrName>style.visibility</p:attrName>
                                        </p:attrNameLst>
                                      </p:cBhvr>
                                      <p:to>
                                        <p:strVal val="visible"/>
                                      </p:to>
                                    </p:set>
                                    <p:animEffect transition="in" filter="blinds(horizontal)">
                                      <p:cBhvr>
                                        <p:cTn id="146" dur="500"/>
                                        <p:tgtEl>
                                          <p:spTgt spid="3">
                                            <p:txEl>
                                              <p:pRg st="4" end="4"/>
                                            </p:txEl>
                                          </p:spTgt>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3">
                                            <p:txEl>
                                              <p:pRg st="5" end="5"/>
                                            </p:txEl>
                                          </p:spTgt>
                                        </p:tgtEl>
                                        <p:attrNameLst>
                                          <p:attrName>style.visibility</p:attrName>
                                        </p:attrNameLst>
                                      </p:cBhvr>
                                      <p:to>
                                        <p:strVal val="visible"/>
                                      </p:to>
                                    </p:set>
                                    <p:animEffect transition="in" filter="blinds(horizontal)">
                                      <p:cBhvr>
                                        <p:cTn id="149" dur="500"/>
                                        <p:tgtEl>
                                          <p:spTgt spid="3">
                                            <p:txEl>
                                              <p:pRg st="5" end="5"/>
                                            </p:txEl>
                                          </p:spTgt>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3">
                                            <p:txEl>
                                              <p:pRg st="6" end="6"/>
                                            </p:txEl>
                                          </p:spTgt>
                                        </p:tgtEl>
                                        <p:attrNameLst>
                                          <p:attrName>style.visibility</p:attrName>
                                        </p:attrNameLst>
                                      </p:cBhvr>
                                      <p:to>
                                        <p:strVal val="visible"/>
                                      </p:to>
                                    </p:set>
                                    <p:animEffect transition="in" filter="blinds(horizontal)">
                                      <p:cBhvr>
                                        <p:cTn id="15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animBg="1"/>
      <p:bldP spid="17" grpId="0" animBg="1"/>
      <p:bldP spid="18" grpId="0"/>
      <p:bldP spid="19" grpId="0" animBg="1"/>
      <p:bldP spid="22" grpId="0"/>
      <p:bldP spid="23" grpId="0"/>
      <p:bldP spid="43" grpId="0" animBg="1"/>
      <p:bldP spid="44" grpId="0" animBg="1"/>
      <p:bldP spid="46" grpId="0" animBg="1"/>
      <p:bldP spid="47" grpId="0" animBg="1"/>
      <p:bldP spid="47" grpId="1" animBg="1"/>
      <p:bldP spid="41" grpId="0" animBg="1"/>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E66239-E71D-EF4A-92DC-0121754FDE9D}"/>
              </a:ext>
            </a:extLst>
          </p:cNvPr>
          <p:cNvSpPr>
            <a:spLocks noGrp="1"/>
          </p:cNvSpPr>
          <p:nvPr>
            <p:ph idx="1"/>
          </p:nvPr>
        </p:nvSpPr>
        <p:spPr>
          <a:xfrm>
            <a:off x="500063" y="714375"/>
            <a:ext cx="5429250" cy="5429250"/>
          </a:xfrm>
        </p:spPr>
        <p:txBody>
          <a:bodyPr/>
          <a:lstStyle/>
          <a:p>
            <a:pPr>
              <a:buClr>
                <a:srgbClr val="0000FF"/>
              </a:buClr>
            </a:pPr>
            <a:r>
              <a:rPr lang="zh-CN" altLang="en-US" sz="2800" b="1">
                <a:solidFill>
                  <a:srgbClr val="0000FF"/>
                </a:solidFill>
                <a:latin typeface="Arial" panose="020B0604020202020204" pitchFamily="34" charset="0"/>
                <a:ea typeface="幼圆" pitchFamily="49" charset="-122"/>
              </a:rPr>
              <a:t>循环首次适应算法</a:t>
            </a:r>
            <a:endParaRPr lang="en-US" altLang="zh-CN" sz="2800" b="1">
              <a:solidFill>
                <a:srgbClr val="0000FF"/>
              </a:solidFill>
              <a:latin typeface="Arial" panose="020B0604020202020204" pitchFamily="34" charset="0"/>
              <a:ea typeface="幼圆" pitchFamily="49" charset="-122"/>
            </a:endParaRPr>
          </a:p>
          <a:p>
            <a:pPr lvl="1">
              <a:buClr>
                <a:srgbClr val="0000FF"/>
              </a:buClr>
            </a:pPr>
            <a:r>
              <a:rPr lang="en-US" altLang="zh-CN" sz="2400">
                <a:solidFill>
                  <a:srgbClr val="000000"/>
                </a:solidFill>
                <a:effectLst>
                  <a:outerShdw blurRad="38100" dist="38100" dir="2700000" algn="tl">
                    <a:srgbClr val="C0C0C0"/>
                  </a:outerShdw>
                </a:effectLst>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从上次找到的空闲分区的下一个空闲分区开始查找，直至找到第一个能满足要求的空闲分区</a:t>
            </a:r>
            <a:endParaRPr lang="en-US" altLang="zh-CN" b="1">
              <a:solidFill>
                <a:srgbClr val="000000"/>
              </a:solidFill>
              <a:latin typeface="Arial" panose="020B0604020202020204" pitchFamily="34" charset="0"/>
              <a:ea typeface="幼圆" pitchFamily="49" charset="-122"/>
            </a:endParaRPr>
          </a:p>
          <a:p>
            <a:pPr>
              <a:buClr>
                <a:srgbClr val="0000FF"/>
              </a:buClr>
            </a:pPr>
            <a:r>
              <a:rPr lang="zh-CN" altLang="en-US" sz="2800" b="1">
                <a:solidFill>
                  <a:srgbClr val="0000FF"/>
                </a:solidFill>
                <a:latin typeface="Arial" panose="020B0604020202020204" pitchFamily="34" charset="0"/>
                <a:ea typeface="幼圆" pitchFamily="49" charset="-122"/>
              </a:rPr>
              <a:t>特点</a:t>
            </a:r>
            <a:endParaRPr lang="en-US" altLang="zh-CN" sz="2800" b="1">
              <a:solidFill>
                <a:srgbClr val="0000FF"/>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空闲分区（链）按地址递增排列</a:t>
            </a:r>
            <a:endParaRPr lang="en-US" altLang="zh-CN" b="1">
              <a:solidFill>
                <a:srgbClr val="000000"/>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内存中的空闲分区分布更均匀</a:t>
            </a:r>
            <a:endParaRPr lang="en-US" altLang="zh-CN" b="1">
              <a:solidFill>
                <a:srgbClr val="000000"/>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减少查找空闲分区的开销</a:t>
            </a:r>
            <a:endParaRPr lang="en-US" altLang="zh-CN" b="1">
              <a:solidFill>
                <a:srgbClr val="000000"/>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可能会缺乏大的空闲分区</a:t>
            </a:r>
          </a:p>
        </p:txBody>
      </p:sp>
      <p:graphicFrame>
        <p:nvGraphicFramePr>
          <p:cNvPr id="4" name="Group 158">
            <a:extLst>
              <a:ext uri="{FF2B5EF4-FFF2-40B4-BE49-F238E27FC236}">
                <a16:creationId xmlns:a16="http://schemas.microsoft.com/office/drawing/2014/main" id="{4B723955-E806-E340-8463-07755E9237A0}"/>
              </a:ext>
            </a:extLst>
          </p:cNvPr>
          <p:cNvGraphicFramePr>
            <a:graphicFrameLocks noGrp="1"/>
          </p:cNvGraphicFramePr>
          <p:nvPr/>
        </p:nvGraphicFramePr>
        <p:xfrm>
          <a:off x="7491413" y="642938"/>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47A93A5E-2443-7D40-B6BA-A13DF8742974}"/>
              </a:ext>
            </a:extLst>
          </p:cNvPr>
          <p:cNvSpPr txBox="1">
            <a:spLocks noChangeArrowheads="1"/>
          </p:cNvSpPr>
          <p:nvPr/>
        </p:nvSpPr>
        <p:spPr bwMode="auto">
          <a:xfrm>
            <a:off x="6805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D72A60DD-DBA9-9D41-859A-EC0244AE80BC}"/>
              </a:ext>
            </a:extLst>
          </p:cNvPr>
          <p:cNvSpPr txBox="1">
            <a:spLocks noChangeArrowheads="1"/>
          </p:cNvSpPr>
          <p:nvPr/>
        </p:nvSpPr>
        <p:spPr bwMode="auto">
          <a:xfrm>
            <a:off x="6867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56ACBDC9-1A74-8645-9812-1716B6FB1A6E}"/>
              </a:ext>
            </a:extLst>
          </p:cNvPr>
          <p:cNvSpPr txBox="1">
            <a:spLocks noChangeArrowheads="1"/>
          </p:cNvSpPr>
          <p:nvPr/>
        </p:nvSpPr>
        <p:spPr bwMode="auto">
          <a:xfrm>
            <a:off x="6805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A237931E-6A3B-614B-A9FE-BAC85D9EFF56}"/>
              </a:ext>
            </a:extLst>
          </p:cNvPr>
          <p:cNvSpPr txBox="1">
            <a:spLocks noChangeArrowheads="1"/>
          </p:cNvSpPr>
          <p:nvPr/>
        </p:nvSpPr>
        <p:spPr bwMode="auto">
          <a:xfrm>
            <a:off x="68818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7454D5C8-8A73-144F-BEE1-8D081D956BB3}"/>
              </a:ext>
            </a:extLst>
          </p:cNvPr>
          <p:cNvSpPr txBox="1">
            <a:spLocks noChangeArrowheads="1"/>
          </p:cNvSpPr>
          <p:nvPr/>
        </p:nvSpPr>
        <p:spPr bwMode="auto">
          <a:xfrm>
            <a:off x="6881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FCDEEDB3-F279-7141-9E04-A9DE25C8B10D}"/>
              </a:ext>
            </a:extLst>
          </p:cNvPr>
          <p:cNvSpPr txBox="1">
            <a:spLocks noChangeArrowheads="1"/>
          </p:cNvSpPr>
          <p:nvPr/>
        </p:nvSpPr>
        <p:spPr bwMode="auto">
          <a:xfrm>
            <a:off x="6867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9214D6B9-1901-1049-9C99-4FB3A70D6539}"/>
              </a:ext>
            </a:extLst>
          </p:cNvPr>
          <p:cNvSpPr txBox="1">
            <a:spLocks noChangeArrowheads="1"/>
          </p:cNvSpPr>
          <p:nvPr/>
        </p:nvSpPr>
        <p:spPr bwMode="auto">
          <a:xfrm>
            <a:off x="6872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FC08E690-B754-424E-95D3-D85D00166A7A}"/>
              </a:ext>
            </a:extLst>
          </p:cNvPr>
          <p:cNvSpPr txBox="1">
            <a:spLocks noChangeArrowheads="1"/>
          </p:cNvSpPr>
          <p:nvPr/>
        </p:nvSpPr>
        <p:spPr bwMode="auto">
          <a:xfrm>
            <a:off x="8589963" y="1785938"/>
            <a:ext cx="554037"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3" name="矩形 12">
            <a:extLst>
              <a:ext uri="{FF2B5EF4-FFF2-40B4-BE49-F238E27FC236}">
                <a16:creationId xmlns:a16="http://schemas.microsoft.com/office/drawing/2014/main" id="{FB6406AA-F7E8-0948-9AF3-618B83BEF9C2}"/>
              </a:ext>
            </a:extLst>
          </p:cNvPr>
          <p:cNvSpPr>
            <a:spLocks noChangeArrowheads="1"/>
          </p:cNvSpPr>
          <p:nvPr/>
        </p:nvSpPr>
        <p:spPr bwMode="auto">
          <a:xfrm>
            <a:off x="7500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2" name="组合 13">
            <a:extLst>
              <a:ext uri="{FF2B5EF4-FFF2-40B4-BE49-F238E27FC236}">
                <a16:creationId xmlns:a16="http://schemas.microsoft.com/office/drawing/2014/main" id="{F6B23907-0235-D443-9458-149C1F0CEFF4}"/>
              </a:ext>
            </a:extLst>
          </p:cNvPr>
          <p:cNvGrpSpPr>
            <a:grpSpLocks/>
          </p:cNvGrpSpPr>
          <p:nvPr/>
        </p:nvGrpSpPr>
        <p:grpSpPr bwMode="auto">
          <a:xfrm>
            <a:off x="6057900" y="3405188"/>
            <a:ext cx="1371600" cy="381000"/>
            <a:chOff x="5715000" y="2057400"/>
            <a:chExt cx="1371600" cy="381000"/>
          </a:xfrm>
        </p:grpSpPr>
        <p:sp>
          <p:nvSpPr>
            <p:cNvPr id="32824" name="Line 267">
              <a:extLst>
                <a:ext uri="{FF2B5EF4-FFF2-40B4-BE49-F238E27FC236}">
                  <a16:creationId xmlns:a16="http://schemas.microsoft.com/office/drawing/2014/main" id="{B3A45C22-0F27-6548-A439-EF650EBE5FE3}"/>
                </a:ext>
              </a:extLst>
            </p:cNvPr>
            <p:cNvSpPr>
              <a:spLocks noChangeShapeType="1"/>
            </p:cNvSpPr>
            <p:nvPr/>
          </p:nvSpPr>
          <p:spPr bwMode="auto">
            <a:xfrm>
              <a:off x="5715000" y="2438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25" name="Line 272">
              <a:extLst>
                <a:ext uri="{FF2B5EF4-FFF2-40B4-BE49-F238E27FC236}">
                  <a16:creationId xmlns:a16="http://schemas.microsoft.com/office/drawing/2014/main" id="{D56E3B43-6FCA-5240-B814-DE97836E2C3D}"/>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 name="矩形 16">
            <a:extLst>
              <a:ext uri="{FF2B5EF4-FFF2-40B4-BE49-F238E27FC236}">
                <a16:creationId xmlns:a16="http://schemas.microsoft.com/office/drawing/2014/main" id="{253E86E0-C9C5-5D4C-BE5B-F7F69DD193DF}"/>
              </a:ext>
            </a:extLst>
          </p:cNvPr>
          <p:cNvSpPr>
            <a:spLocks noChangeArrowheads="1"/>
          </p:cNvSpPr>
          <p:nvPr/>
        </p:nvSpPr>
        <p:spPr bwMode="auto">
          <a:xfrm>
            <a:off x="7500938" y="6000750"/>
            <a:ext cx="1143000" cy="4286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 name="TextBox 17">
            <a:extLst>
              <a:ext uri="{FF2B5EF4-FFF2-40B4-BE49-F238E27FC236}">
                <a16:creationId xmlns:a16="http://schemas.microsoft.com/office/drawing/2014/main" id="{376A5853-1AB2-344C-89CE-A825CC2DC0C7}"/>
              </a:ext>
            </a:extLst>
          </p:cNvPr>
          <p:cNvSpPr txBox="1">
            <a:spLocks noChangeArrowheads="1"/>
          </p:cNvSpPr>
          <p:nvPr/>
        </p:nvSpPr>
        <p:spPr bwMode="auto">
          <a:xfrm>
            <a:off x="7572375" y="596741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D60093"/>
                </a:solidFill>
              </a:rPr>
              <a:t>16MB</a:t>
            </a:r>
            <a:endParaRPr lang="zh-CN" altLang="en-US" sz="2400">
              <a:solidFill>
                <a:srgbClr val="D60093"/>
              </a:solidFill>
            </a:endParaRPr>
          </a:p>
        </p:txBody>
      </p:sp>
      <p:sp>
        <p:nvSpPr>
          <p:cNvPr id="19" name="矩形 18">
            <a:extLst>
              <a:ext uri="{FF2B5EF4-FFF2-40B4-BE49-F238E27FC236}">
                <a16:creationId xmlns:a16="http://schemas.microsoft.com/office/drawing/2014/main" id="{37E49365-0217-D346-A196-7D7F0B12CE13}"/>
              </a:ext>
            </a:extLst>
          </p:cNvPr>
          <p:cNvSpPr>
            <a:spLocks noChangeArrowheads="1"/>
          </p:cNvSpPr>
          <p:nvPr/>
        </p:nvSpPr>
        <p:spPr bwMode="auto">
          <a:xfrm>
            <a:off x="7500938" y="3605213"/>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20" name="直接箭头连接符 19">
            <a:extLst>
              <a:ext uri="{FF2B5EF4-FFF2-40B4-BE49-F238E27FC236}">
                <a16:creationId xmlns:a16="http://schemas.microsoft.com/office/drawing/2014/main" id="{B3EC2FB4-5F56-474C-A44C-7814D64CAAB3}"/>
              </a:ext>
            </a:extLst>
          </p:cNvPr>
          <p:cNvCxnSpPr>
            <a:cxnSpLocks noChangeShapeType="1"/>
          </p:cNvCxnSpPr>
          <p:nvPr/>
        </p:nvCxnSpPr>
        <p:spPr bwMode="auto">
          <a:xfrm>
            <a:off x="6215063" y="3786188"/>
            <a:ext cx="1214437"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93BA4E81-B97C-8243-9669-35CF89148800}"/>
              </a:ext>
            </a:extLst>
          </p:cNvPr>
          <p:cNvSpPr txBox="1">
            <a:spLocks noChangeArrowheads="1"/>
          </p:cNvSpPr>
          <p:nvPr/>
        </p:nvSpPr>
        <p:spPr bwMode="auto">
          <a:xfrm>
            <a:off x="7462838" y="3571875"/>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22" name="TextBox 21">
            <a:extLst>
              <a:ext uri="{FF2B5EF4-FFF2-40B4-BE49-F238E27FC236}">
                <a16:creationId xmlns:a16="http://schemas.microsoft.com/office/drawing/2014/main" id="{F9046554-BB69-8D42-A142-20E9E27AB8DB}"/>
              </a:ext>
            </a:extLst>
          </p:cNvPr>
          <p:cNvSpPr txBox="1">
            <a:spLocks noChangeArrowheads="1"/>
          </p:cNvSpPr>
          <p:nvPr/>
        </p:nvSpPr>
        <p:spPr bwMode="auto">
          <a:xfrm>
            <a:off x="8589963" y="2857500"/>
            <a:ext cx="55403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sp>
        <p:nvSpPr>
          <p:cNvPr id="32823" name="Rectangle 2">
            <a:extLst>
              <a:ext uri="{FF2B5EF4-FFF2-40B4-BE49-F238E27FC236}">
                <a16:creationId xmlns:a16="http://schemas.microsoft.com/office/drawing/2014/main" id="{01F0798F-1348-1948-8C0D-DAD25AAB392A}"/>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135809128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par>
                                <p:cTn id="38" presetID="3"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blinds(horizontal)">
                                      <p:cBhvr>
                                        <p:cTn id="48" dur="500"/>
                                        <p:tgtEl>
                                          <p:spTgt spid="3">
                                            <p:txEl>
                                              <p:pRg st="0" end="0"/>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animEffect transition="in" filter="blinds(horizontal)">
                                      <p:cBhvr>
                                        <p:cTn id="51" dur="500"/>
                                        <p:tgtEl>
                                          <p:spTgt spid="3">
                                            <p:txEl>
                                              <p:pRg st="1" end="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5"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linds(horizontal)">
                                      <p:cBhvr>
                                        <p:cTn id="64" dur="500"/>
                                        <p:tgtEl>
                                          <p:spTgt spid="2"/>
                                        </p:tgtEl>
                                      </p:cBhvr>
                                    </p:animEffect>
                                  </p:childTnLst>
                                </p:cTn>
                              </p:par>
                              <p:par>
                                <p:cTn id="65" presetID="42" presetClass="path" presetSubtype="0" accel="50000" decel="50000" fill="hold" nodeType="withEffect">
                                  <p:stCondLst>
                                    <p:cond delay="0"/>
                                  </p:stCondLst>
                                  <p:childTnLst>
                                    <p:animMotion origin="layout" path="M 0 0.04927 L -0.00122 0.34305 " pathEditMode="relative" rAng="0" ptsTypes="AA">
                                      <p:cBhvr>
                                        <p:cTn id="66" dur="5000" fill="hold"/>
                                        <p:tgtEl>
                                          <p:spTgt spid="2"/>
                                        </p:tgtEl>
                                        <p:attrNameLst>
                                          <p:attrName>ppt_x</p:attrName>
                                          <p:attrName>ppt_y</p:attrName>
                                        </p:attrNameLst>
                                      </p:cBhvr>
                                      <p:rCtr x="-69" y="14689"/>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linds(horizontal)">
                                      <p:cBhvr>
                                        <p:cTn id="71" dur="500"/>
                                        <p:tgtEl>
                                          <p:spTgt spid="17"/>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linds(horizontal)">
                                      <p:cBhvr>
                                        <p:cTn id="74" dur="500"/>
                                        <p:tgtEl>
                                          <p:spTgt spid="1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dissolve">
                                      <p:cBhvr>
                                        <p:cTn id="79" dur="500"/>
                                        <p:tgtEl>
                                          <p:spTgt spid="1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
                                            <p:txEl>
                                              <p:pRg st="2" end="2"/>
                                            </p:txEl>
                                          </p:spTgt>
                                        </p:tgtEl>
                                        <p:attrNameLst>
                                          <p:attrName>style.visibility</p:attrName>
                                        </p:attrNameLst>
                                      </p:cBhvr>
                                      <p:to>
                                        <p:strVal val="visible"/>
                                      </p:to>
                                    </p:set>
                                    <p:animEffect transition="in" filter="blinds(horizontal)">
                                      <p:cBhvr>
                                        <p:cTn id="84" dur="500"/>
                                        <p:tgtEl>
                                          <p:spTgt spid="3">
                                            <p:txEl>
                                              <p:pRg st="2" end="2"/>
                                            </p:txEl>
                                          </p:spTgt>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3">
                                            <p:txEl>
                                              <p:pRg st="3" end="3"/>
                                            </p:txEl>
                                          </p:spTgt>
                                        </p:tgtEl>
                                        <p:attrNameLst>
                                          <p:attrName>style.visibility</p:attrName>
                                        </p:attrNameLst>
                                      </p:cBhvr>
                                      <p:to>
                                        <p:strVal val="visible"/>
                                      </p:to>
                                    </p:set>
                                    <p:animEffect transition="in" filter="blinds(horizontal)">
                                      <p:cBhvr>
                                        <p:cTn id="87" dur="500"/>
                                        <p:tgtEl>
                                          <p:spTgt spid="3">
                                            <p:txEl>
                                              <p:pRg st="3" end="3"/>
                                            </p:txEl>
                                          </p:spTgt>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
                                            <p:txEl>
                                              <p:pRg st="4" end="4"/>
                                            </p:txEl>
                                          </p:spTgt>
                                        </p:tgtEl>
                                        <p:attrNameLst>
                                          <p:attrName>style.visibility</p:attrName>
                                        </p:attrNameLst>
                                      </p:cBhvr>
                                      <p:to>
                                        <p:strVal val="visible"/>
                                      </p:to>
                                    </p:set>
                                    <p:animEffect transition="in" filter="blinds(horizontal)">
                                      <p:cBhvr>
                                        <p:cTn id="90" dur="500"/>
                                        <p:tgtEl>
                                          <p:spTgt spid="3">
                                            <p:txEl>
                                              <p:pRg st="4" end="4"/>
                                            </p:txEl>
                                          </p:spTgt>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animEffect transition="in" filter="blinds(horizontal)">
                                      <p:cBhvr>
                                        <p:cTn id="93" dur="500"/>
                                        <p:tgtEl>
                                          <p:spTgt spid="3">
                                            <p:txEl>
                                              <p:pRg st="5" end="5"/>
                                            </p:txEl>
                                          </p:spTgt>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3">
                                            <p:txEl>
                                              <p:pRg st="6" end="6"/>
                                            </p:txEl>
                                          </p:spTgt>
                                        </p:tgtEl>
                                        <p:attrNameLst>
                                          <p:attrName>style.visibility</p:attrName>
                                        </p:attrNameLst>
                                      </p:cBhvr>
                                      <p:to>
                                        <p:strVal val="visible"/>
                                      </p:to>
                                    </p:set>
                                    <p:animEffect transition="in" filter="blinds(horizontal)">
                                      <p:cBhvr>
                                        <p:cTn id="9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P spid="11" grpId="0"/>
      <p:bldP spid="12" grpId="0"/>
      <p:bldP spid="13" grpId="0" animBg="1"/>
      <p:bldP spid="17" grpId="0" animBg="1"/>
      <p:bldP spid="17" grpId="1" animBg="1"/>
      <p:bldP spid="18" grpId="0"/>
      <p:bldP spid="19" grpId="0" animBg="1"/>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a:extLst>
              <a:ext uri="{FF2B5EF4-FFF2-40B4-BE49-F238E27FC236}">
                <a16:creationId xmlns:a16="http://schemas.microsoft.com/office/drawing/2014/main" id="{02240432-A1A1-F645-BD83-EECE5A2CDC5F}"/>
              </a:ext>
            </a:extLst>
          </p:cNvPr>
          <p:cNvSpPr>
            <a:spLocks noGrp="1"/>
          </p:cNvSpPr>
          <p:nvPr>
            <p:ph idx="1"/>
          </p:nvPr>
        </p:nvSpPr>
        <p:spPr>
          <a:xfrm>
            <a:off x="685800" y="642938"/>
            <a:ext cx="4743450" cy="5786437"/>
          </a:xfrm>
        </p:spPr>
        <p:txBody>
          <a:bodyPr/>
          <a:lstStyle/>
          <a:p>
            <a:pPr>
              <a:buClr>
                <a:srgbClr val="0000FF"/>
              </a:buClr>
            </a:pPr>
            <a:r>
              <a:rPr lang="zh-CN" altLang="en-US" sz="2800" b="1">
                <a:solidFill>
                  <a:srgbClr val="0000FF"/>
                </a:solidFill>
                <a:latin typeface="Arial" panose="020B0604020202020204" pitchFamily="34" charset="0"/>
                <a:ea typeface="幼圆" pitchFamily="49" charset="-122"/>
              </a:rPr>
              <a:t>最佳（最优）适应算法</a:t>
            </a:r>
            <a:endParaRPr lang="en-US" altLang="zh-CN" sz="2800" b="1">
              <a:solidFill>
                <a:srgbClr val="0000FF"/>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rPr>
              <a:t>每次为作业分配内存时，总是把既能满足要求、</a:t>
            </a:r>
            <a:r>
              <a:rPr lang="zh-CN" altLang="en-US" b="1">
                <a:solidFill>
                  <a:srgbClr val="000000"/>
                </a:solidFill>
                <a:ea typeface="幼圆" pitchFamily="49" charset="-122"/>
              </a:rPr>
              <a:t>又是最小的空闲分区分配给作业，避免“大材小用”。</a:t>
            </a:r>
            <a:endParaRPr lang="en-US" altLang="zh-CN" b="1">
              <a:solidFill>
                <a:srgbClr val="000000"/>
              </a:solidFill>
              <a:ea typeface="幼圆" pitchFamily="49" charset="-122"/>
            </a:endParaRPr>
          </a:p>
          <a:p>
            <a:pPr>
              <a:buClr>
                <a:srgbClr val="0000FF"/>
              </a:buClr>
              <a:buSzPct val="50000"/>
              <a:buFont typeface="Wingdings" pitchFamily="2" charset="2"/>
              <a:buChar char="n"/>
            </a:pPr>
            <a:r>
              <a:rPr lang="zh-CN" altLang="en-US" sz="2800" b="1">
                <a:solidFill>
                  <a:srgbClr val="0000FF"/>
                </a:solidFill>
                <a:ea typeface="幼圆" pitchFamily="49" charset="-122"/>
              </a:rPr>
              <a:t>特点</a:t>
            </a:r>
            <a:endParaRPr lang="en-US" altLang="zh-CN" sz="2800" b="1">
              <a:solidFill>
                <a:srgbClr val="0000FF"/>
              </a:solidFill>
              <a:ea typeface="幼圆" pitchFamily="49" charset="-122"/>
            </a:endParaRPr>
          </a:p>
          <a:p>
            <a:pPr lvl="1">
              <a:buClr>
                <a:srgbClr val="0000FF"/>
              </a:buClr>
              <a:buFont typeface="Wingdings" pitchFamily="2" charset="2"/>
              <a:buChar char="l"/>
            </a:pPr>
            <a:r>
              <a:rPr lang="zh-CN" altLang="en-US" b="1">
                <a:solidFill>
                  <a:srgbClr val="000000"/>
                </a:solidFill>
                <a:ea typeface="幼圆" pitchFamily="49" charset="-122"/>
              </a:rPr>
              <a:t> 所有的空闲区按其大小以递增的顺序形成一空闲区链</a:t>
            </a:r>
            <a:endParaRPr lang="en-US" altLang="zh-CN" b="1">
              <a:solidFill>
                <a:srgbClr val="000000"/>
              </a:solidFill>
              <a:ea typeface="幼圆" pitchFamily="49" charset="-122"/>
            </a:endParaRPr>
          </a:p>
          <a:p>
            <a:pPr lvl="1">
              <a:buClr>
                <a:srgbClr val="0000FF"/>
              </a:buClr>
              <a:buFont typeface="Wingdings" pitchFamily="2" charset="2"/>
              <a:buChar char="l"/>
            </a:pPr>
            <a:r>
              <a:rPr lang="zh-CN" altLang="en-US" b="1">
                <a:solidFill>
                  <a:srgbClr val="000000"/>
                </a:solidFill>
                <a:ea typeface="幼圆" pitchFamily="49" charset="-122"/>
              </a:rPr>
              <a:t>容易留下许多难以利用的碎片</a:t>
            </a:r>
            <a:endParaRPr lang="zh-CN" altLang="en-US" b="1">
              <a:solidFill>
                <a:srgbClr val="0000FF"/>
              </a:solidFill>
            </a:endParaRPr>
          </a:p>
        </p:txBody>
      </p:sp>
      <p:graphicFrame>
        <p:nvGraphicFramePr>
          <p:cNvPr id="4" name="Group 158">
            <a:extLst>
              <a:ext uri="{FF2B5EF4-FFF2-40B4-BE49-F238E27FC236}">
                <a16:creationId xmlns:a16="http://schemas.microsoft.com/office/drawing/2014/main" id="{E1366CAF-97E7-F84F-852A-81A059D7216A}"/>
              </a:ext>
            </a:extLst>
          </p:cNvPr>
          <p:cNvGraphicFramePr>
            <a:graphicFrameLocks noGrp="1"/>
          </p:cNvGraphicFramePr>
          <p:nvPr/>
        </p:nvGraphicFramePr>
        <p:xfrm>
          <a:off x="7429500" y="642938"/>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A388E0DE-BC1D-8A4E-9CBA-8DB1DEED33AA}"/>
              </a:ext>
            </a:extLst>
          </p:cNvPr>
          <p:cNvSpPr txBox="1">
            <a:spLocks noChangeArrowheads="1"/>
          </p:cNvSpPr>
          <p:nvPr/>
        </p:nvSpPr>
        <p:spPr bwMode="auto">
          <a:xfrm>
            <a:off x="6805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EF44AA95-70E4-C943-B834-905570AA6929}"/>
              </a:ext>
            </a:extLst>
          </p:cNvPr>
          <p:cNvSpPr txBox="1">
            <a:spLocks noChangeArrowheads="1"/>
          </p:cNvSpPr>
          <p:nvPr/>
        </p:nvSpPr>
        <p:spPr bwMode="auto">
          <a:xfrm>
            <a:off x="6867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CDDB4D81-89CB-7F47-99BB-E52142BA6991}"/>
              </a:ext>
            </a:extLst>
          </p:cNvPr>
          <p:cNvSpPr txBox="1">
            <a:spLocks noChangeArrowheads="1"/>
          </p:cNvSpPr>
          <p:nvPr/>
        </p:nvSpPr>
        <p:spPr bwMode="auto">
          <a:xfrm>
            <a:off x="6805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250771A4-7703-CE4C-97B1-5E2D5DD6CF48}"/>
              </a:ext>
            </a:extLst>
          </p:cNvPr>
          <p:cNvSpPr txBox="1">
            <a:spLocks noChangeArrowheads="1"/>
          </p:cNvSpPr>
          <p:nvPr/>
        </p:nvSpPr>
        <p:spPr bwMode="auto">
          <a:xfrm>
            <a:off x="68818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F00CF81C-7809-5B43-8F7A-97522779753A}"/>
              </a:ext>
            </a:extLst>
          </p:cNvPr>
          <p:cNvSpPr txBox="1">
            <a:spLocks noChangeArrowheads="1"/>
          </p:cNvSpPr>
          <p:nvPr/>
        </p:nvSpPr>
        <p:spPr bwMode="auto">
          <a:xfrm>
            <a:off x="6881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F3173831-44A8-DA4B-A322-D052F9A6DF3E}"/>
              </a:ext>
            </a:extLst>
          </p:cNvPr>
          <p:cNvSpPr txBox="1">
            <a:spLocks noChangeArrowheads="1"/>
          </p:cNvSpPr>
          <p:nvPr/>
        </p:nvSpPr>
        <p:spPr bwMode="auto">
          <a:xfrm>
            <a:off x="6867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7D85AE65-7A3D-AD44-AB5C-93CD3C1F9379}"/>
              </a:ext>
            </a:extLst>
          </p:cNvPr>
          <p:cNvSpPr txBox="1">
            <a:spLocks noChangeArrowheads="1"/>
          </p:cNvSpPr>
          <p:nvPr/>
        </p:nvSpPr>
        <p:spPr bwMode="auto">
          <a:xfrm>
            <a:off x="6872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4D9ED81D-511F-7944-8DFD-EEC997E7CD7F}"/>
              </a:ext>
            </a:extLst>
          </p:cNvPr>
          <p:cNvSpPr txBox="1">
            <a:spLocks noChangeArrowheads="1"/>
          </p:cNvSpPr>
          <p:nvPr/>
        </p:nvSpPr>
        <p:spPr bwMode="auto">
          <a:xfrm>
            <a:off x="8589963" y="1785938"/>
            <a:ext cx="554037"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9" name="矩形 18">
            <a:extLst>
              <a:ext uri="{FF2B5EF4-FFF2-40B4-BE49-F238E27FC236}">
                <a16:creationId xmlns:a16="http://schemas.microsoft.com/office/drawing/2014/main" id="{74E9B2DA-016C-6446-9888-D65CEE7D6A55}"/>
              </a:ext>
            </a:extLst>
          </p:cNvPr>
          <p:cNvSpPr>
            <a:spLocks noChangeArrowheads="1"/>
          </p:cNvSpPr>
          <p:nvPr/>
        </p:nvSpPr>
        <p:spPr bwMode="auto">
          <a:xfrm>
            <a:off x="7429500" y="3605213"/>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20" name="直接箭头连接符 19">
            <a:extLst>
              <a:ext uri="{FF2B5EF4-FFF2-40B4-BE49-F238E27FC236}">
                <a16:creationId xmlns:a16="http://schemas.microsoft.com/office/drawing/2014/main" id="{313D2C5E-2345-9D45-AD3B-2C498322F2C7}"/>
              </a:ext>
            </a:extLst>
          </p:cNvPr>
          <p:cNvCxnSpPr>
            <a:cxnSpLocks noChangeShapeType="1"/>
          </p:cNvCxnSpPr>
          <p:nvPr/>
        </p:nvCxnSpPr>
        <p:spPr bwMode="auto">
          <a:xfrm>
            <a:off x="6215063" y="3786188"/>
            <a:ext cx="1214437"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81D498BA-A5C5-EA4A-960D-BC429FE372E8}"/>
              </a:ext>
            </a:extLst>
          </p:cNvPr>
          <p:cNvSpPr txBox="1">
            <a:spLocks noChangeArrowheads="1"/>
          </p:cNvSpPr>
          <p:nvPr/>
        </p:nvSpPr>
        <p:spPr bwMode="auto">
          <a:xfrm>
            <a:off x="7358063" y="3529013"/>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22" name="TextBox 21">
            <a:extLst>
              <a:ext uri="{FF2B5EF4-FFF2-40B4-BE49-F238E27FC236}">
                <a16:creationId xmlns:a16="http://schemas.microsoft.com/office/drawing/2014/main" id="{4F88D7B7-0848-F746-BDC2-D145A19D95CB}"/>
              </a:ext>
            </a:extLst>
          </p:cNvPr>
          <p:cNvSpPr txBox="1">
            <a:spLocks noChangeArrowheads="1"/>
          </p:cNvSpPr>
          <p:nvPr/>
        </p:nvSpPr>
        <p:spPr bwMode="auto">
          <a:xfrm>
            <a:off x="8572500" y="2714625"/>
            <a:ext cx="554038"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grpSp>
        <p:nvGrpSpPr>
          <p:cNvPr id="2" name="组合 60">
            <a:extLst>
              <a:ext uri="{FF2B5EF4-FFF2-40B4-BE49-F238E27FC236}">
                <a16:creationId xmlns:a16="http://schemas.microsoft.com/office/drawing/2014/main" id="{AD4DF08D-E983-464F-89D1-4D5C46207433}"/>
              </a:ext>
            </a:extLst>
          </p:cNvPr>
          <p:cNvGrpSpPr>
            <a:grpSpLocks/>
          </p:cNvGrpSpPr>
          <p:nvPr/>
        </p:nvGrpSpPr>
        <p:grpSpPr bwMode="auto">
          <a:xfrm>
            <a:off x="5597525" y="571500"/>
            <a:ext cx="3000375" cy="6072188"/>
            <a:chOff x="2500298" y="571480"/>
            <a:chExt cx="3000396" cy="6072230"/>
          </a:xfrm>
        </p:grpSpPr>
        <p:grpSp>
          <p:nvGrpSpPr>
            <p:cNvPr id="3" name="组合 40">
              <a:extLst>
                <a:ext uri="{FF2B5EF4-FFF2-40B4-BE49-F238E27FC236}">
                  <a16:creationId xmlns:a16="http://schemas.microsoft.com/office/drawing/2014/main" id="{9A846F9E-23AA-D146-B4B9-67556F19275E}"/>
                </a:ext>
              </a:extLst>
            </p:cNvPr>
            <p:cNvGrpSpPr/>
            <p:nvPr/>
          </p:nvGrpSpPr>
          <p:grpSpPr>
            <a:xfrm>
              <a:off x="2500298" y="571480"/>
              <a:ext cx="3000396" cy="6072230"/>
              <a:chOff x="3000364" y="571480"/>
              <a:chExt cx="3000396" cy="6143668"/>
            </a:xfrm>
            <a:solidFill>
              <a:srgbClr val="FFFFFF"/>
            </a:solidFill>
          </p:grpSpPr>
          <p:sp>
            <p:nvSpPr>
              <p:cNvPr id="24" name="矩形 23">
                <a:extLst>
                  <a:ext uri="{FF2B5EF4-FFF2-40B4-BE49-F238E27FC236}">
                    <a16:creationId xmlns:a16="http://schemas.microsoft.com/office/drawing/2014/main" id="{8335ADD4-6322-7848-83B5-A00848A70A87}"/>
                  </a:ext>
                </a:extLst>
              </p:cNvPr>
              <p:cNvSpPr/>
              <p:nvPr/>
            </p:nvSpPr>
            <p:spPr bwMode="auto">
              <a:xfrm>
                <a:off x="4286248" y="1357298"/>
                <a:ext cx="1285884" cy="214314"/>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5" name="矩形 24">
                <a:extLst>
                  <a:ext uri="{FF2B5EF4-FFF2-40B4-BE49-F238E27FC236}">
                    <a16:creationId xmlns:a16="http://schemas.microsoft.com/office/drawing/2014/main" id="{8336E4CF-C27C-C34E-993F-1924B83EB3A3}"/>
                  </a:ext>
                </a:extLst>
              </p:cNvPr>
              <p:cNvSpPr/>
              <p:nvPr/>
            </p:nvSpPr>
            <p:spPr bwMode="auto">
              <a:xfrm>
                <a:off x="4286248" y="2643182"/>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6" name="矩形 25">
                <a:extLst>
                  <a:ext uri="{FF2B5EF4-FFF2-40B4-BE49-F238E27FC236}">
                    <a16:creationId xmlns:a16="http://schemas.microsoft.com/office/drawing/2014/main" id="{715523BA-9B69-1E46-B14C-E879BC322FF1}"/>
                  </a:ext>
                </a:extLst>
              </p:cNvPr>
              <p:cNvSpPr/>
              <p:nvPr/>
            </p:nvSpPr>
            <p:spPr bwMode="auto">
              <a:xfrm>
                <a:off x="4286248" y="2143116"/>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7" name="矩形 26">
                <a:extLst>
                  <a:ext uri="{FF2B5EF4-FFF2-40B4-BE49-F238E27FC236}">
                    <a16:creationId xmlns:a16="http://schemas.microsoft.com/office/drawing/2014/main" id="{667E3F20-7BB3-F940-91C5-2CCE9A57AA60}"/>
                  </a:ext>
                </a:extLst>
              </p:cNvPr>
              <p:cNvSpPr/>
              <p:nvPr/>
            </p:nvSpPr>
            <p:spPr bwMode="auto">
              <a:xfrm>
                <a:off x="4286248" y="3143248"/>
                <a:ext cx="1285884" cy="500066"/>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8" name="矩形 27">
                <a:extLst>
                  <a:ext uri="{FF2B5EF4-FFF2-40B4-BE49-F238E27FC236}">
                    <a16:creationId xmlns:a16="http://schemas.microsoft.com/office/drawing/2014/main" id="{652E2CCE-3423-3641-9E89-017934AA0AEF}"/>
                  </a:ext>
                </a:extLst>
              </p:cNvPr>
              <p:cNvSpPr/>
              <p:nvPr/>
            </p:nvSpPr>
            <p:spPr bwMode="auto">
              <a:xfrm>
                <a:off x="4286248" y="3786190"/>
                <a:ext cx="1285884" cy="571504"/>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9" name="矩形 28">
                <a:extLst>
                  <a:ext uri="{FF2B5EF4-FFF2-40B4-BE49-F238E27FC236}">
                    <a16:creationId xmlns:a16="http://schemas.microsoft.com/office/drawing/2014/main" id="{1C3FD916-217A-4046-9A10-1822562B522E}"/>
                  </a:ext>
                </a:extLst>
              </p:cNvPr>
              <p:cNvSpPr/>
              <p:nvPr/>
            </p:nvSpPr>
            <p:spPr bwMode="auto">
              <a:xfrm>
                <a:off x="4286248" y="4500570"/>
                <a:ext cx="1285884" cy="642942"/>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0" name="矩形 29">
                <a:extLst>
                  <a:ext uri="{FF2B5EF4-FFF2-40B4-BE49-F238E27FC236}">
                    <a16:creationId xmlns:a16="http://schemas.microsoft.com/office/drawing/2014/main" id="{03F7A75C-DFAD-D540-89A9-D6E5E87765C3}"/>
                  </a:ext>
                </a:extLst>
              </p:cNvPr>
              <p:cNvSpPr/>
              <p:nvPr/>
            </p:nvSpPr>
            <p:spPr bwMode="auto">
              <a:xfrm>
                <a:off x="4286248" y="5286388"/>
                <a:ext cx="1285884" cy="785818"/>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1" name="矩形 30">
                <a:extLst>
                  <a:ext uri="{FF2B5EF4-FFF2-40B4-BE49-F238E27FC236}">
                    <a16:creationId xmlns:a16="http://schemas.microsoft.com/office/drawing/2014/main" id="{ED574A28-2163-7843-BCAE-F9166897C551}"/>
                  </a:ext>
                </a:extLst>
              </p:cNvPr>
              <p:cNvSpPr/>
              <p:nvPr/>
            </p:nvSpPr>
            <p:spPr bwMode="auto">
              <a:xfrm>
                <a:off x="4286248" y="1643050"/>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3" name="TextBox 32">
                <a:extLst>
                  <a:ext uri="{FF2B5EF4-FFF2-40B4-BE49-F238E27FC236}">
                    <a16:creationId xmlns:a16="http://schemas.microsoft.com/office/drawing/2014/main" id="{57A4FDF3-1F48-6248-A42A-18EAF26370AA}"/>
                  </a:ext>
                </a:extLst>
              </p:cNvPr>
              <p:cNvSpPr txBox="1"/>
              <p:nvPr/>
            </p:nvSpPr>
            <p:spPr>
              <a:xfrm>
                <a:off x="4714876" y="1273718"/>
                <a:ext cx="428628" cy="369332"/>
              </a:xfrm>
              <a:prstGeom prst="rect">
                <a:avLst/>
              </a:prstGeom>
              <a:grpFill/>
            </p:spPr>
            <p:txBody>
              <a:bodyPr>
                <a:spAutoFit/>
              </a:bodyPr>
              <a:lstStyle/>
              <a:p>
                <a:pPr>
                  <a:defRPr/>
                </a:pPr>
                <a:r>
                  <a:rPr lang="en-US" altLang="zh-CN" dirty="0">
                    <a:solidFill>
                      <a:srgbClr val="000000"/>
                    </a:solidFill>
                  </a:rPr>
                  <a:t>6</a:t>
                </a:r>
                <a:endParaRPr lang="zh-CN" altLang="en-US" dirty="0">
                  <a:solidFill>
                    <a:srgbClr val="000000"/>
                  </a:solidFill>
                </a:endParaRPr>
              </a:p>
            </p:txBody>
          </p:sp>
          <p:sp>
            <p:nvSpPr>
              <p:cNvPr id="34" name="TextBox 33">
                <a:extLst>
                  <a:ext uri="{FF2B5EF4-FFF2-40B4-BE49-F238E27FC236}">
                    <a16:creationId xmlns:a16="http://schemas.microsoft.com/office/drawing/2014/main" id="{5E3D117C-DAB9-354F-B49F-8FF24BB87A9F}"/>
                  </a:ext>
                </a:extLst>
              </p:cNvPr>
              <p:cNvSpPr txBox="1"/>
              <p:nvPr/>
            </p:nvSpPr>
            <p:spPr>
              <a:xfrm>
                <a:off x="4714876" y="1571612"/>
                <a:ext cx="428628" cy="461665"/>
              </a:xfrm>
              <a:prstGeom prst="rect">
                <a:avLst/>
              </a:prstGeom>
              <a:grpFill/>
            </p:spPr>
            <p:txBody>
              <a:bodyPr>
                <a:spAutoFit/>
              </a:bodyPr>
              <a:lstStyle/>
              <a:p>
                <a:pPr>
                  <a:defRPr/>
                </a:pPr>
                <a:r>
                  <a:rPr lang="en-US" altLang="zh-CN" sz="2400" dirty="0">
                    <a:solidFill>
                      <a:srgbClr val="000000"/>
                    </a:solidFill>
                  </a:rPr>
                  <a:t>8</a:t>
                </a:r>
                <a:endParaRPr lang="zh-CN" altLang="en-US" sz="2400" dirty="0">
                  <a:solidFill>
                    <a:srgbClr val="000000"/>
                  </a:solidFill>
                </a:endParaRPr>
              </a:p>
            </p:txBody>
          </p:sp>
          <p:sp>
            <p:nvSpPr>
              <p:cNvPr id="36" name="TextBox 35">
                <a:extLst>
                  <a:ext uri="{FF2B5EF4-FFF2-40B4-BE49-F238E27FC236}">
                    <a16:creationId xmlns:a16="http://schemas.microsoft.com/office/drawing/2014/main" id="{816DBA57-1A9C-5E44-8797-A0A53DCE1BB0}"/>
                  </a:ext>
                </a:extLst>
              </p:cNvPr>
              <p:cNvSpPr txBox="1"/>
              <p:nvPr/>
            </p:nvSpPr>
            <p:spPr>
              <a:xfrm>
                <a:off x="4714876" y="2538707"/>
                <a:ext cx="642942" cy="461665"/>
              </a:xfrm>
              <a:prstGeom prst="rect">
                <a:avLst/>
              </a:prstGeom>
              <a:grpFill/>
            </p:spPr>
            <p:txBody>
              <a:bodyPr>
                <a:spAutoFit/>
              </a:bodyPr>
              <a:lstStyle/>
              <a:p>
                <a:pPr>
                  <a:defRPr/>
                </a:pPr>
                <a:r>
                  <a:rPr lang="en-US" altLang="zh-CN" sz="2400" dirty="0">
                    <a:solidFill>
                      <a:srgbClr val="000000"/>
                    </a:solidFill>
                  </a:rPr>
                  <a:t>12</a:t>
                </a:r>
                <a:endParaRPr lang="zh-CN" altLang="en-US" sz="2400" dirty="0">
                  <a:solidFill>
                    <a:srgbClr val="000000"/>
                  </a:solidFill>
                </a:endParaRPr>
              </a:p>
            </p:txBody>
          </p:sp>
          <p:sp>
            <p:nvSpPr>
              <p:cNvPr id="37" name="TextBox 36">
                <a:extLst>
                  <a:ext uri="{FF2B5EF4-FFF2-40B4-BE49-F238E27FC236}">
                    <a16:creationId xmlns:a16="http://schemas.microsoft.com/office/drawing/2014/main" id="{37CD1D4C-A25A-304B-8A50-D6B100F9BDBC}"/>
                  </a:ext>
                </a:extLst>
              </p:cNvPr>
              <p:cNvSpPr txBox="1"/>
              <p:nvPr/>
            </p:nvSpPr>
            <p:spPr>
              <a:xfrm>
                <a:off x="4714876" y="3181649"/>
                <a:ext cx="642942" cy="461665"/>
              </a:xfrm>
              <a:prstGeom prst="rect">
                <a:avLst/>
              </a:prstGeom>
              <a:grpFill/>
            </p:spPr>
            <p:txBody>
              <a:bodyPr>
                <a:spAutoFit/>
              </a:bodyPr>
              <a:lstStyle/>
              <a:p>
                <a:pPr>
                  <a:defRPr/>
                </a:pPr>
                <a:r>
                  <a:rPr lang="en-US" altLang="zh-CN" sz="2400" dirty="0">
                    <a:solidFill>
                      <a:srgbClr val="000000"/>
                    </a:solidFill>
                  </a:rPr>
                  <a:t>14</a:t>
                </a:r>
                <a:endParaRPr lang="zh-CN" altLang="en-US" sz="2400" dirty="0">
                  <a:solidFill>
                    <a:srgbClr val="000000"/>
                  </a:solidFill>
                </a:endParaRPr>
              </a:p>
            </p:txBody>
          </p:sp>
          <p:sp>
            <p:nvSpPr>
              <p:cNvPr id="38" name="TextBox 37">
                <a:extLst>
                  <a:ext uri="{FF2B5EF4-FFF2-40B4-BE49-F238E27FC236}">
                    <a16:creationId xmlns:a16="http://schemas.microsoft.com/office/drawing/2014/main" id="{AAB48F1D-2DBD-034E-BC64-A1F05CA04E0F}"/>
                  </a:ext>
                </a:extLst>
              </p:cNvPr>
              <p:cNvSpPr txBox="1"/>
              <p:nvPr/>
            </p:nvSpPr>
            <p:spPr>
              <a:xfrm>
                <a:off x="4714876" y="3824591"/>
                <a:ext cx="714380" cy="461665"/>
              </a:xfrm>
              <a:prstGeom prst="rect">
                <a:avLst/>
              </a:prstGeom>
              <a:grpFill/>
            </p:spPr>
            <p:txBody>
              <a:bodyPr>
                <a:spAutoFit/>
              </a:bodyPr>
              <a:lstStyle/>
              <a:p>
                <a:pPr>
                  <a:defRPr/>
                </a:pPr>
                <a:r>
                  <a:rPr lang="en-US" altLang="zh-CN" sz="2400" dirty="0">
                    <a:solidFill>
                      <a:srgbClr val="000000"/>
                    </a:solidFill>
                  </a:rPr>
                  <a:t>18</a:t>
                </a:r>
                <a:endParaRPr lang="zh-CN" altLang="en-US" sz="2400" dirty="0">
                  <a:solidFill>
                    <a:srgbClr val="000000"/>
                  </a:solidFill>
                </a:endParaRPr>
              </a:p>
            </p:txBody>
          </p:sp>
          <p:sp>
            <p:nvSpPr>
              <p:cNvPr id="39" name="TextBox 38">
                <a:extLst>
                  <a:ext uri="{FF2B5EF4-FFF2-40B4-BE49-F238E27FC236}">
                    <a16:creationId xmlns:a16="http://schemas.microsoft.com/office/drawing/2014/main" id="{9F18A2C1-AECD-A149-A130-0A5B45C05C00}"/>
                  </a:ext>
                </a:extLst>
              </p:cNvPr>
              <p:cNvSpPr txBox="1"/>
              <p:nvPr/>
            </p:nvSpPr>
            <p:spPr>
              <a:xfrm>
                <a:off x="4714876" y="4538971"/>
                <a:ext cx="714380" cy="461665"/>
              </a:xfrm>
              <a:prstGeom prst="rect">
                <a:avLst/>
              </a:prstGeom>
              <a:grpFill/>
            </p:spPr>
            <p:txBody>
              <a:bodyPr>
                <a:spAutoFit/>
              </a:bodyPr>
              <a:lstStyle/>
              <a:p>
                <a:pPr>
                  <a:defRPr/>
                </a:pPr>
                <a:r>
                  <a:rPr lang="en-US" altLang="zh-CN" sz="2400" dirty="0">
                    <a:solidFill>
                      <a:srgbClr val="000000"/>
                    </a:solidFill>
                  </a:rPr>
                  <a:t>22</a:t>
                </a:r>
                <a:endParaRPr lang="zh-CN" altLang="en-US" sz="2400" dirty="0">
                  <a:solidFill>
                    <a:srgbClr val="000000"/>
                  </a:solidFill>
                </a:endParaRPr>
              </a:p>
            </p:txBody>
          </p:sp>
          <p:sp>
            <p:nvSpPr>
              <p:cNvPr id="40" name="TextBox 39">
                <a:extLst>
                  <a:ext uri="{FF2B5EF4-FFF2-40B4-BE49-F238E27FC236}">
                    <a16:creationId xmlns:a16="http://schemas.microsoft.com/office/drawing/2014/main" id="{9E0EBADF-16A8-9549-A050-77BC43AB7E05}"/>
                  </a:ext>
                </a:extLst>
              </p:cNvPr>
              <p:cNvSpPr txBox="1"/>
              <p:nvPr/>
            </p:nvSpPr>
            <p:spPr>
              <a:xfrm>
                <a:off x="4714876" y="5357826"/>
                <a:ext cx="714380" cy="461665"/>
              </a:xfrm>
              <a:prstGeom prst="rect">
                <a:avLst/>
              </a:prstGeom>
              <a:grpFill/>
            </p:spPr>
            <p:txBody>
              <a:bodyPr>
                <a:spAutoFit/>
              </a:bodyPr>
              <a:lstStyle/>
              <a:p>
                <a:pPr>
                  <a:defRPr/>
                </a:pPr>
                <a:r>
                  <a:rPr lang="en-US" altLang="zh-CN" sz="2400" dirty="0">
                    <a:solidFill>
                      <a:srgbClr val="000000"/>
                    </a:solidFill>
                  </a:rPr>
                  <a:t>36</a:t>
                </a:r>
                <a:endParaRPr lang="zh-CN" altLang="en-US" sz="2400" dirty="0">
                  <a:solidFill>
                    <a:srgbClr val="000000"/>
                  </a:solidFill>
                </a:endParaRPr>
              </a:p>
            </p:txBody>
          </p:sp>
          <p:sp>
            <p:nvSpPr>
              <p:cNvPr id="23" name="矩形 22">
                <a:extLst>
                  <a:ext uri="{FF2B5EF4-FFF2-40B4-BE49-F238E27FC236}">
                    <a16:creationId xmlns:a16="http://schemas.microsoft.com/office/drawing/2014/main" id="{7658E19C-14F1-EF49-8377-D97206665DD8}"/>
                  </a:ext>
                </a:extLst>
              </p:cNvPr>
              <p:cNvSpPr/>
              <p:nvPr/>
            </p:nvSpPr>
            <p:spPr bwMode="auto">
              <a:xfrm>
                <a:off x="3000364" y="571480"/>
                <a:ext cx="3000396" cy="6143668"/>
              </a:xfrm>
              <a:prstGeom prst="rect">
                <a:avLst/>
              </a:prstGeom>
              <a:grpFill/>
              <a:ln w="12700" cap="flat" cmpd="sng" algn="ctr">
                <a:solidFill>
                  <a:srgbClr val="FFFFCC"/>
                </a:solidFill>
                <a:prstDash val="solid"/>
                <a:round/>
                <a:headEnd type="none" w="sm" len="sm"/>
                <a:tailEnd type="none" w="sm" len="sm"/>
              </a:ln>
              <a:effectLst/>
            </p:spPr>
            <p:txBody>
              <a:bodyPr/>
              <a:lstStyle/>
              <a:p>
                <a:pPr>
                  <a:defRPr/>
                </a:pPr>
                <a:endParaRPr lang="zh-CN" altLang="en-US"/>
              </a:p>
            </p:txBody>
          </p:sp>
        </p:grpSp>
        <p:sp>
          <p:nvSpPr>
            <p:cNvPr id="33854" name="矩形 43">
              <a:extLst>
                <a:ext uri="{FF2B5EF4-FFF2-40B4-BE49-F238E27FC236}">
                  <a16:creationId xmlns:a16="http://schemas.microsoft.com/office/drawing/2014/main" id="{26FDEF0F-93E6-CB46-87FD-B52E38B95AA2}"/>
                </a:ext>
              </a:extLst>
            </p:cNvPr>
            <p:cNvSpPr>
              <a:spLocks noChangeArrowheads="1"/>
            </p:cNvSpPr>
            <p:nvPr/>
          </p:nvSpPr>
          <p:spPr bwMode="auto">
            <a:xfrm>
              <a:off x="3929058" y="818831"/>
              <a:ext cx="1214446" cy="285752"/>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55" name="TextBox 44">
              <a:extLst>
                <a:ext uri="{FF2B5EF4-FFF2-40B4-BE49-F238E27FC236}">
                  <a16:creationId xmlns:a16="http://schemas.microsoft.com/office/drawing/2014/main" id="{80F24465-5B5C-204D-BB67-27F2C14A3D76}"/>
                </a:ext>
              </a:extLst>
            </p:cNvPr>
            <p:cNvSpPr txBox="1">
              <a:spLocks noChangeArrowheads="1"/>
            </p:cNvSpPr>
            <p:nvPr/>
          </p:nvSpPr>
          <p:spPr bwMode="auto">
            <a:xfrm>
              <a:off x="4429124" y="714356"/>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6</a:t>
              </a:r>
              <a:endParaRPr lang="zh-CN" altLang="en-US" sz="2400">
                <a:solidFill>
                  <a:srgbClr val="000000"/>
                </a:solidFill>
              </a:endParaRPr>
            </a:p>
          </p:txBody>
        </p:sp>
        <p:sp>
          <p:nvSpPr>
            <p:cNvPr id="33856" name="矩形 46">
              <a:extLst>
                <a:ext uri="{FF2B5EF4-FFF2-40B4-BE49-F238E27FC236}">
                  <a16:creationId xmlns:a16="http://schemas.microsoft.com/office/drawing/2014/main" id="{B6172593-5AFF-F541-BBA9-B6AE0AF1FDE6}"/>
                </a:ext>
              </a:extLst>
            </p:cNvPr>
            <p:cNvSpPr>
              <a:spLocks noChangeArrowheads="1"/>
            </p:cNvSpPr>
            <p:nvPr/>
          </p:nvSpPr>
          <p:spPr bwMode="auto">
            <a:xfrm>
              <a:off x="3929058" y="1247459"/>
              <a:ext cx="1214446"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57" name="TextBox 47">
              <a:extLst>
                <a:ext uri="{FF2B5EF4-FFF2-40B4-BE49-F238E27FC236}">
                  <a16:creationId xmlns:a16="http://schemas.microsoft.com/office/drawing/2014/main" id="{CECF0DAF-6D32-274A-BD04-B9B1C68D89B1}"/>
                </a:ext>
              </a:extLst>
            </p:cNvPr>
            <p:cNvSpPr txBox="1">
              <a:spLocks noChangeArrowheads="1"/>
            </p:cNvSpPr>
            <p:nvPr/>
          </p:nvSpPr>
          <p:spPr bwMode="auto">
            <a:xfrm>
              <a:off x="4429124" y="1214422"/>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8</a:t>
              </a:r>
              <a:endParaRPr lang="zh-CN" altLang="en-US" sz="2400">
                <a:solidFill>
                  <a:srgbClr val="000000"/>
                </a:solidFill>
              </a:endParaRPr>
            </a:p>
          </p:txBody>
        </p:sp>
        <p:sp>
          <p:nvSpPr>
            <p:cNvPr id="33858" name="矩形 48">
              <a:extLst>
                <a:ext uri="{FF2B5EF4-FFF2-40B4-BE49-F238E27FC236}">
                  <a16:creationId xmlns:a16="http://schemas.microsoft.com/office/drawing/2014/main" id="{AED6093E-C3DF-794B-9C0E-42F6E021ABD8}"/>
                </a:ext>
              </a:extLst>
            </p:cNvPr>
            <p:cNvSpPr>
              <a:spLocks noChangeArrowheads="1"/>
            </p:cNvSpPr>
            <p:nvPr/>
          </p:nvSpPr>
          <p:spPr bwMode="auto">
            <a:xfrm>
              <a:off x="3929058" y="1818963"/>
              <a:ext cx="1214446"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59" name="TextBox 49">
              <a:extLst>
                <a:ext uri="{FF2B5EF4-FFF2-40B4-BE49-F238E27FC236}">
                  <a16:creationId xmlns:a16="http://schemas.microsoft.com/office/drawing/2014/main" id="{20A9994A-8795-214C-B4C0-29528F040884}"/>
                </a:ext>
              </a:extLst>
            </p:cNvPr>
            <p:cNvSpPr txBox="1">
              <a:spLocks noChangeArrowheads="1"/>
            </p:cNvSpPr>
            <p:nvPr/>
          </p:nvSpPr>
          <p:spPr bwMode="auto">
            <a:xfrm>
              <a:off x="4429124" y="1785926"/>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8</a:t>
              </a:r>
              <a:endParaRPr lang="zh-CN" altLang="en-US" sz="2400">
                <a:solidFill>
                  <a:srgbClr val="000000"/>
                </a:solidFill>
              </a:endParaRPr>
            </a:p>
          </p:txBody>
        </p:sp>
        <p:sp>
          <p:nvSpPr>
            <p:cNvPr id="33860" name="矩形 50">
              <a:extLst>
                <a:ext uri="{FF2B5EF4-FFF2-40B4-BE49-F238E27FC236}">
                  <a16:creationId xmlns:a16="http://schemas.microsoft.com/office/drawing/2014/main" id="{67CBCB25-8D99-CD4E-8526-068F4AD583B8}"/>
                </a:ext>
              </a:extLst>
            </p:cNvPr>
            <p:cNvSpPr>
              <a:spLocks noChangeArrowheads="1"/>
            </p:cNvSpPr>
            <p:nvPr/>
          </p:nvSpPr>
          <p:spPr bwMode="auto">
            <a:xfrm>
              <a:off x="3929058" y="2390467"/>
              <a:ext cx="1214446"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1" name="TextBox 51">
              <a:extLst>
                <a:ext uri="{FF2B5EF4-FFF2-40B4-BE49-F238E27FC236}">
                  <a16:creationId xmlns:a16="http://schemas.microsoft.com/office/drawing/2014/main" id="{0F79B1C1-04D1-9644-AB56-09BFFFB8BA74}"/>
                </a:ext>
              </a:extLst>
            </p:cNvPr>
            <p:cNvSpPr txBox="1">
              <a:spLocks noChangeArrowheads="1"/>
            </p:cNvSpPr>
            <p:nvPr/>
          </p:nvSpPr>
          <p:spPr bwMode="auto">
            <a:xfrm>
              <a:off x="4429124" y="2357430"/>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12</a:t>
              </a:r>
              <a:endParaRPr lang="zh-CN" altLang="en-US" sz="2400">
                <a:solidFill>
                  <a:srgbClr val="000000"/>
                </a:solidFill>
              </a:endParaRPr>
            </a:p>
          </p:txBody>
        </p:sp>
        <p:sp>
          <p:nvSpPr>
            <p:cNvPr id="33862" name="矩形 52">
              <a:extLst>
                <a:ext uri="{FF2B5EF4-FFF2-40B4-BE49-F238E27FC236}">
                  <a16:creationId xmlns:a16="http://schemas.microsoft.com/office/drawing/2014/main" id="{1DA7DDEE-0FE0-504E-80C8-8BE7EAC0A29A}"/>
                </a:ext>
              </a:extLst>
            </p:cNvPr>
            <p:cNvSpPr>
              <a:spLocks noChangeArrowheads="1"/>
            </p:cNvSpPr>
            <p:nvPr/>
          </p:nvSpPr>
          <p:spPr bwMode="auto">
            <a:xfrm>
              <a:off x="3929058" y="2961971"/>
              <a:ext cx="1214446" cy="571504"/>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3" name="TextBox 53">
              <a:extLst>
                <a:ext uri="{FF2B5EF4-FFF2-40B4-BE49-F238E27FC236}">
                  <a16:creationId xmlns:a16="http://schemas.microsoft.com/office/drawing/2014/main" id="{6D8952F1-C706-E94B-A2BD-B5E72D2AE534}"/>
                </a:ext>
              </a:extLst>
            </p:cNvPr>
            <p:cNvSpPr txBox="1">
              <a:spLocks noChangeArrowheads="1"/>
            </p:cNvSpPr>
            <p:nvPr/>
          </p:nvSpPr>
          <p:spPr bwMode="auto">
            <a:xfrm>
              <a:off x="4429124" y="2928934"/>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14</a:t>
              </a:r>
              <a:endParaRPr lang="zh-CN" altLang="en-US" sz="2400">
                <a:solidFill>
                  <a:srgbClr val="000000"/>
                </a:solidFill>
              </a:endParaRPr>
            </a:p>
          </p:txBody>
        </p:sp>
        <p:sp>
          <p:nvSpPr>
            <p:cNvPr id="33864" name="矩形 54">
              <a:extLst>
                <a:ext uri="{FF2B5EF4-FFF2-40B4-BE49-F238E27FC236}">
                  <a16:creationId xmlns:a16="http://schemas.microsoft.com/office/drawing/2014/main" id="{805B535A-9202-0049-AE9E-A21C5E121D06}"/>
                </a:ext>
              </a:extLst>
            </p:cNvPr>
            <p:cNvSpPr>
              <a:spLocks noChangeArrowheads="1"/>
            </p:cNvSpPr>
            <p:nvPr/>
          </p:nvSpPr>
          <p:spPr bwMode="auto">
            <a:xfrm>
              <a:off x="3929058" y="3676351"/>
              <a:ext cx="1214446" cy="71438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5" name="矩形 55">
              <a:extLst>
                <a:ext uri="{FF2B5EF4-FFF2-40B4-BE49-F238E27FC236}">
                  <a16:creationId xmlns:a16="http://schemas.microsoft.com/office/drawing/2014/main" id="{B4E2A2BD-85B2-1F4A-948E-245244B4EC15}"/>
                </a:ext>
              </a:extLst>
            </p:cNvPr>
            <p:cNvSpPr>
              <a:spLocks noChangeArrowheads="1"/>
            </p:cNvSpPr>
            <p:nvPr/>
          </p:nvSpPr>
          <p:spPr bwMode="auto">
            <a:xfrm>
              <a:off x="3929058" y="4462169"/>
              <a:ext cx="1214446" cy="857256"/>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6" name="矩形 56">
              <a:extLst>
                <a:ext uri="{FF2B5EF4-FFF2-40B4-BE49-F238E27FC236}">
                  <a16:creationId xmlns:a16="http://schemas.microsoft.com/office/drawing/2014/main" id="{3997FF54-7FCC-1849-AD0A-3D3BE01D4FFF}"/>
                </a:ext>
              </a:extLst>
            </p:cNvPr>
            <p:cNvSpPr>
              <a:spLocks noChangeArrowheads="1"/>
            </p:cNvSpPr>
            <p:nvPr/>
          </p:nvSpPr>
          <p:spPr bwMode="auto">
            <a:xfrm>
              <a:off x="3929058" y="5390863"/>
              <a:ext cx="1214446" cy="107157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7" name="TextBox 57">
              <a:extLst>
                <a:ext uri="{FF2B5EF4-FFF2-40B4-BE49-F238E27FC236}">
                  <a16:creationId xmlns:a16="http://schemas.microsoft.com/office/drawing/2014/main" id="{4E4EACF3-FD7B-514F-BF4B-8579D507F3C7}"/>
                </a:ext>
              </a:extLst>
            </p:cNvPr>
            <p:cNvSpPr txBox="1">
              <a:spLocks noChangeArrowheads="1"/>
            </p:cNvSpPr>
            <p:nvPr/>
          </p:nvSpPr>
          <p:spPr bwMode="auto">
            <a:xfrm>
              <a:off x="4429124" y="3824591"/>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18</a:t>
              </a:r>
              <a:endParaRPr lang="zh-CN" altLang="en-US" sz="2400">
                <a:solidFill>
                  <a:srgbClr val="000000"/>
                </a:solidFill>
              </a:endParaRPr>
            </a:p>
          </p:txBody>
        </p:sp>
        <p:sp>
          <p:nvSpPr>
            <p:cNvPr id="33868" name="TextBox 58">
              <a:extLst>
                <a:ext uri="{FF2B5EF4-FFF2-40B4-BE49-F238E27FC236}">
                  <a16:creationId xmlns:a16="http://schemas.microsoft.com/office/drawing/2014/main" id="{6B692F40-E9D2-3743-AAEB-C9E470BFD4FD}"/>
                </a:ext>
              </a:extLst>
            </p:cNvPr>
            <p:cNvSpPr txBox="1">
              <a:spLocks noChangeArrowheads="1"/>
            </p:cNvSpPr>
            <p:nvPr/>
          </p:nvSpPr>
          <p:spPr bwMode="auto">
            <a:xfrm>
              <a:off x="4429124" y="4681847"/>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22</a:t>
              </a:r>
              <a:endParaRPr lang="zh-CN" altLang="en-US" sz="2400">
                <a:solidFill>
                  <a:srgbClr val="000000"/>
                </a:solidFill>
              </a:endParaRPr>
            </a:p>
          </p:txBody>
        </p:sp>
        <p:sp>
          <p:nvSpPr>
            <p:cNvPr id="33869" name="TextBox 59">
              <a:extLst>
                <a:ext uri="{FF2B5EF4-FFF2-40B4-BE49-F238E27FC236}">
                  <a16:creationId xmlns:a16="http://schemas.microsoft.com/office/drawing/2014/main" id="{417B5956-FF43-274B-AE0B-3285A16F52AF}"/>
                </a:ext>
              </a:extLst>
            </p:cNvPr>
            <p:cNvSpPr txBox="1">
              <a:spLocks noChangeArrowheads="1"/>
            </p:cNvSpPr>
            <p:nvPr/>
          </p:nvSpPr>
          <p:spPr bwMode="auto">
            <a:xfrm>
              <a:off x="4429124" y="5610541"/>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36</a:t>
              </a:r>
              <a:endParaRPr lang="zh-CN" altLang="en-US" sz="2400">
                <a:solidFill>
                  <a:srgbClr val="000000"/>
                </a:solidFill>
              </a:endParaRPr>
            </a:p>
          </p:txBody>
        </p:sp>
      </p:grpSp>
      <p:grpSp>
        <p:nvGrpSpPr>
          <p:cNvPr id="13" name="组合 13">
            <a:extLst>
              <a:ext uri="{FF2B5EF4-FFF2-40B4-BE49-F238E27FC236}">
                <a16:creationId xmlns:a16="http://schemas.microsoft.com/office/drawing/2014/main" id="{3B5761C9-7FC7-ED48-825F-04F57C9EAC31}"/>
              </a:ext>
            </a:extLst>
          </p:cNvPr>
          <p:cNvGrpSpPr>
            <a:grpSpLocks/>
          </p:cNvGrpSpPr>
          <p:nvPr/>
        </p:nvGrpSpPr>
        <p:grpSpPr bwMode="auto">
          <a:xfrm>
            <a:off x="5643563" y="500063"/>
            <a:ext cx="1371600" cy="381000"/>
            <a:chOff x="5715000" y="2057400"/>
            <a:chExt cx="1371600" cy="381000"/>
          </a:xfrm>
        </p:grpSpPr>
        <p:sp>
          <p:nvSpPr>
            <p:cNvPr id="33851" name="Line 267">
              <a:extLst>
                <a:ext uri="{FF2B5EF4-FFF2-40B4-BE49-F238E27FC236}">
                  <a16:creationId xmlns:a16="http://schemas.microsoft.com/office/drawing/2014/main" id="{6F241FFD-91C3-734A-A5EC-64FF5AA9220D}"/>
                </a:ext>
              </a:extLst>
            </p:cNvPr>
            <p:cNvSpPr>
              <a:spLocks noChangeShapeType="1"/>
            </p:cNvSpPr>
            <p:nvPr/>
          </p:nvSpPr>
          <p:spPr bwMode="auto">
            <a:xfrm>
              <a:off x="5715000" y="2438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52" name="Line 272">
              <a:extLst>
                <a:ext uri="{FF2B5EF4-FFF2-40B4-BE49-F238E27FC236}">
                  <a16:creationId xmlns:a16="http://schemas.microsoft.com/office/drawing/2014/main" id="{A88A7D30-36FF-A44B-AF95-4DB9CE0A6A43}"/>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 name="组合 61">
            <a:extLst>
              <a:ext uri="{FF2B5EF4-FFF2-40B4-BE49-F238E27FC236}">
                <a16:creationId xmlns:a16="http://schemas.microsoft.com/office/drawing/2014/main" id="{ECDAFCBF-2042-8F45-B65C-6E46816AFE83}"/>
              </a:ext>
            </a:extLst>
          </p:cNvPr>
          <p:cNvGrpSpPr>
            <a:grpSpLocks/>
          </p:cNvGrpSpPr>
          <p:nvPr/>
        </p:nvGrpSpPr>
        <p:grpSpPr bwMode="auto">
          <a:xfrm>
            <a:off x="5643563" y="500063"/>
            <a:ext cx="1371600" cy="381000"/>
            <a:chOff x="5715000" y="2057400"/>
            <a:chExt cx="1371600" cy="381000"/>
          </a:xfrm>
        </p:grpSpPr>
        <p:sp>
          <p:nvSpPr>
            <p:cNvPr id="33849" name="Line 267">
              <a:extLst>
                <a:ext uri="{FF2B5EF4-FFF2-40B4-BE49-F238E27FC236}">
                  <a16:creationId xmlns:a16="http://schemas.microsoft.com/office/drawing/2014/main" id="{9221BB83-AEEB-6542-A4F6-F482EB39A10A}"/>
                </a:ext>
              </a:extLst>
            </p:cNvPr>
            <p:cNvSpPr>
              <a:spLocks noChangeShapeType="1"/>
            </p:cNvSpPr>
            <p:nvPr/>
          </p:nvSpPr>
          <p:spPr bwMode="auto">
            <a:xfrm>
              <a:off x="5715000" y="2438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50" name="Line 272">
              <a:extLst>
                <a:ext uri="{FF2B5EF4-FFF2-40B4-BE49-F238E27FC236}">
                  <a16:creationId xmlns:a16="http://schemas.microsoft.com/office/drawing/2014/main" id="{A076E1F3-A812-DA4E-8D49-0C6333BF33DD}"/>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5" name="矩形 64">
            <a:extLst>
              <a:ext uri="{FF2B5EF4-FFF2-40B4-BE49-F238E27FC236}">
                <a16:creationId xmlns:a16="http://schemas.microsoft.com/office/drawing/2014/main" id="{AAB25EB9-AEE2-2A48-83E2-3185982BB1FA}"/>
              </a:ext>
            </a:extLst>
          </p:cNvPr>
          <p:cNvSpPr>
            <a:spLocks noChangeArrowheads="1"/>
          </p:cNvSpPr>
          <p:nvPr/>
        </p:nvSpPr>
        <p:spPr bwMode="auto">
          <a:xfrm>
            <a:off x="7026275" y="3681413"/>
            <a:ext cx="1214438" cy="642937"/>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6" name="TextBox 65">
            <a:extLst>
              <a:ext uri="{FF2B5EF4-FFF2-40B4-BE49-F238E27FC236}">
                <a16:creationId xmlns:a16="http://schemas.microsoft.com/office/drawing/2014/main" id="{802BDFBF-AD45-1E49-91A8-0DE5C7CA1179}"/>
              </a:ext>
            </a:extLst>
          </p:cNvPr>
          <p:cNvSpPr txBox="1">
            <a:spLocks noChangeArrowheads="1"/>
          </p:cNvSpPr>
          <p:nvPr/>
        </p:nvSpPr>
        <p:spPr bwMode="auto">
          <a:xfrm>
            <a:off x="7358063" y="3786188"/>
            <a:ext cx="642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16</a:t>
            </a:r>
            <a:endParaRPr lang="zh-CN" altLang="en-US" sz="2400">
              <a:solidFill>
                <a:srgbClr val="0000FF"/>
              </a:solidFill>
            </a:endParaRPr>
          </a:p>
        </p:txBody>
      </p:sp>
      <p:sp>
        <p:nvSpPr>
          <p:cNvPr id="33848" name="Rectangle 2">
            <a:extLst>
              <a:ext uri="{FF2B5EF4-FFF2-40B4-BE49-F238E27FC236}">
                <a16:creationId xmlns:a16="http://schemas.microsoft.com/office/drawing/2014/main" id="{1F253BED-1A76-5543-9295-08FD62A54DDB}"/>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215240080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1000" fill="hold"/>
                                        <p:tgtEl>
                                          <p:spTgt spid="22"/>
                                        </p:tgtEl>
                                        <p:attrNameLst>
                                          <p:attrName>ppt_w</p:attrName>
                                        </p:attrNameLst>
                                      </p:cBhvr>
                                      <p:tavLst>
                                        <p:tav tm="0">
                                          <p:val>
                                            <p:fltVal val="0"/>
                                          </p:val>
                                        </p:tav>
                                        <p:tav tm="100000">
                                          <p:val>
                                            <p:strVal val="#ppt_w"/>
                                          </p:val>
                                        </p:tav>
                                      </p:tavLst>
                                    </p:anim>
                                    <p:anim calcmode="lin" valueType="num">
                                      <p:cBhvr>
                                        <p:cTn id="46" dur="1000" fill="hold"/>
                                        <p:tgtEl>
                                          <p:spTgt spid="22"/>
                                        </p:tgtEl>
                                        <p:attrNameLst>
                                          <p:attrName>ppt_h</p:attrName>
                                        </p:attrNameLst>
                                      </p:cBhvr>
                                      <p:tavLst>
                                        <p:tav tm="0">
                                          <p:val>
                                            <p:fltVal val="0"/>
                                          </p:val>
                                        </p:tav>
                                        <p:tav tm="100000">
                                          <p:val>
                                            <p:strVal val="#ppt_h"/>
                                          </p:val>
                                        </p:tav>
                                      </p:tavLst>
                                    </p:anim>
                                    <p:anim calcmode="lin" valueType="num">
                                      <p:cBhvr>
                                        <p:cTn id="4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linds(horizontal)">
                                      <p:cBhvr>
                                        <p:cTn id="53" dur="500"/>
                                        <p:tgtEl>
                                          <p:spTgt spid="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blinds(horizontal)">
                                      <p:cBhvr>
                                        <p:cTn id="5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linds(horizontal)">
                                      <p:cBhvr>
                                        <p:cTn id="63" dur="500"/>
                                        <p:tgtEl>
                                          <p:spTgt spid="13"/>
                                        </p:tgtEl>
                                      </p:cBhvr>
                                    </p:animEffect>
                                  </p:childTnLst>
                                </p:cTn>
                              </p:par>
                              <p:par>
                                <p:cTn id="64" presetID="42" presetClass="path" presetSubtype="0" accel="50000" decel="50000" fill="hold" nodeType="withEffect">
                                  <p:stCondLst>
                                    <p:cond delay="0"/>
                                  </p:stCondLst>
                                  <p:childTnLst>
                                    <p:animMotion origin="layout" path="M 2.5E-6 0.03168 L 2.5E-6 0.46184 " pathEditMode="relative" rAng="0" ptsTypes="AA">
                                      <p:cBhvr>
                                        <p:cTn id="65" dur="5000" fill="hold"/>
                                        <p:tgtEl>
                                          <p:spTgt spid="13"/>
                                        </p:tgtEl>
                                        <p:attrNameLst>
                                          <p:attrName>ppt_x</p:attrName>
                                          <p:attrName>ppt_y</p:attrName>
                                        </p:attrNameLst>
                                      </p:cBhvr>
                                      <p:rCtr x="0" y="21508"/>
                                    </p:animMotion>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blinds(horizontal)">
                                      <p:cBhvr>
                                        <p:cTn id="70" dur="500"/>
                                        <p:tgtEl>
                                          <p:spTgt spid="6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blinds(horizontal)">
                                      <p:cBhvr>
                                        <p:cTn id="73" dur="500"/>
                                        <p:tgtEl>
                                          <p:spTgt spid="6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2226">
                                            <p:txEl>
                                              <p:pRg st="0" end="0"/>
                                            </p:txEl>
                                          </p:spTgt>
                                        </p:tgtEl>
                                        <p:attrNameLst>
                                          <p:attrName>style.visibility</p:attrName>
                                        </p:attrNameLst>
                                      </p:cBhvr>
                                      <p:to>
                                        <p:strVal val="visible"/>
                                      </p:to>
                                    </p:set>
                                    <p:animEffect transition="in" filter="blinds(horizontal)">
                                      <p:cBhvr>
                                        <p:cTn id="78" dur="500"/>
                                        <p:tgtEl>
                                          <p:spTgt spid="52226">
                                            <p:txEl>
                                              <p:pRg st="0" end="0"/>
                                            </p:txEl>
                                          </p:spTgt>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2226">
                                            <p:txEl>
                                              <p:pRg st="1" end="1"/>
                                            </p:txEl>
                                          </p:spTgt>
                                        </p:tgtEl>
                                        <p:attrNameLst>
                                          <p:attrName>style.visibility</p:attrName>
                                        </p:attrNameLst>
                                      </p:cBhvr>
                                      <p:to>
                                        <p:strVal val="visible"/>
                                      </p:to>
                                    </p:set>
                                    <p:animEffect transition="in" filter="blinds(horizontal)">
                                      <p:cBhvr>
                                        <p:cTn id="81" dur="500"/>
                                        <p:tgtEl>
                                          <p:spTgt spid="52226">
                                            <p:txEl>
                                              <p:pRg st="1" end="1"/>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52226">
                                            <p:txEl>
                                              <p:pRg st="2" end="2"/>
                                            </p:txEl>
                                          </p:spTgt>
                                        </p:tgtEl>
                                        <p:attrNameLst>
                                          <p:attrName>style.visibility</p:attrName>
                                        </p:attrNameLst>
                                      </p:cBhvr>
                                      <p:to>
                                        <p:strVal val="visible"/>
                                      </p:to>
                                    </p:set>
                                    <p:animEffect transition="in" filter="blinds(horizontal)">
                                      <p:cBhvr>
                                        <p:cTn id="86" dur="500"/>
                                        <p:tgtEl>
                                          <p:spTgt spid="52226">
                                            <p:txEl>
                                              <p:pRg st="2" end="2"/>
                                            </p:txEl>
                                          </p:spTgt>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52226">
                                            <p:txEl>
                                              <p:pRg st="3" end="3"/>
                                            </p:txEl>
                                          </p:spTgt>
                                        </p:tgtEl>
                                        <p:attrNameLst>
                                          <p:attrName>style.visibility</p:attrName>
                                        </p:attrNameLst>
                                      </p:cBhvr>
                                      <p:to>
                                        <p:strVal val="visible"/>
                                      </p:to>
                                    </p:set>
                                    <p:animEffect transition="in" filter="blinds(horizontal)">
                                      <p:cBhvr>
                                        <p:cTn id="89" dur="500"/>
                                        <p:tgtEl>
                                          <p:spTgt spid="52226">
                                            <p:txEl>
                                              <p:pRg st="3" end="3"/>
                                            </p:txEl>
                                          </p:spTgt>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52226">
                                            <p:txEl>
                                              <p:pRg st="4" end="4"/>
                                            </p:txEl>
                                          </p:spTgt>
                                        </p:tgtEl>
                                        <p:attrNameLst>
                                          <p:attrName>style.visibility</p:attrName>
                                        </p:attrNameLst>
                                      </p:cBhvr>
                                      <p:to>
                                        <p:strVal val="visible"/>
                                      </p:to>
                                    </p:set>
                                    <p:animEffect transition="in" filter="blinds(horizontal)">
                                      <p:cBhvr>
                                        <p:cTn id="92" dur="500"/>
                                        <p:tgtEl>
                                          <p:spTgt spid="522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P spid="5" grpId="0"/>
      <p:bldP spid="6" grpId="0"/>
      <p:bldP spid="7" grpId="0"/>
      <p:bldP spid="8" grpId="0"/>
      <p:bldP spid="9" grpId="0"/>
      <p:bldP spid="10" grpId="0"/>
      <p:bldP spid="11" grpId="0"/>
      <p:bldP spid="12" grpId="0"/>
      <p:bldP spid="19" grpId="0" animBg="1"/>
      <p:bldP spid="21" grpId="0"/>
      <p:bldP spid="22" grpId="0"/>
      <p:bldP spid="65" grpId="0" animBg="1"/>
      <p:bldP spid="6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a:extLst>
              <a:ext uri="{FF2B5EF4-FFF2-40B4-BE49-F238E27FC236}">
                <a16:creationId xmlns:a16="http://schemas.microsoft.com/office/drawing/2014/main" id="{FF32F8CE-4D9A-A044-BD58-C3D28ED52DC7}"/>
              </a:ext>
            </a:extLst>
          </p:cNvPr>
          <p:cNvSpPr>
            <a:spLocks noGrp="1"/>
          </p:cNvSpPr>
          <p:nvPr>
            <p:ph idx="1"/>
          </p:nvPr>
        </p:nvSpPr>
        <p:spPr>
          <a:xfrm>
            <a:off x="685800" y="642938"/>
            <a:ext cx="4749800" cy="5810250"/>
          </a:xfrm>
        </p:spPr>
        <p:txBody>
          <a:bodyPr/>
          <a:lstStyle/>
          <a:p>
            <a:pPr>
              <a:buClr>
                <a:srgbClr val="0000FF"/>
              </a:buClr>
            </a:pPr>
            <a:r>
              <a:rPr lang="zh-CN" altLang="en-US" b="1">
                <a:solidFill>
                  <a:srgbClr val="0000FF"/>
                </a:solidFill>
                <a:latin typeface="Arial" panose="020B0604020202020204" pitchFamily="34" charset="0"/>
                <a:ea typeface="幼圆" pitchFamily="49" charset="-122"/>
              </a:rPr>
              <a:t>最坏适应算法</a:t>
            </a:r>
            <a:endParaRPr lang="en-US" altLang="zh-CN" b="1">
              <a:solidFill>
                <a:srgbClr val="0000FF"/>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扫描整个空闲分区表或链，找最大的分区分配</a:t>
            </a:r>
            <a:endParaRPr lang="en-US" altLang="zh-CN" b="1">
              <a:solidFill>
                <a:srgbClr val="000000"/>
              </a:solidFill>
              <a:latin typeface="Arial" panose="020B0604020202020204" pitchFamily="34" charset="0"/>
              <a:ea typeface="幼圆" pitchFamily="49" charset="-122"/>
            </a:endParaRPr>
          </a:p>
          <a:p>
            <a:pPr>
              <a:buClr>
                <a:srgbClr val="0000FF"/>
              </a:buClr>
            </a:pPr>
            <a:r>
              <a:rPr lang="zh-CN" altLang="en-US" b="1">
                <a:solidFill>
                  <a:srgbClr val="0000FF"/>
                </a:solidFill>
                <a:latin typeface="Arial" panose="020B0604020202020204" pitchFamily="34" charset="0"/>
                <a:ea typeface="幼圆" pitchFamily="49" charset="-122"/>
              </a:rPr>
              <a:t>特点</a:t>
            </a:r>
            <a:endParaRPr lang="en-US" altLang="zh-CN" b="1">
              <a:solidFill>
                <a:srgbClr val="0000FF"/>
              </a:solidFill>
              <a:latin typeface="Arial" panose="020B0604020202020204" pitchFamily="34" charset="0"/>
              <a:ea typeface="幼圆" pitchFamily="49" charset="-122"/>
            </a:endParaRPr>
          </a:p>
          <a:p>
            <a:pPr lvl="1">
              <a:buClr>
                <a:srgbClr val="0000FF"/>
              </a:buClr>
            </a:pPr>
            <a:r>
              <a:rPr lang="zh-CN" altLang="en-US" b="1">
                <a:solidFill>
                  <a:srgbClr val="000000"/>
                </a:solidFill>
                <a:ea typeface="幼圆" pitchFamily="49" charset="-122"/>
              </a:rPr>
              <a:t>所有的空闲区按其大小以递减的顺序形成一空闲区链</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可能会缺少大的分区</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产生碎片的可能性小</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查找效率高</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对中小作业有利</a:t>
            </a:r>
            <a:endParaRPr lang="zh-CN" altLang="en-US" b="1">
              <a:solidFill>
                <a:srgbClr val="0000FF"/>
              </a:solidFill>
            </a:endParaRPr>
          </a:p>
        </p:txBody>
      </p:sp>
      <p:sp>
        <p:nvSpPr>
          <p:cNvPr id="34819" name="Rectangle 2">
            <a:extLst>
              <a:ext uri="{FF2B5EF4-FFF2-40B4-BE49-F238E27FC236}">
                <a16:creationId xmlns:a16="http://schemas.microsoft.com/office/drawing/2014/main" id="{3D92A368-1FE0-694D-9EE6-4D9724F6359B}"/>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graphicFrame>
        <p:nvGraphicFramePr>
          <p:cNvPr id="4" name="Group 158">
            <a:extLst>
              <a:ext uri="{FF2B5EF4-FFF2-40B4-BE49-F238E27FC236}">
                <a16:creationId xmlns:a16="http://schemas.microsoft.com/office/drawing/2014/main" id="{3920FBAA-6CD9-1E4C-BE9D-3043BBAAC5D8}"/>
              </a:ext>
            </a:extLst>
          </p:cNvPr>
          <p:cNvGraphicFramePr>
            <a:graphicFrameLocks noGrp="1"/>
          </p:cNvGraphicFramePr>
          <p:nvPr/>
        </p:nvGraphicFramePr>
        <p:xfrm>
          <a:off x="7316788" y="642938"/>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60397F83-DB74-5B42-B86E-FDB331D3FDC3}"/>
              </a:ext>
            </a:extLst>
          </p:cNvPr>
          <p:cNvSpPr txBox="1">
            <a:spLocks noChangeArrowheads="1"/>
          </p:cNvSpPr>
          <p:nvPr/>
        </p:nvSpPr>
        <p:spPr bwMode="auto">
          <a:xfrm>
            <a:off x="7486650" y="620713"/>
            <a:ext cx="6858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4F96D600-F11E-2549-863F-E5F5F847B500}"/>
              </a:ext>
            </a:extLst>
          </p:cNvPr>
          <p:cNvSpPr txBox="1">
            <a:spLocks noChangeArrowheads="1"/>
          </p:cNvSpPr>
          <p:nvPr/>
        </p:nvSpPr>
        <p:spPr bwMode="auto">
          <a:xfrm>
            <a:off x="7469188"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3C5DAE74-7313-7B4A-947E-A4D70FED5500}"/>
              </a:ext>
            </a:extLst>
          </p:cNvPr>
          <p:cNvSpPr txBox="1">
            <a:spLocks noChangeArrowheads="1"/>
          </p:cNvSpPr>
          <p:nvPr/>
        </p:nvSpPr>
        <p:spPr bwMode="auto">
          <a:xfrm>
            <a:off x="7469188"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6EED4078-682A-D541-ACBA-00383D7CD387}"/>
              </a:ext>
            </a:extLst>
          </p:cNvPr>
          <p:cNvSpPr txBox="1">
            <a:spLocks noChangeArrowheads="1"/>
          </p:cNvSpPr>
          <p:nvPr/>
        </p:nvSpPr>
        <p:spPr bwMode="auto">
          <a:xfrm>
            <a:off x="75295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58F88D71-0408-0345-97FE-C5F2BF2C8919}"/>
              </a:ext>
            </a:extLst>
          </p:cNvPr>
          <p:cNvSpPr txBox="1">
            <a:spLocks noChangeArrowheads="1"/>
          </p:cNvSpPr>
          <p:nvPr/>
        </p:nvSpPr>
        <p:spPr bwMode="auto">
          <a:xfrm>
            <a:off x="7521575"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84460D42-A777-8342-85F1-3A818F77DCE8}"/>
              </a:ext>
            </a:extLst>
          </p:cNvPr>
          <p:cNvSpPr txBox="1">
            <a:spLocks noChangeArrowheads="1"/>
          </p:cNvSpPr>
          <p:nvPr/>
        </p:nvSpPr>
        <p:spPr bwMode="auto">
          <a:xfrm>
            <a:off x="7469188"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90BAF7AD-6863-6745-B5DB-248EC23DBE6E}"/>
              </a:ext>
            </a:extLst>
          </p:cNvPr>
          <p:cNvSpPr txBox="1">
            <a:spLocks noChangeArrowheads="1"/>
          </p:cNvSpPr>
          <p:nvPr/>
        </p:nvSpPr>
        <p:spPr bwMode="auto">
          <a:xfrm>
            <a:off x="7439025"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E9F8ED7F-D989-484D-9C42-9FC9AD987611}"/>
              </a:ext>
            </a:extLst>
          </p:cNvPr>
          <p:cNvSpPr txBox="1">
            <a:spLocks noChangeArrowheads="1"/>
          </p:cNvSpPr>
          <p:nvPr/>
        </p:nvSpPr>
        <p:spPr bwMode="auto">
          <a:xfrm>
            <a:off x="8477250" y="1785938"/>
            <a:ext cx="55403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3" name="矩形 12">
            <a:extLst>
              <a:ext uri="{FF2B5EF4-FFF2-40B4-BE49-F238E27FC236}">
                <a16:creationId xmlns:a16="http://schemas.microsoft.com/office/drawing/2014/main" id="{7E4C0C5E-D62E-314C-8EC5-72FC880FD932}"/>
              </a:ext>
            </a:extLst>
          </p:cNvPr>
          <p:cNvSpPr>
            <a:spLocks noChangeArrowheads="1"/>
          </p:cNvSpPr>
          <p:nvPr/>
        </p:nvSpPr>
        <p:spPr bwMode="auto">
          <a:xfrm>
            <a:off x="7316788" y="3605213"/>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14" name="直接箭头连接符 13">
            <a:extLst>
              <a:ext uri="{FF2B5EF4-FFF2-40B4-BE49-F238E27FC236}">
                <a16:creationId xmlns:a16="http://schemas.microsoft.com/office/drawing/2014/main" id="{B643241E-91A5-5743-A44D-4EECFD819EDE}"/>
              </a:ext>
            </a:extLst>
          </p:cNvPr>
          <p:cNvCxnSpPr>
            <a:cxnSpLocks noChangeShapeType="1"/>
          </p:cNvCxnSpPr>
          <p:nvPr/>
        </p:nvCxnSpPr>
        <p:spPr bwMode="auto">
          <a:xfrm>
            <a:off x="6084888" y="3786188"/>
            <a:ext cx="1214437"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15" name="TextBox 14">
            <a:extLst>
              <a:ext uri="{FF2B5EF4-FFF2-40B4-BE49-F238E27FC236}">
                <a16:creationId xmlns:a16="http://schemas.microsoft.com/office/drawing/2014/main" id="{FA1E3933-12AB-5243-ACA3-FD3361852B46}"/>
              </a:ext>
            </a:extLst>
          </p:cNvPr>
          <p:cNvSpPr txBox="1">
            <a:spLocks noChangeArrowheads="1"/>
          </p:cNvSpPr>
          <p:nvPr/>
        </p:nvSpPr>
        <p:spPr bwMode="auto">
          <a:xfrm>
            <a:off x="7319963" y="3533775"/>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16" name="TextBox 15">
            <a:extLst>
              <a:ext uri="{FF2B5EF4-FFF2-40B4-BE49-F238E27FC236}">
                <a16:creationId xmlns:a16="http://schemas.microsoft.com/office/drawing/2014/main" id="{72FCFEAD-42B8-8249-A9E3-231BE8EF39C2}"/>
              </a:ext>
            </a:extLst>
          </p:cNvPr>
          <p:cNvSpPr txBox="1">
            <a:spLocks noChangeArrowheads="1"/>
          </p:cNvSpPr>
          <p:nvPr/>
        </p:nvSpPr>
        <p:spPr bwMode="auto">
          <a:xfrm>
            <a:off x="8459788" y="2714625"/>
            <a:ext cx="55403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grpSp>
        <p:nvGrpSpPr>
          <p:cNvPr id="2" name="组合 60">
            <a:extLst>
              <a:ext uri="{FF2B5EF4-FFF2-40B4-BE49-F238E27FC236}">
                <a16:creationId xmlns:a16="http://schemas.microsoft.com/office/drawing/2014/main" id="{F074A0BF-AC24-2F40-82DA-BE5E70F6D4F6}"/>
              </a:ext>
            </a:extLst>
          </p:cNvPr>
          <p:cNvGrpSpPr>
            <a:grpSpLocks/>
          </p:cNvGrpSpPr>
          <p:nvPr/>
        </p:nvGrpSpPr>
        <p:grpSpPr bwMode="auto">
          <a:xfrm>
            <a:off x="5500688" y="620713"/>
            <a:ext cx="3000375" cy="6078537"/>
            <a:chOff x="2500298" y="620667"/>
            <a:chExt cx="3000396" cy="6078328"/>
          </a:xfrm>
        </p:grpSpPr>
        <p:grpSp>
          <p:nvGrpSpPr>
            <p:cNvPr id="3" name="组合 40">
              <a:extLst>
                <a:ext uri="{FF2B5EF4-FFF2-40B4-BE49-F238E27FC236}">
                  <a16:creationId xmlns:a16="http://schemas.microsoft.com/office/drawing/2014/main" id="{303A1705-1E7B-B349-8854-14CD334BCE36}"/>
                </a:ext>
              </a:extLst>
            </p:cNvPr>
            <p:cNvGrpSpPr/>
            <p:nvPr/>
          </p:nvGrpSpPr>
          <p:grpSpPr>
            <a:xfrm>
              <a:off x="2500298" y="620667"/>
              <a:ext cx="3000396" cy="6072230"/>
              <a:chOff x="3000364" y="621245"/>
              <a:chExt cx="3000396" cy="6143668"/>
            </a:xfrm>
            <a:solidFill>
              <a:srgbClr val="FFFFFF"/>
            </a:solidFill>
          </p:grpSpPr>
          <p:sp>
            <p:nvSpPr>
              <p:cNvPr id="35" name="矩形 34">
                <a:extLst>
                  <a:ext uri="{FF2B5EF4-FFF2-40B4-BE49-F238E27FC236}">
                    <a16:creationId xmlns:a16="http://schemas.microsoft.com/office/drawing/2014/main" id="{5AE289E0-03FE-EC45-A1EB-C639486F154D}"/>
                  </a:ext>
                </a:extLst>
              </p:cNvPr>
              <p:cNvSpPr/>
              <p:nvPr/>
            </p:nvSpPr>
            <p:spPr bwMode="auto">
              <a:xfrm>
                <a:off x="4286248" y="1357298"/>
                <a:ext cx="1285884" cy="214314"/>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6" name="矩形 35">
                <a:extLst>
                  <a:ext uri="{FF2B5EF4-FFF2-40B4-BE49-F238E27FC236}">
                    <a16:creationId xmlns:a16="http://schemas.microsoft.com/office/drawing/2014/main" id="{E54E9AE1-0D9F-1A41-AD6E-D6F42BC62F7E}"/>
                  </a:ext>
                </a:extLst>
              </p:cNvPr>
              <p:cNvSpPr/>
              <p:nvPr/>
            </p:nvSpPr>
            <p:spPr bwMode="auto">
              <a:xfrm>
                <a:off x="4286248" y="2643182"/>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7" name="矩形 36">
                <a:extLst>
                  <a:ext uri="{FF2B5EF4-FFF2-40B4-BE49-F238E27FC236}">
                    <a16:creationId xmlns:a16="http://schemas.microsoft.com/office/drawing/2014/main" id="{497D56DD-4AAB-6F44-BC5D-59FCB1DD224A}"/>
                  </a:ext>
                </a:extLst>
              </p:cNvPr>
              <p:cNvSpPr/>
              <p:nvPr/>
            </p:nvSpPr>
            <p:spPr bwMode="auto">
              <a:xfrm>
                <a:off x="4286248" y="2143116"/>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8" name="矩形 37">
                <a:extLst>
                  <a:ext uri="{FF2B5EF4-FFF2-40B4-BE49-F238E27FC236}">
                    <a16:creationId xmlns:a16="http://schemas.microsoft.com/office/drawing/2014/main" id="{0D5B39DE-6FF6-3942-ADF3-F071AD3B09A1}"/>
                  </a:ext>
                </a:extLst>
              </p:cNvPr>
              <p:cNvSpPr/>
              <p:nvPr/>
            </p:nvSpPr>
            <p:spPr bwMode="auto">
              <a:xfrm>
                <a:off x="4286248" y="3143248"/>
                <a:ext cx="1285884" cy="500066"/>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9" name="矩形 38">
                <a:extLst>
                  <a:ext uri="{FF2B5EF4-FFF2-40B4-BE49-F238E27FC236}">
                    <a16:creationId xmlns:a16="http://schemas.microsoft.com/office/drawing/2014/main" id="{66D50AC2-EE56-EA49-A193-400CFC34C941}"/>
                  </a:ext>
                </a:extLst>
              </p:cNvPr>
              <p:cNvSpPr/>
              <p:nvPr/>
            </p:nvSpPr>
            <p:spPr bwMode="auto">
              <a:xfrm>
                <a:off x="4286248" y="3786190"/>
                <a:ext cx="1285884" cy="571504"/>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40" name="矩形 39">
                <a:extLst>
                  <a:ext uri="{FF2B5EF4-FFF2-40B4-BE49-F238E27FC236}">
                    <a16:creationId xmlns:a16="http://schemas.microsoft.com/office/drawing/2014/main" id="{D7B3E15B-4B3D-7A4D-844F-0ED62EDA53C1}"/>
                  </a:ext>
                </a:extLst>
              </p:cNvPr>
              <p:cNvSpPr/>
              <p:nvPr/>
            </p:nvSpPr>
            <p:spPr bwMode="auto">
              <a:xfrm>
                <a:off x="4286248" y="4500570"/>
                <a:ext cx="1285884" cy="642942"/>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41" name="矩形 40">
                <a:extLst>
                  <a:ext uri="{FF2B5EF4-FFF2-40B4-BE49-F238E27FC236}">
                    <a16:creationId xmlns:a16="http://schemas.microsoft.com/office/drawing/2014/main" id="{2E5AFEB4-B3D2-AE45-ACB9-30BB165C0E0C}"/>
                  </a:ext>
                </a:extLst>
              </p:cNvPr>
              <p:cNvSpPr/>
              <p:nvPr/>
            </p:nvSpPr>
            <p:spPr bwMode="auto">
              <a:xfrm>
                <a:off x="4286248" y="5286388"/>
                <a:ext cx="1285884" cy="785818"/>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42" name="矩形 41">
                <a:extLst>
                  <a:ext uri="{FF2B5EF4-FFF2-40B4-BE49-F238E27FC236}">
                    <a16:creationId xmlns:a16="http://schemas.microsoft.com/office/drawing/2014/main" id="{FA89B641-A36A-9846-B613-A5DEE30C75BA}"/>
                  </a:ext>
                </a:extLst>
              </p:cNvPr>
              <p:cNvSpPr/>
              <p:nvPr/>
            </p:nvSpPr>
            <p:spPr bwMode="auto">
              <a:xfrm>
                <a:off x="4286248" y="1643050"/>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43" name="TextBox 42">
                <a:extLst>
                  <a:ext uri="{FF2B5EF4-FFF2-40B4-BE49-F238E27FC236}">
                    <a16:creationId xmlns:a16="http://schemas.microsoft.com/office/drawing/2014/main" id="{FA811C36-BED5-184F-8D79-2B402434C0DF}"/>
                  </a:ext>
                </a:extLst>
              </p:cNvPr>
              <p:cNvSpPr txBox="1"/>
              <p:nvPr/>
            </p:nvSpPr>
            <p:spPr>
              <a:xfrm>
                <a:off x="4714876" y="1273718"/>
                <a:ext cx="428628" cy="369332"/>
              </a:xfrm>
              <a:prstGeom prst="rect">
                <a:avLst/>
              </a:prstGeom>
              <a:grpFill/>
            </p:spPr>
            <p:txBody>
              <a:bodyPr>
                <a:spAutoFit/>
              </a:bodyPr>
              <a:lstStyle/>
              <a:p>
                <a:pPr>
                  <a:defRPr/>
                </a:pPr>
                <a:r>
                  <a:rPr lang="en-US" altLang="zh-CN" dirty="0">
                    <a:solidFill>
                      <a:srgbClr val="000000"/>
                    </a:solidFill>
                  </a:rPr>
                  <a:t>6</a:t>
                </a:r>
                <a:endParaRPr lang="zh-CN" altLang="en-US" dirty="0">
                  <a:solidFill>
                    <a:srgbClr val="000000"/>
                  </a:solidFill>
                </a:endParaRPr>
              </a:p>
            </p:txBody>
          </p:sp>
          <p:sp>
            <p:nvSpPr>
              <p:cNvPr id="44" name="TextBox 43">
                <a:extLst>
                  <a:ext uri="{FF2B5EF4-FFF2-40B4-BE49-F238E27FC236}">
                    <a16:creationId xmlns:a16="http://schemas.microsoft.com/office/drawing/2014/main" id="{3E236EC3-C013-C04F-A021-4216C4571283}"/>
                  </a:ext>
                </a:extLst>
              </p:cNvPr>
              <p:cNvSpPr txBox="1"/>
              <p:nvPr/>
            </p:nvSpPr>
            <p:spPr>
              <a:xfrm>
                <a:off x="4714876" y="1571612"/>
                <a:ext cx="428628" cy="461665"/>
              </a:xfrm>
              <a:prstGeom prst="rect">
                <a:avLst/>
              </a:prstGeom>
              <a:grpFill/>
            </p:spPr>
            <p:txBody>
              <a:bodyPr>
                <a:spAutoFit/>
              </a:bodyPr>
              <a:lstStyle/>
              <a:p>
                <a:pPr>
                  <a:defRPr/>
                </a:pPr>
                <a:r>
                  <a:rPr lang="en-US" altLang="zh-CN" sz="2400" dirty="0">
                    <a:solidFill>
                      <a:srgbClr val="000000"/>
                    </a:solidFill>
                  </a:rPr>
                  <a:t>8</a:t>
                </a:r>
                <a:endParaRPr lang="zh-CN" altLang="en-US" sz="2400" dirty="0">
                  <a:solidFill>
                    <a:srgbClr val="000000"/>
                  </a:solidFill>
                </a:endParaRPr>
              </a:p>
            </p:txBody>
          </p:sp>
          <p:sp>
            <p:nvSpPr>
              <p:cNvPr id="45" name="TextBox 44">
                <a:extLst>
                  <a:ext uri="{FF2B5EF4-FFF2-40B4-BE49-F238E27FC236}">
                    <a16:creationId xmlns:a16="http://schemas.microsoft.com/office/drawing/2014/main" id="{7BD6D930-988E-C04F-845A-00FBCF2C3890}"/>
                  </a:ext>
                </a:extLst>
              </p:cNvPr>
              <p:cNvSpPr txBox="1"/>
              <p:nvPr/>
            </p:nvSpPr>
            <p:spPr>
              <a:xfrm>
                <a:off x="4714876" y="2538707"/>
                <a:ext cx="642942" cy="461665"/>
              </a:xfrm>
              <a:prstGeom prst="rect">
                <a:avLst/>
              </a:prstGeom>
              <a:grpFill/>
            </p:spPr>
            <p:txBody>
              <a:bodyPr>
                <a:spAutoFit/>
              </a:bodyPr>
              <a:lstStyle/>
              <a:p>
                <a:pPr>
                  <a:defRPr/>
                </a:pPr>
                <a:r>
                  <a:rPr lang="en-US" altLang="zh-CN" sz="2400" dirty="0">
                    <a:solidFill>
                      <a:srgbClr val="000000"/>
                    </a:solidFill>
                  </a:rPr>
                  <a:t>12</a:t>
                </a:r>
                <a:endParaRPr lang="zh-CN" altLang="en-US" sz="2400" dirty="0">
                  <a:solidFill>
                    <a:srgbClr val="000000"/>
                  </a:solidFill>
                </a:endParaRPr>
              </a:p>
            </p:txBody>
          </p:sp>
          <p:sp>
            <p:nvSpPr>
              <p:cNvPr id="46" name="TextBox 45">
                <a:extLst>
                  <a:ext uri="{FF2B5EF4-FFF2-40B4-BE49-F238E27FC236}">
                    <a16:creationId xmlns:a16="http://schemas.microsoft.com/office/drawing/2014/main" id="{5DCCDDBD-A4BA-AD44-A52A-1CA2E704FBAE}"/>
                  </a:ext>
                </a:extLst>
              </p:cNvPr>
              <p:cNvSpPr txBox="1"/>
              <p:nvPr/>
            </p:nvSpPr>
            <p:spPr>
              <a:xfrm>
                <a:off x="4714876" y="3181649"/>
                <a:ext cx="642942" cy="461665"/>
              </a:xfrm>
              <a:prstGeom prst="rect">
                <a:avLst/>
              </a:prstGeom>
              <a:grpFill/>
            </p:spPr>
            <p:txBody>
              <a:bodyPr>
                <a:spAutoFit/>
              </a:bodyPr>
              <a:lstStyle/>
              <a:p>
                <a:pPr>
                  <a:defRPr/>
                </a:pPr>
                <a:r>
                  <a:rPr lang="en-US" altLang="zh-CN" sz="2400" dirty="0">
                    <a:solidFill>
                      <a:srgbClr val="000000"/>
                    </a:solidFill>
                  </a:rPr>
                  <a:t>14</a:t>
                </a:r>
                <a:endParaRPr lang="zh-CN" altLang="en-US" sz="2400" dirty="0">
                  <a:solidFill>
                    <a:srgbClr val="000000"/>
                  </a:solidFill>
                </a:endParaRPr>
              </a:p>
            </p:txBody>
          </p:sp>
          <p:sp>
            <p:nvSpPr>
              <p:cNvPr id="47" name="TextBox 46">
                <a:extLst>
                  <a:ext uri="{FF2B5EF4-FFF2-40B4-BE49-F238E27FC236}">
                    <a16:creationId xmlns:a16="http://schemas.microsoft.com/office/drawing/2014/main" id="{2188E38F-F52A-5C4C-8B07-DCF52AD5ADEC}"/>
                  </a:ext>
                </a:extLst>
              </p:cNvPr>
              <p:cNvSpPr txBox="1"/>
              <p:nvPr/>
            </p:nvSpPr>
            <p:spPr>
              <a:xfrm>
                <a:off x="4714876" y="3824591"/>
                <a:ext cx="714380" cy="461665"/>
              </a:xfrm>
              <a:prstGeom prst="rect">
                <a:avLst/>
              </a:prstGeom>
              <a:grpFill/>
            </p:spPr>
            <p:txBody>
              <a:bodyPr>
                <a:spAutoFit/>
              </a:bodyPr>
              <a:lstStyle/>
              <a:p>
                <a:pPr>
                  <a:defRPr/>
                </a:pPr>
                <a:r>
                  <a:rPr lang="en-US" altLang="zh-CN" sz="2400" dirty="0">
                    <a:solidFill>
                      <a:srgbClr val="000000"/>
                    </a:solidFill>
                  </a:rPr>
                  <a:t>18</a:t>
                </a:r>
                <a:endParaRPr lang="zh-CN" altLang="en-US" sz="2400" dirty="0">
                  <a:solidFill>
                    <a:srgbClr val="000000"/>
                  </a:solidFill>
                </a:endParaRPr>
              </a:p>
            </p:txBody>
          </p:sp>
          <p:sp>
            <p:nvSpPr>
              <p:cNvPr id="48" name="TextBox 47">
                <a:extLst>
                  <a:ext uri="{FF2B5EF4-FFF2-40B4-BE49-F238E27FC236}">
                    <a16:creationId xmlns:a16="http://schemas.microsoft.com/office/drawing/2014/main" id="{AD531709-067B-814D-B0F5-168690AB4DC8}"/>
                  </a:ext>
                </a:extLst>
              </p:cNvPr>
              <p:cNvSpPr txBox="1"/>
              <p:nvPr/>
            </p:nvSpPr>
            <p:spPr>
              <a:xfrm>
                <a:off x="4714876" y="4538971"/>
                <a:ext cx="714380" cy="461665"/>
              </a:xfrm>
              <a:prstGeom prst="rect">
                <a:avLst/>
              </a:prstGeom>
              <a:grpFill/>
            </p:spPr>
            <p:txBody>
              <a:bodyPr>
                <a:spAutoFit/>
              </a:bodyPr>
              <a:lstStyle/>
              <a:p>
                <a:pPr>
                  <a:defRPr/>
                </a:pPr>
                <a:r>
                  <a:rPr lang="en-US" altLang="zh-CN" sz="2400" dirty="0">
                    <a:solidFill>
                      <a:srgbClr val="000000"/>
                    </a:solidFill>
                  </a:rPr>
                  <a:t>22</a:t>
                </a:r>
                <a:endParaRPr lang="zh-CN" altLang="en-US" sz="2400" dirty="0">
                  <a:solidFill>
                    <a:srgbClr val="000000"/>
                  </a:solidFill>
                </a:endParaRPr>
              </a:p>
            </p:txBody>
          </p:sp>
          <p:sp>
            <p:nvSpPr>
              <p:cNvPr id="49" name="TextBox 48">
                <a:extLst>
                  <a:ext uri="{FF2B5EF4-FFF2-40B4-BE49-F238E27FC236}">
                    <a16:creationId xmlns:a16="http://schemas.microsoft.com/office/drawing/2014/main" id="{819FA184-9CC1-0048-8324-C9517CA7DA33}"/>
                  </a:ext>
                </a:extLst>
              </p:cNvPr>
              <p:cNvSpPr txBox="1"/>
              <p:nvPr/>
            </p:nvSpPr>
            <p:spPr>
              <a:xfrm>
                <a:off x="4714876" y="5357826"/>
                <a:ext cx="714380" cy="461665"/>
              </a:xfrm>
              <a:prstGeom prst="rect">
                <a:avLst/>
              </a:prstGeom>
              <a:grpFill/>
            </p:spPr>
            <p:txBody>
              <a:bodyPr>
                <a:spAutoFit/>
              </a:bodyPr>
              <a:lstStyle/>
              <a:p>
                <a:pPr>
                  <a:defRPr/>
                </a:pPr>
                <a:r>
                  <a:rPr lang="en-US" altLang="zh-CN" sz="2400" dirty="0">
                    <a:solidFill>
                      <a:srgbClr val="000000"/>
                    </a:solidFill>
                  </a:rPr>
                  <a:t>36</a:t>
                </a:r>
                <a:endParaRPr lang="zh-CN" altLang="en-US" sz="2400" dirty="0">
                  <a:solidFill>
                    <a:srgbClr val="000000"/>
                  </a:solidFill>
                </a:endParaRPr>
              </a:p>
            </p:txBody>
          </p:sp>
          <p:sp>
            <p:nvSpPr>
              <p:cNvPr id="50" name="矩形 49">
                <a:extLst>
                  <a:ext uri="{FF2B5EF4-FFF2-40B4-BE49-F238E27FC236}">
                    <a16:creationId xmlns:a16="http://schemas.microsoft.com/office/drawing/2014/main" id="{3ED8286D-E469-AC4C-A902-96640A6B8371}"/>
                  </a:ext>
                </a:extLst>
              </p:cNvPr>
              <p:cNvSpPr/>
              <p:nvPr/>
            </p:nvSpPr>
            <p:spPr bwMode="auto">
              <a:xfrm>
                <a:off x="3000364" y="621245"/>
                <a:ext cx="3000396" cy="6143668"/>
              </a:xfrm>
              <a:prstGeom prst="rect">
                <a:avLst/>
              </a:prstGeom>
              <a:grpFill/>
              <a:ln w="12700" cap="flat" cmpd="sng" algn="ctr">
                <a:solidFill>
                  <a:srgbClr val="FFFFCC"/>
                </a:solidFill>
                <a:prstDash val="solid"/>
                <a:round/>
                <a:headEnd type="none" w="sm" len="sm"/>
                <a:tailEnd type="none" w="sm" len="sm"/>
              </a:ln>
              <a:effectLst/>
            </p:spPr>
            <p:txBody>
              <a:bodyPr/>
              <a:lstStyle/>
              <a:p>
                <a:pPr>
                  <a:defRPr/>
                </a:pPr>
                <a:endParaRPr lang="zh-CN" altLang="en-US"/>
              </a:p>
            </p:txBody>
          </p:sp>
        </p:grpSp>
        <p:sp>
          <p:nvSpPr>
            <p:cNvPr id="34875" name="矩形 43">
              <a:extLst>
                <a:ext uri="{FF2B5EF4-FFF2-40B4-BE49-F238E27FC236}">
                  <a16:creationId xmlns:a16="http://schemas.microsoft.com/office/drawing/2014/main" id="{9F3FF3D9-6E1F-E944-83EF-F6197CB557B8}"/>
                </a:ext>
              </a:extLst>
            </p:cNvPr>
            <p:cNvSpPr>
              <a:spLocks noChangeArrowheads="1"/>
            </p:cNvSpPr>
            <p:nvPr/>
          </p:nvSpPr>
          <p:spPr bwMode="auto">
            <a:xfrm>
              <a:off x="3436409" y="6311621"/>
              <a:ext cx="1214447" cy="285752"/>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76" name="TextBox 44">
              <a:extLst>
                <a:ext uri="{FF2B5EF4-FFF2-40B4-BE49-F238E27FC236}">
                  <a16:creationId xmlns:a16="http://schemas.microsoft.com/office/drawing/2014/main" id="{DE068DF0-71BD-B440-8690-76CF4A86D900}"/>
                </a:ext>
              </a:extLst>
            </p:cNvPr>
            <p:cNvSpPr txBox="1">
              <a:spLocks noChangeArrowheads="1"/>
            </p:cNvSpPr>
            <p:nvPr/>
          </p:nvSpPr>
          <p:spPr bwMode="auto">
            <a:xfrm>
              <a:off x="3940468" y="6237330"/>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6</a:t>
              </a:r>
              <a:endParaRPr lang="zh-CN" altLang="en-US" sz="2400">
                <a:solidFill>
                  <a:srgbClr val="000000"/>
                </a:solidFill>
              </a:endParaRPr>
            </a:p>
          </p:txBody>
        </p:sp>
        <p:sp>
          <p:nvSpPr>
            <p:cNvPr id="34877" name="矩形 46">
              <a:extLst>
                <a:ext uri="{FF2B5EF4-FFF2-40B4-BE49-F238E27FC236}">
                  <a16:creationId xmlns:a16="http://schemas.microsoft.com/office/drawing/2014/main" id="{03C233D0-80E3-CF49-9BF1-36FCF74977A0}"/>
                </a:ext>
              </a:extLst>
            </p:cNvPr>
            <p:cNvSpPr>
              <a:spLocks noChangeArrowheads="1"/>
            </p:cNvSpPr>
            <p:nvPr/>
          </p:nvSpPr>
          <p:spPr bwMode="auto">
            <a:xfrm>
              <a:off x="3436409" y="5808702"/>
              <a:ext cx="1214447"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78" name="TextBox 47">
              <a:extLst>
                <a:ext uri="{FF2B5EF4-FFF2-40B4-BE49-F238E27FC236}">
                  <a16:creationId xmlns:a16="http://schemas.microsoft.com/office/drawing/2014/main" id="{6878D511-903D-9340-82A3-72276BDC3A16}"/>
                </a:ext>
              </a:extLst>
            </p:cNvPr>
            <p:cNvSpPr txBox="1">
              <a:spLocks noChangeArrowheads="1"/>
            </p:cNvSpPr>
            <p:nvPr/>
          </p:nvSpPr>
          <p:spPr bwMode="auto">
            <a:xfrm>
              <a:off x="3940468" y="5775665"/>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8</a:t>
              </a:r>
              <a:endParaRPr lang="zh-CN" altLang="en-US" sz="2400">
                <a:solidFill>
                  <a:srgbClr val="000000"/>
                </a:solidFill>
              </a:endParaRPr>
            </a:p>
          </p:txBody>
        </p:sp>
        <p:sp>
          <p:nvSpPr>
            <p:cNvPr id="34879" name="矩形 48">
              <a:extLst>
                <a:ext uri="{FF2B5EF4-FFF2-40B4-BE49-F238E27FC236}">
                  <a16:creationId xmlns:a16="http://schemas.microsoft.com/office/drawing/2014/main" id="{56CAEA4C-0743-B74D-A047-D414085AE298}"/>
                </a:ext>
              </a:extLst>
            </p:cNvPr>
            <p:cNvSpPr>
              <a:spLocks noChangeArrowheads="1"/>
            </p:cNvSpPr>
            <p:nvPr/>
          </p:nvSpPr>
          <p:spPr bwMode="auto">
            <a:xfrm>
              <a:off x="3436409" y="5301220"/>
              <a:ext cx="1214447"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0" name="TextBox 49">
              <a:extLst>
                <a:ext uri="{FF2B5EF4-FFF2-40B4-BE49-F238E27FC236}">
                  <a16:creationId xmlns:a16="http://schemas.microsoft.com/office/drawing/2014/main" id="{AA736D1E-A0D5-5741-A651-FB72E85B9EBA}"/>
                </a:ext>
              </a:extLst>
            </p:cNvPr>
            <p:cNvSpPr txBox="1">
              <a:spLocks noChangeArrowheads="1"/>
            </p:cNvSpPr>
            <p:nvPr/>
          </p:nvSpPr>
          <p:spPr bwMode="auto">
            <a:xfrm>
              <a:off x="3940468" y="5271605"/>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8</a:t>
              </a:r>
              <a:endParaRPr lang="zh-CN" altLang="en-US" sz="2400">
                <a:solidFill>
                  <a:srgbClr val="000000"/>
                </a:solidFill>
              </a:endParaRPr>
            </a:p>
          </p:txBody>
        </p:sp>
        <p:sp>
          <p:nvSpPr>
            <p:cNvPr id="34881" name="矩形 50">
              <a:extLst>
                <a:ext uri="{FF2B5EF4-FFF2-40B4-BE49-F238E27FC236}">
                  <a16:creationId xmlns:a16="http://schemas.microsoft.com/office/drawing/2014/main" id="{E7738690-2D9C-5F43-853B-0BF3B632E444}"/>
                </a:ext>
              </a:extLst>
            </p:cNvPr>
            <p:cNvSpPr>
              <a:spLocks noChangeArrowheads="1"/>
            </p:cNvSpPr>
            <p:nvPr/>
          </p:nvSpPr>
          <p:spPr bwMode="auto">
            <a:xfrm>
              <a:off x="3436409" y="4758189"/>
              <a:ext cx="1214447"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2" name="TextBox 51">
              <a:extLst>
                <a:ext uri="{FF2B5EF4-FFF2-40B4-BE49-F238E27FC236}">
                  <a16:creationId xmlns:a16="http://schemas.microsoft.com/office/drawing/2014/main" id="{586F76DE-8E3D-C048-A878-B9BD601C644C}"/>
                </a:ext>
              </a:extLst>
            </p:cNvPr>
            <p:cNvSpPr txBox="1">
              <a:spLocks noChangeArrowheads="1"/>
            </p:cNvSpPr>
            <p:nvPr/>
          </p:nvSpPr>
          <p:spPr bwMode="auto">
            <a:xfrm>
              <a:off x="3868460" y="4725152"/>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12</a:t>
              </a:r>
              <a:endParaRPr lang="zh-CN" altLang="en-US" sz="2400">
                <a:solidFill>
                  <a:srgbClr val="000000"/>
                </a:solidFill>
              </a:endParaRPr>
            </a:p>
          </p:txBody>
        </p:sp>
        <p:sp>
          <p:nvSpPr>
            <p:cNvPr id="34883" name="矩形 52">
              <a:extLst>
                <a:ext uri="{FF2B5EF4-FFF2-40B4-BE49-F238E27FC236}">
                  <a16:creationId xmlns:a16="http://schemas.microsoft.com/office/drawing/2014/main" id="{5A276AA9-F66D-0D46-B0F2-291D0C505D46}"/>
                </a:ext>
              </a:extLst>
            </p:cNvPr>
            <p:cNvSpPr>
              <a:spLocks noChangeArrowheads="1"/>
            </p:cNvSpPr>
            <p:nvPr/>
          </p:nvSpPr>
          <p:spPr bwMode="auto">
            <a:xfrm>
              <a:off x="3436409" y="4009632"/>
              <a:ext cx="1214447" cy="571504"/>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4" name="TextBox 53">
              <a:extLst>
                <a:ext uri="{FF2B5EF4-FFF2-40B4-BE49-F238E27FC236}">
                  <a16:creationId xmlns:a16="http://schemas.microsoft.com/office/drawing/2014/main" id="{F95B58B5-E5B4-5F47-8888-1B633D2DAE7C}"/>
                </a:ext>
              </a:extLst>
            </p:cNvPr>
            <p:cNvSpPr txBox="1">
              <a:spLocks noChangeArrowheads="1"/>
            </p:cNvSpPr>
            <p:nvPr/>
          </p:nvSpPr>
          <p:spPr bwMode="auto">
            <a:xfrm>
              <a:off x="3868460" y="3976594"/>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14</a:t>
              </a:r>
              <a:endParaRPr lang="zh-CN" altLang="en-US" sz="2400">
                <a:solidFill>
                  <a:srgbClr val="000000"/>
                </a:solidFill>
              </a:endParaRPr>
            </a:p>
          </p:txBody>
        </p:sp>
        <p:sp>
          <p:nvSpPr>
            <p:cNvPr id="34885" name="矩形 54">
              <a:extLst>
                <a:ext uri="{FF2B5EF4-FFF2-40B4-BE49-F238E27FC236}">
                  <a16:creationId xmlns:a16="http://schemas.microsoft.com/office/drawing/2014/main" id="{E56606BA-7E09-9D44-82D6-54301921BEFC}"/>
                </a:ext>
              </a:extLst>
            </p:cNvPr>
            <p:cNvSpPr>
              <a:spLocks noChangeArrowheads="1"/>
            </p:cNvSpPr>
            <p:nvPr/>
          </p:nvSpPr>
          <p:spPr bwMode="auto">
            <a:xfrm>
              <a:off x="3436409" y="3140966"/>
              <a:ext cx="1214447" cy="71438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6" name="矩形 55">
              <a:extLst>
                <a:ext uri="{FF2B5EF4-FFF2-40B4-BE49-F238E27FC236}">
                  <a16:creationId xmlns:a16="http://schemas.microsoft.com/office/drawing/2014/main" id="{88EC94FA-0CA3-8745-B698-ACA3AF408C5A}"/>
                </a:ext>
              </a:extLst>
            </p:cNvPr>
            <p:cNvSpPr>
              <a:spLocks noChangeArrowheads="1"/>
            </p:cNvSpPr>
            <p:nvPr/>
          </p:nvSpPr>
          <p:spPr bwMode="auto">
            <a:xfrm>
              <a:off x="3436409" y="2060838"/>
              <a:ext cx="1214447" cy="857256"/>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7" name="矩形 56">
              <a:extLst>
                <a:ext uri="{FF2B5EF4-FFF2-40B4-BE49-F238E27FC236}">
                  <a16:creationId xmlns:a16="http://schemas.microsoft.com/office/drawing/2014/main" id="{265E5D85-C208-574E-AF30-85158B0F2069}"/>
                </a:ext>
              </a:extLst>
            </p:cNvPr>
            <p:cNvSpPr>
              <a:spLocks noChangeArrowheads="1"/>
            </p:cNvSpPr>
            <p:nvPr/>
          </p:nvSpPr>
          <p:spPr bwMode="auto">
            <a:xfrm>
              <a:off x="3436409" y="764685"/>
              <a:ext cx="1214447" cy="107157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8" name="TextBox 57">
              <a:extLst>
                <a:ext uri="{FF2B5EF4-FFF2-40B4-BE49-F238E27FC236}">
                  <a16:creationId xmlns:a16="http://schemas.microsoft.com/office/drawing/2014/main" id="{B966305A-8781-624E-BADE-101140567A91}"/>
                </a:ext>
              </a:extLst>
            </p:cNvPr>
            <p:cNvSpPr txBox="1">
              <a:spLocks noChangeArrowheads="1"/>
            </p:cNvSpPr>
            <p:nvPr/>
          </p:nvSpPr>
          <p:spPr bwMode="auto">
            <a:xfrm>
              <a:off x="3868460" y="3284982"/>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18</a:t>
              </a:r>
              <a:endParaRPr lang="zh-CN" altLang="en-US" sz="2400">
                <a:solidFill>
                  <a:srgbClr val="000000"/>
                </a:solidFill>
              </a:endParaRPr>
            </a:p>
          </p:txBody>
        </p:sp>
        <p:sp>
          <p:nvSpPr>
            <p:cNvPr id="34889" name="TextBox 58">
              <a:extLst>
                <a:ext uri="{FF2B5EF4-FFF2-40B4-BE49-F238E27FC236}">
                  <a16:creationId xmlns:a16="http://schemas.microsoft.com/office/drawing/2014/main" id="{2ED8BB0B-2BC3-F945-91A6-5B89FECAB9FB}"/>
                </a:ext>
              </a:extLst>
            </p:cNvPr>
            <p:cNvSpPr txBox="1">
              <a:spLocks noChangeArrowheads="1"/>
            </p:cNvSpPr>
            <p:nvPr/>
          </p:nvSpPr>
          <p:spPr bwMode="auto">
            <a:xfrm>
              <a:off x="3868460" y="2276864"/>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22</a:t>
              </a:r>
              <a:endParaRPr lang="zh-CN" altLang="en-US" sz="2400">
                <a:solidFill>
                  <a:srgbClr val="000000"/>
                </a:solidFill>
              </a:endParaRPr>
            </a:p>
          </p:txBody>
        </p:sp>
        <p:sp>
          <p:nvSpPr>
            <p:cNvPr id="34890" name="TextBox 59">
              <a:extLst>
                <a:ext uri="{FF2B5EF4-FFF2-40B4-BE49-F238E27FC236}">
                  <a16:creationId xmlns:a16="http://schemas.microsoft.com/office/drawing/2014/main" id="{0B25B9E1-5A76-F443-816E-7F0947C8287D}"/>
                </a:ext>
              </a:extLst>
            </p:cNvPr>
            <p:cNvSpPr txBox="1">
              <a:spLocks noChangeArrowheads="1"/>
            </p:cNvSpPr>
            <p:nvPr/>
          </p:nvSpPr>
          <p:spPr bwMode="auto">
            <a:xfrm>
              <a:off x="3796451" y="980711"/>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36</a:t>
              </a:r>
              <a:endParaRPr lang="zh-CN" altLang="en-US" sz="2400">
                <a:solidFill>
                  <a:srgbClr val="000000"/>
                </a:solidFill>
              </a:endParaRPr>
            </a:p>
          </p:txBody>
        </p:sp>
      </p:grpSp>
      <p:sp>
        <p:nvSpPr>
          <p:cNvPr id="51" name="矩形 50">
            <a:extLst>
              <a:ext uri="{FF2B5EF4-FFF2-40B4-BE49-F238E27FC236}">
                <a16:creationId xmlns:a16="http://schemas.microsoft.com/office/drawing/2014/main" id="{4F62572E-B5C2-FD4A-B804-3091B226AB0B}"/>
              </a:ext>
            </a:extLst>
          </p:cNvPr>
          <p:cNvSpPr>
            <a:spLocks noChangeArrowheads="1"/>
          </p:cNvSpPr>
          <p:nvPr/>
        </p:nvSpPr>
        <p:spPr bwMode="auto">
          <a:xfrm>
            <a:off x="6432550" y="765175"/>
            <a:ext cx="1214438" cy="64293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2" name="TextBox 51">
            <a:extLst>
              <a:ext uri="{FF2B5EF4-FFF2-40B4-BE49-F238E27FC236}">
                <a16:creationId xmlns:a16="http://schemas.microsoft.com/office/drawing/2014/main" id="{063698EB-99DE-4A49-B3E9-17079AA7BE49}"/>
              </a:ext>
            </a:extLst>
          </p:cNvPr>
          <p:cNvSpPr txBox="1">
            <a:spLocks noChangeArrowheads="1"/>
          </p:cNvSpPr>
          <p:nvPr/>
        </p:nvSpPr>
        <p:spPr bwMode="auto">
          <a:xfrm>
            <a:off x="6792913" y="801688"/>
            <a:ext cx="642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16</a:t>
            </a:r>
            <a:endParaRPr lang="zh-CN" altLang="en-US" sz="2400">
              <a:solidFill>
                <a:srgbClr val="0000FF"/>
              </a:solidFill>
            </a:endParaRPr>
          </a:p>
        </p:txBody>
      </p:sp>
      <p:cxnSp>
        <p:nvCxnSpPr>
          <p:cNvPr id="54" name="直接箭头连接符 53">
            <a:extLst>
              <a:ext uri="{FF2B5EF4-FFF2-40B4-BE49-F238E27FC236}">
                <a16:creationId xmlns:a16="http://schemas.microsoft.com/office/drawing/2014/main" id="{0F7BBE2F-F5C9-1942-B9A0-B45819C17170}"/>
              </a:ext>
            </a:extLst>
          </p:cNvPr>
          <p:cNvCxnSpPr>
            <a:cxnSpLocks noChangeShapeType="1"/>
          </p:cNvCxnSpPr>
          <p:nvPr/>
        </p:nvCxnSpPr>
        <p:spPr bwMode="auto">
          <a:xfrm>
            <a:off x="5724525" y="765175"/>
            <a:ext cx="719138" cy="0"/>
          </a:xfrm>
          <a:prstGeom prst="straightConnector1">
            <a:avLst/>
          </a:prstGeom>
          <a:noFill/>
          <a:ln w="28575" algn="ctr">
            <a:solidFill>
              <a:srgbClr val="FF3300"/>
            </a:solidFill>
            <a:round/>
            <a:headEnd type="none" w="sm" len="sm"/>
            <a:tailEnd type="arrow" w="med" len="med"/>
          </a:ln>
          <a:extLst>
            <a:ext uri="{909E8E84-426E-40DD-AFC4-6F175D3DCCD1}">
              <a14:hiddenFill xmlns:a14="http://schemas.microsoft.com/office/drawing/2010/main">
                <a:noFill/>
              </a14:hiddenFill>
            </a:ext>
          </a:extLst>
        </p:spPr>
      </p:cxnSp>
      <p:cxnSp>
        <p:nvCxnSpPr>
          <p:cNvPr id="56" name="直接箭头连接符 55">
            <a:extLst>
              <a:ext uri="{FF2B5EF4-FFF2-40B4-BE49-F238E27FC236}">
                <a16:creationId xmlns:a16="http://schemas.microsoft.com/office/drawing/2014/main" id="{CB443A1E-723D-0044-83F4-6D4D8AAA4246}"/>
              </a:ext>
            </a:extLst>
          </p:cNvPr>
          <p:cNvCxnSpPr>
            <a:cxnSpLocks noChangeShapeType="1"/>
          </p:cNvCxnSpPr>
          <p:nvPr/>
        </p:nvCxnSpPr>
        <p:spPr bwMode="auto">
          <a:xfrm>
            <a:off x="6156325" y="1125538"/>
            <a:ext cx="0" cy="4751387"/>
          </a:xfrm>
          <a:prstGeom prst="straightConnector1">
            <a:avLst/>
          </a:prstGeom>
          <a:noFill/>
          <a:ln w="127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57" name="TextBox 56">
            <a:extLst>
              <a:ext uri="{FF2B5EF4-FFF2-40B4-BE49-F238E27FC236}">
                <a16:creationId xmlns:a16="http://schemas.microsoft.com/office/drawing/2014/main" id="{E64C32E4-2885-2A4A-B400-1AB1091F401A}"/>
              </a:ext>
            </a:extLst>
          </p:cNvPr>
          <p:cNvSpPr txBox="1">
            <a:spLocks noChangeArrowheads="1"/>
          </p:cNvSpPr>
          <p:nvPr/>
        </p:nvSpPr>
        <p:spPr bwMode="auto">
          <a:xfrm>
            <a:off x="5746750" y="2205038"/>
            <a:ext cx="554038"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查找方向</a:t>
            </a:r>
          </a:p>
        </p:txBody>
      </p:sp>
    </p:spTree>
    <p:extLst>
      <p:ext uri="{BB962C8B-B14F-4D97-AF65-F5344CB8AC3E}">
        <p14:creationId xmlns:p14="http://schemas.microsoft.com/office/powerpoint/2010/main" val="286164460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par>
                                <p:cTn id="35" presetID="3" presetClass="entr" presetSubtype="1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1000" fill="hold"/>
                                        <p:tgtEl>
                                          <p:spTgt spid="16"/>
                                        </p:tgtEl>
                                        <p:attrNameLst>
                                          <p:attrName>ppt_w</p:attrName>
                                        </p:attrNameLst>
                                      </p:cBhvr>
                                      <p:tavLst>
                                        <p:tav tm="0">
                                          <p:val>
                                            <p:fltVal val="0"/>
                                          </p:val>
                                        </p:tav>
                                        <p:tav tm="100000">
                                          <p:val>
                                            <p:strVal val="#ppt_w"/>
                                          </p:val>
                                        </p:tav>
                                      </p:tavLst>
                                    </p:anim>
                                    <p:anim calcmode="lin" valueType="num">
                                      <p:cBhvr>
                                        <p:cTn id="46" dur="1000" fill="hold"/>
                                        <p:tgtEl>
                                          <p:spTgt spid="16"/>
                                        </p:tgtEl>
                                        <p:attrNameLst>
                                          <p:attrName>ppt_h</p:attrName>
                                        </p:attrNameLst>
                                      </p:cBhvr>
                                      <p:tavLst>
                                        <p:tav tm="0">
                                          <p:val>
                                            <p:fltVal val="0"/>
                                          </p:val>
                                        </p:tav>
                                        <p:tav tm="100000">
                                          <p:val>
                                            <p:strVal val="#ppt_h"/>
                                          </p:val>
                                        </p:tav>
                                      </p:tavLst>
                                    </p:anim>
                                    <p:anim calcmode="lin" valueType="num">
                                      <p:cBhvr>
                                        <p:cTn id="47"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linds(horizontal)">
                                      <p:cBhvr>
                                        <p:cTn id="53" dur="500"/>
                                        <p:tgtEl>
                                          <p:spTgt spid="2"/>
                                        </p:tgtEl>
                                      </p:cBhvr>
                                    </p:animEffect>
                                  </p:childTnLst>
                                </p:cTn>
                              </p:par>
                              <p:par>
                                <p:cTn id="54" presetID="3" presetClass="entr" presetSubtype="10" fill="hold"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blinds(horizontal)">
                                      <p:cBhvr>
                                        <p:cTn id="56" dur="500"/>
                                        <p:tgtEl>
                                          <p:spTgt spid="56"/>
                                        </p:tgtEl>
                                      </p:cBhvr>
                                    </p:animEffect>
                                  </p:childTnLst>
                                </p:cTn>
                              </p:par>
                            </p:childTnLst>
                          </p:cTn>
                        </p:par>
                        <p:par>
                          <p:cTn id="57" fill="hold" nodeType="afterGroup">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blinds(horizontal)">
                                      <p:cBhvr>
                                        <p:cTn id="60" dur="500"/>
                                        <p:tgtEl>
                                          <p:spTgt spid="5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blinds(horizontal)">
                                      <p:cBhvr>
                                        <p:cTn id="65" dur="500"/>
                                        <p:tgtEl>
                                          <p:spTgt spid="5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blinds(horizontal)">
                                      <p:cBhvr>
                                        <p:cTn id="70" dur="500"/>
                                        <p:tgtEl>
                                          <p:spTgt spid="51"/>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blinds(horizontal)">
                                      <p:cBhvr>
                                        <p:cTn id="7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animBg="1"/>
      <p:bldP spid="15" grpId="0"/>
      <p:bldP spid="16" grpId="0"/>
      <p:bldP spid="51" grpId="0" animBg="1"/>
      <p:bldP spid="52" grpId="0"/>
      <p:bldP spid="5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02">
            <a:extLst>
              <a:ext uri="{FF2B5EF4-FFF2-40B4-BE49-F238E27FC236}">
                <a16:creationId xmlns:a16="http://schemas.microsoft.com/office/drawing/2014/main" id="{EE9CE901-E83A-D948-A497-45052FDB0378}"/>
              </a:ext>
            </a:extLst>
          </p:cNvPr>
          <p:cNvSpPr txBox="1">
            <a:spLocks noChangeArrowheads="1"/>
          </p:cNvSpPr>
          <p:nvPr/>
        </p:nvSpPr>
        <p:spPr bwMode="auto">
          <a:xfrm>
            <a:off x="6400800" y="515938"/>
            <a:ext cx="685800"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400">
                <a:solidFill>
                  <a:srgbClr val="000000"/>
                </a:solidFill>
                <a:latin typeface="幼圆" pitchFamily="49" charset="-122"/>
                <a:ea typeface="幼圆" pitchFamily="49" charset="-122"/>
              </a:rPr>
              <a:t> 8M</a:t>
            </a:r>
          </a:p>
          <a:p>
            <a:pPr>
              <a:lnSpc>
                <a:spcPct val="80000"/>
              </a:lnSpc>
              <a:spcBef>
                <a:spcPct val="50000"/>
              </a:spcBef>
            </a:pPr>
            <a:endParaRPr lang="en-US" altLang="zh-CN" sz="2400">
              <a:solidFill>
                <a:srgbClr val="000000"/>
              </a:solidFill>
              <a:latin typeface="幼圆" pitchFamily="49" charset="-122"/>
              <a:ea typeface="幼圆" pitchFamily="49" charset="-122"/>
            </a:endParaRPr>
          </a:p>
          <a:p>
            <a:pPr>
              <a:lnSpc>
                <a:spcPct val="80000"/>
              </a:lnSpc>
              <a:spcBef>
                <a:spcPct val="50000"/>
              </a:spcBef>
            </a:pPr>
            <a:r>
              <a:rPr lang="en-US" altLang="zh-CN" sz="2400">
                <a:solidFill>
                  <a:srgbClr val="000000"/>
                </a:solidFill>
                <a:latin typeface="幼圆" pitchFamily="49" charset="-122"/>
                <a:ea typeface="幼圆" pitchFamily="49" charset="-122"/>
              </a:rPr>
              <a:t>12M</a:t>
            </a:r>
          </a:p>
        </p:txBody>
      </p:sp>
      <p:sp>
        <p:nvSpPr>
          <p:cNvPr id="35843" name="Text Box 203">
            <a:extLst>
              <a:ext uri="{FF2B5EF4-FFF2-40B4-BE49-F238E27FC236}">
                <a16:creationId xmlns:a16="http://schemas.microsoft.com/office/drawing/2014/main" id="{2F95B96A-8CA7-E949-8089-D89B30DEB9DF}"/>
              </a:ext>
            </a:extLst>
          </p:cNvPr>
          <p:cNvSpPr txBox="1">
            <a:spLocks noChangeArrowheads="1"/>
          </p:cNvSpPr>
          <p:nvPr/>
        </p:nvSpPr>
        <p:spPr bwMode="auto">
          <a:xfrm>
            <a:off x="6477000" y="1928813"/>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6M</a:t>
            </a:r>
          </a:p>
        </p:txBody>
      </p:sp>
      <p:sp>
        <p:nvSpPr>
          <p:cNvPr id="35844" name="Text Box 204">
            <a:extLst>
              <a:ext uri="{FF2B5EF4-FFF2-40B4-BE49-F238E27FC236}">
                <a16:creationId xmlns:a16="http://schemas.microsoft.com/office/drawing/2014/main" id="{ADCBC7C7-B27C-0248-9FEF-0E264A95EA2E}"/>
              </a:ext>
            </a:extLst>
          </p:cNvPr>
          <p:cNvSpPr txBox="1">
            <a:spLocks noChangeArrowheads="1"/>
          </p:cNvSpPr>
          <p:nvPr/>
        </p:nvSpPr>
        <p:spPr bwMode="auto">
          <a:xfrm>
            <a:off x="6477000" y="28575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2M</a:t>
            </a:r>
          </a:p>
        </p:txBody>
      </p:sp>
      <p:sp>
        <p:nvSpPr>
          <p:cNvPr id="35845" name="Text Box 205">
            <a:extLst>
              <a:ext uri="{FF2B5EF4-FFF2-40B4-BE49-F238E27FC236}">
                <a16:creationId xmlns:a16="http://schemas.microsoft.com/office/drawing/2014/main" id="{D1B1EC16-D9BB-DC4C-A149-9CFA4DA8D2B8}"/>
              </a:ext>
            </a:extLst>
          </p:cNvPr>
          <p:cNvSpPr txBox="1">
            <a:spLocks noChangeArrowheads="1"/>
          </p:cNvSpPr>
          <p:nvPr/>
        </p:nvSpPr>
        <p:spPr bwMode="auto">
          <a:xfrm>
            <a:off x="6477000" y="3810000"/>
            <a:ext cx="1219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8M</a:t>
            </a:r>
          </a:p>
        </p:txBody>
      </p:sp>
      <p:sp>
        <p:nvSpPr>
          <p:cNvPr id="35846" name="Text Box 206">
            <a:extLst>
              <a:ext uri="{FF2B5EF4-FFF2-40B4-BE49-F238E27FC236}">
                <a16:creationId xmlns:a16="http://schemas.microsoft.com/office/drawing/2014/main" id="{D2E428C1-D22B-C842-899F-1203E6F92750}"/>
              </a:ext>
            </a:extLst>
          </p:cNvPr>
          <p:cNvSpPr txBox="1">
            <a:spLocks noChangeArrowheads="1"/>
          </p:cNvSpPr>
          <p:nvPr/>
        </p:nvSpPr>
        <p:spPr bwMode="auto">
          <a:xfrm>
            <a:off x="6477000" y="4387850"/>
            <a:ext cx="137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6M</a:t>
            </a:r>
          </a:p>
        </p:txBody>
      </p:sp>
      <p:sp>
        <p:nvSpPr>
          <p:cNvPr id="35847" name="Text Box 207">
            <a:extLst>
              <a:ext uri="{FF2B5EF4-FFF2-40B4-BE49-F238E27FC236}">
                <a16:creationId xmlns:a16="http://schemas.microsoft.com/office/drawing/2014/main" id="{2126E5EE-9347-6C4D-8E59-D0EFDCDC9208}"/>
              </a:ext>
            </a:extLst>
          </p:cNvPr>
          <p:cNvSpPr txBox="1">
            <a:spLocks noChangeArrowheads="1"/>
          </p:cNvSpPr>
          <p:nvPr/>
        </p:nvSpPr>
        <p:spPr bwMode="auto">
          <a:xfrm>
            <a:off x="6324600" y="5195888"/>
            <a:ext cx="990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14M</a:t>
            </a:r>
          </a:p>
        </p:txBody>
      </p:sp>
      <p:sp>
        <p:nvSpPr>
          <p:cNvPr id="35848" name="Text Box 208">
            <a:extLst>
              <a:ext uri="{FF2B5EF4-FFF2-40B4-BE49-F238E27FC236}">
                <a16:creationId xmlns:a16="http://schemas.microsoft.com/office/drawing/2014/main" id="{CEC95E4D-C96B-654C-95BB-0FF5FB8487FB}"/>
              </a:ext>
            </a:extLst>
          </p:cNvPr>
          <p:cNvSpPr txBox="1">
            <a:spLocks noChangeArrowheads="1"/>
          </p:cNvSpPr>
          <p:nvPr/>
        </p:nvSpPr>
        <p:spPr bwMode="auto">
          <a:xfrm>
            <a:off x="6324600" y="6215063"/>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20M</a:t>
            </a:r>
          </a:p>
        </p:txBody>
      </p:sp>
      <p:grpSp>
        <p:nvGrpSpPr>
          <p:cNvPr id="2" name="组合 41">
            <a:extLst>
              <a:ext uri="{FF2B5EF4-FFF2-40B4-BE49-F238E27FC236}">
                <a16:creationId xmlns:a16="http://schemas.microsoft.com/office/drawing/2014/main" id="{E11B9B34-82D7-A84C-A943-41C7B0337057}"/>
              </a:ext>
            </a:extLst>
          </p:cNvPr>
          <p:cNvGrpSpPr>
            <a:grpSpLocks/>
          </p:cNvGrpSpPr>
          <p:nvPr/>
        </p:nvGrpSpPr>
        <p:grpSpPr bwMode="auto">
          <a:xfrm>
            <a:off x="5715000" y="1524000"/>
            <a:ext cx="1371600" cy="381000"/>
            <a:chOff x="5715000" y="1524000"/>
            <a:chExt cx="1371600" cy="381000"/>
          </a:xfrm>
        </p:grpSpPr>
        <p:sp>
          <p:nvSpPr>
            <p:cNvPr id="35956" name="Line 230">
              <a:extLst>
                <a:ext uri="{FF2B5EF4-FFF2-40B4-BE49-F238E27FC236}">
                  <a16:creationId xmlns:a16="http://schemas.microsoft.com/office/drawing/2014/main" id="{40A19F81-67FD-7548-BC1A-0D0B07FC3250}"/>
                </a:ext>
              </a:extLst>
            </p:cNvPr>
            <p:cNvSpPr>
              <a:spLocks noChangeShapeType="1"/>
            </p:cNvSpPr>
            <p:nvPr/>
          </p:nvSpPr>
          <p:spPr bwMode="auto">
            <a:xfrm>
              <a:off x="5715000" y="1905000"/>
              <a:ext cx="1371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57" name="Line 270">
              <a:extLst>
                <a:ext uri="{FF2B5EF4-FFF2-40B4-BE49-F238E27FC236}">
                  <a16:creationId xmlns:a16="http://schemas.microsoft.com/office/drawing/2014/main" id="{50F84A16-71D4-DF4F-9E8A-C7A8ABD68B2D}"/>
                </a:ext>
              </a:extLst>
            </p:cNvPr>
            <p:cNvSpPr>
              <a:spLocks noChangeShapeType="1"/>
            </p:cNvSpPr>
            <p:nvPr/>
          </p:nvSpPr>
          <p:spPr bwMode="auto">
            <a:xfrm flipV="1">
              <a:off x="5715000" y="15240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组合 14">
            <a:extLst>
              <a:ext uri="{FF2B5EF4-FFF2-40B4-BE49-F238E27FC236}">
                <a16:creationId xmlns:a16="http://schemas.microsoft.com/office/drawing/2014/main" id="{59C34C7F-F336-F14B-A5AF-1D13550352FF}"/>
              </a:ext>
            </a:extLst>
          </p:cNvPr>
          <p:cNvGrpSpPr>
            <a:grpSpLocks/>
          </p:cNvGrpSpPr>
          <p:nvPr/>
        </p:nvGrpSpPr>
        <p:grpSpPr bwMode="auto">
          <a:xfrm>
            <a:off x="5715000" y="2438400"/>
            <a:ext cx="1371600" cy="381000"/>
            <a:chOff x="5715000" y="2057400"/>
            <a:chExt cx="1371600" cy="381000"/>
          </a:xfrm>
        </p:grpSpPr>
        <p:sp>
          <p:nvSpPr>
            <p:cNvPr id="35954" name="Line 267">
              <a:extLst>
                <a:ext uri="{FF2B5EF4-FFF2-40B4-BE49-F238E27FC236}">
                  <a16:creationId xmlns:a16="http://schemas.microsoft.com/office/drawing/2014/main" id="{F4D11EBC-8D1C-A54F-BEBB-7C796F83E52D}"/>
                </a:ext>
              </a:extLst>
            </p:cNvPr>
            <p:cNvSpPr>
              <a:spLocks noChangeShapeType="1"/>
            </p:cNvSpPr>
            <p:nvPr/>
          </p:nvSpPr>
          <p:spPr bwMode="auto">
            <a:xfrm>
              <a:off x="5715000" y="2438400"/>
              <a:ext cx="1371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55" name="Line 272">
              <a:extLst>
                <a:ext uri="{FF2B5EF4-FFF2-40B4-BE49-F238E27FC236}">
                  <a16:creationId xmlns:a16="http://schemas.microsoft.com/office/drawing/2014/main" id="{E3590C85-E6E7-3B42-8AED-2A006707096F}"/>
                </a:ext>
              </a:extLst>
            </p:cNvPr>
            <p:cNvSpPr>
              <a:spLocks noChangeShapeType="1"/>
            </p:cNvSpPr>
            <p:nvPr/>
          </p:nvSpPr>
          <p:spPr bwMode="auto">
            <a:xfrm flipV="1">
              <a:off x="5715000" y="20574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组合 42">
            <a:extLst>
              <a:ext uri="{FF2B5EF4-FFF2-40B4-BE49-F238E27FC236}">
                <a16:creationId xmlns:a16="http://schemas.microsoft.com/office/drawing/2014/main" id="{9F038C2B-ED1D-7946-A743-D35143AD9E9E}"/>
              </a:ext>
            </a:extLst>
          </p:cNvPr>
          <p:cNvGrpSpPr>
            <a:grpSpLocks/>
          </p:cNvGrpSpPr>
          <p:nvPr/>
        </p:nvGrpSpPr>
        <p:grpSpPr bwMode="auto">
          <a:xfrm>
            <a:off x="5715000" y="5715000"/>
            <a:ext cx="1371600" cy="381000"/>
            <a:chOff x="5715000" y="5715000"/>
            <a:chExt cx="1371600" cy="381000"/>
          </a:xfrm>
        </p:grpSpPr>
        <p:sp>
          <p:nvSpPr>
            <p:cNvPr id="35952" name="Line 268">
              <a:extLst>
                <a:ext uri="{FF2B5EF4-FFF2-40B4-BE49-F238E27FC236}">
                  <a16:creationId xmlns:a16="http://schemas.microsoft.com/office/drawing/2014/main" id="{A01593FF-94BE-9249-8694-2DB26C4025FB}"/>
                </a:ext>
              </a:extLst>
            </p:cNvPr>
            <p:cNvSpPr>
              <a:spLocks noChangeShapeType="1"/>
            </p:cNvSpPr>
            <p:nvPr/>
          </p:nvSpPr>
          <p:spPr bwMode="auto">
            <a:xfrm>
              <a:off x="5715000" y="6096000"/>
              <a:ext cx="1371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53" name="Line 273">
              <a:extLst>
                <a:ext uri="{FF2B5EF4-FFF2-40B4-BE49-F238E27FC236}">
                  <a16:creationId xmlns:a16="http://schemas.microsoft.com/office/drawing/2014/main" id="{D19E2C10-0BC5-3A4A-A585-570E05E65CFD}"/>
                </a:ext>
              </a:extLst>
            </p:cNvPr>
            <p:cNvSpPr>
              <a:spLocks noChangeShapeType="1"/>
            </p:cNvSpPr>
            <p:nvPr/>
          </p:nvSpPr>
          <p:spPr bwMode="auto">
            <a:xfrm flipV="1">
              <a:off x="5715000" y="57150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448" name="Text Box 274">
            <a:extLst>
              <a:ext uri="{FF2B5EF4-FFF2-40B4-BE49-F238E27FC236}">
                <a16:creationId xmlns:a16="http://schemas.microsoft.com/office/drawing/2014/main" id="{7A914E31-2867-FC46-BC89-183DACC01B77}"/>
              </a:ext>
            </a:extLst>
          </p:cNvPr>
          <p:cNvSpPr txBox="1">
            <a:spLocks noChangeArrowheads="1"/>
          </p:cNvSpPr>
          <p:nvPr/>
        </p:nvSpPr>
        <p:spPr bwMode="auto">
          <a:xfrm>
            <a:off x="4267200" y="1143000"/>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首次适应算法</a:t>
            </a:r>
          </a:p>
        </p:txBody>
      </p:sp>
      <p:sp>
        <p:nvSpPr>
          <p:cNvPr id="59449" name="Text Box 275">
            <a:extLst>
              <a:ext uri="{FF2B5EF4-FFF2-40B4-BE49-F238E27FC236}">
                <a16:creationId xmlns:a16="http://schemas.microsoft.com/office/drawing/2014/main" id="{C9AEBC7D-AE9D-B941-9588-040001DD43DC}"/>
              </a:ext>
            </a:extLst>
          </p:cNvPr>
          <p:cNvSpPr txBox="1">
            <a:spLocks noChangeArrowheads="1"/>
          </p:cNvSpPr>
          <p:nvPr/>
        </p:nvSpPr>
        <p:spPr bwMode="auto">
          <a:xfrm>
            <a:off x="3810000" y="2057400"/>
            <a:ext cx="2362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最佳适应算法</a:t>
            </a:r>
          </a:p>
        </p:txBody>
      </p:sp>
      <p:sp>
        <p:nvSpPr>
          <p:cNvPr id="59450" name="Text Box 276">
            <a:extLst>
              <a:ext uri="{FF2B5EF4-FFF2-40B4-BE49-F238E27FC236}">
                <a16:creationId xmlns:a16="http://schemas.microsoft.com/office/drawing/2014/main" id="{CF249FFC-7E6C-C845-A863-E03A6F092F6D}"/>
              </a:ext>
            </a:extLst>
          </p:cNvPr>
          <p:cNvSpPr txBox="1">
            <a:spLocks noChangeArrowheads="1"/>
          </p:cNvSpPr>
          <p:nvPr/>
        </p:nvSpPr>
        <p:spPr bwMode="auto">
          <a:xfrm>
            <a:off x="3810000" y="5300663"/>
            <a:ext cx="2286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2400">
                <a:solidFill>
                  <a:srgbClr val="0000FF"/>
                </a:solidFill>
                <a:latin typeface="幼圆" pitchFamily="49" charset="-122"/>
                <a:ea typeface="幼圆" pitchFamily="49" charset="-122"/>
              </a:rPr>
              <a:t>循环首次适应、最坏算法</a:t>
            </a:r>
          </a:p>
        </p:txBody>
      </p:sp>
      <p:sp>
        <p:nvSpPr>
          <p:cNvPr id="35855" name="AutoShape 280">
            <a:extLst>
              <a:ext uri="{FF2B5EF4-FFF2-40B4-BE49-F238E27FC236}">
                <a16:creationId xmlns:a16="http://schemas.microsoft.com/office/drawing/2014/main" id="{D07E6787-BF72-AC48-953F-E2E983D88A1E}"/>
              </a:ext>
            </a:extLst>
          </p:cNvPr>
          <p:cNvSpPr>
            <a:spLocks/>
          </p:cNvSpPr>
          <p:nvPr/>
        </p:nvSpPr>
        <p:spPr bwMode="auto">
          <a:xfrm>
            <a:off x="8229600" y="1676400"/>
            <a:ext cx="228600" cy="609600"/>
          </a:xfrm>
          <a:prstGeom prst="rightBrace">
            <a:avLst>
              <a:gd name="adj1" fmla="val 22222"/>
              <a:gd name="adj2" fmla="val 50000"/>
            </a:avLst>
          </a:pr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56" name="AutoShape 281">
            <a:extLst>
              <a:ext uri="{FF2B5EF4-FFF2-40B4-BE49-F238E27FC236}">
                <a16:creationId xmlns:a16="http://schemas.microsoft.com/office/drawing/2014/main" id="{4C1D863F-F777-4042-96E7-21B3D589E592}"/>
              </a:ext>
            </a:extLst>
          </p:cNvPr>
          <p:cNvSpPr>
            <a:spLocks/>
          </p:cNvSpPr>
          <p:nvPr/>
        </p:nvSpPr>
        <p:spPr bwMode="auto">
          <a:xfrm>
            <a:off x="8229600" y="2590800"/>
            <a:ext cx="152400" cy="609600"/>
          </a:xfrm>
          <a:prstGeom prst="rightBrace">
            <a:avLst>
              <a:gd name="adj1" fmla="val 33333"/>
              <a:gd name="adj2" fmla="val 50000"/>
            </a:avLst>
          </a:pr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57" name="AutoShape 282">
            <a:extLst>
              <a:ext uri="{FF2B5EF4-FFF2-40B4-BE49-F238E27FC236}">
                <a16:creationId xmlns:a16="http://schemas.microsoft.com/office/drawing/2014/main" id="{1CC27A83-5BFE-1C48-A86A-F14C2067DA0C}"/>
              </a:ext>
            </a:extLst>
          </p:cNvPr>
          <p:cNvSpPr>
            <a:spLocks/>
          </p:cNvSpPr>
          <p:nvPr/>
        </p:nvSpPr>
        <p:spPr bwMode="auto">
          <a:xfrm>
            <a:off x="8316913" y="5805488"/>
            <a:ext cx="141287" cy="719137"/>
          </a:xfrm>
          <a:prstGeom prst="rightBrace">
            <a:avLst>
              <a:gd name="adj1" fmla="val 27830"/>
              <a:gd name="adj2" fmla="val 50000"/>
            </a:avLst>
          </a:pr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58" name="Text Box 283">
            <a:extLst>
              <a:ext uri="{FF2B5EF4-FFF2-40B4-BE49-F238E27FC236}">
                <a16:creationId xmlns:a16="http://schemas.microsoft.com/office/drawing/2014/main" id="{69D75B11-D711-7647-9C1C-112F70CC172E}"/>
              </a:ext>
            </a:extLst>
          </p:cNvPr>
          <p:cNvSpPr txBox="1">
            <a:spLocks noChangeArrowheads="1"/>
          </p:cNvSpPr>
          <p:nvPr/>
        </p:nvSpPr>
        <p:spPr bwMode="auto">
          <a:xfrm>
            <a:off x="8458200" y="1752600"/>
            <a:ext cx="838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22M</a:t>
            </a:r>
          </a:p>
        </p:txBody>
      </p:sp>
      <p:sp>
        <p:nvSpPr>
          <p:cNvPr id="35859" name="Text Box 284">
            <a:extLst>
              <a:ext uri="{FF2B5EF4-FFF2-40B4-BE49-F238E27FC236}">
                <a16:creationId xmlns:a16="http://schemas.microsoft.com/office/drawing/2014/main" id="{D1E6BCC0-1555-F740-8F9E-F4C57B335884}"/>
              </a:ext>
            </a:extLst>
          </p:cNvPr>
          <p:cNvSpPr txBox="1">
            <a:spLocks noChangeArrowheads="1"/>
          </p:cNvSpPr>
          <p:nvPr/>
        </p:nvSpPr>
        <p:spPr bwMode="auto">
          <a:xfrm>
            <a:off x="8382000" y="2667000"/>
            <a:ext cx="76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18M</a:t>
            </a:r>
          </a:p>
        </p:txBody>
      </p:sp>
      <p:sp>
        <p:nvSpPr>
          <p:cNvPr id="35860" name="Text Box 285">
            <a:extLst>
              <a:ext uri="{FF2B5EF4-FFF2-40B4-BE49-F238E27FC236}">
                <a16:creationId xmlns:a16="http://schemas.microsoft.com/office/drawing/2014/main" id="{AAD2B79B-8589-A44F-ACFF-C5B9CEE2A563}"/>
              </a:ext>
            </a:extLst>
          </p:cNvPr>
          <p:cNvSpPr txBox="1">
            <a:spLocks noChangeArrowheads="1"/>
          </p:cNvSpPr>
          <p:nvPr/>
        </p:nvSpPr>
        <p:spPr bwMode="auto">
          <a:xfrm>
            <a:off x="8458200" y="6172200"/>
            <a:ext cx="1066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36M</a:t>
            </a:r>
          </a:p>
        </p:txBody>
      </p:sp>
      <p:sp>
        <p:nvSpPr>
          <p:cNvPr id="35861" name="Rectangle 290">
            <a:extLst>
              <a:ext uri="{FF2B5EF4-FFF2-40B4-BE49-F238E27FC236}">
                <a16:creationId xmlns:a16="http://schemas.microsoft.com/office/drawing/2014/main" id="{6884BF26-75E6-714E-B6E9-57FC3CDA295E}"/>
              </a:ext>
            </a:extLst>
          </p:cNvPr>
          <p:cNvSpPr>
            <a:spLocks noChangeArrowheads="1"/>
          </p:cNvSpPr>
          <p:nvPr/>
        </p:nvSpPr>
        <p:spPr bwMode="auto">
          <a:xfrm>
            <a:off x="3810000" y="3200400"/>
            <a:ext cx="381000" cy="381000"/>
          </a:xfrm>
          <a:prstGeom prst="rect">
            <a:avLst/>
          </a:prstGeom>
          <a:solidFill>
            <a:schemeClr val="hlink"/>
          </a:solidFill>
          <a:ln w="19050">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62" name="Rectangle 291">
            <a:extLst>
              <a:ext uri="{FF2B5EF4-FFF2-40B4-BE49-F238E27FC236}">
                <a16:creationId xmlns:a16="http://schemas.microsoft.com/office/drawing/2014/main" id="{2B33B830-422D-AB47-83A1-990CBFFC16CB}"/>
              </a:ext>
            </a:extLst>
          </p:cNvPr>
          <p:cNvSpPr>
            <a:spLocks noChangeArrowheads="1"/>
          </p:cNvSpPr>
          <p:nvPr/>
        </p:nvSpPr>
        <p:spPr bwMode="auto">
          <a:xfrm>
            <a:off x="3810000" y="3810000"/>
            <a:ext cx="381000" cy="381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63" name="Text Box 292">
            <a:extLst>
              <a:ext uri="{FF2B5EF4-FFF2-40B4-BE49-F238E27FC236}">
                <a16:creationId xmlns:a16="http://schemas.microsoft.com/office/drawing/2014/main" id="{98533CDE-E286-0F4C-A1D5-367B616A152E}"/>
              </a:ext>
            </a:extLst>
          </p:cNvPr>
          <p:cNvSpPr txBox="1">
            <a:spLocks noChangeArrowheads="1"/>
          </p:cNvSpPr>
          <p:nvPr/>
        </p:nvSpPr>
        <p:spPr bwMode="auto">
          <a:xfrm>
            <a:off x="4343400" y="3200400"/>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已分配的块</a:t>
            </a:r>
          </a:p>
        </p:txBody>
      </p:sp>
      <p:sp>
        <p:nvSpPr>
          <p:cNvPr id="35864" name="Text Box 293">
            <a:extLst>
              <a:ext uri="{FF2B5EF4-FFF2-40B4-BE49-F238E27FC236}">
                <a16:creationId xmlns:a16="http://schemas.microsoft.com/office/drawing/2014/main" id="{E8CA05EE-F480-3B4F-B8E1-341A07293F3F}"/>
              </a:ext>
            </a:extLst>
          </p:cNvPr>
          <p:cNvSpPr txBox="1">
            <a:spLocks noChangeArrowheads="1"/>
          </p:cNvSpPr>
          <p:nvPr/>
        </p:nvSpPr>
        <p:spPr bwMode="auto">
          <a:xfrm>
            <a:off x="4343400" y="3810000"/>
            <a:ext cx="175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空闲块</a:t>
            </a:r>
          </a:p>
        </p:txBody>
      </p:sp>
      <p:graphicFrame>
        <p:nvGraphicFramePr>
          <p:cNvPr id="32" name="Group 158">
            <a:extLst>
              <a:ext uri="{FF2B5EF4-FFF2-40B4-BE49-F238E27FC236}">
                <a16:creationId xmlns:a16="http://schemas.microsoft.com/office/drawing/2014/main" id="{58F51D5A-E777-654D-81E6-73ECAAE213AE}"/>
              </a:ext>
            </a:extLst>
          </p:cNvPr>
          <p:cNvGraphicFramePr>
            <a:graphicFrameLocks noGrp="1"/>
          </p:cNvGraphicFramePr>
          <p:nvPr/>
        </p:nvGraphicFramePr>
        <p:xfrm>
          <a:off x="2428875" y="688975"/>
          <a:ext cx="1143000" cy="6031268"/>
        </p:xfrm>
        <a:graphic>
          <a:graphicData uri="http://schemas.openxmlformats.org/drawingml/2006/table">
            <a:tbl>
              <a:tblPr/>
              <a:tblGrid>
                <a:gridCol w="1143000">
                  <a:extLst>
                    <a:ext uri="{9D8B030D-6E8A-4147-A177-3AD203B41FA5}">
                      <a16:colId xmlns:a16="http://schemas.microsoft.com/office/drawing/2014/main" val="20000"/>
                    </a:ext>
                  </a:extLst>
                </a:gridCol>
              </a:tblGrid>
              <a:tr h="2410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17">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69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3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69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38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35901" name="Text Box 159">
            <a:extLst>
              <a:ext uri="{FF2B5EF4-FFF2-40B4-BE49-F238E27FC236}">
                <a16:creationId xmlns:a16="http://schemas.microsoft.com/office/drawing/2014/main" id="{5177EBD3-7482-8C49-A9E8-2919E0CC9570}"/>
              </a:ext>
            </a:extLst>
          </p:cNvPr>
          <p:cNvSpPr txBox="1">
            <a:spLocks noChangeArrowheads="1"/>
          </p:cNvSpPr>
          <p:nvPr/>
        </p:nvSpPr>
        <p:spPr bwMode="auto">
          <a:xfrm>
            <a:off x="1870075" y="665163"/>
            <a:ext cx="6858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400">
                <a:solidFill>
                  <a:srgbClr val="000000"/>
                </a:solidFill>
              </a:rPr>
              <a:t> 8M</a:t>
            </a:r>
          </a:p>
        </p:txBody>
      </p:sp>
      <p:sp>
        <p:nvSpPr>
          <p:cNvPr id="35902" name="Text Box 160">
            <a:extLst>
              <a:ext uri="{FF2B5EF4-FFF2-40B4-BE49-F238E27FC236}">
                <a16:creationId xmlns:a16="http://schemas.microsoft.com/office/drawing/2014/main" id="{DC783079-D65C-984C-A8FF-4DF68DD18DF1}"/>
              </a:ext>
            </a:extLst>
          </p:cNvPr>
          <p:cNvSpPr txBox="1">
            <a:spLocks noChangeArrowheads="1"/>
          </p:cNvSpPr>
          <p:nvPr/>
        </p:nvSpPr>
        <p:spPr bwMode="auto">
          <a:xfrm>
            <a:off x="1743075" y="1984375"/>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22M</a:t>
            </a:r>
          </a:p>
        </p:txBody>
      </p:sp>
      <p:sp>
        <p:nvSpPr>
          <p:cNvPr id="35903" name="Text Box 161">
            <a:extLst>
              <a:ext uri="{FF2B5EF4-FFF2-40B4-BE49-F238E27FC236}">
                <a16:creationId xmlns:a16="http://schemas.microsoft.com/office/drawing/2014/main" id="{1EEEA04D-BD68-F446-8655-B729836DBF53}"/>
              </a:ext>
            </a:extLst>
          </p:cNvPr>
          <p:cNvSpPr txBox="1">
            <a:spLocks noChangeArrowheads="1"/>
          </p:cNvSpPr>
          <p:nvPr/>
        </p:nvSpPr>
        <p:spPr bwMode="auto">
          <a:xfrm>
            <a:off x="1743075" y="2836863"/>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rPr>
              <a:t>18M</a:t>
            </a:r>
          </a:p>
        </p:txBody>
      </p:sp>
      <p:sp>
        <p:nvSpPr>
          <p:cNvPr id="35904" name="Text Box 162">
            <a:extLst>
              <a:ext uri="{FF2B5EF4-FFF2-40B4-BE49-F238E27FC236}">
                <a16:creationId xmlns:a16="http://schemas.microsoft.com/office/drawing/2014/main" id="{2F375B70-D551-6F4C-A58F-B40E494BF610}"/>
              </a:ext>
            </a:extLst>
          </p:cNvPr>
          <p:cNvSpPr txBox="1">
            <a:spLocks noChangeArrowheads="1"/>
          </p:cNvSpPr>
          <p:nvPr/>
        </p:nvSpPr>
        <p:spPr bwMode="auto">
          <a:xfrm>
            <a:off x="1819275" y="3965575"/>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8M</a:t>
            </a:r>
          </a:p>
        </p:txBody>
      </p:sp>
      <p:sp>
        <p:nvSpPr>
          <p:cNvPr id="35905" name="Text Box 163">
            <a:extLst>
              <a:ext uri="{FF2B5EF4-FFF2-40B4-BE49-F238E27FC236}">
                <a16:creationId xmlns:a16="http://schemas.microsoft.com/office/drawing/2014/main" id="{9B358807-4412-3942-AF16-8359B4694844}"/>
              </a:ext>
            </a:extLst>
          </p:cNvPr>
          <p:cNvSpPr txBox="1">
            <a:spLocks noChangeArrowheads="1"/>
          </p:cNvSpPr>
          <p:nvPr/>
        </p:nvSpPr>
        <p:spPr bwMode="auto">
          <a:xfrm>
            <a:off x="1819275" y="4543425"/>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6M</a:t>
            </a:r>
          </a:p>
        </p:txBody>
      </p:sp>
      <p:sp>
        <p:nvSpPr>
          <p:cNvPr id="35906" name="Text Box 164">
            <a:extLst>
              <a:ext uri="{FF2B5EF4-FFF2-40B4-BE49-F238E27FC236}">
                <a16:creationId xmlns:a16="http://schemas.microsoft.com/office/drawing/2014/main" id="{95897E61-7355-4943-BBDF-2B6FAAE53AA1}"/>
              </a:ext>
            </a:extLst>
          </p:cNvPr>
          <p:cNvSpPr txBox="1">
            <a:spLocks noChangeArrowheads="1"/>
          </p:cNvSpPr>
          <p:nvPr/>
        </p:nvSpPr>
        <p:spPr bwMode="auto">
          <a:xfrm>
            <a:off x="1666875" y="5351463"/>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14M</a:t>
            </a:r>
          </a:p>
        </p:txBody>
      </p:sp>
      <p:sp>
        <p:nvSpPr>
          <p:cNvPr id="35907" name="Text Box 165">
            <a:extLst>
              <a:ext uri="{FF2B5EF4-FFF2-40B4-BE49-F238E27FC236}">
                <a16:creationId xmlns:a16="http://schemas.microsoft.com/office/drawing/2014/main" id="{4107EDAA-D227-9E46-956F-DE963649BF3B}"/>
              </a:ext>
            </a:extLst>
          </p:cNvPr>
          <p:cNvSpPr txBox="1">
            <a:spLocks noChangeArrowheads="1"/>
          </p:cNvSpPr>
          <p:nvPr/>
        </p:nvSpPr>
        <p:spPr bwMode="auto">
          <a:xfrm>
            <a:off x="1666875" y="6265863"/>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D60093"/>
                </a:solidFill>
              </a:rPr>
              <a:t>36M</a:t>
            </a:r>
          </a:p>
        </p:txBody>
      </p:sp>
      <p:sp>
        <p:nvSpPr>
          <p:cNvPr id="35908" name="Line 269">
            <a:extLst>
              <a:ext uri="{FF2B5EF4-FFF2-40B4-BE49-F238E27FC236}">
                <a16:creationId xmlns:a16="http://schemas.microsoft.com/office/drawing/2014/main" id="{545D3BF6-88F4-7341-979E-528BAE5CAEEE}"/>
              </a:ext>
            </a:extLst>
          </p:cNvPr>
          <p:cNvSpPr>
            <a:spLocks noChangeShapeType="1"/>
          </p:cNvSpPr>
          <p:nvPr/>
        </p:nvSpPr>
        <p:spPr bwMode="auto">
          <a:xfrm>
            <a:off x="1438275" y="3889375"/>
            <a:ext cx="990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09" name="Line 271">
            <a:extLst>
              <a:ext uri="{FF2B5EF4-FFF2-40B4-BE49-F238E27FC236}">
                <a16:creationId xmlns:a16="http://schemas.microsoft.com/office/drawing/2014/main" id="{CEA51F08-20FA-E943-9FF7-61269883D138}"/>
              </a:ext>
            </a:extLst>
          </p:cNvPr>
          <p:cNvSpPr>
            <a:spLocks noChangeShapeType="1"/>
          </p:cNvSpPr>
          <p:nvPr/>
        </p:nvSpPr>
        <p:spPr bwMode="auto">
          <a:xfrm flipV="1">
            <a:off x="1438275" y="3508375"/>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0" name="TextBox 42">
            <a:extLst>
              <a:ext uri="{FF2B5EF4-FFF2-40B4-BE49-F238E27FC236}">
                <a16:creationId xmlns:a16="http://schemas.microsoft.com/office/drawing/2014/main" id="{D8B8FA3A-3D3C-D744-84C6-87FCA3CBFA7A}"/>
              </a:ext>
            </a:extLst>
          </p:cNvPr>
          <p:cNvSpPr txBox="1">
            <a:spLocks noChangeArrowheads="1"/>
          </p:cNvSpPr>
          <p:nvPr/>
        </p:nvSpPr>
        <p:spPr bwMode="auto">
          <a:xfrm>
            <a:off x="857250" y="1857375"/>
            <a:ext cx="442913"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lnSpc>
                <a:spcPct val="70000"/>
              </a:lnSpc>
              <a:spcBef>
                <a:spcPct val="50000"/>
              </a:spcBef>
            </a:pPr>
            <a:r>
              <a:rPr lang="zh-CN" altLang="en-US" sz="2400">
                <a:solidFill>
                  <a:srgbClr val="000000"/>
                </a:solidFill>
                <a:latin typeface="幼圆" pitchFamily="49" charset="-122"/>
                <a:ea typeface="幼圆" pitchFamily="49" charset="-122"/>
              </a:rPr>
              <a:t>最后分配的块（</a:t>
            </a:r>
            <a:r>
              <a:rPr lang="en-US" altLang="zh-CN" sz="2400">
                <a:solidFill>
                  <a:srgbClr val="000000"/>
                </a:solidFill>
                <a:latin typeface="幼圆" pitchFamily="49" charset="-122"/>
                <a:ea typeface="幼圆" pitchFamily="49" charset="-122"/>
              </a:rPr>
              <a:t>14M</a:t>
            </a:r>
            <a:r>
              <a:rPr lang="zh-CN" altLang="en-US" sz="2400">
                <a:solidFill>
                  <a:srgbClr val="000000"/>
                </a:solidFill>
                <a:latin typeface="幼圆" pitchFamily="49" charset="-122"/>
                <a:ea typeface="幼圆" pitchFamily="49" charset="-122"/>
              </a:rPr>
              <a:t>）</a:t>
            </a:r>
            <a:endParaRPr lang="zh-CN" altLang="en-US" sz="2400">
              <a:latin typeface="幼圆" pitchFamily="49" charset="-122"/>
              <a:ea typeface="幼圆" pitchFamily="49" charset="-122"/>
            </a:endParaRPr>
          </a:p>
        </p:txBody>
      </p:sp>
      <p:sp>
        <p:nvSpPr>
          <p:cNvPr id="35911" name="Rectangle 2">
            <a:extLst>
              <a:ext uri="{FF2B5EF4-FFF2-40B4-BE49-F238E27FC236}">
                <a16:creationId xmlns:a16="http://schemas.microsoft.com/office/drawing/2014/main" id="{B66D4CB3-E0CB-CF44-81FD-7A0CFAF193A9}"/>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2800">
                <a:solidFill>
                  <a:srgbClr val="3333FF"/>
                </a:solidFill>
                <a:latin typeface="Arial" panose="020B0604020202020204" pitchFamily="34" charset="0"/>
                <a:ea typeface="幼圆" pitchFamily="49" charset="-122"/>
              </a:rPr>
              <a:t>动态分区分配</a:t>
            </a:r>
            <a:r>
              <a:rPr lang="en-US" altLang="zh-CN" sz="2800">
                <a:solidFill>
                  <a:srgbClr val="3333FF"/>
                </a:solidFill>
                <a:latin typeface="Arial" panose="020B0604020202020204" pitchFamily="34" charset="0"/>
                <a:ea typeface="幼圆" pitchFamily="49" charset="-122"/>
              </a:rPr>
              <a:t>----</a:t>
            </a:r>
            <a:r>
              <a:rPr lang="zh-CN" altLang="en-US" sz="2800">
                <a:solidFill>
                  <a:srgbClr val="FF3300"/>
                </a:solidFill>
                <a:latin typeface="Arial" panose="020B0604020202020204" pitchFamily="34" charset="0"/>
                <a:ea typeface="幼圆" pitchFamily="49" charset="-122"/>
              </a:rPr>
              <a:t>不同算法的分配情况</a:t>
            </a:r>
          </a:p>
        </p:txBody>
      </p:sp>
      <p:graphicFrame>
        <p:nvGraphicFramePr>
          <p:cNvPr id="44" name="Group 158">
            <a:extLst>
              <a:ext uri="{FF2B5EF4-FFF2-40B4-BE49-F238E27FC236}">
                <a16:creationId xmlns:a16="http://schemas.microsoft.com/office/drawing/2014/main" id="{61D2B274-E189-4446-AACB-CF8C639260CC}"/>
              </a:ext>
            </a:extLst>
          </p:cNvPr>
          <p:cNvGraphicFramePr>
            <a:graphicFrameLocks noGrp="1"/>
          </p:cNvGraphicFramePr>
          <p:nvPr/>
        </p:nvGraphicFramePr>
        <p:xfrm>
          <a:off x="7100888" y="476250"/>
          <a:ext cx="1143000" cy="6031268"/>
        </p:xfrm>
        <a:graphic>
          <a:graphicData uri="http://schemas.openxmlformats.org/drawingml/2006/table">
            <a:tbl>
              <a:tblPr/>
              <a:tblGrid>
                <a:gridCol w="1143000">
                  <a:extLst>
                    <a:ext uri="{9D8B030D-6E8A-4147-A177-3AD203B41FA5}">
                      <a16:colId xmlns:a16="http://schemas.microsoft.com/office/drawing/2014/main" val="20000"/>
                    </a:ext>
                  </a:extLst>
                </a:gridCol>
              </a:tblGrid>
              <a:tr h="2410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17">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69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3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69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38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35948" name="TextBox 44">
            <a:extLst>
              <a:ext uri="{FF2B5EF4-FFF2-40B4-BE49-F238E27FC236}">
                <a16:creationId xmlns:a16="http://schemas.microsoft.com/office/drawing/2014/main" id="{B7A404CA-7DAA-3547-9253-3BE25FF5356B}"/>
              </a:ext>
            </a:extLst>
          </p:cNvPr>
          <p:cNvSpPr txBox="1">
            <a:spLocks noChangeArrowheads="1"/>
          </p:cNvSpPr>
          <p:nvPr/>
        </p:nvSpPr>
        <p:spPr bwMode="auto">
          <a:xfrm>
            <a:off x="1763713" y="1320800"/>
            <a:ext cx="72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12M</a:t>
            </a:r>
            <a:endParaRPr lang="zh-CN" altLang="en-US" sz="2400"/>
          </a:p>
        </p:txBody>
      </p:sp>
      <p:sp>
        <p:nvSpPr>
          <p:cNvPr id="46" name="矩形 45">
            <a:extLst>
              <a:ext uri="{FF2B5EF4-FFF2-40B4-BE49-F238E27FC236}">
                <a16:creationId xmlns:a16="http://schemas.microsoft.com/office/drawing/2014/main" id="{5A44557E-4996-0649-830C-CAD7F43BEC57}"/>
              </a:ext>
            </a:extLst>
          </p:cNvPr>
          <p:cNvSpPr>
            <a:spLocks noChangeArrowheads="1"/>
          </p:cNvSpPr>
          <p:nvPr/>
        </p:nvSpPr>
        <p:spPr bwMode="auto">
          <a:xfrm>
            <a:off x="7092950" y="1700213"/>
            <a:ext cx="1150938" cy="360362"/>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0000FF"/>
              </a:solidFill>
            </a:endParaRPr>
          </a:p>
        </p:txBody>
      </p:sp>
      <p:sp>
        <p:nvSpPr>
          <p:cNvPr id="47" name="矩形 46">
            <a:extLst>
              <a:ext uri="{FF2B5EF4-FFF2-40B4-BE49-F238E27FC236}">
                <a16:creationId xmlns:a16="http://schemas.microsoft.com/office/drawing/2014/main" id="{6793667B-25EA-2C46-95E6-6174F288AF66}"/>
              </a:ext>
            </a:extLst>
          </p:cNvPr>
          <p:cNvSpPr>
            <a:spLocks noChangeArrowheads="1"/>
          </p:cNvSpPr>
          <p:nvPr/>
        </p:nvSpPr>
        <p:spPr bwMode="auto">
          <a:xfrm>
            <a:off x="7092950" y="2606675"/>
            <a:ext cx="1150938" cy="360363"/>
          </a:xfrm>
          <a:prstGeom prst="rect">
            <a:avLst/>
          </a:prstGeom>
          <a:solidFill>
            <a:srgbClr val="FF33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FF3300"/>
              </a:solidFill>
            </a:endParaRPr>
          </a:p>
        </p:txBody>
      </p:sp>
      <p:sp>
        <p:nvSpPr>
          <p:cNvPr id="48" name="矩形 47">
            <a:extLst>
              <a:ext uri="{FF2B5EF4-FFF2-40B4-BE49-F238E27FC236}">
                <a16:creationId xmlns:a16="http://schemas.microsoft.com/office/drawing/2014/main" id="{A0410F19-3A9C-C547-94AE-24DD2F397300}"/>
              </a:ext>
            </a:extLst>
          </p:cNvPr>
          <p:cNvSpPr>
            <a:spLocks noChangeArrowheads="1"/>
          </p:cNvSpPr>
          <p:nvPr/>
        </p:nvSpPr>
        <p:spPr bwMode="auto">
          <a:xfrm>
            <a:off x="7092950" y="5845175"/>
            <a:ext cx="1150938" cy="360363"/>
          </a:xfrm>
          <a:prstGeom prst="rect">
            <a:avLst/>
          </a:prstGeom>
          <a:solidFill>
            <a:srgbClr val="D60093"/>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FF3300"/>
              </a:solidFill>
            </a:endParaRPr>
          </a:p>
        </p:txBody>
      </p:sp>
    </p:spTree>
    <p:extLst>
      <p:ext uri="{BB962C8B-B14F-4D97-AF65-F5344CB8AC3E}">
        <p14:creationId xmlns:p14="http://schemas.microsoft.com/office/powerpoint/2010/main" val="8391987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48"/>
                                        </p:tgtEl>
                                        <p:attrNameLst>
                                          <p:attrName>style.visibility</p:attrName>
                                        </p:attrNameLst>
                                      </p:cBhvr>
                                      <p:to>
                                        <p:strVal val="visible"/>
                                      </p:to>
                                    </p:set>
                                    <p:animEffect transition="in" filter="blinds(horizontal)">
                                      <p:cBhvr>
                                        <p:cTn id="7" dur="500"/>
                                        <p:tgtEl>
                                          <p:spTgt spid="5944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par>
                          <p:cTn id="11" fill="hold" nodeType="afterGroup">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dissolve">
                                      <p:cBhvr>
                                        <p:cTn id="14" dur="500"/>
                                        <p:tgtEl>
                                          <p:spTgt spid="4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9450"/>
                                        </p:tgtEl>
                                        <p:attrNameLst>
                                          <p:attrName>style.visibility</p:attrName>
                                        </p:attrNameLst>
                                      </p:cBhvr>
                                      <p:to>
                                        <p:strVal val="visible"/>
                                      </p:to>
                                    </p:set>
                                    <p:animEffect transition="in" filter="blinds(horizontal)">
                                      <p:cBhvr>
                                        <p:cTn id="19" dur="500"/>
                                        <p:tgtEl>
                                          <p:spTgt spid="59450"/>
                                        </p:tgtEl>
                                      </p:cBhvr>
                                    </p:animEffect>
                                  </p:childTnLst>
                                </p:cTn>
                              </p:par>
                              <p:par>
                                <p:cTn id="20" presetID="3" presetClass="entr" presetSubtype="1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linds(horizontal)">
                                      <p:cBhvr>
                                        <p:cTn id="25" dur="500"/>
                                        <p:tgtEl>
                                          <p:spTgt spid="4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9449"/>
                                        </p:tgtEl>
                                        <p:attrNameLst>
                                          <p:attrName>style.visibility</p:attrName>
                                        </p:attrNameLst>
                                      </p:cBhvr>
                                      <p:to>
                                        <p:strVal val="visible"/>
                                      </p:to>
                                    </p:set>
                                    <p:animEffect transition="in" filter="blinds(horizontal)">
                                      <p:cBhvr>
                                        <p:cTn id="30" dur="500"/>
                                        <p:tgtEl>
                                          <p:spTgt spid="59449"/>
                                        </p:tgtEl>
                                      </p:cBhvr>
                                    </p:animEffect>
                                  </p:childTnLst>
                                </p:cTn>
                              </p:par>
                              <p:par>
                                <p:cTn id="31" presetID="3" presetClass="entr" presetSubtype="1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par>
                                <p:cTn id="34" presetID="11" presetClass="entr" presetSubtype="0" fill="hold" grpId="0" nodeType="withEffect">
                                  <p:stCondLst>
                                    <p:cond delay="0"/>
                                  </p:stCondLst>
                                  <p:childTnLst>
                                    <p:set>
                                      <p:cBhvr>
                                        <p:cTn id="35" dur="1000">
                                          <p:stCondLst>
                                            <p:cond delay="0"/>
                                          </p:stCondLst>
                                        </p:cTn>
                                        <p:tgtEl>
                                          <p:spTgt spid="4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1"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dissolve">
                                      <p:cBhvr>
                                        <p:cTn id="40" dur="500"/>
                                        <p:tgtEl>
                                          <p:spTgt spid="4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dissolve">
                                      <p:cBhvr>
                                        <p:cTn id="4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48" grpId="0"/>
      <p:bldP spid="59449" grpId="0"/>
      <p:bldP spid="59450" grpId="0"/>
      <p:bldP spid="46" grpId="0" animBg="1"/>
      <p:bldP spid="47" grpId="0" animBg="1"/>
      <p:bldP spid="47" grpId="1" animBg="1"/>
      <p:bldP spid="48" grpId="0" animBg="1"/>
      <p:bldP spid="4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a:extLst>
              <a:ext uri="{FF2B5EF4-FFF2-40B4-BE49-F238E27FC236}">
                <a16:creationId xmlns:a16="http://schemas.microsoft.com/office/drawing/2014/main" id="{16897D78-608D-7546-BC60-A9FAE28FFC10}"/>
              </a:ext>
            </a:extLst>
          </p:cNvPr>
          <p:cNvSpPr>
            <a:spLocks noGrp="1"/>
          </p:cNvSpPr>
          <p:nvPr>
            <p:ph idx="1"/>
          </p:nvPr>
        </p:nvSpPr>
        <p:spPr>
          <a:xfrm>
            <a:off x="468313" y="549275"/>
            <a:ext cx="5832475" cy="3959225"/>
          </a:xfrm>
        </p:spPr>
        <p:txBody>
          <a:bodyPr/>
          <a:lstStyle/>
          <a:p>
            <a:pPr>
              <a:buClr>
                <a:srgbClr val="0000FF"/>
              </a:buClr>
            </a:pPr>
            <a:r>
              <a:rPr lang="zh-CN" altLang="en-US" sz="2400" b="1">
                <a:solidFill>
                  <a:srgbClr val="0000FF"/>
                </a:solidFill>
                <a:latin typeface="Arial" panose="020B0604020202020204" pitchFamily="34" charset="0"/>
                <a:ea typeface="幼圆" pitchFamily="49" charset="-122"/>
              </a:rPr>
              <a:t>快速适应算法</a:t>
            </a:r>
            <a:endParaRPr lang="en-US" altLang="zh-CN" sz="2400" b="1">
              <a:solidFill>
                <a:srgbClr val="0000FF"/>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sz="2400" b="1">
                <a:solidFill>
                  <a:srgbClr val="000000"/>
                </a:solidFill>
                <a:latin typeface="Arial" panose="020B0604020202020204" pitchFamily="34" charset="0"/>
                <a:ea typeface="幼圆" pitchFamily="49" charset="-122"/>
              </a:rPr>
              <a:t>将空闲分区按容量大小分类，每类大小相同，单独设置空闲分区链表</a:t>
            </a:r>
            <a:endParaRPr lang="en-US" altLang="zh-CN" sz="2400" b="1">
              <a:solidFill>
                <a:srgbClr val="000000"/>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sz="2400" b="1">
                <a:solidFill>
                  <a:srgbClr val="000000"/>
                </a:solidFill>
                <a:latin typeface="Arial" panose="020B0604020202020204" pitchFamily="34" charset="0"/>
                <a:ea typeface="幼圆" pitchFamily="49" charset="-122"/>
              </a:rPr>
              <a:t>内存设索引表，一个索引项对应一个空闲分区类型及分区类型链首指针</a:t>
            </a:r>
            <a:endParaRPr lang="en-US" altLang="zh-CN" sz="2400" b="1">
              <a:solidFill>
                <a:srgbClr val="000000"/>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sz="2400" b="1">
                <a:solidFill>
                  <a:srgbClr val="000000"/>
                </a:solidFill>
                <a:latin typeface="Arial" panose="020B0604020202020204" pitchFamily="34" charset="0"/>
                <a:ea typeface="幼圆" pitchFamily="49" charset="-122"/>
              </a:rPr>
              <a:t>分配以进程为单位找最接近的内存块</a:t>
            </a:r>
            <a:endParaRPr lang="en-US" altLang="zh-CN" sz="2400" b="1">
              <a:solidFill>
                <a:srgbClr val="0000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sz="2400" b="1">
                <a:solidFill>
                  <a:srgbClr val="0000FF"/>
                </a:solidFill>
                <a:ea typeface="幼圆" pitchFamily="49" charset="-122"/>
              </a:rPr>
              <a:t>空闲分区分配方式</a:t>
            </a:r>
            <a:endParaRPr lang="en-US" altLang="zh-CN" sz="2400" b="1">
              <a:solidFill>
                <a:srgbClr val="0000FF"/>
              </a:solidFill>
              <a:ea typeface="幼圆" pitchFamily="49" charset="-122"/>
            </a:endParaRPr>
          </a:p>
          <a:p>
            <a:pPr lvl="1">
              <a:buClr>
                <a:srgbClr val="0000FF"/>
              </a:buClr>
              <a:buFont typeface="Wingdings" pitchFamily="2" charset="2"/>
              <a:buChar char="l"/>
            </a:pPr>
            <a:r>
              <a:rPr lang="zh-CN" altLang="en-US" sz="2400" b="1">
                <a:solidFill>
                  <a:srgbClr val="000000"/>
                </a:solidFill>
                <a:ea typeface="幼圆" pitchFamily="49" charset="-122"/>
              </a:rPr>
              <a:t>按进程长度查找最接近的小分区链表</a:t>
            </a:r>
            <a:endParaRPr lang="en-US" altLang="zh-CN" sz="2400" b="1">
              <a:solidFill>
                <a:srgbClr val="000000"/>
              </a:solidFill>
              <a:ea typeface="幼圆" pitchFamily="49" charset="-122"/>
            </a:endParaRPr>
          </a:p>
          <a:p>
            <a:pPr lvl="1">
              <a:buClr>
                <a:srgbClr val="0000FF"/>
              </a:buClr>
              <a:buFont typeface="Wingdings" pitchFamily="2" charset="2"/>
              <a:buChar char="l"/>
            </a:pPr>
            <a:r>
              <a:rPr lang="zh-CN" altLang="en-US" sz="2400" b="1">
                <a:solidFill>
                  <a:srgbClr val="000000"/>
                </a:solidFill>
                <a:ea typeface="幼圆" pitchFamily="49" charset="-122"/>
              </a:rPr>
              <a:t>将链表链首分区分配给进程</a:t>
            </a:r>
          </a:p>
        </p:txBody>
      </p:sp>
      <p:sp>
        <p:nvSpPr>
          <p:cNvPr id="36867" name="Rectangle 2">
            <a:extLst>
              <a:ext uri="{FF2B5EF4-FFF2-40B4-BE49-F238E27FC236}">
                <a16:creationId xmlns:a16="http://schemas.microsoft.com/office/drawing/2014/main" id="{93BD3851-393D-2749-9981-BF0D0C76348A}"/>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
        <p:nvSpPr>
          <p:cNvPr id="36868" name="矩形 3">
            <a:extLst>
              <a:ext uri="{FF2B5EF4-FFF2-40B4-BE49-F238E27FC236}">
                <a16:creationId xmlns:a16="http://schemas.microsoft.com/office/drawing/2014/main" id="{C7A9E51B-D6C5-6C49-8A14-72B94DD7DF65}"/>
              </a:ext>
            </a:extLst>
          </p:cNvPr>
          <p:cNvSpPr>
            <a:spLocks noChangeArrowheads="1"/>
          </p:cNvSpPr>
          <p:nvPr/>
        </p:nvSpPr>
        <p:spPr bwMode="auto">
          <a:xfrm>
            <a:off x="6804025" y="9810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69" name="矩形 4">
            <a:extLst>
              <a:ext uri="{FF2B5EF4-FFF2-40B4-BE49-F238E27FC236}">
                <a16:creationId xmlns:a16="http://schemas.microsoft.com/office/drawing/2014/main" id="{35329080-9330-4547-97DC-9EDC56AB2AFF}"/>
              </a:ext>
            </a:extLst>
          </p:cNvPr>
          <p:cNvSpPr>
            <a:spLocks noChangeArrowheads="1"/>
          </p:cNvSpPr>
          <p:nvPr/>
        </p:nvSpPr>
        <p:spPr bwMode="auto">
          <a:xfrm>
            <a:off x="7235825" y="9810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0" name="矩形 5">
            <a:extLst>
              <a:ext uri="{FF2B5EF4-FFF2-40B4-BE49-F238E27FC236}">
                <a16:creationId xmlns:a16="http://schemas.microsoft.com/office/drawing/2014/main" id="{4BB23EFB-612F-BA4C-9575-B617319BDB37}"/>
              </a:ext>
            </a:extLst>
          </p:cNvPr>
          <p:cNvSpPr>
            <a:spLocks noChangeArrowheads="1"/>
          </p:cNvSpPr>
          <p:nvPr/>
        </p:nvSpPr>
        <p:spPr bwMode="auto">
          <a:xfrm>
            <a:off x="7667625" y="9810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1" name="矩形 6">
            <a:extLst>
              <a:ext uri="{FF2B5EF4-FFF2-40B4-BE49-F238E27FC236}">
                <a16:creationId xmlns:a16="http://schemas.microsoft.com/office/drawing/2014/main" id="{5830BC4E-2E5C-5C4E-AA21-E817976F6CEA}"/>
              </a:ext>
            </a:extLst>
          </p:cNvPr>
          <p:cNvSpPr>
            <a:spLocks noChangeArrowheads="1"/>
          </p:cNvSpPr>
          <p:nvPr/>
        </p:nvSpPr>
        <p:spPr bwMode="auto">
          <a:xfrm>
            <a:off x="8101013" y="981075"/>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2" name="矩形 7">
            <a:extLst>
              <a:ext uri="{FF2B5EF4-FFF2-40B4-BE49-F238E27FC236}">
                <a16:creationId xmlns:a16="http://schemas.microsoft.com/office/drawing/2014/main" id="{6F46BF3C-AEB3-2C43-8499-2ACE51EC9270}"/>
              </a:ext>
            </a:extLst>
          </p:cNvPr>
          <p:cNvSpPr>
            <a:spLocks noChangeArrowheads="1"/>
          </p:cNvSpPr>
          <p:nvPr/>
        </p:nvSpPr>
        <p:spPr bwMode="auto">
          <a:xfrm>
            <a:off x="8532813" y="981075"/>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73" name="直接箭头连接符 11">
            <a:extLst>
              <a:ext uri="{FF2B5EF4-FFF2-40B4-BE49-F238E27FC236}">
                <a16:creationId xmlns:a16="http://schemas.microsoft.com/office/drawing/2014/main" id="{0C4B6BB3-BF49-1B4D-9760-304BBEBE0346}"/>
              </a:ext>
            </a:extLst>
          </p:cNvPr>
          <p:cNvCxnSpPr>
            <a:cxnSpLocks noChangeShapeType="1"/>
          </p:cNvCxnSpPr>
          <p:nvPr/>
        </p:nvCxnSpPr>
        <p:spPr bwMode="auto">
          <a:xfrm>
            <a:off x="6516688" y="1052513"/>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74" name="矩形 12">
            <a:extLst>
              <a:ext uri="{FF2B5EF4-FFF2-40B4-BE49-F238E27FC236}">
                <a16:creationId xmlns:a16="http://schemas.microsoft.com/office/drawing/2014/main" id="{B2894959-8587-814F-AB4A-A4A839982643}"/>
              </a:ext>
            </a:extLst>
          </p:cNvPr>
          <p:cNvSpPr>
            <a:spLocks noChangeArrowheads="1"/>
          </p:cNvSpPr>
          <p:nvPr/>
        </p:nvSpPr>
        <p:spPr bwMode="auto">
          <a:xfrm>
            <a:off x="6804025" y="1773238"/>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5" name="矩形 13">
            <a:extLst>
              <a:ext uri="{FF2B5EF4-FFF2-40B4-BE49-F238E27FC236}">
                <a16:creationId xmlns:a16="http://schemas.microsoft.com/office/drawing/2014/main" id="{4E9C837E-EB89-9B4E-8FFD-29EF9FFBCD89}"/>
              </a:ext>
            </a:extLst>
          </p:cNvPr>
          <p:cNvSpPr>
            <a:spLocks noChangeArrowheads="1"/>
          </p:cNvSpPr>
          <p:nvPr/>
        </p:nvSpPr>
        <p:spPr bwMode="auto">
          <a:xfrm>
            <a:off x="7235825" y="1773238"/>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6" name="矩形 14">
            <a:extLst>
              <a:ext uri="{FF2B5EF4-FFF2-40B4-BE49-F238E27FC236}">
                <a16:creationId xmlns:a16="http://schemas.microsoft.com/office/drawing/2014/main" id="{1057AB29-49A9-104A-A453-853380F8640B}"/>
              </a:ext>
            </a:extLst>
          </p:cNvPr>
          <p:cNvSpPr>
            <a:spLocks noChangeArrowheads="1"/>
          </p:cNvSpPr>
          <p:nvPr/>
        </p:nvSpPr>
        <p:spPr bwMode="auto">
          <a:xfrm>
            <a:off x="7667625" y="1773238"/>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7" name="矩形 15">
            <a:extLst>
              <a:ext uri="{FF2B5EF4-FFF2-40B4-BE49-F238E27FC236}">
                <a16:creationId xmlns:a16="http://schemas.microsoft.com/office/drawing/2014/main" id="{DA699FD5-EE68-4E4E-9C2C-3ED5A0E72AFE}"/>
              </a:ext>
            </a:extLst>
          </p:cNvPr>
          <p:cNvSpPr>
            <a:spLocks noChangeArrowheads="1"/>
          </p:cNvSpPr>
          <p:nvPr/>
        </p:nvSpPr>
        <p:spPr bwMode="auto">
          <a:xfrm>
            <a:off x="8101013" y="1773238"/>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8" name="矩形 16">
            <a:extLst>
              <a:ext uri="{FF2B5EF4-FFF2-40B4-BE49-F238E27FC236}">
                <a16:creationId xmlns:a16="http://schemas.microsoft.com/office/drawing/2014/main" id="{489B9B57-69DE-9E4B-A934-B242CF8CE4E9}"/>
              </a:ext>
            </a:extLst>
          </p:cNvPr>
          <p:cNvSpPr>
            <a:spLocks noChangeArrowheads="1"/>
          </p:cNvSpPr>
          <p:nvPr/>
        </p:nvSpPr>
        <p:spPr bwMode="auto">
          <a:xfrm>
            <a:off x="8532813" y="1773238"/>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79" name="直接箭头连接符 17">
            <a:extLst>
              <a:ext uri="{FF2B5EF4-FFF2-40B4-BE49-F238E27FC236}">
                <a16:creationId xmlns:a16="http://schemas.microsoft.com/office/drawing/2014/main" id="{AB457CC4-F886-3C47-9320-AB169A060B96}"/>
              </a:ext>
            </a:extLst>
          </p:cNvPr>
          <p:cNvCxnSpPr>
            <a:cxnSpLocks noChangeShapeType="1"/>
          </p:cNvCxnSpPr>
          <p:nvPr/>
        </p:nvCxnSpPr>
        <p:spPr bwMode="auto">
          <a:xfrm>
            <a:off x="6516688" y="1844675"/>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80" name="矩形 18">
            <a:extLst>
              <a:ext uri="{FF2B5EF4-FFF2-40B4-BE49-F238E27FC236}">
                <a16:creationId xmlns:a16="http://schemas.microsoft.com/office/drawing/2014/main" id="{9C6A0B8C-31AB-7343-84DF-9682673E6B82}"/>
              </a:ext>
            </a:extLst>
          </p:cNvPr>
          <p:cNvSpPr>
            <a:spLocks noChangeArrowheads="1"/>
          </p:cNvSpPr>
          <p:nvPr/>
        </p:nvSpPr>
        <p:spPr bwMode="auto">
          <a:xfrm>
            <a:off x="6804025" y="24923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1" name="矩形 19">
            <a:extLst>
              <a:ext uri="{FF2B5EF4-FFF2-40B4-BE49-F238E27FC236}">
                <a16:creationId xmlns:a16="http://schemas.microsoft.com/office/drawing/2014/main" id="{FBC87628-761C-2847-9051-BB9E28C4315F}"/>
              </a:ext>
            </a:extLst>
          </p:cNvPr>
          <p:cNvSpPr>
            <a:spLocks noChangeArrowheads="1"/>
          </p:cNvSpPr>
          <p:nvPr/>
        </p:nvSpPr>
        <p:spPr bwMode="auto">
          <a:xfrm>
            <a:off x="7235825" y="24923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2" name="矩形 20">
            <a:extLst>
              <a:ext uri="{FF2B5EF4-FFF2-40B4-BE49-F238E27FC236}">
                <a16:creationId xmlns:a16="http://schemas.microsoft.com/office/drawing/2014/main" id="{9A627D7B-6B70-7941-8F47-8FCF93B8C944}"/>
              </a:ext>
            </a:extLst>
          </p:cNvPr>
          <p:cNvSpPr>
            <a:spLocks noChangeArrowheads="1"/>
          </p:cNvSpPr>
          <p:nvPr/>
        </p:nvSpPr>
        <p:spPr bwMode="auto">
          <a:xfrm>
            <a:off x="7667625" y="24923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3" name="矩形 21">
            <a:extLst>
              <a:ext uri="{FF2B5EF4-FFF2-40B4-BE49-F238E27FC236}">
                <a16:creationId xmlns:a16="http://schemas.microsoft.com/office/drawing/2014/main" id="{598D144C-05F9-D047-8BCA-4F28602A7845}"/>
              </a:ext>
            </a:extLst>
          </p:cNvPr>
          <p:cNvSpPr>
            <a:spLocks noChangeArrowheads="1"/>
          </p:cNvSpPr>
          <p:nvPr/>
        </p:nvSpPr>
        <p:spPr bwMode="auto">
          <a:xfrm>
            <a:off x="8101013" y="2492375"/>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4" name="矩形 22">
            <a:extLst>
              <a:ext uri="{FF2B5EF4-FFF2-40B4-BE49-F238E27FC236}">
                <a16:creationId xmlns:a16="http://schemas.microsoft.com/office/drawing/2014/main" id="{F98D5BE5-AB94-D147-8CC5-B813804CFD0F}"/>
              </a:ext>
            </a:extLst>
          </p:cNvPr>
          <p:cNvSpPr>
            <a:spLocks noChangeArrowheads="1"/>
          </p:cNvSpPr>
          <p:nvPr/>
        </p:nvSpPr>
        <p:spPr bwMode="auto">
          <a:xfrm>
            <a:off x="8532813" y="2492375"/>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85" name="直接箭头连接符 23">
            <a:extLst>
              <a:ext uri="{FF2B5EF4-FFF2-40B4-BE49-F238E27FC236}">
                <a16:creationId xmlns:a16="http://schemas.microsoft.com/office/drawing/2014/main" id="{14FB5314-C72D-5F4C-8B87-0B56B923073C}"/>
              </a:ext>
            </a:extLst>
          </p:cNvPr>
          <p:cNvCxnSpPr>
            <a:cxnSpLocks noChangeShapeType="1"/>
          </p:cNvCxnSpPr>
          <p:nvPr/>
        </p:nvCxnSpPr>
        <p:spPr bwMode="auto">
          <a:xfrm>
            <a:off x="6516688" y="2565400"/>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86" name="矩形 24">
            <a:extLst>
              <a:ext uri="{FF2B5EF4-FFF2-40B4-BE49-F238E27FC236}">
                <a16:creationId xmlns:a16="http://schemas.microsoft.com/office/drawing/2014/main" id="{C286AC7A-B6D4-4446-AEB4-68E1C68A7242}"/>
              </a:ext>
            </a:extLst>
          </p:cNvPr>
          <p:cNvSpPr>
            <a:spLocks noChangeArrowheads="1"/>
          </p:cNvSpPr>
          <p:nvPr/>
        </p:nvSpPr>
        <p:spPr bwMode="auto">
          <a:xfrm>
            <a:off x="6804025" y="3213100"/>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7" name="矩形 25">
            <a:extLst>
              <a:ext uri="{FF2B5EF4-FFF2-40B4-BE49-F238E27FC236}">
                <a16:creationId xmlns:a16="http://schemas.microsoft.com/office/drawing/2014/main" id="{BCD511A5-D40F-5E45-BE22-B6E619769097}"/>
              </a:ext>
            </a:extLst>
          </p:cNvPr>
          <p:cNvSpPr>
            <a:spLocks noChangeArrowheads="1"/>
          </p:cNvSpPr>
          <p:nvPr/>
        </p:nvSpPr>
        <p:spPr bwMode="auto">
          <a:xfrm>
            <a:off x="7235825" y="3213100"/>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8" name="矩形 26">
            <a:extLst>
              <a:ext uri="{FF2B5EF4-FFF2-40B4-BE49-F238E27FC236}">
                <a16:creationId xmlns:a16="http://schemas.microsoft.com/office/drawing/2014/main" id="{173F3834-943E-A04C-93FF-3D8927D7A7CF}"/>
              </a:ext>
            </a:extLst>
          </p:cNvPr>
          <p:cNvSpPr>
            <a:spLocks noChangeArrowheads="1"/>
          </p:cNvSpPr>
          <p:nvPr/>
        </p:nvSpPr>
        <p:spPr bwMode="auto">
          <a:xfrm>
            <a:off x="7667625" y="3213100"/>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9" name="矩形 27">
            <a:extLst>
              <a:ext uri="{FF2B5EF4-FFF2-40B4-BE49-F238E27FC236}">
                <a16:creationId xmlns:a16="http://schemas.microsoft.com/office/drawing/2014/main" id="{307129F1-1A85-D444-8EE1-4B74C24838F1}"/>
              </a:ext>
            </a:extLst>
          </p:cNvPr>
          <p:cNvSpPr>
            <a:spLocks noChangeArrowheads="1"/>
          </p:cNvSpPr>
          <p:nvPr/>
        </p:nvSpPr>
        <p:spPr bwMode="auto">
          <a:xfrm>
            <a:off x="8101013" y="3213100"/>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0" name="矩形 28">
            <a:extLst>
              <a:ext uri="{FF2B5EF4-FFF2-40B4-BE49-F238E27FC236}">
                <a16:creationId xmlns:a16="http://schemas.microsoft.com/office/drawing/2014/main" id="{E925058E-01FF-6B47-A5DA-AB42DD0313BE}"/>
              </a:ext>
            </a:extLst>
          </p:cNvPr>
          <p:cNvSpPr>
            <a:spLocks noChangeArrowheads="1"/>
          </p:cNvSpPr>
          <p:nvPr/>
        </p:nvSpPr>
        <p:spPr bwMode="auto">
          <a:xfrm>
            <a:off x="8532813" y="3213100"/>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91" name="直接箭头连接符 29">
            <a:extLst>
              <a:ext uri="{FF2B5EF4-FFF2-40B4-BE49-F238E27FC236}">
                <a16:creationId xmlns:a16="http://schemas.microsoft.com/office/drawing/2014/main" id="{C5C8DD38-5518-C04B-AF68-BAF07CCCECC6}"/>
              </a:ext>
            </a:extLst>
          </p:cNvPr>
          <p:cNvCxnSpPr>
            <a:cxnSpLocks noChangeShapeType="1"/>
          </p:cNvCxnSpPr>
          <p:nvPr/>
        </p:nvCxnSpPr>
        <p:spPr bwMode="auto">
          <a:xfrm>
            <a:off x="6516688" y="3284538"/>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92" name="矩形 30">
            <a:extLst>
              <a:ext uri="{FF2B5EF4-FFF2-40B4-BE49-F238E27FC236}">
                <a16:creationId xmlns:a16="http://schemas.microsoft.com/office/drawing/2014/main" id="{E4512A98-725F-ED41-9D4D-84232ED7E1EB}"/>
              </a:ext>
            </a:extLst>
          </p:cNvPr>
          <p:cNvSpPr>
            <a:spLocks noChangeArrowheads="1"/>
          </p:cNvSpPr>
          <p:nvPr/>
        </p:nvSpPr>
        <p:spPr bwMode="auto">
          <a:xfrm>
            <a:off x="6804025" y="4005263"/>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3" name="矩形 31">
            <a:extLst>
              <a:ext uri="{FF2B5EF4-FFF2-40B4-BE49-F238E27FC236}">
                <a16:creationId xmlns:a16="http://schemas.microsoft.com/office/drawing/2014/main" id="{4F73AEFC-56FF-4442-A482-65E047335D95}"/>
              </a:ext>
            </a:extLst>
          </p:cNvPr>
          <p:cNvSpPr>
            <a:spLocks noChangeArrowheads="1"/>
          </p:cNvSpPr>
          <p:nvPr/>
        </p:nvSpPr>
        <p:spPr bwMode="auto">
          <a:xfrm>
            <a:off x="7235825" y="4005263"/>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4" name="矩形 32">
            <a:extLst>
              <a:ext uri="{FF2B5EF4-FFF2-40B4-BE49-F238E27FC236}">
                <a16:creationId xmlns:a16="http://schemas.microsoft.com/office/drawing/2014/main" id="{08EB303D-6EAE-3143-9D3F-272D918B9424}"/>
              </a:ext>
            </a:extLst>
          </p:cNvPr>
          <p:cNvSpPr>
            <a:spLocks noChangeArrowheads="1"/>
          </p:cNvSpPr>
          <p:nvPr/>
        </p:nvSpPr>
        <p:spPr bwMode="auto">
          <a:xfrm>
            <a:off x="7667625" y="4005263"/>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5" name="矩形 33">
            <a:extLst>
              <a:ext uri="{FF2B5EF4-FFF2-40B4-BE49-F238E27FC236}">
                <a16:creationId xmlns:a16="http://schemas.microsoft.com/office/drawing/2014/main" id="{6ED2E70A-F363-6840-B6BE-B9F7064DBC85}"/>
              </a:ext>
            </a:extLst>
          </p:cNvPr>
          <p:cNvSpPr>
            <a:spLocks noChangeArrowheads="1"/>
          </p:cNvSpPr>
          <p:nvPr/>
        </p:nvSpPr>
        <p:spPr bwMode="auto">
          <a:xfrm>
            <a:off x="8101013" y="4005263"/>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6" name="矩形 34">
            <a:extLst>
              <a:ext uri="{FF2B5EF4-FFF2-40B4-BE49-F238E27FC236}">
                <a16:creationId xmlns:a16="http://schemas.microsoft.com/office/drawing/2014/main" id="{DEA7D9E5-8E0D-1A4E-82B6-C0E9F5FC9385}"/>
              </a:ext>
            </a:extLst>
          </p:cNvPr>
          <p:cNvSpPr>
            <a:spLocks noChangeArrowheads="1"/>
          </p:cNvSpPr>
          <p:nvPr/>
        </p:nvSpPr>
        <p:spPr bwMode="auto">
          <a:xfrm>
            <a:off x="8532813" y="4005263"/>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97" name="直接箭头连接符 35">
            <a:extLst>
              <a:ext uri="{FF2B5EF4-FFF2-40B4-BE49-F238E27FC236}">
                <a16:creationId xmlns:a16="http://schemas.microsoft.com/office/drawing/2014/main" id="{218EA997-6F43-754B-AD24-50CCE5CFD099}"/>
              </a:ext>
            </a:extLst>
          </p:cNvPr>
          <p:cNvCxnSpPr>
            <a:cxnSpLocks noChangeShapeType="1"/>
          </p:cNvCxnSpPr>
          <p:nvPr/>
        </p:nvCxnSpPr>
        <p:spPr bwMode="auto">
          <a:xfrm>
            <a:off x="6516688" y="4076700"/>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98" name="TextBox 36">
            <a:extLst>
              <a:ext uri="{FF2B5EF4-FFF2-40B4-BE49-F238E27FC236}">
                <a16:creationId xmlns:a16="http://schemas.microsoft.com/office/drawing/2014/main" id="{9A2F16AC-508B-0340-B64D-560A6A403F88}"/>
              </a:ext>
            </a:extLst>
          </p:cNvPr>
          <p:cNvSpPr txBox="1">
            <a:spLocks noChangeArrowheads="1"/>
          </p:cNvSpPr>
          <p:nvPr/>
        </p:nvSpPr>
        <p:spPr bwMode="auto">
          <a:xfrm>
            <a:off x="7524750" y="549275"/>
            <a:ext cx="1008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2KB</a:t>
            </a:r>
            <a:endParaRPr lang="zh-CN" altLang="en-US" sz="2400">
              <a:solidFill>
                <a:srgbClr val="0000FF"/>
              </a:solidFill>
            </a:endParaRPr>
          </a:p>
        </p:txBody>
      </p:sp>
      <p:sp>
        <p:nvSpPr>
          <p:cNvPr id="36899" name="TextBox 37">
            <a:extLst>
              <a:ext uri="{FF2B5EF4-FFF2-40B4-BE49-F238E27FC236}">
                <a16:creationId xmlns:a16="http://schemas.microsoft.com/office/drawing/2014/main" id="{F8A1B6C4-5B63-FA41-A005-57E892744F51}"/>
              </a:ext>
            </a:extLst>
          </p:cNvPr>
          <p:cNvSpPr txBox="1">
            <a:spLocks noChangeArrowheads="1"/>
          </p:cNvSpPr>
          <p:nvPr/>
        </p:nvSpPr>
        <p:spPr bwMode="auto">
          <a:xfrm>
            <a:off x="7524750" y="1382713"/>
            <a:ext cx="100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4KB</a:t>
            </a:r>
            <a:endParaRPr lang="zh-CN" altLang="en-US" sz="2400">
              <a:solidFill>
                <a:srgbClr val="0000FF"/>
              </a:solidFill>
            </a:endParaRPr>
          </a:p>
        </p:txBody>
      </p:sp>
      <p:sp>
        <p:nvSpPr>
          <p:cNvPr id="36900" name="TextBox 38">
            <a:extLst>
              <a:ext uri="{FF2B5EF4-FFF2-40B4-BE49-F238E27FC236}">
                <a16:creationId xmlns:a16="http://schemas.microsoft.com/office/drawing/2014/main" id="{78225286-E315-CB49-B2BF-44BDEC5A7F6A}"/>
              </a:ext>
            </a:extLst>
          </p:cNvPr>
          <p:cNvSpPr txBox="1">
            <a:spLocks noChangeArrowheads="1"/>
          </p:cNvSpPr>
          <p:nvPr/>
        </p:nvSpPr>
        <p:spPr bwMode="auto">
          <a:xfrm>
            <a:off x="7524750" y="2103438"/>
            <a:ext cx="100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8KB</a:t>
            </a:r>
            <a:endParaRPr lang="zh-CN" altLang="en-US" sz="2400">
              <a:solidFill>
                <a:srgbClr val="0000FF"/>
              </a:solidFill>
            </a:endParaRPr>
          </a:p>
        </p:txBody>
      </p:sp>
      <p:sp>
        <p:nvSpPr>
          <p:cNvPr id="36901" name="TextBox 39">
            <a:extLst>
              <a:ext uri="{FF2B5EF4-FFF2-40B4-BE49-F238E27FC236}">
                <a16:creationId xmlns:a16="http://schemas.microsoft.com/office/drawing/2014/main" id="{F3C8F45A-CEB5-FB4D-B407-6B5E3097943C}"/>
              </a:ext>
            </a:extLst>
          </p:cNvPr>
          <p:cNvSpPr txBox="1">
            <a:spLocks noChangeArrowheads="1"/>
          </p:cNvSpPr>
          <p:nvPr/>
        </p:nvSpPr>
        <p:spPr bwMode="auto">
          <a:xfrm>
            <a:off x="7524750" y="2822575"/>
            <a:ext cx="1008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16KB</a:t>
            </a:r>
            <a:endParaRPr lang="zh-CN" altLang="en-US" sz="2400">
              <a:solidFill>
                <a:srgbClr val="0000FF"/>
              </a:solidFill>
            </a:endParaRPr>
          </a:p>
        </p:txBody>
      </p:sp>
      <p:sp>
        <p:nvSpPr>
          <p:cNvPr id="36902" name="TextBox 40">
            <a:extLst>
              <a:ext uri="{FF2B5EF4-FFF2-40B4-BE49-F238E27FC236}">
                <a16:creationId xmlns:a16="http://schemas.microsoft.com/office/drawing/2014/main" id="{45B5282D-2B17-AB4E-90E7-DEF50C4784AF}"/>
              </a:ext>
            </a:extLst>
          </p:cNvPr>
          <p:cNvSpPr txBox="1">
            <a:spLocks noChangeArrowheads="1"/>
          </p:cNvSpPr>
          <p:nvPr/>
        </p:nvSpPr>
        <p:spPr bwMode="auto">
          <a:xfrm>
            <a:off x="7524750" y="3614738"/>
            <a:ext cx="100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32KB</a:t>
            </a:r>
            <a:endParaRPr lang="zh-CN" altLang="en-US" sz="2400">
              <a:solidFill>
                <a:srgbClr val="0000FF"/>
              </a:solidFill>
            </a:endParaRPr>
          </a:p>
        </p:txBody>
      </p:sp>
      <p:sp>
        <p:nvSpPr>
          <p:cNvPr id="42" name="内容占位符 2">
            <a:extLst>
              <a:ext uri="{FF2B5EF4-FFF2-40B4-BE49-F238E27FC236}">
                <a16:creationId xmlns:a16="http://schemas.microsoft.com/office/drawing/2014/main" id="{BC857255-34AB-9544-BCF2-45FE902E5F0B}"/>
              </a:ext>
            </a:extLst>
          </p:cNvPr>
          <p:cNvSpPr txBox="1">
            <a:spLocks/>
          </p:cNvSpPr>
          <p:nvPr/>
        </p:nvSpPr>
        <p:spPr bwMode="auto">
          <a:xfrm>
            <a:off x="468313" y="4292600"/>
            <a:ext cx="8424862" cy="2216150"/>
          </a:xfrm>
          <a:prstGeom prst="rect">
            <a:avLst/>
          </a:prstGeom>
          <a:noFill/>
          <a:ln w="9525">
            <a:noFill/>
            <a:miter lim="800000"/>
            <a:headEnd/>
            <a:tailEnd/>
          </a:ln>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rgbClr val="0000FF"/>
              </a:buClr>
              <a:buFont typeface="Monotype Sorts" pitchFamily="2" charset="2"/>
              <a:buChar char="§"/>
            </a:pPr>
            <a:r>
              <a:rPr lang="zh-CN" altLang="en-US" sz="2400">
                <a:solidFill>
                  <a:srgbClr val="0000FF"/>
                </a:solidFill>
                <a:latin typeface="幼圆" pitchFamily="49" charset="-122"/>
                <a:ea typeface="幼圆" pitchFamily="49" charset="-122"/>
              </a:rPr>
              <a:t>特点</a:t>
            </a:r>
            <a:endParaRPr lang="en-US" altLang="zh-CN" sz="2400">
              <a:solidFill>
                <a:srgbClr val="0000FF"/>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400">
                <a:solidFill>
                  <a:srgbClr val="000000"/>
                </a:solidFill>
                <a:latin typeface="幼圆" pitchFamily="49" charset="-122"/>
                <a:ea typeface="幼圆" pitchFamily="49" charset="-122"/>
              </a:rPr>
              <a:t>分配时不会进行分区分割，不会产生碎片，保留大分区</a:t>
            </a:r>
            <a:endParaRPr lang="en-US" altLang="zh-CN" sz="2400">
              <a:solidFill>
                <a:srgbClr val="000000"/>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400">
                <a:solidFill>
                  <a:srgbClr val="000000"/>
                </a:solidFill>
                <a:latin typeface="幼圆" pitchFamily="49" charset="-122"/>
                <a:ea typeface="幼圆" pitchFamily="49" charset="-122"/>
              </a:rPr>
              <a:t>查找效率高</a:t>
            </a:r>
            <a:endParaRPr lang="en-US" altLang="zh-CN" sz="2400">
              <a:solidFill>
                <a:srgbClr val="000000"/>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400">
                <a:solidFill>
                  <a:srgbClr val="000000"/>
                </a:solidFill>
                <a:latin typeface="幼圆" pitchFamily="49" charset="-122"/>
                <a:ea typeface="幼圆" pitchFamily="49" charset="-122"/>
              </a:rPr>
              <a:t>分区回收算法复杂，系统开销大</a:t>
            </a:r>
            <a:endParaRPr lang="en-US" altLang="zh-CN" sz="2400">
              <a:solidFill>
                <a:srgbClr val="000000"/>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400">
                <a:solidFill>
                  <a:srgbClr val="000000"/>
                </a:solidFill>
                <a:latin typeface="幼圆" pitchFamily="49" charset="-122"/>
                <a:ea typeface="幼圆" pitchFamily="49" charset="-122"/>
              </a:rPr>
              <a:t>分区分配采用以</a:t>
            </a:r>
            <a:r>
              <a:rPr lang="zh-CN" altLang="en-US" sz="2400">
                <a:solidFill>
                  <a:srgbClr val="FF0000"/>
                </a:solidFill>
                <a:latin typeface="幼圆" pitchFamily="49" charset="-122"/>
                <a:ea typeface="幼圆" pitchFamily="49" charset="-122"/>
              </a:rPr>
              <a:t>空间换时间</a:t>
            </a:r>
            <a:r>
              <a:rPr lang="zh-CN" altLang="en-US" sz="2400">
                <a:solidFill>
                  <a:srgbClr val="000000"/>
                </a:solidFill>
                <a:latin typeface="幼圆" pitchFamily="49" charset="-122"/>
                <a:ea typeface="幼圆" pitchFamily="49" charset="-122"/>
              </a:rPr>
              <a:t>，存在一定浪费</a:t>
            </a:r>
            <a:endParaRPr lang="zh-CN" altLang="en-US" sz="2400" b="0">
              <a:solidFill>
                <a:schemeClr val="tx1"/>
              </a:solidFill>
              <a:latin typeface="幼圆" pitchFamily="49" charset="-122"/>
              <a:ea typeface="幼圆" pitchFamily="49" charset="-122"/>
            </a:endParaRPr>
          </a:p>
        </p:txBody>
      </p:sp>
      <p:sp>
        <p:nvSpPr>
          <p:cNvPr id="36904" name="TextBox 42">
            <a:extLst>
              <a:ext uri="{FF2B5EF4-FFF2-40B4-BE49-F238E27FC236}">
                <a16:creationId xmlns:a16="http://schemas.microsoft.com/office/drawing/2014/main" id="{0A0CD36E-401F-1542-9086-796477F26B36}"/>
              </a:ext>
            </a:extLst>
          </p:cNvPr>
          <p:cNvSpPr txBox="1">
            <a:spLocks noChangeArrowheads="1"/>
          </p:cNvSpPr>
          <p:nvPr/>
        </p:nvSpPr>
        <p:spPr bwMode="auto">
          <a:xfrm>
            <a:off x="6804025" y="4292600"/>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空闲分区管理</a:t>
            </a:r>
          </a:p>
        </p:txBody>
      </p:sp>
    </p:spTree>
    <p:extLst>
      <p:ext uri="{BB962C8B-B14F-4D97-AF65-F5344CB8AC3E}">
        <p14:creationId xmlns:p14="http://schemas.microsoft.com/office/powerpoint/2010/main" val="5338643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blinds(horizontal)">
                                      <p:cBhvr>
                                        <p:cTn id="7" dur="500"/>
                                        <p:tgtEl>
                                          <p:spTgt spid="552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blinds(horizontal)">
                                      <p:cBhvr>
                                        <p:cTn id="12" dur="500"/>
                                        <p:tgtEl>
                                          <p:spTgt spid="552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298">
                                            <p:txEl>
                                              <p:pRg st="2" end="2"/>
                                            </p:txEl>
                                          </p:spTgt>
                                        </p:tgtEl>
                                        <p:attrNameLst>
                                          <p:attrName>style.visibility</p:attrName>
                                        </p:attrNameLst>
                                      </p:cBhvr>
                                      <p:to>
                                        <p:strVal val="visible"/>
                                      </p:to>
                                    </p:set>
                                    <p:animEffect transition="in" filter="blinds(horizontal)">
                                      <p:cBhvr>
                                        <p:cTn id="17" dur="500"/>
                                        <p:tgtEl>
                                          <p:spTgt spid="552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298">
                                            <p:txEl>
                                              <p:pRg st="3" end="3"/>
                                            </p:txEl>
                                          </p:spTgt>
                                        </p:tgtEl>
                                        <p:attrNameLst>
                                          <p:attrName>style.visibility</p:attrName>
                                        </p:attrNameLst>
                                      </p:cBhvr>
                                      <p:to>
                                        <p:strVal val="visible"/>
                                      </p:to>
                                    </p:set>
                                    <p:animEffect transition="in" filter="blinds(horizontal)">
                                      <p:cBhvr>
                                        <p:cTn id="22" dur="500"/>
                                        <p:tgtEl>
                                          <p:spTgt spid="552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298">
                                            <p:txEl>
                                              <p:pRg st="4" end="4"/>
                                            </p:txEl>
                                          </p:spTgt>
                                        </p:tgtEl>
                                        <p:attrNameLst>
                                          <p:attrName>style.visibility</p:attrName>
                                        </p:attrNameLst>
                                      </p:cBhvr>
                                      <p:to>
                                        <p:strVal val="visible"/>
                                      </p:to>
                                    </p:set>
                                    <p:animEffect transition="in" filter="blinds(horizontal)">
                                      <p:cBhvr>
                                        <p:cTn id="27" dur="500"/>
                                        <p:tgtEl>
                                          <p:spTgt spid="552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298">
                                            <p:txEl>
                                              <p:pRg st="5" end="5"/>
                                            </p:txEl>
                                          </p:spTgt>
                                        </p:tgtEl>
                                        <p:attrNameLst>
                                          <p:attrName>style.visibility</p:attrName>
                                        </p:attrNameLst>
                                      </p:cBhvr>
                                      <p:to>
                                        <p:strVal val="visible"/>
                                      </p:to>
                                    </p:set>
                                    <p:animEffect transition="in" filter="blinds(horizontal)">
                                      <p:cBhvr>
                                        <p:cTn id="32" dur="500"/>
                                        <p:tgtEl>
                                          <p:spTgt spid="5529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298">
                                            <p:txEl>
                                              <p:pRg st="6" end="6"/>
                                            </p:txEl>
                                          </p:spTgt>
                                        </p:tgtEl>
                                        <p:attrNameLst>
                                          <p:attrName>style.visibility</p:attrName>
                                        </p:attrNameLst>
                                      </p:cBhvr>
                                      <p:to>
                                        <p:strVal val="visible"/>
                                      </p:to>
                                    </p:set>
                                    <p:animEffect transition="in" filter="blinds(horizontal)">
                                      <p:cBhvr>
                                        <p:cTn id="37" dur="500"/>
                                        <p:tgtEl>
                                          <p:spTgt spid="5529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blinds(horizontal)">
                                      <p:cBhvr>
                                        <p:cTn id="4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bldLvl="2"/>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a:extLst>
              <a:ext uri="{FF2B5EF4-FFF2-40B4-BE49-F238E27FC236}">
                <a16:creationId xmlns:a16="http://schemas.microsoft.com/office/drawing/2014/main" id="{1097FDFF-9E2B-5C4B-AE4E-FF6C435B358E}"/>
              </a:ext>
            </a:extLst>
          </p:cNvPr>
          <p:cNvSpPr>
            <a:spLocks noGrp="1"/>
          </p:cNvSpPr>
          <p:nvPr>
            <p:ph idx="1"/>
          </p:nvPr>
        </p:nvSpPr>
        <p:spPr>
          <a:xfrm>
            <a:off x="685800" y="1000125"/>
            <a:ext cx="7772400" cy="5000625"/>
          </a:xfrm>
        </p:spPr>
        <p:txBody>
          <a:bodyPr/>
          <a:lstStyle/>
          <a:p>
            <a:pPr>
              <a:buClr>
                <a:srgbClr val="0000FF"/>
              </a:buClr>
            </a:pPr>
            <a:r>
              <a:rPr lang="zh-CN" altLang="en-US" b="1" dirty="0">
                <a:solidFill>
                  <a:srgbClr val="D60093"/>
                </a:solidFill>
                <a:latin typeface="幼圆" pitchFamily="49" charset="-122"/>
                <a:ea typeface="幼圆" pitchFamily="49" charset="-122"/>
              </a:rPr>
              <a:t>本讲主要教学内容</a:t>
            </a:r>
            <a:endParaRPr lang="en-US" altLang="zh-CN" b="1" dirty="0">
              <a:solidFill>
                <a:srgbClr val="D60093"/>
              </a:solidFill>
              <a:latin typeface="幼圆" pitchFamily="49" charset="-122"/>
              <a:ea typeface="幼圆" pitchFamily="49" charset="-122"/>
            </a:endParaRPr>
          </a:p>
          <a:p>
            <a:pPr lvl="1">
              <a:buClr>
                <a:srgbClr val="0000FF"/>
              </a:buClr>
              <a:buSzPct val="100000"/>
              <a:buFont typeface="Wingdings" pitchFamily="2" charset="2"/>
              <a:buChar char="ü"/>
            </a:pPr>
            <a:r>
              <a:rPr lang="zh-CN" altLang="en-US" b="1" dirty="0">
                <a:solidFill>
                  <a:srgbClr val="0000FF"/>
                </a:solidFill>
                <a:latin typeface="幼圆" pitchFamily="49" charset="-122"/>
                <a:ea typeface="幼圆" pitchFamily="49" charset="-122"/>
              </a:rPr>
              <a:t>存储器的层次结构</a:t>
            </a:r>
            <a:endParaRPr lang="en-US" altLang="zh-CN" b="1" dirty="0">
              <a:solidFill>
                <a:srgbClr val="0000FF"/>
              </a:solidFill>
              <a:latin typeface="幼圆" pitchFamily="49" charset="-122"/>
              <a:ea typeface="幼圆" pitchFamily="49" charset="-122"/>
            </a:endParaRPr>
          </a:p>
          <a:p>
            <a:pPr lvl="1">
              <a:buClr>
                <a:srgbClr val="0000FF"/>
              </a:buClr>
              <a:buSzPct val="100000"/>
              <a:buFont typeface="Wingdings" pitchFamily="2" charset="2"/>
              <a:buChar char="ü"/>
            </a:pPr>
            <a:r>
              <a:rPr lang="zh-CN" altLang="en-US" b="1" dirty="0">
                <a:solidFill>
                  <a:srgbClr val="0000FF"/>
                </a:solidFill>
                <a:latin typeface="幼圆" pitchFamily="49" charset="-122"/>
                <a:ea typeface="幼圆" pitchFamily="49" charset="-122"/>
              </a:rPr>
              <a:t>程序的装入与链接</a:t>
            </a:r>
            <a:endParaRPr lang="en-US" altLang="zh-CN" b="1" dirty="0">
              <a:solidFill>
                <a:srgbClr val="0000FF"/>
              </a:solidFill>
              <a:latin typeface="幼圆" pitchFamily="49" charset="-122"/>
              <a:ea typeface="幼圆" pitchFamily="49" charset="-122"/>
            </a:endParaRPr>
          </a:p>
          <a:p>
            <a:pPr lvl="1">
              <a:buClr>
                <a:srgbClr val="0000FF"/>
              </a:buClr>
              <a:buSzPct val="100000"/>
              <a:buFont typeface="Wingdings" pitchFamily="2" charset="2"/>
              <a:buChar char="ü"/>
            </a:pPr>
            <a:r>
              <a:rPr lang="zh-CN" altLang="en-US" b="1" dirty="0">
                <a:solidFill>
                  <a:srgbClr val="0000FF"/>
                </a:solidFill>
                <a:latin typeface="幼圆" pitchFamily="49" charset="-122"/>
                <a:ea typeface="幼圆" pitchFamily="49" charset="-122"/>
              </a:rPr>
              <a:t>连续分配存储管理方式</a:t>
            </a:r>
            <a:endParaRPr lang="en-US" altLang="zh-CN" b="1" dirty="0">
              <a:solidFill>
                <a:srgbClr val="0000FF"/>
              </a:solidFill>
              <a:latin typeface="幼圆" pitchFamily="49" charset="-122"/>
              <a:ea typeface="幼圆" pitchFamily="49" charset="-122"/>
            </a:endParaRPr>
          </a:p>
          <a:p>
            <a:pPr lvl="2">
              <a:buClr>
                <a:srgbClr val="0000FF"/>
              </a:buClr>
              <a:buSzPct val="80000"/>
              <a:buFont typeface="Wingdings" pitchFamily="2" charset="2"/>
              <a:buChar char="Ø"/>
            </a:pPr>
            <a:r>
              <a:rPr lang="zh-CN" altLang="en-US" sz="2800" b="1" dirty="0">
                <a:solidFill>
                  <a:srgbClr val="FF3300"/>
                </a:solidFill>
                <a:latin typeface="幼圆" pitchFamily="49" charset="-122"/>
                <a:ea typeface="幼圆" pitchFamily="49" charset="-122"/>
              </a:rPr>
              <a:t>单一连续分配</a:t>
            </a:r>
            <a:endParaRPr lang="en-US" altLang="zh-CN" sz="2800" b="1" dirty="0">
              <a:solidFill>
                <a:srgbClr val="FF3300"/>
              </a:solidFill>
              <a:latin typeface="幼圆" pitchFamily="49" charset="-122"/>
              <a:ea typeface="幼圆" pitchFamily="49" charset="-122"/>
            </a:endParaRPr>
          </a:p>
          <a:p>
            <a:pPr lvl="2">
              <a:buClr>
                <a:srgbClr val="0000FF"/>
              </a:buClr>
              <a:buSzPct val="80000"/>
              <a:buFont typeface="Wingdings" pitchFamily="2" charset="2"/>
              <a:buChar char="Ø"/>
            </a:pPr>
            <a:r>
              <a:rPr lang="zh-CN" altLang="en-US" sz="2800" b="1" dirty="0">
                <a:solidFill>
                  <a:srgbClr val="FF3300"/>
                </a:solidFill>
                <a:latin typeface="幼圆" pitchFamily="49" charset="-122"/>
                <a:ea typeface="幼圆" pitchFamily="49" charset="-122"/>
              </a:rPr>
              <a:t>固定分区分配</a:t>
            </a:r>
            <a:endParaRPr lang="en-US" altLang="zh-CN" sz="2800" b="1" dirty="0">
              <a:solidFill>
                <a:srgbClr val="FF3300"/>
              </a:solidFill>
              <a:latin typeface="幼圆" pitchFamily="49" charset="-122"/>
              <a:ea typeface="幼圆" pitchFamily="49" charset="-122"/>
            </a:endParaRPr>
          </a:p>
          <a:p>
            <a:pPr lvl="2">
              <a:buClr>
                <a:srgbClr val="0000FF"/>
              </a:buClr>
              <a:buSzPct val="80000"/>
              <a:buFont typeface="Wingdings" pitchFamily="2" charset="2"/>
              <a:buChar char="Ø"/>
            </a:pPr>
            <a:r>
              <a:rPr lang="zh-CN" altLang="en-US" sz="2800" b="1" dirty="0">
                <a:solidFill>
                  <a:srgbClr val="FF3300"/>
                </a:solidFill>
                <a:latin typeface="幼圆" pitchFamily="49" charset="-122"/>
                <a:ea typeface="幼圆" pitchFamily="49" charset="-122"/>
              </a:rPr>
              <a:t>动态分区分配</a:t>
            </a:r>
            <a:endParaRPr lang="en-US" altLang="zh-CN" sz="2800" b="1" dirty="0">
              <a:solidFill>
                <a:srgbClr val="FF3300"/>
              </a:solidFill>
              <a:latin typeface="幼圆" pitchFamily="49" charset="-122"/>
              <a:ea typeface="幼圆" pitchFamily="49" charset="-122"/>
            </a:endParaRPr>
          </a:p>
          <a:p>
            <a:pPr lvl="2">
              <a:buClr>
                <a:srgbClr val="0000FF"/>
              </a:buClr>
              <a:buSzPct val="80000"/>
              <a:buFont typeface="Wingdings" pitchFamily="2" charset="2"/>
              <a:buChar char="Ø"/>
            </a:pPr>
            <a:r>
              <a:rPr lang="zh-CN" altLang="en-US" sz="2800" b="1" dirty="0">
                <a:solidFill>
                  <a:srgbClr val="FF3300"/>
                </a:solidFill>
                <a:latin typeface="幼圆" pitchFamily="49" charset="-122"/>
                <a:ea typeface="幼圆" pitchFamily="49" charset="-122"/>
              </a:rPr>
              <a:t>动态可重定位分区分配</a:t>
            </a:r>
            <a:endParaRPr lang="en-US" altLang="zh-CN" sz="2800" b="1" dirty="0">
              <a:solidFill>
                <a:srgbClr val="FF3300"/>
              </a:solidFill>
              <a:latin typeface="幼圆" pitchFamily="49" charset="-122"/>
              <a:ea typeface="幼圆" pitchFamily="49" charset="-122"/>
            </a:endParaRPr>
          </a:p>
          <a:p>
            <a:pPr lvl="1">
              <a:buClr>
                <a:srgbClr val="0000FF"/>
              </a:buClr>
              <a:buSzPct val="100000"/>
              <a:buFont typeface="Wingdings" pitchFamily="2" charset="2"/>
              <a:buChar char="ü"/>
            </a:pPr>
            <a:r>
              <a:rPr lang="zh-CN" altLang="en-US" b="1" dirty="0">
                <a:solidFill>
                  <a:srgbClr val="0000FF"/>
                </a:solidFill>
                <a:latin typeface="幼圆" pitchFamily="49" charset="-122"/>
                <a:ea typeface="幼圆" pitchFamily="49" charset="-122"/>
              </a:rPr>
              <a:t>动态分区分配算法</a:t>
            </a:r>
            <a:endParaRPr lang="en-US" altLang="zh-CN" b="1" dirty="0">
              <a:solidFill>
                <a:srgbClr val="0000FF"/>
              </a:solidFill>
              <a:latin typeface="幼圆" pitchFamily="49" charset="-122"/>
              <a:ea typeface="幼圆" pitchFamily="49" charset="-122"/>
            </a:endParaRPr>
          </a:p>
        </p:txBody>
      </p:sp>
      <p:sp>
        <p:nvSpPr>
          <p:cNvPr id="10243" name="Rectangle 2">
            <a:extLst>
              <a:ext uri="{FF2B5EF4-FFF2-40B4-BE49-F238E27FC236}">
                <a16:creationId xmlns:a16="http://schemas.microsoft.com/office/drawing/2014/main" id="{DDE5E3FB-BAF5-624B-B146-EA7444604BDB}"/>
              </a:ext>
            </a:extLst>
          </p:cNvPr>
          <p:cNvSpPr>
            <a:spLocks noChangeArrowheads="1"/>
          </p:cNvSpPr>
          <p:nvPr/>
        </p:nvSpPr>
        <p:spPr bwMode="auto">
          <a:xfrm>
            <a:off x="1259632" y="358963"/>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2800" dirty="0">
                <a:solidFill>
                  <a:srgbClr val="3333FF"/>
                </a:solidFill>
                <a:latin typeface="Arial" panose="020B0604020202020204" pitchFamily="34" charset="0"/>
                <a:ea typeface="幼圆" pitchFamily="49" charset="-122"/>
              </a:rPr>
              <a:t>存储器管理</a:t>
            </a:r>
            <a:endParaRPr lang="zh-CN" altLang="en-US" sz="2800" dirty="0">
              <a:solidFill>
                <a:schemeClr val="bg2"/>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3104181818"/>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a:extLst>
              <a:ext uri="{FF2B5EF4-FFF2-40B4-BE49-F238E27FC236}">
                <a16:creationId xmlns:a16="http://schemas.microsoft.com/office/drawing/2014/main" id="{DBE48735-3610-7C41-9445-176BD635BE6D}"/>
              </a:ext>
            </a:extLst>
          </p:cNvPr>
          <p:cNvSpPr>
            <a:spLocks noGrp="1"/>
          </p:cNvSpPr>
          <p:nvPr>
            <p:ph idx="1"/>
          </p:nvPr>
        </p:nvSpPr>
        <p:spPr>
          <a:xfrm>
            <a:off x="685800" y="642938"/>
            <a:ext cx="5172075" cy="5786437"/>
          </a:xfrm>
        </p:spPr>
        <p:txBody>
          <a:bodyPr/>
          <a:lstStyle/>
          <a:p>
            <a:pPr>
              <a:buClr>
                <a:srgbClr val="0000FF"/>
              </a:buClr>
              <a:buFont typeface="Monotype Sorts" pitchFamily="2" charset="2"/>
              <a:buNone/>
            </a:pPr>
            <a:r>
              <a:rPr lang="zh-CN" altLang="en-US" b="1">
                <a:solidFill>
                  <a:srgbClr val="FF3300"/>
                </a:solidFill>
                <a:latin typeface="Arial" panose="020B0604020202020204" pitchFamily="34" charset="0"/>
                <a:ea typeface="幼圆" pitchFamily="49" charset="-122"/>
              </a:rPr>
              <a:t>三、分区的分配和回收操作</a:t>
            </a:r>
            <a:endParaRPr lang="en-US" altLang="zh-CN" b="1">
              <a:solidFill>
                <a:srgbClr val="FF33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b="1">
                <a:solidFill>
                  <a:srgbClr val="0000FF"/>
                </a:solidFill>
                <a:latin typeface="Arial" panose="020B0604020202020204" pitchFamily="34" charset="0"/>
                <a:ea typeface="幼圆" pitchFamily="49" charset="-122"/>
              </a:rPr>
              <a:t>分配内存</a:t>
            </a:r>
            <a:endParaRPr lang="en-US" altLang="zh-CN" b="1">
              <a:solidFill>
                <a:srgbClr val="0000FF"/>
              </a:solidFill>
              <a:latin typeface="Arial" panose="020B0604020202020204" pitchFamily="34" charset="0"/>
              <a:ea typeface="幼圆" pitchFamily="49" charset="-122"/>
            </a:endParaRPr>
          </a:p>
          <a:p>
            <a:pPr lvl="1">
              <a:buClr>
                <a:srgbClr val="0000FF"/>
              </a:buClr>
            </a:pPr>
            <a:r>
              <a:rPr lang="zh-CN" altLang="en-US" sz="3200" b="1">
                <a:solidFill>
                  <a:srgbClr val="000000"/>
                </a:solidFill>
                <a:latin typeface="Arial" panose="020B0604020202020204" pitchFamily="34" charset="0"/>
                <a:ea typeface="幼圆" pitchFamily="49" charset="-122"/>
              </a:rPr>
              <a:t>系统利用某种分配算法，从空闲分区链（表）中找到所需的分区</a:t>
            </a:r>
            <a:endParaRPr lang="en-US" altLang="zh-CN" sz="3200" b="1">
              <a:solidFill>
                <a:srgbClr val="000000"/>
              </a:solidFill>
              <a:latin typeface="Arial" panose="020B0604020202020204" pitchFamily="34" charset="0"/>
              <a:ea typeface="幼圆" pitchFamily="49" charset="-122"/>
            </a:endParaRPr>
          </a:p>
          <a:p>
            <a:pPr lvl="1">
              <a:buClr>
                <a:srgbClr val="0000FF"/>
              </a:buClr>
            </a:pPr>
            <a:r>
              <a:rPr lang="zh-CN" altLang="en-US" sz="3200" b="1">
                <a:solidFill>
                  <a:srgbClr val="000000"/>
                </a:solidFill>
                <a:latin typeface="Arial" panose="020B0604020202020204" pitchFamily="34" charset="0"/>
                <a:ea typeface="幼圆" pitchFamily="49" charset="-122"/>
              </a:rPr>
              <a:t>从该分区中划分出与请求的大小相等的内存空间分配出去</a:t>
            </a:r>
            <a:endParaRPr lang="en-US" altLang="zh-CN" sz="3200" b="1">
              <a:solidFill>
                <a:srgbClr val="000000"/>
              </a:solidFill>
              <a:latin typeface="Arial" panose="020B0604020202020204" pitchFamily="34" charset="0"/>
              <a:ea typeface="幼圆" pitchFamily="49" charset="-122"/>
            </a:endParaRPr>
          </a:p>
          <a:p>
            <a:pPr lvl="1">
              <a:buClr>
                <a:srgbClr val="0000FF"/>
              </a:buClr>
            </a:pPr>
            <a:r>
              <a:rPr lang="zh-CN" altLang="en-US" sz="3200" b="1">
                <a:solidFill>
                  <a:srgbClr val="000000"/>
                </a:solidFill>
                <a:latin typeface="Arial" panose="020B0604020202020204" pitchFamily="34" charset="0"/>
                <a:ea typeface="幼圆" pitchFamily="49" charset="-122"/>
              </a:rPr>
              <a:t>将分配区的首址返回给调用者</a:t>
            </a:r>
            <a:endParaRPr lang="zh-CN" altLang="en-US" sz="3200" b="1">
              <a:solidFill>
                <a:srgbClr val="0000FF"/>
              </a:solidFill>
            </a:endParaRPr>
          </a:p>
        </p:txBody>
      </p:sp>
      <p:graphicFrame>
        <p:nvGraphicFramePr>
          <p:cNvPr id="4" name="Group 158">
            <a:extLst>
              <a:ext uri="{FF2B5EF4-FFF2-40B4-BE49-F238E27FC236}">
                <a16:creationId xmlns:a16="http://schemas.microsoft.com/office/drawing/2014/main" id="{5FCC7F89-11CC-194D-8617-ED1DE73DE6FE}"/>
              </a:ext>
            </a:extLst>
          </p:cNvPr>
          <p:cNvGraphicFramePr>
            <a:graphicFrameLocks noGrp="1"/>
          </p:cNvGraphicFramePr>
          <p:nvPr/>
        </p:nvGraphicFramePr>
        <p:xfrm>
          <a:off x="7491413" y="642938"/>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ACB8815B-FAB1-204C-9DF1-6CE3C4AE6584}"/>
              </a:ext>
            </a:extLst>
          </p:cNvPr>
          <p:cNvSpPr txBox="1">
            <a:spLocks noChangeArrowheads="1"/>
          </p:cNvSpPr>
          <p:nvPr/>
        </p:nvSpPr>
        <p:spPr bwMode="auto">
          <a:xfrm>
            <a:off x="6805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A37A7CE8-08B0-5C49-9885-4C975A23B84C}"/>
              </a:ext>
            </a:extLst>
          </p:cNvPr>
          <p:cNvSpPr txBox="1">
            <a:spLocks noChangeArrowheads="1"/>
          </p:cNvSpPr>
          <p:nvPr/>
        </p:nvSpPr>
        <p:spPr bwMode="auto">
          <a:xfrm>
            <a:off x="6867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C388EFAE-93CF-E84F-9399-387D6527C6C4}"/>
              </a:ext>
            </a:extLst>
          </p:cNvPr>
          <p:cNvSpPr txBox="1">
            <a:spLocks noChangeArrowheads="1"/>
          </p:cNvSpPr>
          <p:nvPr/>
        </p:nvSpPr>
        <p:spPr bwMode="auto">
          <a:xfrm>
            <a:off x="6805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4582850B-73C5-8043-8A9C-98790C2D60EF}"/>
              </a:ext>
            </a:extLst>
          </p:cNvPr>
          <p:cNvSpPr txBox="1">
            <a:spLocks noChangeArrowheads="1"/>
          </p:cNvSpPr>
          <p:nvPr/>
        </p:nvSpPr>
        <p:spPr bwMode="auto">
          <a:xfrm>
            <a:off x="68818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D3279E8F-6F6F-AE43-B27C-0A524E8BE770}"/>
              </a:ext>
            </a:extLst>
          </p:cNvPr>
          <p:cNvSpPr txBox="1">
            <a:spLocks noChangeArrowheads="1"/>
          </p:cNvSpPr>
          <p:nvPr/>
        </p:nvSpPr>
        <p:spPr bwMode="auto">
          <a:xfrm>
            <a:off x="6881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BE5023EC-5ED3-A547-B531-9827F48C321A}"/>
              </a:ext>
            </a:extLst>
          </p:cNvPr>
          <p:cNvSpPr txBox="1">
            <a:spLocks noChangeArrowheads="1"/>
          </p:cNvSpPr>
          <p:nvPr/>
        </p:nvSpPr>
        <p:spPr bwMode="auto">
          <a:xfrm>
            <a:off x="6867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BF754F19-3212-6A41-8916-4881860AB03B}"/>
              </a:ext>
            </a:extLst>
          </p:cNvPr>
          <p:cNvSpPr txBox="1">
            <a:spLocks noChangeArrowheads="1"/>
          </p:cNvSpPr>
          <p:nvPr/>
        </p:nvSpPr>
        <p:spPr bwMode="auto">
          <a:xfrm>
            <a:off x="6872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61346965-8FAC-4A4C-A7B3-967589965C30}"/>
              </a:ext>
            </a:extLst>
          </p:cNvPr>
          <p:cNvSpPr txBox="1">
            <a:spLocks noChangeArrowheads="1"/>
          </p:cNvSpPr>
          <p:nvPr/>
        </p:nvSpPr>
        <p:spPr bwMode="auto">
          <a:xfrm>
            <a:off x="8589963" y="1785938"/>
            <a:ext cx="554037"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3" name="矩形 12">
            <a:extLst>
              <a:ext uri="{FF2B5EF4-FFF2-40B4-BE49-F238E27FC236}">
                <a16:creationId xmlns:a16="http://schemas.microsoft.com/office/drawing/2014/main" id="{E35E4A7D-5F9C-1144-859B-AF6654783EB7}"/>
              </a:ext>
            </a:extLst>
          </p:cNvPr>
          <p:cNvSpPr>
            <a:spLocks noChangeArrowheads="1"/>
          </p:cNvSpPr>
          <p:nvPr/>
        </p:nvSpPr>
        <p:spPr bwMode="auto">
          <a:xfrm>
            <a:off x="7500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2" name="组合 13">
            <a:extLst>
              <a:ext uri="{FF2B5EF4-FFF2-40B4-BE49-F238E27FC236}">
                <a16:creationId xmlns:a16="http://schemas.microsoft.com/office/drawing/2014/main" id="{37FACE3B-DD23-5441-95AC-0B7C3C276599}"/>
              </a:ext>
            </a:extLst>
          </p:cNvPr>
          <p:cNvGrpSpPr>
            <a:grpSpLocks/>
          </p:cNvGrpSpPr>
          <p:nvPr/>
        </p:nvGrpSpPr>
        <p:grpSpPr bwMode="auto">
          <a:xfrm>
            <a:off x="6057900" y="2333625"/>
            <a:ext cx="1371600" cy="381000"/>
            <a:chOff x="5715000" y="2057400"/>
            <a:chExt cx="1371600" cy="381000"/>
          </a:xfrm>
        </p:grpSpPr>
        <p:sp>
          <p:nvSpPr>
            <p:cNvPr id="37944" name="Line 267">
              <a:extLst>
                <a:ext uri="{FF2B5EF4-FFF2-40B4-BE49-F238E27FC236}">
                  <a16:creationId xmlns:a16="http://schemas.microsoft.com/office/drawing/2014/main" id="{1448F63F-C2A4-7B49-BE71-305E80C12996}"/>
                </a:ext>
              </a:extLst>
            </p:cNvPr>
            <p:cNvSpPr>
              <a:spLocks noChangeShapeType="1"/>
            </p:cNvSpPr>
            <p:nvPr/>
          </p:nvSpPr>
          <p:spPr bwMode="auto">
            <a:xfrm>
              <a:off x="5715000" y="2438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45" name="Line 272">
              <a:extLst>
                <a:ext uri="{FF2B5EF4-FFF2-40B4-BE49-F238E27FC236}">
                  <a16:creationId xmlns:a16="http://schemas.microsoft.com/office/drawing/2014/main" id="{606545D6-F74C-554D-9410-3C5AE8CE743E}"/>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 name="矩形 16">
            <a:extLst>
              <a:ext uri="{FF2B5EF4-FFF2-40B4-BE49-F238E27FC236}">
                <a16:creationId xmlns:a16="http://schemas.microsoft.com/office/drawing/2014/main" id="{2F0F823E-6386-E745-B750-20A6DA4AD77A}"/>
              </a:ext>
            </a:extLst>
          </p:cNvPr>
          <p:cNvSpPr>
            <a:spLocks noChangeArrowheads="1"/>
          </p:cNvSpPr>
          <p:nvPr/>
        </p:nvSpPr>
        <p:spPr bwMode="auto">
          <a:xfrm>
            <a:off x="7500938" y="2714625"/>
            <a:ext cx="1143000" cy="4286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 name="TextBox 17">
            <a:extLst>
              <a:ext uri="{FF2B5EF4-FFF2-40B4-BE49-F238E27FC236}">
                <a16:creationId xmlns:a16="http://schemas.microsoft.com/office/drawing/2014/main" id="{29298AFF-9B6D-FB4C-9C12-B54ADD8B5284}"/>
              </a:ext>
            </a:extLst>
          </p:cNvPr>
          <p:cNvSpPr txBox="1">
            <a:spLocks noChangeArrowheads="1"/>
          </p:cNvSpPr>
          <p:nvPr/>
        </p:nvSpPr>
        <p:spPr bwMode="auto">
          <a:xfrm>
            <a:off x="7572375" y="2714625"/>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D60093"/>
                </a:solidFill>
              </a:rPr>
              <a:t>16MB</a:t>
            </a:r>
            <a:endParaRPr lang="zh-CN" altLang="en-US" sz="2400">
              <a:solidFill>
                <a:srgbClr val="D60093"/>
              </a:solidFill>
            </a:endParaRPr>
          </a:p>
        </p:txBody>
      </p:sp>
      <p:sp>
        <p:nvSpPr>
          <p:cNvPr id="19" name="矩形 18">
            <a:extLst>
              <a:ext uri="{FF2B5EF4-FFF2-40B4-BE49-F238E27FC236}">
                <a16:creationId xmlns:a16="http://schemas.microsoft.com/office/drawing/2014/main" id="{805E320E-B7C2-224B-A33D-B26CF674B76B}"/>
              </a:ext>
            </a:extLst>
          </p:cNvPr>
          <p:cNvSpPr>
            <a:spLocks noChangeArrowheads="1"/>
          </p:cNvSpPr>
          <p:nvPr/>
        </p:nvSpPr>
        <p:spPr bwMode="auto">
          <a:xfrm>
            <a:off x="7500938" y="3605213"/>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20" name="直接箭头连接符 19">
            <a:extLst>
              <a:ext uri="{FF2B5EF4-FFF2-40B4-BE49-F238E27FC236}">
                <a16:creationId xmlns:a16="http://schemas.microsoft.com/office/drawing/2014/main" id="{9E89C212-CE79-344D-A8B6-BEA5831A6EAA}"/>
              </a:ext>
            </a:extLst>
          </p:cNvPr>
          <p:cNvCxnSpPr>
            <a:cxnSpLocks noChangeShapeType="1"/>
          </p:cNvCxnSpPr>
          <p:nvPr/>
        </p:nvCxnSpPr>
        <p:spPr bwMode="auto">
          <a:xfrm>
            <a:off x="6215063" y="3786188"/>
            <a:ext cx="1071562"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EFE0D14E-866D-4742-B409-862F3948DADD}"/>
              </a:ext>
            </a:extLst>
          </p:cNvPr>
          <p:cNvSpPr txBox="1">
            <a:spLocks noChangeArrowheads="1"/>
          </p:cNvSpPr>
          <p:nvPr/>
        </p:nvSpPr>
        <p:spPr bwMode="auto">
          <a:xfrm>
            <a:off x="7462838" y="3571875"/>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22" name="TextBox 21">
            <a:extLst>
              <a:ext uri="{FF2B5EF4-FFF2-40B4-BE49-F238E27FC236}">
                <a16:creationId xmlns:a16="http://schemas.microsoft.com/office/drawing/2014/main" id="{1B58C1DE-C8D3-EC4C-8B4B-C552CF716C98}"/>
              </a:ext>
            </a:extLst>
          </p:cNvPr>
          <p:cNvSpPr txBox="1">
            <a:spLocks noChangeArrowheads="1"/>
          </p:cNvSpPr>
          <p:nvPr/>
        </p:nvSpPr>
        <p:spPr bwMode="auto">
          <a:xfrm>
            <a:off x="8589963" y="2857500"/>
            <a:ext cx="55403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sp>
        <p:nvSpPr>
          <p:cNvPr id="37943" name="Rectangle 2">
            <a:extLst>
              <a:ext uri="{FF2B5EF4-FFF2-40B4-BE49-F238E27FC236}">
                <a16:creationId xmlns:a16="http://schemas.microsoft.com/office/drawing/2014/main" id="{634CC83B-4619-5641-89D9-3CF3A82731E8}"/>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15952420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par>
                                <p:cTn id="38" presetID="3"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15"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1000" fill="hold"/>
                                        <p:tgtEl>
                                          <p:spTgt spid="22"/>
                                        </p:tgtEl>
                                        <p:attrNameLst>
                                          <p:attrName>ppt_w</p:attrName>
                                        </p:attrNameLst>
                                      </p:cBhvr>
                                      <p:tavLst>
                                        <p:tav tm="0">
                                          <p:val>
                                            <p:fltVal val="0"/>
                                          </p:val>
                                        </p:tav>
                                        <p:tav tm="100000">
                                          <p:val>
                                            <p:strVal val="#ppt_w"/>
                                          </p:val>
                                        </p:tav>
                                      </p:tavLst>
                                    </p:anim>
                                    <p:anim calcmode="lin" valueType="num">
                                      <p:cBhvr>
                                        <p:cTn id="49" dur="1000" fill="hold"/>
                                        <p:tgtEl>
                                          <p:spTgt spid="22"/>
                                        </p:tgtEl>
                                        <p:attrNameLst>
                                          <p:attrName>ppt_h</p:attrName>
                                        </p:attrNameLst>
                                      </p:cBhvr>
                                      <p:tavLst>
                                        <p:tav tm="0">
                                          <p:val>
                                            <p:fltVal val="0"/>
                                          </p:val>
                                        </p:tav>
                                        <p:tav tm="100000">
                                          <p:val>
                                            <p:strVal val="#ppt_h"/>
                                          </p:val>
                                        </p:tav>
                                      </p:tavLst>
                                    </p:anim>
                                    <p:anim calcmode="lin" valueType="num">
                                      <p:cBhvr>
                                        <p:cTn id="50"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blinds(horizontal)">
                                      <p:cBhvr>
                                        <p:cTn id="56" dur="500"/>
                                        <p:tgtEl>
                                          <p:spTgt spid="2"/>
                                        </p:tgtEl>
                                      </p:cBhvr>
                                    </p:animEffect>
                                  </p:childTnLst>
                                </p:cTn>
                              </p:par>
                              <p:par>
                                <p:cTn id="57" presetID="42" presetClass="path" presetSubtype="0" accel="50000" decel="50000" fill="hold" nodeType="withEffect">
                                  <p:stCondLst>
                                    <p:cond delay="0"/>
                                  </p:stCondLst>
                                  <p:childTnLst>
                                    <p:animMotion origin="layout" path="M -0.00122 -0.25625 L -0.00122 0.03746 " pathEditMode="relative" rAng="0" ptsTypes="AA">
                                      <p:cBhvr>
                                        <p:cTn id="58" dur="2000" fill="hold"/>
                                        <p:tgtEl>
                                          <p:spTgt spid="2"/>
                                        </p:tgtEl>
                                        <p:attrNameLst>
                                          <p:attrName>ppt_x</p:attrName>
                                          <p:attrName>ppt_y</p:attrName>
                                        </p:attrNameLst>
                                      </p:cBhvr>
                                      <p:rCtr x="0" y="14685"/>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blinds(horizontal)">
                                      <p:cBhvr>
                                        <p:cTn id="63" dur="500"/>
                                        <p:tgtEl>
                                          <p:spTgt spid="17"/>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blinds(horizontal)">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animBg="1"/>
      <p:bldP spid="17" grpId="0" animBg="1"/>
      <p:bldP spid="18" grpId="0"/>
      <p:bldP spid="19" grpId="0" animBg="1"/>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4-8">
            <a:extLst>
              <a:ext uri="{FF2B5EF4-FFF2-40B4-BE49-F238E27FC236}">
                <a16:creationId xmlns:a16="http://schemas.microsoft.com/office/drawing/2014/main" id="{06004AC4-A679-6A46-9FD4-E39F40B2A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714375"/>
            <a:ext cx="5214937"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Box 4">
            <a:extLst>
              <a:ext uri="{FF2B5EF4-FFF2-40B4-BE49-F238E27FC236}">
                <a16:creationId xmlns:a16="http://schemas.microsoft.com/office/drawing/2014/main" id="{F41F1328-379B-1B4A-8BBC-154D5B873FDF}"/>
              </a:ext>
            </a:extLst>
          </p:cNvPr>
          <p:cNvSpPr txBox="1">
            <a:spLocks noChangeArrowheads="1"/>
          </p:cNvSpPr>
          <p:nvPr/>
        </p:nvSpPr>
        <p:spPr bwMode="auto">
          <a:xfrm>
            <a:off x="1322388" y="1571625"/>
            <a:ext cx="677862"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3200">
                <a:solidFill>
                  <a:srgbClr val="0000FF"/>
                </a:solidFill>
                <a:latin typeface="幼圆" pitchFamily="49" charset="-122"/>
                <a:ea typeface="幼圆" pitchFamily="49" charset="-122"/>
              </a:rPr>
              <a:t>内存分配流程</a:t>
            </a:r>
          </a:p>
        </p:txBody>
      </p:sp>
      <p:sp>
        <p:nvSpPr>
          <p:cNvPr id="38916" name="Rectangle 2">
            <a:extLst>
              <a:ext uri="{FF2B5EF4-FFF2-40B4-BE49-F238E27FC236}">
                <a16:creationId xmlns:a16="http://schemas.microsoft.com/office/drawing/2014/main" id="{9B12F665-EB20-AA47-A859-E3C2ACA41388}"/>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232952039"/>
      </p:ext>
    </p:extLst>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a:extLst>
              <a:ext uri="{FF2B5EF4-FFF2-40B4-BE49-F238E27FC236}">
                <a16:creationId xmlns:a16="http://schemas.microsoft.com/office/drawing/2014/main" id="{7E9965AB-F537-2F44-BDE1-B0613E5177A8}"/>
              </a:ext>
            </a:extLst>
          </p:cNvPr>
          <p:cNvSpPr>
            <a:spLocks noGrp="1"/>
          </p:cNvSpPr>
          <p:nvPr>
            <p:ph idx="1"/>
          </p:nvPr>
        </p:nvSpPr>
        <p:spPr>
          <a:xfrm>
            <a:off x="642938" y="814388"/>
            <a:ext cx="8321675" cy="4114800"/>
          </a:xfrm>
        </p:spPr>
        <p:txBody>
          <a:bodyPr/>
          <a:lstStyle/>
          <a:p>
            <a:pPr>
              <a:buClr>
                <a:srgbClr val="0000FF"/>
              </a:buClr>
            </a:pPr>
            <a:r>
              <a:rPr lang="zh-CN" altLang="en-US" b="1">
                <a:solidFill>
                  <a:srgbClr val="0000FF"/>
                </a:solidFill>
                <a:latin typeface="Arial" panose="020B0604020202020204" pitchFamily="34" charset="0"/>
                <a:ea typeface="幼圆" pitchFamily="49" charset="-122"/>
              </a:rPr>
              <a:t>回收内存</a:t>
            </a:r>
            <a:endParaRPr lang="en-US" altLang="zh-CN" b="1">
              <a:solidFill>
                <a:srgbClr val="0000FF"/>
              </a:solidFill>
              <a:latin typeface="Arial" panose="020B0604020202020204" pitchFamily="34" charset="0"/>
              <a:ea typeface="幼圆" pitchFamily="49" charset="-122"/>
            </a:endParaRPr>
          </a:p>
          <a:p>
            <a:pPr lvl="1">
              <a:buClr>
                <a:srgbClr val="0000FF"/>
              </a:buClr>
            </a:pPr>
            <a:r>
              <a:rPr lang="en-US" altLang="zh-CN" b="1">
                <a:solidFill>
                  <a:srgbClr val="000000"/>
                </a:solidFill>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当进程运行完毕释放内存时，系统根据回收区的首址，从空闲区链中找到相应的插入点：</a:t>
            </a:r>
          </a:p>
          <a:p>
            <a:pPr lvl="2">
              <a:buClr>
                <a:srgbClr val="0000FF"/>
              </a:buClr>
              <a:buFont typeface="Wingdings" pitchFamily="2" charset="2"/>
              <a:buChar char="Ø"/>
            </a:pPr>
            <a:r>
              <a:rPr lang="zh-CN" altLang="en-US" sz="2800" b="1">
                <a:solidFill>
                  <a:srgbClr val="000000"/>
                </a:solidFill>
                <a:latin typeface="Arial" panose="020B0604020202020204" pitchFamily="34" charset="0"/>
                <a:ea typeface="幼圆" pitchFamily="49" charset="-122"/>
              </a:rPr>
              <a:t> 回收区与插入点的前一个分区相邻接</a:t>
            </a:r>
            <a:endParaRPr lang="en-US" altLang="zh-CN" sz="2800" b="1">
              <a:solidFill>
                <a:srgbClr val="000000"/>
              </a:solidFill>
              <a:latin typeface="Arial" panose="020B0604020202020204" pitchFamily="34" charset="0"/>
              <a:ea typeface="幼圆" pitchFamily="49" charset="-122"/>
            </a:endParaRPr>
          </a:p>
          <a:p>
            <a:pPr lvl="2">
              <a:buClr>
                <a:srgbClr val="0000FF"/>
              </a:buClr>
              <a:buFont typeface="Wingdings" pitchFamily="2" charset="2"/>
              <a:buChar char="Ø"/>
            </a:pPr>
            <a:r>
              <a:rPr lang="zh-CN" altLang="en-US" sz="2800" b="1">
                <a:solidFill>
                  <a:srgbClr val="000000"/>
                </a:solidFill>
                <a:latin typeface="Arial" panose="020B0604020202020204" pitchFamily="34" charset="0"/>
                <a:ea typeface="幼圆" pitchFamily="49" charset="-122"/>
              </a:rPr>
              <a:t> 回收区与插入点的后一分区相邻接</a:t>
            </a:r>
            <a:endParaRPr lang="en-US" altLang="zh-CN" sz="2800" b="1">
              <a:solidFill>
                <a:srgbClr val="000000"/>
              </a:solidFill>
              <a:latin typeface="Arial" panose="020B0604020202020204" pitchFamily="34" charset="0"/>
              <a:ea typeface="幼圆" pitchFamily="49" charset="-122"/>
            </a:endParaRPr>
          </a:p>
          <a:p>
            <a:pPr lvl="2">
              <a:buClr>
                <a:srgbClr val="0000FF"/>
              </a:buClr>
              <a:buFont typeface="Wingdings" pitchFamily="2" charset="2"/>
              <a:buChar char="Ø"/>
            </a:pPr>
            <a:r>
              <a:rPr lang="zh-CN" altLang="en-US" sz="2800" b="1">
                <a:solidFill>
                  <a:srgbClr val="000000"/>
                </a:solidFill>
                <a:latin typeface="Arial" panose="020B0604020202020204" pitchFamily="34" charset="0"/>
                <a:ea typeface="幼圆" pitchFamily="49" charset="-122"/>
              </a:rPr>
              <a:t> 回收区同时与插入点的前、后两个分区邻接</a:t>
            </a:r>
            <a:endParaRPr lang="en-US" altLang="zh-CN" sz="2800" b="1">
              <a:solidFill>
                <a:srgbClr val="000000"/>
              </a:solidFill>
              <a:latin typeface="Arial" panose="020B0604020202020204" pitchFamily="34" charset="0"/>
              <a:ea typeface="幼圆" pitchFamily="49" charset="-122"/>
            </a:endParaRPr>
          </a:p>
          <a:p>
            <a:pPr lvl="2">
              <a:buClr>
                <a:srgbClr val="0000FF"/>
              </a:buClr>
              <a:buFont typeface="Wingdings" pitchFamily="2" charset="2"/>
              <a:buChar char="Ø"/>
            </a:pPr>
            <a:r>
              <a:rPr lang="zh-CN" altLang="en-US" sz="2800" b="1">
                <a:solidFill>
                  <a:srgbClr val="000000"/>
                </a:solidFill>
                <a:latin typeface="Arial" panose="020B0604020202020204" pitchFamily="34" charset="0"/>
                <a:ea typeface="幼圆" pitchFamily="49" charset="-122"/>
              </a:rPr>
              <a:t> 回收区不与任何分区邻接</a:t>
            </a:r>
            <a:endParaRPr lang="zh-CN" altLang="en-US" sz="2800" b="1">
              <a:solidFill>
                <a:srgbClr val="000000"/>
              </a:solidFill>
            </a:endParaRPr>
          </a:p>
        </p:txBody>
      </p:sp>
      <p:sp>
        <p:nvSpPr>
          <p:cNvPr id="39939" name="Rectangle 2">
            <a:extLst>
              <a:ext uri="{FF2B5EF4-FFF2-40B4-BE49-F238E27FC236}">
                <a16:creationId xmlns:a16="http://schemas.microsoft.com/office/drawing/2014/main" id="{7E495734-FDCA-914A-9206-560C66C2A959}"/>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35135656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Effect transition="in" filter="blinds(horizontal)">
                                      <p:cBhvr>
                                        <p:cTn id="7" dur="500"/>
                                        <p:tgtEl>
                                          <p:spTgt spid="593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4">
                                            <p:txEl>
                                              <p:pRg st="1" end="1"/>
                                            </p:txEl>
                                          </p:spTgt>
                                        </p:tgtEl>
                                        <p:attrNameLst>
                                          <p:attrName>style.visibility</p:attrName>
                                        </p:attrNameLst>
                                      </p:cBhvr>
                                      <p:to>
                                        <p:strVal val="visible"/>
                                      </p:to>
                                    </p:set>
                                    <p:animEffect transition="in" filter="blinds(horizontal)">
                                      <p:cBhvr>
                                        <p:cTn id="12" dur="500"/>
                                        <p:tgtEl>
                                          <p:spTgt spid="593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4">
                                            <p:txEl>
                                              <p:pRg st="2" end="2"/>
                                            </p:txEl>
                                          </p:spTgt>
                                        </p:tgtEl>
                                        <p:attrNameLst>
                                          <p:attrName>style.visibility</p:attrName>
                                        </p:attrNameLst>
                                      </p:cBhvr>
                                      <p:to>
                                        <p:strVal val="visible"/>
                                      </p:to>
                                    </p:set>
                                    <p:animEffect transition="in" filter="blinds(horizontal)">
                                      <p:cBhvr>
                                        <p:cTn id="17" dur="500"/>
                                        <p:tgtEl>
                                          <p:spTgt spid="593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4">
                                            <p:txEl>
                                              <p:pRg st="3" end="3"/>
                                            </p:txEl>
                                          </p:spTgt>
                                        </p:tgtEl>
                                        <p:attrNameLst>
                                          <p:attrName>style.visibility</p:attrName>
                                        </p:attrNameLst>
                                      </p:cBhvr>
                                      <p:to>
                                        <p:strVal val="visible"/>
                                      </p:to>
                                    </p:set>
                                    <p:animEffect transition="in" filter="blinds(horizontal)">
                                      <p:cBhvr>
                                        <p:cTn id="22" dur="500"/>
                                        <p:tgtEl>
                                          <p:spTgt spid="593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4">
                                            <p:txEl>
                                              <p:pRg st="4" end="4"/>
                                            </p:txEl>
                                          </p:spTgt>
                                        </p:tgtEl>
                                        <p:attrNameLst>
                                          <p:attrName>style.visibility</p:attrName>
                                        </p:attrNameLst>
                                      </p:cBhvr>
                                      <p:to>
                                        <p:strVal val="visible"/>
                                      </p:to>
                                    </p:set>
                                    <p:animEffect transition="in" filter="blinds(horizontal)">
                                      <p:cBhvr>
                                        <p:cTn id="27" dur="500"/>
                                        <p:tgtEl>
                                          <p:spTgt spid="593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394">
                                            <p:txEl>
                                              <p:pRg st="5" end="5"/>
                                            </p:txEl>
                                          </p:spTgt>
                                        </p:tgtEl>
                                        <p:attrNameLst>
                                          <p:attrName>style.visibility</p:attrName>
                                        </p:attrNameLst>
                                      </p:cBhvr>
                                      <p:to>
                                        <p:strVal val="visible"/>
                                      </p:to>
                                    </p:set>
                                    <p:animEffect transition="in" filter="blinds(horizontal)">
                                      <p:cBhvr>
                                        <p:cTn id="32" dur="500"/>
                                        <p:tgtEl>
                                          <p:spTgt spid="593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28">
            <a:extLst>
              <a:ext uri="{FF2B5EF4-FFF2-40B4-BE49-F238E27FC236}">
                <a16:creationId xmlns:a16="http://schemas.microsoft.com/office/drawing/2014/main" id="{9673C63E-5CEB-1E47-A22B-BEA6514B533D}"/>
              </a:ext>
            </a:extLst>
          </p:cNvPr>
          <p:cNvSpPr>
            <a:spLocks noChangeArrowheads="1"/>
          </p:cNvSpPr>
          <p:nvPr/>
        </p:nvSpPr>
        <p:spPr bwMode="auto">
          <a:xfrm>
            <a:off x="0" y="0"/>
            <a:ext cx="9144000" cy="68580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4" name="Group 111">
            <a:extLst>
              <a:ext uri="{FF2B5EF4-FFF2-40B4-BE49-F238E27FC236}">
                <a16:creationId xmlns:a16="http://schemas.microsoft.com/office/drawing/2014/main" id="{65AB231E-DA60-944D-9217-F933BE19FB3F}"/>
              </a:ext>
            </a:extLst>
          </p:cNvPr>
          <p:cNvGraphicFramePr>
            <a:graphicFrameLocks noGrp="1"/>
          </p:cNvGraphicFramePr>
          <p:nvPr/>
        </p:nvGraphicFramePr>
        <p:xfrm>
          <a:off x="1371600" y="1676400"/>
          <a:ext cx="1828800" cy="2895601"/>
        </p:xfrm>
        <a:graphic>
          <a:graphicData uri="http://schemas.openxmlformats.org/drawingml/2006/table">
            <a:tbl>
              <a:tblPr/>
              <a:tblGrid>
                <a:gridCol w="1828800">
                  <a:extLst>
                    <a:ext uri="{9D8B030D-6E8A-4147-A177-3AD203B41FA5}">
                      <a16:colId xmlns:a16="http://schemas.microsoft.com/office/drawing/2014/main" val="20000"/>
                    </a:ext>
                  </a:extLst>
                </a:gridCol>
              </a:tblGrid>
              <a:tr h="608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112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112">
            <a:extLst>
              <a:ext uri="{FF2B5EF4-FFF2-40B4-BE49-F238E27FC236}">
                <a16:creationId xmlns:a16="http://schemas.microsoft.com/office/drawing/2014/main" id="{750DC6C4-C1C0-1A42-8B7C-D6561E5D9D6D}"/>
              </a:ext>
            </a:extLst>
          </p:cNvPr>
          <p:cNvGraphicFramePr>
            <a:graphicFrameLocks noGrp="1"/>
          </p:cNvGraphicFramePr>
          <p:nvPr/>
        </p:nvGraphicFramePr>
        <p:xfrm>
          <a:off x="3962400" y="1676400"/>
          <a:ext cx="1676400" cy="2897328"/>
        </p:xfrm>
        <a:graphic>
          <a:graphicData uri="http://schemas.openxmlformats.org/drawingml/2006/table">
            <a:tbl>
              <a:tblPr/>
              <a:tblGrid>
                <a:gridCol w="1676400">
                  <a:extLst>
                    <a:ext uri="{9D8B030D-6E8A-4147-A177-3AD203B41FA5}">
                      <a16:colId xmlns:a16="http://schemas.microsoft.com/office/drawing/2014/main" val="20000"/>
                    </a:ext>
                  </a:extLst>
                </a:gridCol>
              </a:tblGrid>
              <a:tr h="6095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33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Group 113">
            <a:extLst>
              <a:ext uri="{FF2B5EF4-FFF2-40B4-BE49-F238E27FC236}">
                <a16:creationId xmlns:a16="http://schemas.microsoft.com/office/drawing/2014/main" id="{AE2ADA87-369E-9549-AF71-1C7734138554}"/>
              </a:ext>
            </a:extLst>
          </p:cNvPr>
          <p:cNvGraphicFramePr>
            <a:graphicFrameLocks noGrp="1"/>
          </p:cNvGraphicFramePr>
          <p:nvPr/>
        </p:nvGraphicFramePr>
        <p:xfrm>
          <a:off x="6781800" y="1676400"/>
          <a:ext cx="1676400" cy="2897328"/>
        </p:xfrm>
        <a:graphic>
          <a:graphicData uri="http://schemas.openxmlformats.org/drawingml/2006/table">
            <a:tbl>
              <a:tblPr/>
              <a:tblGrid>
                <a:gridCol w="1676400">
                  <a:extLst>
                    <a:ext uri="{9D8B030D-6E8A-4147-A177-3AD203B41FA5}">
                      <a16:colId xmlns:a16="http://schemas.microsoft.com/office/drawing/2014/main" val="20000"/>
                    </a:ext>
                  </a:extLst>
                </a:gridCol>
              </a:tblGrid>
              <a:tr h="6095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33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1003" name="Text Box 90">
            <a:extLst>
              <a:ext uri="{FF2B5EF4-FFF2-40B4-BE49-F238E27FC236}">
                <a16:creationId xmlns:a16="http://schemas.microsoft.com/office/drawing/2014/main" id="{70A82B9B-0F9B-154A-B030-CBF7A4A41710}"/>
              </a:ext>
            </a:extLst>
          </p:cNvPr>
          <p:cNvSpPr txBox="1">
            <a:spLocks noChangeArrowheads="1"/>
          </p:cNvSpPr>
          <p:nvPr/>
        </p:nvSpPr>
        <p:spPr bwMode="auto">
          <a:xfrm>
            <a:off x="1828800" y="23622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F1</a:t>
            </a:r>
          </a:p>
        </p:txBody>
      </p:sp>
      <p:sp>
        <p:nvSpPr>
          <p:cNvPr id="41004" name="Text Box 91">
            <a:extLst>
              <a:ext uri="{FF2B5EF4-FFF2-40B4-BE49-F238E27FC236}">
                <a16:creationId xmlns:a16="http://schemas.microsoft.com/office/drawing/2014/main" id="{5F18C7B8-EF1A-8E42-AF25-6029420BF092}"/>
              </a:ext>
            </a:extLst>
          </p:cNvPr>
          <p:cNvSpPr txBox="1">
            <a:spLocks noChangeArrowheads="1"/>
          </p:cNvSpPr>
          <p:nvPr/>
        </p:nvSpPr>
        <p:spPr bwMode="auto">
          <a:xfrm>
            <a:off x="1752600" y="2819400"/>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回收区</a:t>
            </a:r>
          </a:p>
        </p:txBody>
      </p:sp>
      <p:sp>
        <p:nvSpPr>
          <p:cNvPr id="41005" name="Text Box 92">
            <a:extLst>
              <a:ext uri="{FF2B5EF4-FFF2-40B4-BE49-F238E27FC236}">
                <a16:creationId xmlns:a16="http://schemas.microsoft.com/office/drawing/2014/main" id="{BB102460-F041-A84D-91B2-610FC59D1F0B}"/>
              </a:ext>
            </a:extLst>
          </p:cNvPr>
          <p:cNvSpPr txBox="1">
            <a:spLocks noChangeArrowheads="1"/>
          </p:cNvSpPr>
          <p:nvPr/>
        </p:nvSpPr>
        <p:spPr bwMode="auto">
          <a:xfrm>
            <a:off x="4343400" y="28194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回收区</a:t>
            </a:r>
          </a:p>
        </p:txBody>
      </p:sp>
      <p:sp>
        <p:nvSpPr>
          <p:cNvPr id="41006" name="Text Box 93">
            <a:extLst>
              <a:ext uri="{FF2B5EF4-FFF2-40B4-BE49-F238E27FC236}">
                <a16:creationId xmlns:a16="http://schemas.microsoft.com/office/drawing/2014/main" id="{611D79D9-833D-D54A-B045-E302DC4353B3}"/>
              </a:ext>
            </a:extLst>
          </p:cNvPr>
          <p:cNvSpPr txBox="1">
            <a:spLocks noChangeArrowheads="1"/>
          </p:cNvSpPr>
          <p:nvPr/>
        </p:nvSpPr>
        <p:spPr bwMode="auto">
          <a:xfrm>
            <a:off x="7010400" y="2857500"/>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回收区</a:t>
            </a:r>
          </a:p>
        </p:txBody>
      </p:sp>
      <p:sp>
        <p:nvSpPr>
          <p:cNvPr id="41007" name="Text Box 94">
            <a:extLst>
              <a:ext uri="{FF2B5EF4-FFF2-40B4-BE49-F238E27FC236}">
                <a16:creationId xmlns:a16="http://schemas.microsoft.com/office/drawing/2014/main" id="{084C0E39-3267-1F40-B713-3E57EE48681F}"/>
              </a:ext>
            </a:extLst>
          </p:cNvPr>
          <p:cNvSpPr txBox="1">
            <a:spLocks noChangeArrowheads="1"/>
          </p:cNvSpPr>
          <p:nvPr/>
        </p:nvSpPr>
        <p:spPr bwMode="auto">
          <a:xfrm>
            <a:off x="4343400" y="3352800"/>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F2</a:t>
            </a:r>
          </a:p>
        </p:txBody>
      </p:sp>
      <p:sp>
        <p:nvSpPr>
          <p:cNvPr id="41008" name="Text Box 95">
            <a:extLst>
              <a:ext uri="{FF2B5EF4-FFF2-40B4-BE49-F238E27FC236}">
                <a16:creationId xmlns:a16="http://schemas.microsoft.com/office/drawing/2014/main" id="{8037FABE-A53C-3448-8ECA-0D10D4F4588E}"/>
              </a:ext>
            </a:extLst>
          </p:cNvPr>
          <p:cNvSpPr txBox="1">
            <a:spLocks noChangeArrowheads="1"/>
          </p:cNvSpPr>
          <p:nvPr/>
        </p:nvSpPr>
        <p:spPr bwMode="auto">
          <a:xfrm>
            <a:off x="7239000" y="22860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F1</a:t>
            </a:r>
          </a:p>
        </p:txBody>
      </p:sp>
      <p:sp>
        <p:nvSpPr>
          <p:cNvPr id="41009" name="Text Box 96">
            <a:extLst>
              <a:ext uri="{FF2B5EF4-FFF2-40B4-BE49-F238E27FC236}">
                <a16:creationId xmlns:a16="http://schemas.microsoft.com/office/drawing/2014/main" id="{D776E0A1-355A-8B40-B922-22EDCE9EC12B}"/>
              </a:ext>
            </a:extLst>
          </p:cNvPr>
          <p:cNvSpPr txBox="1">
            <a:spLocks noChangeArrowheads="1"/>
          </p:cNvSpPr>
          <p:nvPr/>
        </p:nvSpPr>
        <p:spPr bwMode="auto">
          <a:xfrm>
            <a:off x="7315200" y="3352800"/>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F2</a:t>
            </a:r>
          </a:p>
        </p:txBody>
      </p:sp>
      <p:sp>
        <p:nvSpPr>
          <p:cNvPr id="41010" name="AutoShape 97">
            <a:extLst>
              <a:ext uri="{FF2B5EF4-FFF2-40B4-BE49-F238E27FC236}">
                <a16:creationId xmlns:a16="http://schemas.microsoft.com/office/drawing/2014/main" id="{9C81DDEE-5ACB-A340-B9EA-D61B65CB0533}"/>
              </a:ext>
            </a:extLst>
          </p:cNvPr>
          <p:cNvSpPr>
            <a:spLocks/>
          </p:cNvSpPr>
          <p:nvPr/>
        </p:nvSpPr>
        <p:spPr bwMode="auto">
          <a:xfrm>
            <a:off x="3200400" y="2286000"/>
            <a:ext cx="76200" cy="1066800"/>
          </a:xfrm>
          <a:prstGeom prst="rightBrace">
            <a:avLst>
              <a:gd name="adj1" fmla="val 1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41011" name="AutoShape 98">
            <a:extLst>
              <a:ext uri="{FF2B5EF4-FFF2-40B4-BE49-F238E27FC236}">
                <a16:creationId xmlns:a16="http://schemas.microsoft.com/office/drawing/2014/main" id="{83844EA8-DEB1-D547-A1F0-911F6C862D6F}"/>
              </a:ext>
            </a:extLst>
          </p:cNvPr>
          <p:cNvSpPr>
            <a:spLocks/>
          </p:cNvSpPr>
          <p:nvPr/>
        </p:nvSpPr>
        <p:spPr bwMode="auto">
          <a:xfrm>
            <a:off x="5638800" y="2743200"/>
            <a:ext cx="76200" cy="1066800"/>
          </a:xfrm>
          <a:prstGeom prst="rightBrace">
            <a:avLst>
              <a:gd name="adj1" fmla="val 1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41012" name="AutoShape 99">
            <a:extLst>
              <a:ext uri="{FF2B5EF4-FFF2-40B4-BE49-F238E27FC236}">
                <a16:creationId xmlns:a16="http://schemas.microsoft.com/office/drawing/2014/main" id="{CBDE3A4C-EAE4-8F41-8221-81856E2A4BBC}"/>
              </a:ext>
            </a:extLst>
          </p:cNvPr>
          <p:cNvSpPr>
            <a:spLocks/>
          </p:cNvSpPr>
          <p:nvPr/>
        </p:nvSpPr>
        <p:spPr bwMode="auto">
          <a:xfrm>
            <a:off x="8458200" y="2286000"/>
            <a:ext cx="152400" cy="1524000"/>
          </a:xfrm>
          <a:prstGeom prst="righ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17" name="AutoShape 100">
            <a:extLst>
              <a:ext uri="{FF2B5EF4-FFF2-40B4-BE49-F238E27FC236}">
                <a16:creationId xmlns:a16="http://schemas.microsoft.com/office/drawing/2014/main" id="{4E1463AC-BB1D-F441-8D52-894F8C35913F}"/>
              </a:ext>
            </a:extLst>
          </p:cNvPr>
          <p:cNvSpPr>
            <a:spLocks noChangeArrowheads="1"/>
          </p:cNvSpPr>
          <p:nvPr/>
        </p:nvSpPr>
        <p:spPr bwMode="auto">
          <a:xfrm>
            <a:off x="304800" y="1071563"/>
            <a:ext cx="762000" cy="1214437"/>
          </a:xfrm>
          <a:prstGeom prst="wedgeRectCallout">
            <a:avLst>
              <a:gd name="adj1" fmla="val 86250"/>
              <a:gd name="adj2" fmla="val 47472"/>
            </a:avLst>
          </a:prstGeom>
          <a:solidFill>
            <a:srgbClr val="0000FF"/>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合并后首地址</a:t>
            </a:r>
          </a:p>
        </p:txBody>
      </p:sp>
      <p:sp>
        <p:nvSpPr>
          <p:cNvPr id="18" name="AutoShape 101">
            <a:extLst>
              <a:ext uri="{FF2B5EF4-FFF2-40B4-BE49-F238E27FC236}">
                <a16:creationId xmlns:a16="http://schemas.microsoft.com/office/drawing/2014/main" id="{4BC49FE5-F80E-2842-87AA-D9376854C7E0}"/>
              </a:ext>
            </a:extLst>
          </p:cNvPr>
          <p:cNvSpPr>
            <a:spLocks noChangeArrowheads="1"/>
          </p:cNvSpPr>
          <p:nvPr/>
        </p:nvSpPr>
        <p:spPr bwMode="auto">
          <a:xfrm>
            <a:off x="2895600" y="1190625"/>
            <a:ext cx="2209800" cy="381000"/>
          </a:xfrm>
          <a:prstGeom prst="wedgeRectCallout">
            <a:avLst>
              <a:gd name="adj1" fmla="val -1292"/>
              <a:gd name="adj2" fmla="val 377917"/>
            </a:avLst>
          </a:prstGeom>
          <a:solidFill>
            <a:srgbClr val="0000FF"/>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latin typeface="幼圆" pitchFamily="49" charset="-122"/>
                <a:ea typeface="幼圆" pitchFamily="49" charset="-122"/>
              </a:rPr>
              <a:t>合并后首地址</a:t>
            </a:r>
          </a:p>
        </p:txBody>
      </p:sp>
      <p:sp>
        <p:nvSpPr>
          <p:cNvPr id="19" name="AutoShape 102">
            <a:extLst>
              <a:ext uri="{FF2B5EF4-FFF2-40B4-BE49-F238E27FC236}">
                <a16:creationId xmlns:a16="http://schemas.microsoft.com/office/drawing/2014/main" id="{A0E81CD2-1A4E-DB4A-AAF2-6E4050B199AE}"/>
              </a:ext>
            </a:extLst>
          </p:cNvPr>
          <p:cNvSpPr>
            <a:spLocks noChangeArrowheads="1"/>
          </p:cNvSpPr>
          <p:nvPr/>
        </p:nvSpPr>
        <p:spPr bwMode="auto">
          <a:xfrm>
            <a:off x="5791200" y="1219200"/>
            <a:ext cx="762000" cy="1066800"/>
          </a:xfrm>
          <a:prstGeom prst="wedgeRectCallout">
            <a:avLst>
              <a:gd name="adj1" fmla="val 76250"/>
              <a:gd name="adj2" fmla="val 49255"/>
            </a:avLst>
          </a:prstGeom>
          <a:solidFill>
            <a:srgbClr val="0000FF"/>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合并后首地址</a:t>
            </a:r>
          </a:p>
        </p:txBody>
      </p:sp>
      <p:sp>
        <p:nvSpPr>
          <p:cNvPr id="41016" name="Text Box 103">
            <a:extLst>
              <a:ext uri="{FF2B5EF4-FFF2-40B4-BE49-F238E27FC236}">
                <a16:creationId xmlns:a16="http://schemas.microsoft.com/office/drawing/2014/main" id="{932D4860-9565-E847-87A0-974A28AE5E50}"/>
              </a:ext>
            </a:extLst>
          </p:cNvPr>
          <p:cNvSpPr txBox="1">
            <a:spLocks noChangeArrowheads="1"/>
          </p:cNvSpPr>
          <p:nvPr/>
        </p:nvSpPr>
        <p:spPr bwMode="auto">
          <a:xfrm>
            <a:off x="3276600" y="2514600"/>
            <a:ext cx="53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合并</a:t>
            </a:r>
          </a:p>
        </p:txBody>
      </p:sp>
      <p:sp>
        <p:nvSpPr>
          <p:cNvPr id="41017" name="Text Box 104">
            <a:extLst>
              <a:ext uri="{FF2B5EF4-FFF2-40B4-BE49-F238E27FC236}">
                <a16:creationId xmlns:a16="http://schemas.microsoft.com/office/drawing/2014/main" id="{F6640A7F-8E6C-6C4B-BC64-C8F9DDEC9EE7}"/>
              </a:ext>
            </a:extLst>
          </p:cNvPr>
          <p:cNvSpPr txBox="1">
            <a:spLocks noChangeArrowheads="1"/>
          </p:cNvSpPr>
          <p:nvPr/>
        </p:nvSpPr>
        <p:spPr bwMode="auto">
          <a:xfrm>
            <a:off x="5638800" y="2895600"/>
            <a:ext cx="53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合并</a:t>
            </a:r>
          </a:p>
        </p:txBody>
      </p:sp>
      <p:sp>
        <p:nvSpPr>
          <p:cNvPr id="41018" name="Text Box 105">
            <a:extLst>
              <a:ext uri="{FF2B5EF4-FFF2-40B4-BE49-F238E27FC236}">
                <a16:creationId xmlns:a16="http://schemas.microsoft.com/office/drawing/2014/main" id="{AE22FB7C-E58E-E44C-A1C8-7D6EBD40BC6F}"/>
              </a:ext>
            </a:extLst>
          </p:cNvPr>
          <p:cNvSpPr txBox="1">
            <a:spLocks noChangeArrowheads="1"/>
          </p:cNvSpPr>
          <p:nvPr/>
        </p:nvSpPr>
        <p:spPr bwMode="auto">
          <a:xfrm>
            <a:off x="8610600" y="2590800"/>
            <a:ext cx="53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合并</a:t>
            </a:r>
          </a:p>
        </p:txBody>
      </p:sp>
      <p:sp>
        <p:nvSpPr>
          <p:cNvPr id="41019" name="Text Box 106">
            <a:extLst>
              <a:ext uri="{FF2B5EF4-FFF2-40B4-BE49-F238E27FC236}">
                <a16:creationId xmlns:a16="http://schemas.microsoft.com/office/drawing/2014/main" id="{AE441517-2871-AF44-B24C-06A597FC427F}"/>
              </a:ext>
            </a:extLst>
          </p:cNvPr>
          <p:cNvSpPr txBox="1">
            <a:spLocks noChangeArrowheads="1"/>
          </p:cNvSpPr>
          <p:nvPr/>
        </p:nvSpPr>
        <p:spPr bwMode="auto">
          <a:xfrm>
            <a:off x="1752600" y="47244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a:t>
            </a:r>
            <a:r>
              <a:rPr lang="en-US" altLang="zh-CN" sz="2400">
                <a:solidFill>
                  <a:srgbClr val="000000"/>
                </a:solidFill>
                <a:latin typeface="幼圆" pitchFamily="49" charset="-122"/>
                <a:ea typeface="幼圆" pitchFamily="49" charset="-122"/>
              </a:rPr>
              <a:t>a</a:t>
            </a:r>
            <a:r>
              <a:rPr lang="zh-CN" altLang="en-US" sz="2400">
                <a:solidFill>
                  <a:srgbClr val="000000"/>
                </a:solidFill>
                <a:latin typeface="幼圆" pitchFamily="49" charset="-122"/>
                <a:ea typeface="幼圆" pitchFamily="49" charset="-122"/>
              </a:rPr>
              <a:t>）</a:t>
            </a:r>
          </a:p>
        </p:txBody>
      </p:sp>
      <p:sp>
        <p:nvSpPr>
          <p:cNvPr id="41020" name="Text Box 107">
            <a:extLst>
              <a:ext uri="{FF2B5EF4-FFF2-40B4-BE49-F238E27FC236}">
                <a16:creationId xmlns:a16="http://schemas.microsoft.com/office/drawing/2014/main" id="{4584F919-839B-6042-8B52-6FFEACA17A43}"/>
              </a:ext>
            </a:extLst>
          </p:cNvPr>
          <p:cNvSpPr txBox="1">
            <a:spLocks noChangeArrowheads="1"/>
          </p:cNvSpPr>
          <p:nvPr/>
        </p:nvSpPr>
        <p:spPr bwMode="auto">
          <a:xfrm>
            <a:off x="4572000" y="4724400"/>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(b)</a:t>
            </a:r>
          </a:p>
        </p:txBody>
      </p:sp>
      <p:sp>
        <p:nvSpPr>
          <p:cNvPr id="41021" name="Text Box 108">
            <a:extLst>
              <a:ext uri="{FF2B5EF4-FFF2-40B4-BE49-F238E27FC236}">
                <a16:creationId xmlns:a16="http://schemas.microsoft.com/office/drawing/2014/main" id="{812F0509-9355-064D-B0A0-402B277FC8D5}"/>
              </a:ext>
            </a:extLst>
          </p:cNvPr>
          <p:cNvSpPr txBox="1">
            <a:spLocks noChangeArrowheads="1"/>
          </p:cNvSpPr>
          <p:nvPr/>
        </p:nvSpPr>
        <p:spPr bwMode="auto">
          <a:xfrm>
            <a:off x="7239000" y="4724400"/>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(c)</a:t>
            </a:r>
          </a:p>
        </p:txBody>
      </p:sp>
      <p:sp>
        <p:nvSpPr>
          <p:cNvPr id="41022" name="Text Box 109">
            <a:extLst>
              <a:ext uri="{FF2B5EF4-FFF2-40B4-BE49-F238E27FC236}">
                <a16:creationId xmlns:a16="http://schemas.microsoft.com/office/drawing/2014/main" id="{856F1ABC-6DC5-2B4B-AEA0-870D3E0E38BD}"/>
              </a:ext>
            </a:extLst>
          </p:cNvPr>
          <p:cNvSpPr txBox="1">
            <a:spLocks noChangeArrowheads="1"/>
          </p:cNvSpPr>
          <p:nvPr/>
        </p:nvSpPr>
        <p:spPr bwMode="auto">
          <a:xfrm>
            <a:off x="2667000" y="5643563"/>
            <a:ext cx="3833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a:solidFill>
                  <a:srgbClr val="0000FF"/>
                </a:solidFill>
                <a:latin typeface="幼圆" pitchFamily="49" charset="-122"/>
                <a:ea typeface="幼圆" pitchFamily="49" charset="-122"/>
              </a:rPr>
              <a:t>内存回收时的情况</a:t>
            </a:r>
          </a:p>
        </p:txBody>
      </p:sp>
      <p:sp>
        <p:nvSpPr>
          <p:cNvPr id="27" name="AutoShape 110">
            <a:extLst>
              <a:ext uri="{FF2B5EF4-FFF2-40B4-BE49-F238E27FC236}">
                <a16:creationId xmlns:a16="http://schemas.microsoft.com/office/drawing/2014/main" id="{20888A69-4941-2A41-9F84-59499A4A2637}"/>
              </a:ext>
            </a:extLst>
          </p:cNvPr>
          <p:cNvSpPr>
            <a:spLocks noChangeArrowheads="1"/>
          </p:cNvSpPr>
          <p:nvPr/>
        </p:nvSpPr>
        <p:spPr bwMode="auto">
          <a:xfrm flipV="1">
            <a:off x="304800" y="3352800"/>
            <a:ext cx="762000" cy="1862138"/>
          </a:xfrm>
          <a:prstGeom prst="wedgeRoundRectCallout">
            <a:avLst>
              <a:gd name="adj1" fmla="val 87681"/>
              <a:gd name="adj2" fmla="val 74694"/>
              <a:gd name="adj3" fmla="val 16667"/>
            </a:avLst>
          </a:prstGeom>
          <a:solidFill>
            <a:srgbClr val="CC3399"/>
          </a:solidFill>
          <a:ln w="9525">
            <a:solidFill>
              <a:schemeClr val="tx1"/>
            </a:solidFill>
            <a:miter lim="800000"/>
            <a:headEnd/>
            <a:tailEnd/>
          </a:ln>
        </p:spPr>
        <p:txBody>
          <a:bodyPr rot="10800000"/>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回收区首地址</a:t>
            </a:r>
          </a:p>
        </p:txBody>
      </p:sp>
      <p:sp>
        <p:nvSpPr>
          <p:cNvPr id="28" name="AutoShape 115">
            <a:extLst>
              <a:ext uri="{FF2B5EF4-FFF2-40B4-BE49-F238E27FC236}">
                <a16:creationId xmlns:a16="http://schemas.microsoft.com/office/drawing/2014/main" id="{9AA243CD-6FB7-BA45-967B-30CF21E6D4E8}"/>
              </a:ext>
            </a:extLst>
          </p:cNvPr>
          <p:cNvSpPr>
            <a:spLocks noChangeArrowheads="1"/>
          </p:cNvSpPr>
          <p:nvPr/>
        </p:nvSpPr>
        <p:spPr bwMode="auto">
          <a:xfrm>
            <a:off x="76200" y="2438400"/>
            <a:ext cx="1066800" cy="381000"/>
          </a:xfrm>
          <a:prstGeom prst="wedgeRoundRectCallout">
            <a:avLst>
              <a:gd name="adj1" fmla="val 72769"/>
              <a:gd name="adj2" fmla="val 50000"/>
              <a:gd name="adj3" fmla="val 16667"/>
            </a:avLst>
          </a:prstGeom>
          <a:solidFill>
            <a:schemeClr val="hlink"/>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00"/>
                </a:solidFill>
                <a:latin typeface="幼圆" pitchFamily="49" charset="-122"/>
                <a:ea typeface="幼圆" pitchFamily="49" charset="-122"/>
              </a:rPr>
              <a:t>插入点</a:t>
            </a:r>
          </a:p>
        </p:txBody>
      </p:sp>
      <p:sp>
        <p:nvSpPr>
          <p:cNvPr id="30" name="矩形 29">
            <a:extLst>
              <a:ext uri="{FF2B5EF4-FFF2-40B4-BE49-F238E27FC236}">
                <a16:creationId xmlns:a16="http://schemas.microsoft.com/office/drawing/2014/main" id="{486F1EA8-E1E4-C54F-8035-83218BF11F3B}"/>
              </a:ext>
            </a:extLst>
          </p:cNvPr>
          <p:cNvSpPr>
            <a:spLocks noChangeArrowheads="1"/>
          </p:cNvSpPr>
          <p:nvPr/>
        </p:nvSpPr>
        <p:spPr bwMode="auto">
          <a:xfrm>
            <a:off x="1395413" y="2286000"/>
            <a:ext cx="1785937" cy="1071563"/>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 name="矩形 30">
            <a:extLst>
              <a:ext uri="{FF2B5EF4-FFF2-40B4-BE49-F238E27FC236}">
                <a16:creationId xmlns:a16="http://schemas.microsoft.com/office/drawing/2014/main" id="{3657AB2E-0BEC-054A-BA75-DAC540AADD9A}"/>
              </a:ext>
            </a:extLst>
          </p:cNvPr>
          <p:cNvSpPr>
            <a:spLocks noChangeArrowheads="1"/>
          </p:cNvSpPr>
          <p:nvPr/>
        </p:nvSpPr>
        <p:spPr bwMode="auto">
          <a:xfrm>
            <a:off x="3979863" y="2786063"/>
            <a:ext cx="1643062" cy="1071562"/>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2" name="矩形 31">
            <a:extLst>
              <a:ext uri="{FF2B5EF4-FFF2-40B4-BE49-F238E27FC236}">
                <a16:creationId xmlns:a16="http://schemas.microsoft.com/office/drawing/2014/main" id="{D9BC796D-BB37-C547-8722-602137253EA9}"/>
              </a:ext>
            </a:extLst>
          </p:cNvPr>
          <p:cNvSpPr>
            <a:spLocks noChangeArrowheads="1"/>
          </p:cNvSpPr>
          <p:nvPr/>
        </p:nvSpPr>
        <p:spPr bwMode="auto">
          <a:xfrm>
            <a:off x="6791325" y="2286000"/>
            <a:ext cx="1643063" cy="15716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82215154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linds(horizontal)">
                                      <p:cBhvr>
                                        <p:cTn id="25" dur="500"/>
                                        <p:tgtEl>
                                          <p:spTgt spid="3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blinds(horizontal)">
                                      <p:cBhvr>
                                        <p:cTn id="36" dur="500"/>
                                        <p:tgtEl>
                                          <p:spTgt spid="3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0-#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linds(horizontal)">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18" grpId="0" animBg="1" autoUpdateAnimBg="0"/>
      <p:bldP spid="19" grpId="0" animBg="1" autoUpdateAnimBg="0"/>
      <p:bldP spid="27" grpId="0" animBg="1" autoUpdateAnimBg="0"/>
      <p:bldP spid="28" grpId="0" animBg="1" autoUpdateAnimBg="0"/>
      <p:bldP spid="30" grpId="0" animBg="1"/>
      <p:bldP spid="31" grpId="0" animBg="1"/>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4-10">
            <a:extLst>
              <a:ext uri="{FF2B5EF4-FFF2-40B4-BE49-F238E27FC236}">
                <a16:creationId xmlns:a16="http://schemas.microsoft.com/office/drawing/2014/main" id="{4A0C8CC0-DA85-404D-8831-1E29E9658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3" y="571500"/>
            <a:ext cx="7353300" cy="592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a:extLst>
              <a:ext uri="{FF2B5EF4-FFF2-40B4-BE49-F238E27FC236}">
                <a16:creationId xmlns:a16="http://schemas.microsoft.com/office/drawing/2014/main" id="{5C18F6B6-4C8A-F845-9812-91DACF3667EF}"/>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
        <p:nvSpPr>
          <p:cNvPr id="41988" name="TextBox 3">
            <a:extLst>
              <a:ext uri="{FF2B5EF4-FFF2-40B4-BE49-F238E27FC236}">
                <a16:creationId xmlns:a16="http://schemas.microsoft.com/office/drawing/2014/main" id="{241CA0A8-4F07-7F4C-968A-9A033D807014}"/>
              </a:ext>
            </a:extLst>
          </p:cNvPr>
          <p:cNvSpPr txBox="1">
            <a:spLocks noChangeArrowheads="1"/>
          </p:cNvSpPr>
          <p:nvPr/>
        </p:nvSpPr>
        <p:spPr bwMode="auto">
          <a:xfrm>
            <a:off x="684213" y="981075"/>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内存回收流程</a:t>
            </a:r>
          </a:p>
        </p:txBody>
      </p:sp>
    </p:spTree>
    <p:extLst>
      <p:ext uri="{BB962C8B-B14F-4D97-AF65-F5344CB8AC3E}">
        <p14:creationId xmlns:p14="http://schemas.microsoft.com/office/powerpoint/2010/main" val="2214516271"/>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C4B4DB-CC33-1841-B2A0-0004A251AA68}"/>
              </a:ext>
            </a:extLst>
          </p:cNvPr>
          <p:cNvSpPr>
            <a:spLocks noGrp="1"/>
          </p:cNvSpPr>
          <p:nvPr>
            <p:ph idx="1"/>
          </p:nvPr>
        </p:nvSpPr>
        <p:spPr>
          <a:xfrm>
            <a:off x="685800" y="571500"/>
            <a:ext cx="4672013" cy="3929063"/>
          </a:xfrm>
        </p:spPr>
        <p:txBody>
          <a:bodyPr/>
          <a:lstStyle/>
          <a:p>
            <a:pPr>
              <a:buClr>
                <a:srgbClr val="0000FF"/>
              </a:buClr>
            </a:pPr>
            <a:r>
              <a:rPr lang="zh-CN" altLang="en-US" sz="2800" b="1">
                <a:solidFill>
                  <a:srgbClr val="D60093"/>
                </a:solidFill>
                <a:latin typeface="幼圆" pitchFamily="49" charset="-122"/>
                <a:ea typeface="幼圆" pitchFamily="49" charset="-122"/>
              </a:rPr>
              <a:t>连续分配的重要特点</a:t>
            </a:r>
            <a:endParaRPr lang="en-US" altLang="zh-CN" sz="2800" b="1">
              <a:solidFill>
                <a:srgbClr val="D60093"/>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一个系统或用户程序必须被装入一片连续的内存空间</a:t>
            </a:r>
            <a:endParaRPr lang="en-US" altLang="zh-CN"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rPr>
              <a:t>紧凑</a:t>
            </a:r>
            <a:endParaRPr lang="en-US" altLang="zh-CN" sz="2800"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移动内存中的作业位置，把原来分散的小分区拼接成一个大分区</a:t>
            </a:r>
          </a:p>
        </p:txBody>
      </p:sp>
      <p:sp>
        <p:nvSpPr>
          <p:cNvPr id="43011" name="Rectangle 2">
            <a:extLst>
              <a:ext uri="{FF2B5EF4-FFF2-40B4-BE49-F238E27FC236}">
                <a16:creationId xmlns:a16="http://schemas.microsoft.com/office/drawing/2014/main" id="{1B5E75B2-91C0-9B43-B171-A9CC6AFE5015}"/>
              </a:ext>
            </a:extLst>
          </p:cNvPr>
          <p:cNvSpPr>
            <a:spLocks noChangeArrowheads="1"/>
          </p:cNvSpPr>
          <p:nvPr/>
        </p:nvSpPr>
        <p:spPr bwMode="auto">
          <a:xfrm>
            <a:off x="428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
        <p:nvSpPr>
          <p:cNvPr id="5" name="Text Box 77">
            <a:extLst>
              <a:ext uri="{FF2B5EF4-FFF2-40B4-BE49-F238E27FC236}">
                <a16:creationId xmlns:a16="http://schemas.microsoft.com/office/drawing/2014/main" id="{C9CC73F4-D8EC-8C4A-9C09-EE5937B032BB}"/>
              </a:ext>
            </a:extLst>
          </p:cNvPr>
          <p:cNvSpPr txBox="1">
            <a:spLocks noChangeArrowheads="1"/>
          </p:cNvSpPr>
          <p:nvPr/>
        </p:nvSpPr>
        <p:spPr bwMode="auto">
          <a:xfrm>
            <a:off x="6732588" y="5675313"/>
            <a:ext cx="2232025" cy="461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(b)</a:t>
            </a:r>
            <a:r>
              <a:rPr lang="zh-CN" altLang="en-US" sz="2400">
                <a:solidFill>
                  <a:srgbClr val="0000FF"/>
                </a:solidFill>
              </a:rPr>
              <a:t>程序移动后</a:t>
            </a:r>
          </a:p>
        </p:txBody>
      </p:sp>
      <p:sp>
        <p:nvSpPr>
          <p:cNvPr id="43013" name="矩形 47">
            <a:extLst>
              <a:ext uri="{FF2B5EF4-FFF2-40B4-BE49-F238E27FC236}">
                <a16:creationId xmlns:a16="http://schemas.microsoft.com/office/drawing/2014/main" id="{A05DE673-00D6-7041-8E2A-77CEF2D817EF}"/>
              </a:ext>
            </a:extLst>
          </p:cNvPr>
          <p:cNvSpPr>
            <a:spLocks noChangeArrowheads="1"/>
          </p:cNvSpPr>
          <p:nvPr/>
        </p:nvSpPr>
        <p:spPr bwMode="auto">
          <a:xfrm>
            <a:off x="6627813" y="1203325"/>
            <a:ext cx="2087562" cy="4319588"/>
          </a:xfrm>
          <a:prstGeom prst="rect">
            <a:avLst/>
          </a:prstGeom>
          <a:solidFill>
            <a:srgbClr val="FFFFFF"/>
          </a:solidFill>
          <a:ln w="19050"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p>
        </p:txBody>
      </p:sp>
      <p:sp>
        <p:nvSpPr>
          <p:cNvPr id="7" name="矩形 6">
            <a:extLst>
              <a:ext uri="{FF2B5EF4-FFF2-40B4-BE49-F238E27FC236}">
                <a16:creationId xmlns:a16="http://schemas.microsoft.com/office/drawing/2014/main" id="{7C177023-CEA4-E546-92F6-0C214DEEBC89}"/>
              </a:ext>
            </a:extLst>
          </p:cNvPr>
          <p:cNvSpPr/>
          <p:nvPr/>
        </p:nvSpPr>
        <p:spPr bwMode="auto">
          <a:xfrm>
            <a:off x="6627813" y="3651250"/>
            <a:ext cx="2087562" cy="576263"/>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6</a:t>
            </a:r>
            <a:endParaRPr lang="zh-CN" altLang="en-US" sz="2400">
              <a:solidFill>
                <a:srgbClr val="F8F8F8"/>
              </a:solidFill>
              <a:effectLst>
                <a:outerShdw blurRad="38100" dist="38100" dir="2700000" algn="tl">
                  <a:srgbClr val="000000"/>
                </a:outerShdw>
              </a:effectLst>
            </a:endParaRPr>
          </a:p>
        </p:txBody>
      </p:sp>
      <p:sp>
        <p:nvSpPr>
          <p:cNvPr id="8" name="矩形 7">
            <a:extLst>
              <a:ext uri="{FF2B5EF4-FFF2-40B4-BE49-F238E27FC236}">
                <a16:creationId xmlns:a16="http://schemas.microsoft.com/office/drawing/2014/main" id="{16A3D725-22CB-E14C-B5D4-7B345AEB7196}"/>
              </a:ext>
            </a:extLst>
          </p:cNvPr>
          <p:cNvSpPr/>
          <p:nvPr/>
        </p:nvSpPr>
        <p:spPr bwMode="auto">
          <a:xfrm>
            <a:off x="6627813" y="1706563"/>
            <a:ext cx="2087562" cy="50482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1</a:t>
            </a:r>
            <a:endParaRPr lang="zh-CN" altLang="en-US" sz="2400">
              <a:solidFill>
                <a:srgbClr val="F8F8F8"/>
              </a:solidFill>
              <a:effectLst>
                <a:outerShdw blurRad="38100" dist="38100" dir="2700000" algn="tl">
                  <a:srgbClr val="000000"/>
                </a:outerShdw>
              </a:effectLst>
            </a:endParaRPr>
          </a:p>
        </p:txBody>
      </p:sp>
      <p:sp>
        <p:nvSpPr>
          <p:cNvPr id="9" name="矩形 8">
            <a:extLst>
              <a:ext uri="{FF2B5EF4-FFF2-40B4-BE49-F238E27FC236}">
                <a16:creationId xmlns:a16="http://schemas.microsoft.com/office/drawing/2014/main" id="{24F9E4A0-2262-DA4E-8EDB-517EC6711D80}"/>
              </a:ext>
            </a:extLst>
          </p:cNvPr>
          <p:cNvSpPr/>
          <p:nvPr/>
        </p:nvSpPr>
        <p:spPr bwMode="auto">
          <a:xfrm>
            <a:off x="6627813" y="1203325"/>
            <a:ext cx="2087562" cy="503238"/>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操作系统</a:t>
            </a:r>
          </a:p>
        </p:txBody>
      </p:sp>
      <p:sp>
        <p:nvSpPr>
          <p:cNvPr id="43017" name="TextBox 53">
            <a:extLst>
              <a:ext uri="{FF2B5EF4-FFF2-40B4-BE49-F238E27FC236}">
                <a16:creationId xmlns:a16="http://schemas.microsoft.com/office/drawing/2014/main" id="{92C3C7CE-B961-704F-92DB-C34C579BC3B9}"/>
              </a:ext>
            </a:extLst>
          </p:cNvPr>
          <p:cNvSpPr txBox="1">
            <a:spLocks noChangeArrowheads="1"/>
          </p:cNvSpPr>
          <p:nvPr/>
        </p:nvSpPr>
        <p:spPr bwMode="auto">
          <a:xfrm>
            <a:off x="7132638" y="2211388"/>
            <a:ext cx="129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10KB</a:t>
            </a:r>
            <a:endParaRPr lang="zh-CN" altLang="en-US" sz="2400">
              <a:solidFill>
                <a:srgbClr val="0000FF"/>
              </a:solidFill>
            </a:endParaRPr>
          </a:p>
        </p:txBody>
      </p:sp>
      <p:sp>
        <p:nvSpPr>
          <p:cNvPr id="43018" name="TextBox 54">
            <a:extLst>
              <a:ext uri="{FF2B5EF4-FFF2-40B4-BE49-F238E27FC236}">
                <a16:creationId xmlns:a16="http://schemas.microsoft.com/office/drawing/2014/main" id="{9F145C94-DD6B-F14E-9857-67C399CD11A4}"/>
              </a:ext>
            </a:extLst>
          </p:cNvPr>
          <p:cNvSpPr txBox="1">
            <a:spLocks noChangeArrowheads="1"/>
          </p:cNvSpPr>
          <p:nvPr/>
        </p:nvSpPr>
        <p:spPr bwMode="auto">
          <a:xfrm>
            <a:off x="7132638" y="3148013"/>
            <a:ext cx="1295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30KB</a:t>
            </a:r>
            <a:endParaRPr lang="zh-CN" altLang="en-US" sz="2400">
              <a:solidFill>
                <a:srgbClr val="0000FF"/>
              </a:solidFill>
            </a:endParaRPr>
          </a:p>
        </p:txBody>
      </p:sp>
      <p:sp>
        <p:nvSpPr>
          <p:cNvPr id="43019" name="TextBox 55">
            <a:extLst>
              <a:ext uri="{FF2B5EF4-FFF2-40B4-BE49-F238E27FC236}">
                <a16:creationId xmlns:a16="http://schemas.microsoft.com/office/drawing/2014/main" id="{D24C1579-9474-1F49-AA98-69D2545CC8A4}"/>
              </a:ext>
            </a:extLst>
          </p:cNvPr>
          <p:cNvSpPr txBox="1">
            <a:spLocks noChangeArrowheads="1"/>
          </p:cNvSpPr>
          <p:nvPr/>
        </p:nvSpPr>
        <p:spPr bwMode="auto">
          <a:xfrm>
            <a:off x="7132638" y="419735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14KB</a:t>
            </a:r>
            <a:endParaRPr lang="zh-CN" altLang="en-US" sz="2400">
              <a:solidFill>
                <a:srgbClr val="0000FF"/>
              </a:solidFill>
            </a:endParaRPr>
          </a:p>
        </p:txBody>
      </p:sp>
      <p:sp>
        <p:nvSpPr>
          <p:cNvPr id="43020" name="TextBox 56">
            <a:extLst>
              <a:ext uri="{FF2B5EF4-FFF2-40B4-BE49-F238E27FC236}">
                <a16:creationId xmlns:a16="http://schemas.microsoft.com/office/drawing/2014/main" id="{ACB6642D-D6C7-7043-AC71-D2BFF9E2A86A}"/>
              </a:ext>
            </a:extLst>
          </p:cNvPr>
          <p:cNvSpPr txBox="1">
            <a:spLocks noChangeArrowheads="1"/>
          </p:cNvSpPr>
          <p:nvPr/>
        </p:nvSpPr>
        <p:spPr bwMode="auto">
          <a:xfrm>
            <a:off x="7132638" y="5019675"/>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26KB</a:t>
            </a:r>
            <a:endParaRPr lang="zh-CN" altLang="en-US" sz="2400">
              <a:solidFill>
                <a:srgbClr val="0000FF"/>
              </a:solidFill>
            </a:endParaRPr>
          </a:p>
        </p:txBody>
      </p:sp>
      <p:sp>
        <p:nvSpPr>
          <p:cNvPr id="14" name="矩形 13">
            <a:extLst>
              <a:ext uri="{FF2B5EF4-FFF2-40B4-BE49-F238E27FC236}">
                <a16:creationId xmlns:a16="http://schemas.microsoft.com/office/drawing/2014/main" id="{98707306-ED84-614A-A109-81D783CC92AA}"/>
              </a:ext>
            </a:extLst>
          </p:cNvPr>
          <p:cNvSpPr/>
          <p:nvPr/>
        </p:nvSpPr>
        <p:spPr bwMode="auto">
          <a:xfrm>
            <a:off x="6627813" y="2643188"/>
            <a:ext cx="2087562" cy="431800"/>
          </a:xfrm>
          <a:prstGeom prst="rect">
            <a:avLst/>
          </a:prstGeom>
          <a:solidFill>
            <a:srgbClr val="FFCC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effectLst>
                  <a:outerShdw blurRad="38100" dist="38100" dir="2700000" algn="tl">
                    <a:srgbClr val="000000"/>
                  </a:outerShdw>
                </a:effectLst>
              </a:rPr>
              <a:t>进程</a:t>
            </a:r>
            <a:r>
              <a:rPr lang="en-US" altLang="zh-CN" sz="2400">
                <a:solidFill>
                  <a:srgbClr val="0000FF"/>
                </a:solidFill>
                <a:effectLst>
                  <a:outerShdw blurRad="38100" dist="38100" dir="2700000" algn="tl">
                    <a:srgbClr val="000000"/>
                  </a:outerShdw>
                </a:effectLst>
              </a:rPr>
              <a:t>3</a:t>
            </a:r>
            <a:endParaRPr lang="zh-CN" altLang="en-US" sz="2400">
              <a:solidFill>
                <a:srgbClr val="0000FF"/>
              </a:solidFill>
              <a:effectLst>
                <a:outerShdw blurRad="38100" dist="38100" dir="2700000" algn="tl">
                  <a:srgbClr val="000000"/>
                </a:outerShdw>
              </a:effectLst>
            </a:endParaRPr>
          </a:p>
        </p:txBody>
      </p:sp>
      <p:sp>
        <p:nvSpPr>
          <p:cNvPr id="15" name="矩形 14">
            <a:extLst>
              <a:ext uri="{FF2B5EF4-FFF2-40B4-BE49-F238E27FC236}">
                <a16:creationId xmlns:a16="http://schemas.microsoft.com/office/drawing/2014/main" id="{3409EF11-EFBB-694A-BE45-C497533F829D}"/>
              </a:ext>
            </a:extLst>
          </p:cNvPr>
          <p:cNvSpPr>
            <a:spLocks noChangeArrowheads="1"/>
          </p:cNvSpPr>
          <p:nvPr/>
        </p:nvSpPr>
        <p:spPr bwMode="auto">
          <a:xfrm>
            <a:off x="6627813" y="4597400"/>
            <a:ext cx="2087562" cy="515938"/>
          </a:xfrm>
          <a:prstGeom prst="rect">
            <a:avLst/>
          </a:prstGeom>
          <a:solidFill>
            <a:srgbClr val="FFFF99"/>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rPr>
              <a:t>进程</a:t>
            </a:r>
            <a:r>
              <a:rPr lang="en-US" altLang="zh-CN" sz="2400">
                <a:solidFill>
                  <a:srgbClr val="0000FF"/>
                </a:solidFill>
              </a:rPr>
              <a:t>9</a:t>
            </a:r>
            <a:endParaRPr lang="zh-CN" altLang="en-US" sz="2400">
              <a:solidFill>
                <a:srgbClr val="0000FF"/>
              </a:solidFill>
            </a:endParaRPr>
          </a:p>
        </p:txBody>
      </p:sp>
      <p:grpSp>
        <p:nvGrpSpPr>
          <p:cNvPr id="2" name="组合 62">
            <a:extLst>
              <a:ext uri="{FF2B5EF4-FFF2-40B4-BE49-F238E27FC236}">
                <a16:creationId xmlns:a16="http://schemas.microsoft.com/office/drawing/2014/main" id="{B1771876-97F8-8D44-B78C-042652332F6E}"/>
              </a:ext>
            </a:extLst>
          </p:cNvPr>
          <p:cNvGrpSpPr>
            <a:grpSpLocks/>
          </p:cNvGrpSpPr>
          <p:nvPr/>
        </p:nvGrpSpPr>
        <p:grpSpPr bwMode="auto">
          <a:xfrm>
            <a:off x="6764692" y="4292129"/>
            <a:ext cx="1839756" cy="1081087"/>
            <a:chOff x="5612095" y="4196312"/>
            <a:chExt cx="1840223" cy="1080121"/>
          </a:xfrm>
          <a:solidFill>
            <a:srgbClr val="FFFFFF"/>
          </a:solidFill>
        </p:grpSpPr>
        <p:sp>
          <p:nvSpPr>
            <p:cNvPr id="17" name="矩形 57">
              <a:extLst>
                <a:ext uri="{FF2B5EF4-FFF2-40B4-BE49-F238E27FC236}">
                  <a16:creationId xmlns:a16="http://schemas.microsoft.com/office/drawing/2014/main" id="{A6607B34-1417-7648-A11C-28BF80D143FF}"/>
                </a:ext>
              </a:extLst>
            </p:cNvPr>
            <p:cNvSpPr>
              <a:spLocks noChangeArrowheads="1"/>
            </p:cNvSpPr>
            <p:nvPr/>
          </p:nvSpPr>
          <p:spPr bwMode="auto">
            <a:xfrm>
              <a:off x="5612095" y="4196312"/>
              <a:ext cx="1656183" cy="1080121"/>
            </a:xfrm>
            <a:prstGeom prst="rect">
              <a:avLst/>
            </a:prstGeom>
            <a:grpFill/>
            <a:ln w="9525" algn="ctr">
              <a:noFill/>
              <a:round/>
              <a:headEnd/>
              <a:tailEnd/>
            </a:ln>
          </p:spPr>
          <p:txBody>
            <a:bodyPr/>
            <a:lstStyle/>
            <a:p>
              <a:pPr>
                <a:defRPr/>
              </a:pPr>
              <a:endParaRPr lang="zh-CN" altLang="en-US" sz="2400"/>
            </a:p>
          </p:txBody>
        </p:sp>
        <p:sp>
          <p:nvSpPr>
            <p:cNvPr id="18" name="TextBox 58">
              <a:extLst>
                <a:ext uri="{FF2B5EF4-FFF2-40B4-BE49-F238E27FC236}">
                  <a16:creationId xmlns:a16="http://schemas.microsoft.com/office/drawing/2014/main" id="{44A19AB4-1328-5443-AA7A-4D2DE8495C2F}"/>
                </a:ext>
              </a:extLst>
            </p:cNvPr>
            <p:cNvSpPr txBox="1">
              <a:spLocks noChangeArrowheads="1"/>
            </p:cNvSpPr>
            <p:nvPr/>
          </p:nvSpPr>
          <p:spPr bwMode="auto">
            <a:xfrm>
              <a:off x="6228182" y="4670880"/>
              <a:ext cx="1224136" cy="461665"/>
            </a:xfrm>
            <a:prstGeom prst="rect">
              <a:avLst/>
            </a:prstGeom>
            <a:grpFill/>
            <a:ln w="9525">
              <a:noFill/>
              <a:miter lim="800000"/>
              <a:headEnd/>
              <a:tailEnd/>
            </a:ln>
          </p:spPr>
          <p:txBody>
            <a:bodyPr>
              <a:spAutoFit/>
            </a:bodyPr>
            <a:lstStyle/>
            <a:p>
              <a:pPr>
                <a:defRPr/>
              </a:pPr>
              <a:r>
                <a:rPr lang="en-US" altLang="zh-CN" sz="2400" dirty="0">
                  <a:solidFill>
                    <a:srgbClr val="0000FF"/>
                  </a:solidFill>
                </a:rPr>
                <a:t>80KB</a:t>
              </a:r>
              <a:endParaRPr lang="zh-CN" altLang="en-US" sz="2400" dirty="0">
                <a:solidFill>
                  <a:srgbClr val="0000FF"/>
                </a:solidFill>
              </a:endParaRPr>
            </a:p>
          </p:txBody>
        </p:sp>
      </p:grpSp>
      <p:sp>
        <p:nvSpPr>
          <p:cNvPr id="19" name="Text Box 77">
            <a:extLst>
              <a:ext uri="{FF2B5EF4-FFF2-40B4-BE49-F238E27FC236}">
                <a16:creationId xmlns:a16="http://schemas.microsoft.com/office/drawing/2014/main" id="{B83A4A42-CAF2-F44E-BA3B-AC47F0960698}"/>
              </a:ext>
            </a:extLst>
          </p:cNvPr>
          <p:cNvSpPr txBox="1">
            <a:spLocks noChangeArrowheads="1"/>
          </p:cNvSpPr>
          <p:nvPr/>
        </p:nvSpPr>
        <p:spPr bwMode="auto">
          <a:xfrm>
            <a:off x="6753225" y="5672138"/>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(a)</a:t>
            </a:r>
            <a:r>
              <a:rPr lang="zh-CN" altLang="en-US" sz="2400">
                <a:solidFill>
                  <a:srgbClr val="0000FF"/>
                </a:solidFill>
              </a:rPr>
              <a:t>程序移动前</a:t>
            </a:r>
          </a:p>
        </p:txBody>
      </p:sp>
      <p:sp>
        <p:nvSpPr>
          <p:cNvPr id="20" name="TextBox 19">
            <a:extLst>
              <a:ext uri="{FF2B5EF4-FFF2-40B4-BE49-F238E27FC236}">
                <a16:creationId xmlns:a16="http://schemas.microsoft.com/office/drawing/2014/main" id="{54E8A012-D449-2946-95B4-F724106305C6}"/>
              </a:ext>
            </a:extLst>
          </p:cNvPr>
          <p:cNvSpPr txBox="1">
            <a:spLocks noChangeArrowheads="1"/>
          </p:cNvSpPr>
          <p:nvPr/>
        </p:nvSpPr>
        <p:spPr bwMode="auto">
          <a:xfrm>
            <a:off x="857250" y="4292600"/>
            <a:ext cx="50006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pPr>
            <a:r>
              <a:rPr lang="zh-CN" altLang="en-US" sz="2800">
                <a:solidFill>
                  <a:srgbClr val="D60093"/>
                </a:solidFill>
                <a:latin typeface="幼圆" pitchFamily="49" charset="-122"/>
                <a:ea typeface="幼圆" pitchFamily="49" charset="-122"/>
              </a:rPr>
              <a:t>如果一个要求</a:t>
            </a:r>
            <a:r>
              <a:rPr lang="en-US" altLang="zh-CN" sz="2800">
                <a:solidFill>
                  <a:srgbClr val="0000FF"/>
                </a:solidFill>
                <a:latin typeface="幼圆" pitchFamily="49" charset="-122"/>
                <a:ea typeface="幼圆" pitchFamily="49" charset="-122"/>
              </a:rPr>
              <a:t>40KB</a:t>
            </a:r>
            <a:r>
              <a:rPr lang="zh-CN" altLang="en-US" sz="2800">
                <a:solidFill>
                  <a:srgbClr val="D60093"/>
                </a:solidFill>
                <a:latin typeface="幼圆" pitchFamily="49" charset="-122"/>
                <a:ea typeface="幼圆" pitchFamily="49" charset="-122"/>
              </a:rPr>
              <a:t>的作业到达，系统能否满足其要求？</a:t>
            </a:r>
            <a:endParaRPr lang="en-US" altLang="zh-CN" sz="2800">
              <a:solidFill>
                <a:srgbClr val="D60093"/>
              </a:solidFill>
              <a:latin typeface="幼圆" pitchFamily="49" charset="-122"/>
              <a:ea typeface="幼圆" pitchFamily="49" charset="-122"/>
            </a:endParaRPr>
          </a:p>
        </p:txBody>
      </p:sp>
      <p:grpSp>
        <p:nvGrpSpPr>
          <p:cNvPr id="4" name="组合 27">
            <a:extLst>
              <a:ext uri="{FF2B5EF4-FFF2-40B4-BE49-F238E27FC236}">
                <a16:creationId xmlns:a16="http://schemas.microsoft.com/office/drawing/2014/main" id="{F81CC883-6614-3244-A916-774FBB506499}"/>
              </a:ext>
            </a:extLst>
          </p:cNvPr>
          <p:cNvGrpSpPr>
            <a:grpSpLocks/>
          </p:cNvGrpSpPr>
          <p:nvPr/>
        </p:nvGrpSpPr>
        <p:grpSpPr bwMode="auto">
          <a:xfrm>
            <a:off x="6643688" y="2214563"/>
            <a:ext cx="2071687" cy="461962"/>
            <a:chOff x="6643702" y="2214554"/>
            <a:chExt cx="2071702" cy="461665"/>
          </a:xfrm>
        </p:grpSpPr>
        <p:sp>
          <p:nvSpPr>
            <p:cNvPr id="43034" name="矩形 20">
              <a:extLst>
                <a:ext uri="{FF2B5EF4-FFF2-40B4-BE49-F238E27FC236}">
                  <a16:creationId xmlns:a16="http://schemas.microsoft.com/office/drawing/2014/main" id="{E440226E-1F80-B84D-AD0E-1D024C1B25C9}"/>
                </a:ext>
              </a:extLst>
            </p:cNvPr>
            <p:cNvSpPr>
              <a:spLocks noChangeArrowheads="1"/>
            </p:cNvSpPr>
            <p:nvPr/>
          </p:nvSpPr>
          <p:spPr bwMode="auto">
            <a:xfrm>
              <a:off x="6643702" y="2214554"/>
              <a:ext cx="2071702" cy="42862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3035" name="TextBox 21">
              <a:extLst>
                <a:ext uri="{FF2B5EF4-FFF2-40B4-BE49-F238E27FC236}">
                  <a16:creationId xmlns:a16="http://schemas.microsoft.com/office/drawing/2014/main" id="{1C99E8B1-2649-EF46-AD73-F186B43460FE}"/>
                </a:ext>
              </a:extLst>
            </p:cNvPr>
            <p:cNvSpPr txBox="1">
              <a:spLocks noChangeArrowheads="1"/>
            </p:cNvSpPr>
            <p:nvPr/>
          </p:nvSpPr>
          <p:spPr bwMode="auto">
            <a:xfrm>
              <a:off x="7218058" y="2214554"/>
              <a:ext cx="1170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2</a:t>
              </a:r>
              <a:endParaRPr lang="zh-CN" altLang="en-US" sz="2400">
                <a:solidFill>
                  <a:srgbClr val="0000FF"/>
                </a:solidFill>
              </a:endParaRPr>
            </a:p>
          </p:txBody>
        </p:sp>
      </p:grpSp>
      <p:grpSp>
        <p:nvGrpSpPr>
          <p:cNvPr id="6" name="组合 28">
            <a:extLst>
              <a:ext uri="{FF2B5EF4-FFF2-40B4-BE49-F238E27FC236}">
                <a16:creationId xmlns:a16="http://schemas.microsoft.com/office/drawing/2014/main" id="{9E65D1E6-7326-2E49-9F8C-602C94A33B56}"/>
              </a:ext>
            </a:extLst>
          </p:cNvPr>
          <p:cNvGrpSpPr>
            <a:grpSpLocks/>
          </p:cNvGrpSpPr>
          <p:nvPr/>
        </p:nvGrpSpPr>
        <p:grpSpPr bwMode="auto">
          <a:xfrm>
            <a:off x="6643688" y="3071813"/>
            <a:ext cx="2071687" cy="571500"/>
            <a:chOff x="6643702" y="3071810"/>
            <a:chExt cx="2071702" cy="571504"/>
          </a:xfrm>
        </p:grpSpPr>
        <p:sp>
          <p:nvSpPr>
            <p:cNvPr id="43032" name="矩形 23">
              <a:extLst>
                <a:ext uri="{FF2B5EF4-FFF2-40B4-BE49-F238E27FC236}">
                  <a16:creationId xmlns:a16="http://schemas.microsoft.com/office/drawing/2014/main" id="{85CD76C9-1285-9941-BFD6-5B0794D9E411}"/>
                </a:ext>
              </a:extLst>
            </p:cNvPr>
            <p:cNvSpPr>
              <a:spLocks noChangeArrowheads="1"/>
            </p:cNvSpPr>
            <p:nvPr/>
          </p:nvSpPr>
          <p:spPr bwMode="auto">
            <a:xfrm>
              <a:off x="6643702" y="3071810"/>
              <a:ext cx="2071702" cy="571504"/>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3033" name="TextBox 22">
              <a:extLst>
                <a:ext uri="{FF2B5EF4-FFF2-40B4-BE49-F238E27FC236}">
                  <a16:creationId xmlns:a16="http://schemas.microsoft.com/office/drawing/2014/main" id="{251F9D71-047F-EF4F-AE57-7ABEF4D93F44}"/>
                </a:ext>
              </a:extLst>
            </p:cNvPr>
            <p:cNvSpPr txBox="1">
              <a:spLocks noChangeArrowheads="1"/>
            </p:cNvSpPr>
            <p:nvPr/>
          </p:nvSpPr>
          <p:spPr bwMode="auto">
            <a:xfrm>
              <a:off x="7146050" y="3110211"/>
              <a:ext cx="12424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4</a:t>
              </a:r>
              <a:endParaRPr lang="zh-CN" altLang="en-US" sz="2400">
                <a:solidFill>
                  <a:srgbClr val="0000FF"/>
                </a:solidFill>
              </a:endParaRPr>
            </a:p>
          </p:txBody>
        </p:sp>
      </p:grpSp>
      <p:grpSp>
        <p:nvGrpSpPr>
          <p:cNvPr id="10" name="组合 29">
            <a:extLst>
              <a:ext uri="{FF2B5EF4-FFF2-40B4-BE49-F238E27FC236}">
                <a16:creationId xmlns:a16="http://schemas.microsoft.com/office/drawing/2014/main" id="{AF0CB0B2-D030-5E45-84FC-2A5F312B99AF}"/>
              </a:ext>
            </a:extLst>
          </p:cNvPr>
          <p:cNvGrpSpPr>
            <a:grpSpLocks/>
          </p:cNvGrpSpPr>
          <p:nvPr/>
        </p:nvGrpSpPr>
        <p:grpSpPr bwMode="auto">
          <a:xfrm>
            <a:off x="6643688" y="4181475"/>
            <a:ext cx="2176462" cy="461963"/>
            <a:chOff x="6643702" y="4181781"/>
            <a:chExt cx="2176799" cy="461665"/>
          </a:xfrm>
        </p:grpSpPr>
        <p:sp>
          <p:nvSpPr>
            <p:cNvPr id="43030" name="矩形 24">
              <a:extLst>
                <a:ext uri="{FF2B5EF4-FFF2-40B4-BE49-F238E27FC236}">
                  <a16:creationId xmlns:a16="http://schemas.microsoft.com/office/drawing/2014/main" id="{473BD0CE-9E76-004D-AC25-F800463105C2}"/>
                </a:ext>
              </a:extLst>
            </p:cNvPr>
            <p:cNvSpPr>
              <a:spLocks noChangeArrowheads="1"/>
            </p:cNvSpPr>
            <p:nvPr/>
          </p:nvSpPr>
          <p:spPr bwMode="auto">
            <a:xfrm>
              <a:off x="6643702" y="4227697"/>
              <a:ext cx="2071702" cy="35719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3031" name="TextBox 26">
              <a:extLst>
                <a:ext uri="{FF2B5EF4-FFF2-40B4-BE49-F238E27FC236}">
                  <a16:creationId xmlns:a16="http://schemas.microsoft.com/office/drawing/2014/main" id="{9F809752-E868-8540-8D53-6EC31FB98EA6}"/>
                </a:ext>
              </a:extLst>
            </p:cNvPr>
            <p:cNvSpPr txBox="1">
              <a:spLocks noChangeArrowheads="1"/>
            </p:cNvSpPr>
            <p:nvPr/>
          </p:nvSpPr>
          <p:spPr bwMode="auto">
            <a:xfrm>
              <a:off x="7177427" y="4181781"/>
              <a:ext cx="16430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7</a:t>
              </a:r>
              <a:endParaRPr lang="zh-CN" altLang="en-US" sz="2400">
                <a:solidFill>
                  <a:srgbClr val="0000FF"/>
                </a:solidFill>
              </a:endParaRPr>
            </a:p>
          </p:txBody>
        </p:sp>
      </p:grpSp>
      <p:sp>
        <p:nvSpPr>
          <p:cNvPr id="31" name="TextBox 30">
            <a:extLst>
              <a:ext uri="{FF2B5EF4-FFF2-40B4-BE49-F238E27FC236}">
                <a16:creationId xmlns:a16="http://schemas.microsoft.com/office/drawing/2014/main" id="{D1D5D1BD-4413-954E-8E9E-7B414FFF9DCC}"/>
              </a:ext>
            </a:extLst>
          </p:cNvPr>
          <p:cNvSpPr txBox="1">
            <a:spLocks noChangeArrowheads="1"/>
          </p:cNvSpPr>
          <p:nvPr/>
        </p:nvSpPr>
        <p:spPr bwMode="auto">
          <a:xfrm>
            <a:off x="755650" y="5157788"/>
            <a:ext cx="52990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FF0000"/>
                </a:solidFill>
                <a:latin typeface="幼圆" pitchFamily="49" charset="-122"/>
                <a:ea typeface="幼圆" pitchFamily="49" charset="-122"/>
              </a:rPr>
              <a:t>问题：</a:t>
            </a:r>
            <a:r>
              <a:rPr lang="zh-CN" altLang="en-US" sz="2800">
                <a:solidFill>
                  <a:srgbClr val="0000FF"/>
                </a:solidFill>
                <a:latin typeface="幼圆" pitchFamily="49" charset="-122"/>
                <a:ea typeface="幼圆" pitchFamily="49" charset="-122"/>
              </a:rPr>
              <a:t>程序在内存中移动后，如何才能保证程序的正确运行？</a:t>
            </a:r>
            <a:endParaRPr lang="zh-CN" altLang="en-US" sz="2800"/>
          </a:p>
        </p:txBody>
      </p:sp>
    </p:spTree>
    <p:extLst>
      <p:ext uri="{BB962C8B-B14F-4D97-AF65-F5344CB8AC3E}">
        <p14:creationId xmlns:p14="http://schemas.microsoft.com/office/powerpoint/2010/main" val="251199534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7" presetClass="exit" presetSubtype="4" fill="hold" nodeType="clickEffect">
                                  <p:stCondLst>
                                    <p:cond delay="0"/>
                                  </p:stCondLst>
                                  <p:childTnLst>
                                    <p:anim calcmode="lin" valueType="num">
                                      <p:cBhvr additive="base">
                                        <p:cTn id="16" dur="5000"/>
                                        <p:tgtEl>
                                          <p:spTgt spid="10"/>
                                        </p:tgtEl>
                                        <p:attrNameLst>
                                          <p:attrName>ppt_x</p:attrName>
                                        </p:attrNameLst>
                                      </p:cBhvr>
                                      <p:tavLst>
                                        <p:tav tm="0">
                                          <p:val>
                                            <p:strVal val="ppt_x"/>
                                          </p:val>
                                        </p:tav>
                                        <p:tav tm="100000">
                                          <p:val>
                                            <p:strVal val="ppt_x"/>
                                          </p:val>
                                        </p:tav>
                                      </p:tavLst>
                                    </p:anim>
                                    <p:anim calcmode="lin" valueType="num">
                                      <p:cBhvr additive="base">
                                        <p:cTn id="17" dur="5000"/>
                                        <p:tgtEl>
                                          <p:spTgt spid="10"/>
                                        </p:tgtEl>
                                        <p:attrNameLst>
                                          <p:attrName>ppt_y</p:attrName>
                                        </p:attrNameLst>
                                      </p:cBhvr>
                                      <p:tavLst>
                                        <p:tav tm="0">
                                          <p:val>
                                            <p:strVal val="ppt_y"/>
                                          </p:val>
                                        </p:tav>
                                        <p:tav tm="100000">
                                          <p:val>
                                            <p:strVal val="1+ppt_h/2"/>
                                          </p:val>
                                        </p:tav>
                                      </p:tavLst>
                                    </p:anim>
                                    <p:set>
                                      <p:cBhvr>
                                        <p:cTn id="18" dur="1" fill="hold">
                                          <p:stCondLst>
                                            <p:cond delay="4999"/>
                                          </p:stCondLst>
                                        </p:cTn>
                                        <p:tgtEl>
                                          <p:spTgt spid="10"/>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0"/>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64" presetClass="path" presetSubtype="0" accel="50000" decel="50000" fill="hold" grpId="0" nodeType="clickEffect">
                                  <p:stCondLst>
                                    <p:cond delay="0"/>
                                  </p:stCondLst>
                                  <p:childTnLst>
                                    <p:animMotion origin="layout" path="M 0.00034 0.04283 L 0.00034 -0.06203 " pathEditMode="relative" rAng="0" ptsTypes="AA">
                                      <p:cBhvr>
                                        <p:cTn id="30" dur="2000" fill="hold"/>
                                        <p:tgtEl>
                                          <p:spTgt spid="14"/>
                                        </p:tgtEl>
                                        <p:attrNameLst>
                                          <p:attrName>ppt_x</p:attrName>
                                          <p:attrName>ppt_y</p:attrName>
                                        </p:attrNameLst>
                                      </p:cBhvr>
                                      <p:rCtr x="0" y="-5255"/>
                                    </p:animMotion>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64" presetClass="path" presetSubtype="0" accel="50000" decel="50000" fill="hold" grpId="0" nodeType="clickEffect">
                                  <p:stCondLst>
                                    <p:cond delay="0"/>
                                  </p:stCondLst>
                                  <p:childTnLst>
                                    <p:animMotion origin="layout" path="M 0.00017 -0.02176 L 0.00034 -0.14722 " pathEditMode="relative" rAng="0" ptsTypes="AA">
                                      <p:cBhvr>
                                        <p:cTn id="37" dur="2000" fill="hold"/>
                                        <p:tgtEl>
                                          <p:spTgt spid="7"/>
                                        </p:tgtEl>
                                        <p:attrNameLst>
                                          <p:attrName>ppt_x</p:attrName>
                                          <p:attrName>ppt_y</p:attrName>
                                        </p:attrNameLst>
                                      </p:cBhvr>
                                      <p:rCtr x="0" y="-6273"/>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64" presetClass="path" presetSubtype="0" accel="50000" decel="50000" fill="hold" grpId="0" nodeType="clickEffect">
                                  <p:stCondLst>
                                    <p:cond delay="0"/>
                                  </p:stCondLst>
                                  <p:childTnLst>
                                    <p:animMotion origin="layout" path="M 4.44444E-6 -0.10024 L 4.44444E-6 -0.20139 " pathEditMode="relative" rAng="0" ptsTypes="AA">
                                      <p:cBhvr>
                                        <p:cTn id="41" dur="2000" fill="hold"/>
                                        <p:tgtEl>
                                          <p:spTgt spid="15"/>
                                        </p:tgtEl>
                                        <p:attrNameLst>
                                          <p:attrName>ppt_x</p:attrName>
                                          <p:attrName>ppt_y</p:attrName>
                                        </p:attrNameLst>
                                      </p:cBhvr>
                                      <p:rCtr x="0" y="-5069"/>
                                    </p:animMotion>
                                  </p:childTnLst>
                                </p:cTn>
                              </p:par>
                            </p:childTnLst>
                          </p:cTn>
                        </p:par>
                        <p:par>
                          <p:cTn id="42" fill="hold" nodeType="afterGroup">
                            <p:stCondLst>
                              <p:cond delay="2000"/>
                            </p:stCondLst>
                            <p:childTnLst>
                              <p:par>
                                <p:cTn id="43" presetID="3" presetClass="entr" presetSubtype="10"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blinds(horizontal)">
                                      <p:cBhvr>
                                        <p:cTn id="53" dur="500"/>
                                        <p:tgtEl>
                                          <p:spTgt spid="3">
                                            <p:txEl>
                                              <p:pRg st="2" end="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blinds(horizontal)">
                                      <p:cBhvr>
                                        <p:cTn id="56" dur="500"/>
                                        <p:tgtEl>
                                          <p:spTgt spid="3">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5"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fltVal val="0"/>
                                          </p:val>
                                        </p:tav>
                                        <p:tav tm="100000">
                                          <p:val>
                                            <p:strVal val="#ppt_w"/>
                                          </p:val>
                                        </p:tav>
                                      </p:tavLst>
                                    </p:anim>
                                    <p:anim calcmode="lin" valueType="num">
                                      <p:cBhvr>
                                        <p:cTn id="62" dur="1000" fill="hold"/>
                                        <p:tgtEl>
                                          <p:spTgt spid="31"/>
                                        </p:tgtEl>
                                        <p:attrNameLst>
                                          <p:attrName>ppt_h</p:attrName>
                                        </p:attrNameLst>
                                      </p:cBhvr>
                                      <p:tavLst>
                                        <p:tav tm="0">
                                          <p:val>
                                            <p:fltVal val="0"/>
                                          </p:val>
                                        </p:tav>
                                        <p:tav tm="100000">
                                          <p:val>
                                            <p:strVal val="#ppt_h"/>
                                          </p:val>
                                        </p:tav>
                                      </p:tavLst>
                                    </p:anim>
                                    <p:anim calcmode="lin" valueType="num">
                                      <p:cBhvr>
                                        <p:cTn id="63"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P spid="14" grpId="0" animBg="1"/>
      <p:bldP spid="15" grpId="0" animBg="1"/>
      <p:bldP spid="19" grpId="0"/>
      <p:bldP spid="20"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67D055-207A-2E4C-9637-2B2EFE96FD5B}"/>
              </a:ext>
            </a:extLst>
          </p:cNvPr>
          <p:cNvSpPr>
            <a:spLocks noGrp="1"/>
          </p:cNvSpPr>
          <p:nvPr>
            <p:ph idx="1"/>
          </p:nvPr>
        </p:nvSpPr>
        <p:spPr>
          <a:xfrm>
            <a:off x="685800" y="642938"/>
            <a:ext cx="7772400" cy="5429250"/>
          </a:xfrm>
        </p:spPr>
        <p:txBody>
          <a:bodyPr/>
          <a:lstStyle/>
          <a:p>
            <a:pPr>
              <a:buClr>
                <a:srgbClr val="0000FF"/>
              </a:buClr>
            </a:pPr>
            <a:r>
              <a:rPr lang="zh-CN" altLang="en-US" b="1">
                <a:solidFill>
                  <a:srgbClr val="0000FF"/>
                </a:solidFill>
                <a:latin typeface="幼圆" pitchFamily="49" charset="-122"/>
                <a:ea typeface="幼圆" pitchFamily="49" charset="-122"/>
              </a:rPr>
              <a:t>动态重定位</a:t>
            </a:r>
            <a:endParaRPr lang="en-US" altLang="zh-CN" b="1">
              <a:solidFill>
                <a:srgbClr val="0000FF"/>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rPr>
              <a:t>地址变换过程是在程序执行期间，随着对每条指令和数据的访问而自动进行的。</a:t>
            </a:r>
          </a:p>
          <a:p>
            <a:pPr lvl="1">
              <a:buClr>
                <a:srgbClr val="0000FF"/>
              </a:buClr>
              <a:buFont typeface="Wingdings" pitchFamily="2" charset="2"/>
              <a:buChar char="l"/>
            </a:pPr>
            <a:r>
              <a:rPr lang="zh-CN" altLang="en-US" b="1">
                <a:solidFill>
                  <a:srgbClr val="D60093"/>
                </a:solidFill>
                <a:latin typeface="幼圆" pitchFamily="49" charset="-122"/>
                <a:ea typeface="幼圆" pitchFamily="49" charset="-122"/>
              </a:rPr>
              <a:t>地址映射：</a:t>
            </a:r>
            <a:r>
              <a:rPr lang="zh-CN" altLang="en-US" b="1">
                <a:solidFill>
                  <a:srgbClr val="000000"/>
                </a:solidFill>
                <a:latin typeface="幼圆" pitchFamily="49" charset="-122"/>
                <a:ea typeface="幼圆" pitchFamily="49" charset="-122"/>
              </a:rPr>
              <a:t>由相对地址转换为主存绝对地址的过程</a:t>
            </a:r>
            <a:endParaRPr lang="zh-CN" altLang="en-US" b="1">
              <a:solidFill>
                <a:srgbClr val="000000"/>
              </a:solidFill>
              <a:effectLst>
                <a:outerShdw blurRad="38100" dist="38100" dir="2700000" algn="tl">
                  <a:srgbClr val="C0C0C0"/>
                </a:outerShdw>
              </a:effectLst>
              <a:latin typeface="幼圆" pitchFamily="49" charset="-122"/>
              <a:ea typeface="幼圆" pitchFamily="49" charset="-122"/>
            </a:endParaRPr>
          </a:p>
          <a:p>
            <a:pPr lvl="1">
              <a:buClr>
                <a:srgbClr val="0000FF"/>
              </a:buClr>
            </a:pPr>
            <a:r>
              <a:rPr lang="zh-CN" altLang="en-US" b="1">
                <a:solidFill>
                  <a:srgbClr val="D60093"/>
                </a:solidFill>
                <a:latin typeface="幼圆" pitchFamily="49" charset="-122"/>
                <a:ea typeface="幼圆" pitchFamily="49" charset="-122"/>
              </a:rPr>
              <a:t>硬件支持</a:t>
            </a:r>
            <a:endParaRPr lang="en-US" altLang="zh-CN" b="1">
              <a:solidFill>
                <a:srgbClr val="D60093"/>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FF"/>
                </a:solidFill>
                <a:latin typeface="Arial" panose="020B0604020202020204" pitchFamily="34" charset="0"/>
                <a:ea typeface="幼圆" pitchFamily="49" charset="-122"/>
              </a:rPr>
              <a:t>重定位寄存器</a:t>
            </a:r>
            <a:endParaRPr lang="en-US" altLang="zh-CN" sz="2800" b="1">
              <a:solidFill>
                <a:srgbClr val="0000FF"/>
              </a:solidFill>
              <a:latin typeface="Arial" panose="020B0604020202020204" pitchFamily="34" charset="0"/>
              <a:ea typeface="幼圆" pitchFamily="49" charset="-122"/>
            </a:endParaRPr>
          </a:p>
          <a:p>
            <a:pPr lvl="3">
              <a:buClr>
                <a:srgbClr val="0000FF"/>
              </a:buClr>
              <a:buFont typeface="Wingdings" pitchFamily="2" charset="2"/>
              <a:buChar char="ü"/>
            </a:pPr>
            <a:r>
              <a:rPr lang="zh-CN" altLang="en-US" sz="2800" b="1">
                <a:solidFill>
                  <a:srgbClr val="000000"/>
                </a:solidFill>
                <a:latin typeface="Arial" panose="020B0604020202020204" pitchFamily="34" charset="0"/>
                <a:ea typeface="幼圆" pitchFamily="49" charset="-122"/>
              </a:rPr>
              <a:t>保存作业在内存中的开始地址</a:t>
            </a:r>
            <a:endParaRPr lang="en-US" altLang="zh-CN" sz="2800" b="1">
              <a:solidFill>
                <a:srgbClr val="000000"/>
              </a:solidFill>
              <a:latin typeface="Arial" panose="020B0604020202020204" pitchFamily="34" charset="0"/>
              <a:ea typeface="幼圆" pitchFamily="49" charset="-122"/>
            </a:endParaRPr>
          </a:p>
          <a:p>
            <a:pPr lvl="3">
              <a:buClr>
                <a:srgbClr val="0000FF"/>
              </a:buClr>
              <a:buFont typeface="Wingdings" pitchFamily="2" charset="2"/>
              <a:buChar char="ü"/>
            </a:pPr>
            <a:r>
              <a:rPr lang="zh-CN" altLang="en-US" sz="2800" b="1">
                <a:solidFill>
                  <a:srgbClr val="000000"/>
                </a:solidFill>
                <a:latin typeface="Arial" panose="020B0604020202020204" pitchFamily="34" charset="0"/>
                <a:ea typeface="幼圆" pitchFamily="49" charset="-122"/>
              </a:rPr>
              <a:t>提高地址映射速度</a:t>
            </a:r>
            <a:endParaRPr lang="en-US" altLang="zh-CN" sz="2800" b="1">
              <a:solidFill>
                <a:srgbClr val="000000"/>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b="1">
                <a:solidFill>
                  <a:srgbClr val="0000FF"/>
                </a:solidFill>
                <a:latin typeface="Arial" panose="020B0604020202020204" pitchFamily="34" charset="0"/>
                <a:ea typeface="幼圆" pitchFamily="49" charset="-122"/>
              </a:rPr>
              <a:t>内存绝对地址 </a:t>
            </a:r>
            <a:r>
              <a:rPr lang="en-US" altLang="zh-CN" b="1">
                <a:solidFill>
                  <a:srgbClr val="000000"/>
                </a:solidFill>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相对地址</a:t>
            </a:r>
            <a:r>
              <a:rPr lang="en-US" altLang="zh-CN" b="1">
                <a:solidFill>
                  <a:srgbClr val="000000"/>
                </a:solidFill>
                <a:latin typeface="Arial" panose="020B0604020202020204" pitchFamily="34" charset="0"/>
                <a:ea typeface="幼圆" pitchFamily="49" charset="-122"/>
              </a:rPr>
              <a:t>+</a:t>
            </a:r>
            <a:r>
              <a:rPr lang="zh-CN" altLang="en-US" b="1">
                <a:solidFill>
                  <a:srgbClr val="000000"/>
                </a:solidFill>
                <a:latin typeface="Arial" panose="020B0604020202020204" pitchFamily="34" charset="0"/>
                <a:ea typeface="幼圆" pitchFamily="49" charset="-122"/>
              </a:rPr>
              <a:t>重定位寄存器中的地址</a:t>
            </a:r>
            <a:endParaRPr lang="zh-CN" altLang="en-US" sz="3200" b="1">
              <a:solidFill>
                <a:srgbClr val="000000"/>
              </a:solidFill>
              <a:latin typeface="幼圆" pitchFamily="49" charset="-122"/>
              <a:ea typeface="幼圆" pitchFamily="49" charset="-122"/>
            </a:endParaRPr>
          </a:p>
        </p:txBody>
      </p:sp>
      <p:sp>
        <p:nvSpPr>
          <p:cNvPr id="44035" name="Rectangle 2">
            <a:extLst>
              <a:ext uri="{FF2B5EF4-FFF2-40B4-BE49-F238E27FC236}">
                <a16:creationId xmlns:a16="http://schemas.microsoft.com/office/drawing/2014/main" id="{2F27722B-A286-BE44-A4E5-178D304DC9FF}"/>
              </a:ext>
            </a:extLst>
          </p:cNvPr>
          <p:cNvSpPr>
            <a:spLocks noChangeArrowheads="1"/>
          </p:cNvSpPr>
          <p:nvPr/>
        </p:nvSpPr>
        <p:spPr bwMode="auto">
          <a:xfrm>
            <a:off x="428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Tree>
    <p:extLst>
      <p:ext uri="{BB962C8B-B14F-4D97-AF65-F5344CB8AC3E}">
        <p14:creationId xmlns:p14="http://schemas.microsoft.com/office/powerpoint/2010/main" val="200765037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descr="4-12">
            <a:extLst>
              <a:ext uri="{FF2B5EF4-FFF2-40B4-BE49-F238E27FC236}">
                <a16:creationId xmlns:a16="http://schemas.microsoft.com/office/drawing/2014/main" id="{1F9E5F34-7AB4-2043-BB69-8EEA6F66A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928688"/>
            <a:ext cx="7664450" cy="4075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19D0018B-385E-CA45-8D6E-EFEF1EF3987A}"/>
              </a:ext>
            </a:extLst>
          </p:cNvPr>
          <p:cNvSpPr txBox="1">
            <a:spLocks noChangeArrowheads="1"/>
          </p:cNvSpPr>
          <p:nvPr/>
        </p:nvSpPr>
        <p:spPr bwMode="auto">
          <a:xfrm>
            <a:off x="3143250" y="5643563"/>
            <a:ext cx="3857625" cy="476250"/>
          </a:xfrm>
          <a:prstGeom prst="rect">
            <a:avLst/>
          </a:prstGeom>
          <a:noFill/>
          <a:ln w="9525">
            <a:noFill/>
            <a:miter lim="800000"/>
            <a:headEnd/>
            <a:tailEnd/>
          </a:ln>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chemeClr val="bg2"/>
              </a:buClr>
            </a:pPr>
            <a:r>
              <a:rPr lang="zh-CN" altLang="en-US" sz="2800">
                <a:solidFill>
                  <a:srgbClr val="0000FF"/>
                </a:solidFill>
                <a:latin typeface="幼圆" pitchFamily="49" charset="-122"/>
                <a:ea typeface="幼圆" pitchFamily="49" charset="-122"/>
              </a:rPr>
              <a:t>动态重定位示意图</a:t>
            </a:r>
          </a:p>
        </p:txBody>
      </p:sp>
      <p:sp>
        <p:nvSpPr>
          <p:cNvPr id="45060" name="Rectangle 2">
            <a:extLst>
              <a:ext uri="{FF2B5EF4-FFF2-40B4-BE49-F238E27FC236}">
                <a16:creationId xmlns:a16="http://schemas.microsoft.com/office/drawing/2014/main" id="{E8045374-C1DD-DE4F-8A65-4E35CB02A797}"/>
              </a:ext>
            </a:extLst>
          </p:cNvPr>
          <p:cNvSpPr>
            <a:spLocks noChangeArrowheads="1"/>
          </p:cNvSpPr>
          <p:nvPr/>
        </p:nvSpPr>
        <p:spPr bwMode="auto">
          <a:xfrm>
            <a:off x="428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
        <p:nvSpPr>
          <p:cNvPr id="45061" name="矩形 5">
            <a:extLst>
              <a:ext uri="{FF2B5EF4-FFF2-40B4-BE49-F238E27FC236}">
                <a16:creationId xmlns:a16="http://schemas.microsoft.com/office/drawing/2014/main" id="{38E36F4D-8A0C-5E4E-963C-2A162EB9B423}"/>
              </a:ext>
            </a:extLst>
          </p:cNvPr>
          <p:cNvSpPr>
            <a:spLocks noChangeArrowheads="1"/>
          </p:cNvSpPr>
          <p:nvPr/>
        </p:nvSpPr>
        <p:spPr bwMode="auto">
          <a:xfrm>
            <a:off x="6372225" y="2060575"/>
            <a:ext cx="503238" cy="215900"/>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062" name="TextBox 7">
            <a:extLst>
              <a:ext uri="{FF2B5EF4-FFF2-40B4-BE49-F238E27FC236}">
                <a16:creationId xmlns:a16="http://schemas.microsoft.com/office/drawing/2014/main" id="{3061709C-B0CA-F348-B29D-60A013270D55}"/>
              </a:ext>
            </a:extLst>
          </p:cNvPr>
          <p:cNvSpPr txBox="1">
            <a:spLocks noChangeArrowheads="1"/>
          </p:cNvSpPr>
          <p:nvPr/>
        </p:nvSpPr>
        <p:spPr bwMode="auto">
          <a:xfrm>
            <a:off x="6227763" y="2492375"/>
            <a:ext cx="720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FF0000"/>
                </a:solidFill>
              </a:rPr>
              <a:t>12500</a:t>
            </a:r>
            <a:endParaRPr lang="zh-CN" altLang="en-US">
              <a:solidFill>
                <a:srgbClr val="FF0000"/>
              </a:solidFill>
            </a:endParaRPr>
          </a:p>
        </p:txBody>
      </p:sp>
      <p:sp>
        <p:nvSpPr>
          <p:cNvPr id="45063" name="圆角矩形 8">
            <a:extLst>
              <a:ext uri="{FF2B5EF4-FFF2-40B4-BE49-F238E27FC236}">
                <a16:creationId xmlns:a16="http://schemas.microsoft.com/office/drawing/2014/main" id="{22B7C055-2960-6C4D-B53E-41AECCCF601D}"/>
              </a:ext>
            </a:extLst>
          </p:cNvPr>
          <p:cNvSpPr>
            <a:spLocks noChangeArrowheads="1"/>
          </p:cNvSpPr>
          <p:nvPr/>
        </p:nvSpPr>
        <p:spPr bwMode="auto">
          <a:xfrm>
            <a:off x="2195513" y="1916113"/>
            <a:ext cx="504825" cy="217487"/>
          </a:xfrm>
          <a:prstGeom prst="roundRect">
            <a:avLst>
              <a:gd name="adj" fmla="val 16667"/>
            </a:avLst>
          </a:prstGeom>
          <a:solidFill>
            <a:srgbClr val="FFFFFF"/>
          </a:solidFill>
          <a:ln w="12700" algn="ctr">
            <a:solidFill>
              <a:srgbClr val="FFFFFF"/>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064" name="TextBox 8">
            <a:extLst>
              <a:ext uri="{FF2B5EF4-FFF2-40B4-BE49-F238E27FC236}">
                <a16:creationId xmlns:a16="http://schemas.microsoft.com/office/drawing/2014/main" id="{D03FF1CB-4546-6D48-AA21-CDEF6F13B74E}"/>
              </a:ext>
            </a:extLst>
          </p:cNvPr>
          <p:cNvSpPr txBox="1">
            <a:spLocks noChangeArrowheads="1"/>
          </p:cNvSpPr>
          <p:nvPr/>
        </p:nvSpPr>
        <p:spPr bwMode="auto">
          <a:xfrm>
            <a:off x="2195513" y="18351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0000FF"/>
                </a:solidFill>
              </a:rPr>
              <a:t>2500</a:t>
            </a:r>
            <a:endParaRPr lang="zh-CN" altLang="en-US">
              <a:solidFill>
                <a:srgbClr val="0000FF"/>
              </a:solidFill>
            </a:endParaRPr>
          </a:p>
        </p:txBody>
      </p:sp>
      <p:sp>
        <p:nvSpPr>
          <p:cNvPr id="45065" name="圆角矩形 9">
            <a:extLst>
              <a:ext uri="{FF2B5EF4-FFF2-40B4-BE49-F238E27FC236}">
                <a16:creationId xmlns:a16="http://schemas.microsoft.com/office/drawing/2014/main" id="{929D8A86-988C-5347-B34F-79C564BB4ED9}"/>
              </a:ext>
            </a:extLst>
          </p:cNvPr>
          <p:cNvSpPr>
            <a:spLocks noChangeArrowheads="1"/>
          </p:cNvSpPr>
          <p:nvPr/>
        </p:nvSpPr>
        <p:spPr bwMode="auto">
          <a:xfrm>
            <a:off x="7667625" y="1916113"/>
            <a:ext cx="504825" cy="217487"/>
          </a:xfrm>
          <a:prstGeom prst="roundRect">
            <a:avLst>
              <a:gd name="adj" fmla="val 16667"/>
            </a:avLst>
          </a:prstGeom>
          <a:noFill/>
          <a:ln w="12700" algn="ctr">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066" name="圆角矩形 10">
            <a:extLst>
              <a:ext uri="{FF2B5EF4-FFF2-40B4-BE49-F238E27FC236}">
                <a16:creationId xmlns:a16="http://schemas.microsoft.com/office/drawing/2014/main" id="{774C7CE4-388D-E745-BEDB-66BB043A693D}"/>
              </a:ext>
            </a:extLst>
          </p:cNvPr>
          <p:cNvSpPr>
            <a:spLocks noChangeArrowheads="1"/>
          </p:cNvSpPr>
          <p:nvPr/>
        </p:nvSpPr>
        <p:spPr bwMode="auto">
          <a:xfrm>
            <a:off x="7667625" y="1916113"/>
            <a:ext cx="649288" cy="217487"/>
          </a:xfrm>
          <a:prstGeom prst="roundRect">
            <a:avLst>
              <a:gd name="adj" fmla="val 16667"/>
            </a:avLst>
          </a:prstGeom>
          <a:solidFill>
            <a:srgbClr val="FFFFFF"/>
          </a:solidFill>
          <a:ln w="12700" algn="ctr">
            <a:solidFill>
              <a:srgbClr val="FFFFFF"/>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067" name="TextBox 9">
            <a:extLst>
              <a:ext uri="{FF2B5EF4-FFF2-40B4-BE49-F238E27FC236}">
                <a16:creationId xmlns:a16="http://schemas.microsoft.com/office/drawing/2014/main" id="{7DD7F5D8-C9DC-3C4F-9405-73966493FEC4}"/>
              </a:ext>
            </a:extLst>
          </p:cNvPr>
          <p:cNvSpPr txBox="1">
            <a:spLocks noChangeArrowheads="1"/>
          </p:cNvSpPr>
          <p:nvPr/>
        </p:nvSpPr>
        <p:spPr bwMode="auto">
          <a:xfrm>
            <a:off x="7667625" y="1844675"/>
            <a:ext cx="792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0000FF"/>
                </a:solidFill>
              </a:rPr>
              <a:t>2500</a:t>
            </a:r>
            <a:endParaRPr lang="zh-CN" altLang="en-US">
              <a:solidFill>
                <a:srgbClr val="0000FF"/>
              </a:solidFill>
            </a:endParaRPr>
          </a:p>
        </p:txBody>
      </p:sp>
    </p:spTree>
    <p:extLst>
      <p:ext uri="{BB962C8B-B14F-4D97-AF65-F5344CB8AC3E}">
        <p14:creationId xmlns:p14="http://schemas.microsoft.com/office/powerpoint/2010/main" val="3948390952"/>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a:extLst>
              <a:ext uri="{FF2B5EF4-FFF2-40B4-BE49-F238E27FC236}">
                <a16:creationId xmlns:a16="http://schemas.microsoft.com/office/drawing/2014/main" id="{07AE99B0-26CF-9841-8A8C-7BAA33BEAF8A}"/>
              </a:ext>
            </a:extLst>
          </p:cNvPr>
          <p:cNvSpPr>
            <a:spLocks noGrp="1"/>
          </p:cNvSpPr>
          <p:nvPr>
            <p:ph idx="1"/>
          </p:nvPr>
        </p:nvSpPr>
        <p:spPr>
          <a:xfrm>
            <a:off x="571500" y="549275"/>
            <a:ext cx="8215313" cy="5643563"/>
          </a:xfrm>
        </p:spPr>
        <p:txBody>
          <a:bodyPr/>
          <a:lstStyle/>
          <a:p>
            <a:pPr>
              <a:buClr>
                <a:srgbClr val="0000FF"/>
              </a:buClr>
            </a:pPr>
            <a:r>
              <a:rPr lang="zh-CN" altLang="en-US" sz="2800" b="1">
                <a:solidFill>
                  <a:srgbClr val="0000FF"/>
                </a:solidFill>
                <a:latin typeface="幼圆" pitchFamily="49" charset="-122"/>
                <a:ea typeface="幼圆" pitchFamily="49" charset="-122"/>
              </a:rPr>
              <a:t>动态重定位分区分配算法</a:t>
            </a:r>
            <a:endParaRPr lang="en-US" altLang="zh-CN" sz="2800" b="1">
              <a:solidFill>
                <a:srgbClr val="0000FF"/>
              </a:solidFill>
              <a:latin typeface="幼圆" pitchFamily="49" charset="-122"/>
              <a:ea typeface="幼圆" pitchFamily="49" charset="-122"/>
            </a:endParaRPr>
          </a:p>
          <a:p>
            <a:pPr lvl="1">
              <a:buClr>
                <a:srgbClr val="0000FF"/>
              </a:buClr>
            </a:pPr>
            <a:r>
              <a:rPr lang="zh-CN" altLang="en-US" b="1">
                <a:solidFill>
                  <a:srgbClr val="FF3300"/>
                </a:solidFill>
                <a:latin typeface="幼圆" pitchFamily="49" charset="-122"/>
                <a:ea typeface="幼圆" pitchFamily="49" charset="-122"/>
              </a:rPr>
              <a:t>紧凑</a:t>
            </a:r>
            <a:r>
              <a:rPr lang="en-US" altLang="zh-CN" b="1">
                <a:solidFill>
                  <a:srgbClr val="FF3300"/>
                </a:solidFill>
                <a:latin typeface="幼圆" pitchFamily="49" charset="-122"/>
                <a:ea typeface="幼圆" pitchFamily="49" charset="-122"/>
              </a:rPr>
              <a:t>+</a:t>
            </a:r>
            <a:r>
              <a:rPr lang="zh-CN" altLang="en-US" b="1">
                <a:solidFill>
                  <a:srgbClr val="FF3300"/>
                </a:solidFill>
                <a:latin typeface="幼圆" pitchFamily="49" charset="-122"/>
                <a:ea typeface="幼圆" pitchFamily="49" charset="-122"/>
              </a:rPr>
              <a:t>动态分区分配算法</a:t>
            </a:r>
            <a:endParaRPr lang="en-US" altLang="zh-CN" b="1">
              <a:solidFill>
                <a:srgbClr val="FF3300"/>
              </a:solidFill>
              <a:latin typeface="幼圆" pitchFamily="49" charset="-122"/>
              <a:ea typeface="幼圆" pitchFamily="49" charset="-122"/>
            </a:endParaRPr>
          </a:p>
          <a:p>
            <a:pPr lvl="1" eaLnBrk="1" hangingPunct="1">
              <a:buClr>
                <a:srgbClr val="0000FF"/>
              </a:buClr>
            </a:pPr>
            <a:r>
              <a:rPr lang="zh-CN" altLang="en-US" b="1">
                <a:solidFill>
                  <a:srgbClr val="0000FF"/>
                </a:solidFill>
                <a:latin typeface="幼圆" pitchFamily="49" charset="-122"/>
                <a:ea typeface="幼圆" pitchFamily="49" charset="-122"/>
              </a:rPr>
              <a:t>关键</a:t>
            </a:r>
            <a:r>
              <a:rPr lang="en-US" altLang="zh-CN" b="1">
                <a:solidFill>
                  <a:srgbClr val="0000FF"/>
                </a:solidFill>
                <a:latin typeface="幼圆" pitchFamily="49" charset="-122"/>
                <a:ea typeface="幼圆" pitchFamily="49" charset="-122"/>
              </a:rPr>
              <a:t>:</a:t>
            </a:r>
            <a:r>
              <a:rPr lang="zh-CN" altLang="en-US" b="1">
                <a:solidFill>
                  <a:srgbClr val="D60093"/>
                </a:solidFill>
                <a:latin typeface="幼圆" pitchFamily="49" charset="-122"/>
                <a:ea typeface="幼圆" pitchFamily="49" charset="-122"/>
              </a:rPr>
              <a:t>存储器紧凑方法</a:t>
            </a:r>
            <a:endParaRPr lang="en-US" altLang="zh-CN" b="1">
              <a:solidFill>
                <a:srgbClr val="D60093"/>
              </a:solidFill>
              <a:latin typeface="幼圆" pitchFamily="49" charset="-122"/>
              <a:ea typeface="幼圆" pitchFamily="49" charset="-122"/>
            </a:endParaRPr>
          </a:p>
          <a:p>
            <a:pPr lvl="2" eaLnBrk="1" hangingPunct="1">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在某个分区被释放后立即进行紧凑</a:t>
            </a:r>
            <a:endParaRPr lang="en-US" altLang="zh-CN" sz="2800" b="1">
              <a:solidFill>
                <a:srgbClr val="000000"/>
              </a:solidFill>
              <a:latin typeface="幼圆" pitchFamily="49" charset="-122"/>
              <a:ea typeface="幼圆" pitchFamily="49" charset="-122"/>
            </a:endParaRPr>
          </a:p>
          <a:p>
            <a:pPr lvl="2" eaLnBrk="1" hangingPunct="1">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当“请求分配模块”找不到足够大的分区分给用户时再进行紧凑</a:t>
            </a:r>
            <a:endParaRPr lang="en-US" altLang="zh-CN" sz="28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rPr>
              <a:t>特点</a:t>
            </a:r>
          </a:p>
          <a:p>
            <a:pPr lvl="1" eaLnBrk="1" hangingPunct="1">
              <a:buClr>
                <a:srgbClr val="0000FF"/>
              </a:buClr>
            </a:pPr>
            <a:r>
              <a:rPr lang="zh-CN" altLang="en-US" b="1">
                <a:solidFill>
                  <a:srgbClr val="000000"/>
                </a:solidFill>
                <a:latin typeface="幼圆" pitchFamily="49" charset="-122"/>
                <a:ea typeface="幼圆" pitchFamily="49" charset="-122"/>
              </a:rPr>
              <a:t>可以消除碎片，能有效利用主存空间</a:t>
            </a:r>
            <a:endParaRPr lang="en-US" altLang="zh-CN" b="1">
              <a:solidFill>
                <a:srgbClr val="000000"/>
              </a:solidFill>
              <a:latin typeface="幼圆" pitchFamily="49" charset="-122"/>
              <a:ea typeface="幼圆" pitchFamily="49" charset="-122"/>
            </a:endParaRPr>
          </a:p>
          <a:p>
            <a:pPr lvl="1" eaLnBrk="1" hangingPunct="1">
              <a:buClr>
                <a:srgbClr val="0000FF"/>
              </a:buClr>
            </a:pPr>
            <a:r>
              <a:rPr lang="zh-CN" altLang="en-US" b="1">
                <a:solidFill>
                  <a:srgbClr val="000000"/>
                </a:solidFill>
                <a:latin typeface="幼圆" pitchFamily="49" charset="-122"/>
                <a:ea typeface="幼圆" pitchFamily="49" charset="-122"/>
              </a:rPr>
              <a:t>提高多道程序系统的多道度，提高了处理机和外设的利用率</a:t>
            </a:r>
            <a:endParaRPr lang="en-US" altLang="zh-CN" b="1">
              <a:solidFill>
                <a:srgbClr val="000000"/>
              </a:solidFill>
              <a:latin typeface="幼圆" pitchFamily="49" charset="-122"/>
              <a:ea typeface="幼圆" pitchFamily="49" charset="-122"/>
            </a:endParaRPr>
          </a:p>
          <a:p>
            <a:pPr lvl="1" eaLnBrk="1" hangingPunct="1">
              <a:buClr>
                <a:srgbClr val="0000FF"/>
              </a:buClr>
            </a:pPr>
            <a:r>
              <a:rPr lang="zh-CN" altLang="en-US" b="1">
                <a:solidFill>
                  <a:srgbClr val="000000"/>
                </a:solidFill>
                <a:latin typeface="幼圆" pitchFamily="49" charset="-122"/>
                <a:ea typeface="幼圆" pitchFamily="49" charset="-122"/>
              </a:rPr>
              <a:t>需要动态重定位硬件支持，提高了计算机成本</a:t>
            </a:r>
            <a:endParaRPr lang="en-US" altLang="zh-CN" b="1">
              <a:solidFill>
                <a:srgbClr val="000000"/>
              </a:solidFill>
              <a:latin typeface="幼圆" pitchFamily="49" charset="-122"/>
              <a:ea typeface="幼圆" pitchFamily="49" charset="-122"/>
            </a:endParaRPr>
          </a:p>
          <a:p>
            <a:pPr lvl="1" eaLnBrk="1" hangingPunct="1">
              <a:buClr>
                <a:srgbClr val="0000FF"/>
              </a:buClr>
            </a:pPr>
            <a:r>
              <a:rPr lang="zh-CN" altLang="en-US" b="1">
                <a:solidFill>
                  <a:srgbClr val="000000"/>
                </a:solidFill>
                <a:latin typeface="幼圆" pitchFamily="49" charset="-122"/>
                <a:ea typeface="幼圆" pitchFamily="49" charset="-122"/>
              </a:rPr>
              <a:t>紧</a:t>
            </a:r>
            <a:r>
              <a:rPr lang="zh-CN" altLang="en-US" b="1">
                <a:solidFill>
                  <a:srgbClr val="000000"/>
                </a:solidFill>
                <a:latin typeface="Arial" panose="020B0604020202020204" pitchFamily="34" charset="0"/>
                <a:ea typeface="幼圆" pitchFamily="49" charset="-122"/>
              </a:rPr>
              <a:t>凑</a:t>
            </a:r>
            <a:r>
              <a:rPr lang="zh-CN" altLang="en-US" b="1">
                <a:solidFill>
                  <a:srgbClr val="000000"/>
                </a:solidFill>
                <a:latin typeface="幼圆" pitchFamily="49" charset="-122"/>
                <a:ea typeface="幼圆" pitchFamily="49" charset="-122"/>
              </a:rPr>
              <a:t>工作要花费系统开销，降低了速度</a:t>
            </a:r>
            <a:endParaRPr lang="en-US" altLang="zh-CN">
              <a:latin typeface="幼圆" pitchFamily="49" charset="-122"/>
              <a:ea typeface="幼圆" pitchFamily="49" charset="-122"/>
            </a:endParaRPr>
          </a:p>
        </p:txBody>
      </p:sp>
      <p:sp>
        <p:nvSpPr>
          <p:cNvPr id="46083" name="Rectangle 2">
            <a:extLst>
              <a:ext uri="{FF2B5EF4-FFF2-40B4-BE49-F238E27FC236}">
                <a16:creationId xmlns:a16="http://schemas.microsoft.com/office/drawing/2014/main" id="{4F4135BE-A907-E240-A5A5-7F2D4C9EB0DB}"/>
              </a:ext>
            </a:extLst>
          </p:cNvPr>
          <p:cNvSpPr>
            <a:spLocks noChangeArrowheads="1"/>
          </p:cNvSpPr>
          <p:nvPr/>
        </p:nvSpPr>
        <p:spPr bwMode="auto">
          <a:xfrm>
            <a:off x="428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Tree>
    <p:extLst>
      <p:ext uri="{BB962C8B-B14F-4D97-AF65-F5344CB8AC3E}">
        <p14:creationId xmlns:p14="http://schemas.microsoft.com/office/powerpoint/2010/main" val="306796691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Effect transition="in" filter="blinds(horizontal)">
                                      <p:cBhvr>
                                        <p:cTn id="7" dur="500"/>
                                        <p:tgtEl>
                                          <p:spTgt spid="655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8">
                                            <p:txEl>
                                              <p:pRg st="1" end="1"/>
                                            </p:txEl>
                                          </p:spTgt>
                                        </p:tgtEl>
                                        <p:attrNameLst>
                                          <p:attrName>style.visibility</p:attrName>
                                        </p:attrNameLst>
                                      </p:cBhvr>
                                      <p:to>
                                        <p:strVal val="visible"/>
                                      </p:to>
                                    </p:set>
                                    <p:animEffect transition="in" filter="blinds(horizontal)">
                                      <p:cBhvr>
                                        <p:cTn id="12" dur="500"/>
                                        <p:tgtEl>
                                          <p:spTgt spid="655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8">
                                            <p:txEl>
                                              <p:pRg st="2" end="2"/>
                                            </p:txEl>
                                          </p:spTgt>
                                        </p:tgtEl>
                                        <p:attrNameLst>
                                          <p:attrName>style.visibility</p:attrName>
                                        </p:attrNameLst>
                                      </p:cBhvr>
                                      <p:to>
                                        <p:strVal val="visible"/>
                                      </p:to>
                                    </p:set>
                                    <p:animEffect transition="in" filter="blinds(horizontal)">
                                      <p:cBhvr>
                                        <p:cTn id="17" dur="500"/>
                                        <p:tgtEl>
                                          <p:spTgt spid="65538">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5538">
                                            <p:txEl>
                                              <p:pRg st="3" end="3"/>
                                            </p:txEl>
                                          </p:spTgt>
                                        </p:tgtEl>
                                        <p:attrNameLst>
                                          <p:attrName>style.visibility</p:attrName>
                                        </p:attrNameLst>
                                      </p:cBhvr>
                                      <p:to>
                                        <p:strVal val="visible"/>
                                      </p:to>
                                    </p:set>
                                    <p:animEffect transition="in" filter="blinds(horizontal)">
                                      <p:cBhvr>
                                        <p:cTn id="20" dur="500"/>
                                        <p:tgtEl>
                                          <p:spTgt spid="65538">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5538">
                                            <p:txEl>
                                              <p:pRg st="4" end="4"/>
                                            </p:txEl>
                                          </p:spTgt>
                                        </p:tgtEl>
                                        <p:attrNameLst>
                                          <p:attrName>style.visibility</p:attrName>
                                        </p:attrNameLst>
                                      </p:cBhvr>
                                      <p:to>
                                        <p:strVal val="visible"/>
                                      </p:to>
                                    </p:set>
                                    <p:animEffect transition="in" filter="blinds(horizontal)">
                                      <p:cBhvr>
                                        <p:cTn id="23" dur="500"/>
                                        <p:tgtEl>
                                          <p:spTgt spid="6553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5538">
                                            <p:txEl>
                                              <p:pRg st="5" end="5"/>
                                            </p:txEl>
                                          </p:spTgt>
                                        </p:tgtEl>
                                        <p:attrNameLst>
                                          <p:attrName>style.visibility</p:attrName>
                                        </p:attrNameLst>
                                      </p:cBhvr>
                                      <p:to>
                                        <p:strVal val="visible"/>
                                      </p:to>
                                    </p:set>
                                    <p:animEffect transition="in" filter="blinds(horizontal)">
                                      <p:cBhvr>
                                        <p:cTn id="28" dur="500"/>
                                        <p:tgtEl>
                                          <p:spTgt spid="65538">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5538">
                                            <p:txEl>
                                              <p:pRg st="6" end="6"/>
                                            </p:txEl>
                                          </p:spTgt>
                                        </p:tgtEl>
                                        <p:attrNameLst>
                                          <p:attrName>style.visibility</p:attrName>
                                        </p:attrNameLst>
                                      </p:cBhvr>
                                      <p:to>
                                        <p:strVal val="visible"/>
                                      </p:to>
                                    </p:set>
                                    <p:animEffect transition="in" filter="blinds(horizontal)">
                                      <p:cBhvr>
                                        <p:cTn id="33" dur="500"/>
                                        <p:tgtEl>
                                          <p:spTgt spid="65538">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5538">
                                            <p:txEl>
                                              <p:pRg st="7" end="7"/>
                                            </p:txEl>
                                          </p:spTgt>
                                        </p:tgtEl>
                                        <p:attrNameLst>
                                          <p:attrName>style.visibility</p:attrName>
                                        </p:attrNameLst>
                                      </p:cBhvr>
                                      <p:to>
                                        <p:strVal val="visible"/>
                                      </p:to>
                                    </p:set>
                                    <p:animEffect transition="in" filter="blinds(horizontal)">
                                      <p:cBhvr>
                                        <p:cTn id="38" dur="500"/>
                                        <p:tgtEl>
                                          <p:spTgt spid="65538">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5538">
                                            <p:txEl>
                                              <p:pRg st="8" end="8"/>
                                            </p:txEl>
                                          </p:spTgt>
                                        </p:tgtEl>
                                        <p:attrNameLst>
                                          <p:attrName>style.visibility</p:attrName>
                                        </p:attrNameLst>
                                      </p:cBhvr>
                                      <p:to>
                                        <p:strVal val="visible"/>
                                      </p:to>
                                    </p:set>
                                    <p:animEffect transition="in" filter="blinds(horizontal)">
                                      <p:cBhvr>
                                        <p:cTn id="43" dur="500"/>
                                        <p:tgtEl>
                                          <p:spTgt spid="65538">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5538">
                                            <p:txEl>
                                              <p:pRg st="9" end="9"/>
                                            </p:txEl>
                                          </p:spTgt>
                                        </p:tgtEl>
                                        <p:attrNameLst>
                                          <p:attrName>style.visibility</p:attrName>
                                        </p:attrNameLst>
                                      </p:cBhvr>
                                      <p:to>
                                        <p:strVal val="visible"/>
                                      </p:to>
                                    </p:set>
                                    <p:animEffect transition="in" filter="blinds(horizontal)">
                                      <p:cBhvr>
                                        <p:cTn id="48" dur="500"/>
                                        <p:tgtEl>
                                          <p:spTgt spid="655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D99F89F9-FACB-3749-85E2-FBAA4EBD6D3E}"/>
              </a:ext>
            </a:extLst>
          </p:cNvPr>
          <p:cNvSpPr>
            <a:spLocks noChangeArrowheads="1"/>
          </p:cNvSpPr>
          <p:nvPr/>
        </p:nvSpPr>
        <p:spPr bwMode="auto">
          <a:xfrm>
            <a:off x="3590925" y="1909763"/>
            <a:ext cx="3276600" cy="533400"/>
          </a:xfrm>
          <a:prstGeom prst="flowChartPreparation">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p>
            <a:pPr algn="ctr">
              <a:defRPr/>
            </a:pPr>
            <a:r>
              <a:rPr lang="en-US" altLang="zh-CN" sz="2400">
                <a:solidFill>
                  <a:srgbClr val="FFFFFF"/>
                </a:solidFill>
              </a:rPr>
              <a:t> </a:t>
            </a:r>
            <a:r>
              <a:rPr lang="zh-CN" altLang="en-US" sz="2400">
                <a:solidFill>
                  <a:srgbClr val="FFFFFF"/>
                </a:solidFill>
              </a:rPr>
              <a:t>找到可用区？</a:t>
            </a:r>
          </a:p>
        </p:txBody>
      </p:sp>
      <p:sp>
        <p:nvSpPr>
          <p:cNvPr id="5" name="AutoShape 3">
            <a:extLst>
              <a:ext uri="{FF2B5EF4-FFF2-40B4-BE49-F238E27FC236}">
                <a16:creationId xmlns:a16="http://schemas.microsoft.com/office/drawing/2014/main" id="{333C1440-6365-4540-BCEE-82C050123582}"/>
              </a:ext>
            </a:extLst>
          </p:cNvPr>
          <p:cNvSpPr>
            <a:spLocks noChangeArrowheads="1"/>
          </p:cNvSpPr>
          <p:nvPr/>
        </p:nvSpPr>
        <p:spPr bwMode="auto">
          <a:xfrm>
            <a:off x="3438525" y="2824163"/>
            <a:ext cx="3276600" cy="990600"/>
          </a:xfrm>
          <a:prstGeom prst="flowChartPreparation">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空闲分区</a:t>
            </a:r>
          </a:p>
          <a:p>
            <a:pPr algn="ctr"/>
            <a:r>
              <a:rPr lang="zh-CN" altLang="en-US" sz="2400">
                <a:solidFill>
                  <a:srgbClr val="FFFFFF"/>
                </a:solidFill>
              </a:rPr>
              <a:t>总和</a:t>
            </a:r>
            <a:r>
              <a:rPr lang="en-US" altLang="zh-CN" sz="2400">
                <a:solidFill>
                  <a:srgbClr val="FFFFFF"/>
                </a:solidFill>
              </a:rPr>
              <a:t>&gt;=uk ?</a:t>
            </a:r>
          </a:p>
        </p:txBody>
      </p:sp>
      <p:sp>
        <p:nvSpPr>
          <p:cNvPr id="6" name="AutoShape 4">
            <a:extLst>
              <a:ext uri="{FF2B5EF4-FFF2-40B4-BE49-F238E27FC236}">
                <a16:creationId xmlns:a16="http://schemas.microsoft.com/office/drawing/2014/main" id="{226A5F52-0297-6D4B-823E-5916F885FA68}"/>
              </a:ext>
            </a:extLst>
          </p:cNvPr>
          <p:cNvSpPr>
            <a:spLocks noChangeArrowheads="1"/>
          </p:cNvSpPr>
          <p:nvPr/>
        </p:nvSpPr>
        <p:spPr bwMode="auto">
          <a:xfrm>
            <a:off x="1000125" y="2747963"/>
            <a:ext cx="1676400" cy="762000"/>
          </a:xfrm>
          <a:prstGeom prst="flowChartProcess">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修改有关的</a:t>
            </a:r>
          </a:p>
          <a:p>
            <a:pPr algn="ctr"/>
            <a:r>
              <a:rPr lang="zh-CN" altLang="en-US" sz="2400">
                <a:solidFill>
                  <a:srgbClr val="FFFFFF"/>
                </a:solidFill>
              </a:rPr>
              <a:t>数据结构</a:t>
            </a:r>
          </a:p>
        </p:txBody>
      </p:sp>
      <p:sp>
        <p:nvSpPr>
          <p:cNvPr id="7" name="AutoShape 5">
            <a:extLst>
              <a:ext uri="{FF2B5EF4-FFF2-40B4-BE49-F238E27FC236}">
                <a16:creationId xmlns:a16="http://schemas.microsoft.com/office/drawing/2014/main" id="{947C6E13-25D4-3543-9B0C-53468869212F}"/>
              </a:ext>
            </a:extLst>
          </p:cNvPr>
          <p:cNvSpPr>
            <a:spLocks noChangeArrowheads="1"/>
          </p:cNvSpPr>
          <p:nvPr/>
        </p:nvSpPr>
        <p:spPr bwMode="auto">
          <a:xfrm>
            <a:off x="3209925" y="4348163"/>
            <a:ext cx="3733800" cy="457200"/>
          </a:xfrm>
          <a:prstGeom prst="flowChartProcess">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进行紧缩形成连续空闲区</a:t>
            </a:r>
          </a:p>
        </p:txBody>
      </p:sp>
      <p:sp>
        <p:nvSpPr>
          <p:cNvPr id="8" name="AutoShape 6">
            <a:extLst>
              <a:ext uri="{FF2B5EF4-FFF2-40B4-BE49-F238E27FC236}">
                <a16:creationId xmlns:a16="http://schemas.microsoft.com/office/drawing/2014/main" id="{244D660C-6860-D148-9250-DDE77BFC63F6}"/>
              </a:ext>
            </a:extLst>
          </p:cNvPr>
          <p:cNvSpPr>
            <a:spLocks noChangeArrowheads="1"/>
          </p:cNvSpPr>
          <p:nvPr/>
        </p:nvSpPr>
        <p:spPr bwMode="auto">
          <a:xfrm>
            <a:off x="3667125" y="5262563"/>
            <a:ext cx="2895600" cy="533400"/>
          </a:xfrm>
          <a:prstGeom prst="flowChartProcess">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修改有关的数据结构</a:t>
            </a:r>
          </a:p>
        </p:txBody>
      </p:sp>
      <p:sp>
        <p:nvSpPr>
          <p:cNvPr id="9" name="Line 7">
            <a:extLst>
              <a:ext uri="{FF2B5EF4-FFF2-40B4-BE49-F238E27FC236}">
                <a16:creationId xmlns:a16="http://schemas.microsoft.com/office/drawing/2014/main" id="{6186592D-1227-F844-804C-35EAE08E6F60}"/>
              </a:ext>
            </a:extLst>
          </p:cNvPr>
          <p:cNvSpPr>
            <a:spLocks noChangeShapeType="1"/>
          </p:cNvSpPr>
          <p:nvPr/>
        </p:nvSpPr>
        <p:spPr bwMode="auto">
          <a:xfrm>
            <a:off x="5114925" y="24431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8">
            <a:extLst>
              <a:ext uri="{FF2B5EF4-FFF2-40B4-BE49-F238E27FC236}">
                <a16:creationId xmlns:a16="http://schemas.microsoft.com/office/drawing/2014/main" id="{892EEE33-17BD-FE42-9A73-3861221CA421}"/>
              </a:ext>
            </a:extLst>
          </p:cNvPr>
          <p:cNvSpPr>
            <a:spLocks noChangeShapeType="1"/>
          </p:cNvSpPr>
          <p:nvPr/>
        </p:nvSpPr>
        <p:spPr bwMode="auto">
          <a:xfrm>
            <a:off x="5114925" y="3814763"/>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9">
            <a:extLst>
              <a:ext uri="{FF2B5EF4-FFF2-40B4-BE49-F238E27FC236}">
                <a16:creationId xmlns:a16="http://schemas.microsoft.com/office/drawing/2014/main" id="{5715DA4A-89AC-C144-8E95-83D9FBBDAA76}"/>
              </a:ext>
            </a:extLst>
          </p:cNvPr>
          <p:cNvSpPr>
            <a:spLocks noChangeShapeType="1"/>
          </p:cNvSpPr>
          <p:nvPr/>
        </p:nvSpPr>
        <p:spPr bwMode="auto">
          <a:xfrm>
            <a:off x="7705725" y="3357563"/>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a:extLst>
              <a:ext uri="{FF2B5EF4-FFF2-40B4-BE49-F238E27FC236}">
                <a16:creationId xmlns:a16="http://schemas.microsoft.com/office/drawing/2014/main" id="{CC5867BA-D08B-0843-A1E0-186F0042D305}"/>
              </a:ext>
            </a:extLst>
          </p:cNvPr>
          <p:cNvSpPr>
            <a:spLocks noChangeShapeType="1"/>
          </p:cNvSpPr>
          <p:nvPr/>
        </p:nvSpPr>
        <p:spPr bwMode="auto">
          <a:xfrm>
            <a:off x="5114925" y="48053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1">
            <a:extLst>
              <a:ext uri="{FF2B5EF4-FFF2-40B4-BE49-F238E27FC236}">
                <a16:creationId xmlns:a16="http://schemas.microsoft.com/office/drawing/2014/main" id="{C07BE0D6-A444-564A-A63E-FFF92BC86D71}"/>
              </a:ext>
            </a:extLst>
          </p:cNvPr>
          <p:cNvSpPr>
            <a:spLocks noChangeShapeType="1"/>
          </p:cNvSpPr>
          <p:nvPr/>
        </p:nvSpPr>
        <p:spPr bwMode="auto">
          <a:xfrm flipH="1">
            <a:off x="6715125" y="3357563"/>
            <a:ext cx="9906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AutoShape 12">
            <a:extLst>
              <a:ext uri="{FF2B5EF4-FFF2-40B4-BE49-F238E27FC236}">
                <a16:creationId xmlns:a16="http://schemas.microsoft.com/office/drawing/2014/main" id="{008E4BBD-8FA7-5748-9F93-38D01F5DF7FE}"/>
              </a:ext>
            </a:extLst>
          </p:cNvPr>
          <p:cNvSpPr>
            <a:spLocks noChangeArrowheads="1"/>
          </p:cNvSpPr>
          <p:nvPr/>
        </p:nvSpPr>
        <p:spPr bwMode="auto">
          <a:xfrm>
            <a:off x="771525" y="1757363"/>
            <a:ext cx="1905000" cy="762000"/>
          </a:xfrm>
          <a:prstGeom prst="flowChartProcess">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按动态分区方</a:t>
            </a:r>
          </a:p>
          <a:p>
            <a:pPr algn="ctr"/>
            <a:r>
              <a:rPr lang="zh-CN" altLang="en-US" sz="2400">
                <a:solidFill>
                  <a:srgbClr val="FFFFFF"/>
                </a:solidFill>
              </a:rPr>
              <a:t>式进行分配</a:t>
            </a:r>
          </a:p>
        </p:txBody>
      </p:sp>
      <p:sp>
        <p:nvSpPr>
          <p:cNvPr id="15" name="Line 13">
            <a:extLst>
              <a:ext uri="{FF2B5EF4-FFF2-40B4-BE49-F238E27FC236}">
                <a16:creationId xmlns:a16="http://schemas.microsoft.com/office/drawing/2014/main" id="{AE92A489-55CE-4441-A805-042110AFD9DA}"/>
              </a:ext>
            </a:extLst>
          </p:cNvPr>
          <p:cNvSpPr>
            <a:spLocks noChangeShapeType="1"/>
          </p:cNvSpPr>
          <p:nvPr/>
        </p:nvSpPr>
        <p:spPr bwMode="auto">
          <a:xfrm flipH="1">
            <a:off x="2676525" y="2214563"/>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Rectangle 14">
            <a:extLst>
              <a:ext uri="{FF2B5EF4-FFF2-40B4-BE49-F238E27FC236}">
                <a16:creationId xmlns:a16="http://schemas.microsoft.com/office/drawing/2014/main" id="{45587D60-646A-7741-8A52-B01F6269B8F7}"/>
              </a:ext>
            </a:extLst>
          </p:cNvPr>
          <p:cNvSpPr>
            <a:spLocks noChangeArrowheads="1"/>
          </p:cNvSpPr>
          <p:nvPr/>
        </p:nvSpPr>
        <p:spPr bwMode="auto">
          <a:xfrm>
            <a:off x="3057525" y="1909763"/>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chemeClr val="tx2"/>
                </a:solidFill>
              </a:rPr>
              <a:t>Y</a:t>
            </a:r>
          </a:p>
        </p:txBody>
      </p:sp>
      <p:sp>
        <p:nvSpPr>
          <p:cNvPr id="17" name="Rectangle 15">
            <a:extLst>
              <a:ext uri="{FF2B5EF4-FFF2-40B4-BE49-F238E27FC236}">
                <a16:creationId xmlns:a16="http://schemas.microsoft.com/office/drawing/2014/main" id="{CB4CBE34-CDC9-2241-ABE8-077DC42F3DD6}"/>
              </a:ext>
            </a:extLst>
          </p:cNvPr>
          <p:cNvSpPr>
            <a:spLocks noChangeArrowheads="1"/>
          </p:cNvSpPr>
          <p:nvPr/>
        </p:nvSpPr>
        <p:spPr bwMode="auto">
          <a:xfrm>
            <a:off x="5114925" y="3890963"/>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chemeClr val="tx2"/>
                </a:solidFill>
              </a:rPr>
              <a:t>Y</a:t>
            </a:r>
          </a:p>
        </p:txBody>
      </p:sp>
      <p:sp>
        <p:nvSpPr>
          <p:cNvPr id="18" name="Rectangle 16">
            <a:extLst>
              <a:ext uri="{FF2B5EF4-FFF2-40B4-BE49-F238E27FC236}">
                <a16:creationId xmlns:a16="http://schemas.microsoft.com/office/drawing/2014/main" id="{72F8D95E-B14D-3D4F-9D9A-3D976824DC5D}"/>
              </a:ext>
            </a:extLst>
          </p:cNvPr>
          <p:cNvSpPr>
            <a:spLocks noChangeArrowheads="1"/>
          </p:cNvSpPr>
          <p:nvPr/>
        </p:nvSpPr>
        <p:spPr bwMode="auto">
          <a:xfrm>
            <a:off x="5038725" y="2443163"/>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chemeClr val="tx2"/>
                </a:solidFill>
              </a:rPr>
              <a:t>N</a:t>
            </a:r>
          </a:p>
        </p:txBody>
      </p:sp>
      <p:sp>
        <p:nvSpPr>
          <p:cNvPr id="19" name="Rectangle 17">
            <a:extLst>
              <a:ext uri="{FF2B5EF4-FFF2-40B4-BE49-F238E27FC236}">
                <a16:creationId xmlns:a16="http://schemas.microsoft.com/office/drawing/2014/main" id="{9DCAF726-1C96-644E-8DE2-15A47B9199B6}"/>
              </a:ext>
            </a:extLst>
          </p:cNvPr>
          <p:cNvSpPr>
            <a:spLocks noChangeArrowheads="1"/>
          </p:cNvSpPr>
          <p:nvPr/>
        </p:nvSpPr>
        <p:spPr bwMode="auto">
          <a:xfrm>
            <a:off x="6638925" y="2976563"/>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chemeClr val="tx2"/>
                </a:solidFill>
              </a:rPr>
              <a:t>N</a:t>
            </a:r>
          </a:p>
        </p:txBody>
      </p:sp>
      <p:sp>
        <p:nvSpPr>
          <p:cNvPr id="20" name="Line 18">
            <a:extLst>
              <a:ext uri="{FF2B5EF4-FFF2-40B4-BE49-F238E27FC236}">
                <a16:creationId xmlns:a16="http://schemas.microsoft.com/office/drawing/2014/main" id="{02FEFB61-5998-B84E-B89A-03628FA78727}"/>
              </a:ext>
            </a:extLst>
          </p:cNvPr>
          <p:cNvSpPr>
            <a:spLocks noChangeShapeType="1"/>
          </p:cNvSpPr>
          <p:nvPr/>
        </p:nvSpPr>
        <p:spPr bwMode="auto">
          <a:xfrm flipH="1">
            <a:off x="3057525" y="5491163"/>
            <a:ext cx="6096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9">
            <a:extLst>
              <a:ext uri="{FF2B5EF4-FFF2-40B4-BE49-F238E27FC236}">
                <a16:creationId xmlns:a16="http://schemas.microsoft.com/office/drawing/2014/main" id="{6D1D5A22-9987-5540-8A41-EB8CCB24221A}"/>
              </a:ext>
            </a:extLst>
          </p:cNvPr>
          <p:cNvSpPr>
            <a:spLocks noChangeShapeType="1"/>
          </p:cNvSpPr>
          <p:nvPr/>
        </p:nvSpPr>
        <p:spPr bwMode="auto">
          <a:xfrm>
            <a:off x="1762125" y="3433763"/>
            <a:ext cx="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AutoShape 20">
            <a:extLst>
              <a:ext uri="{FF2B5EF4-FFF2-40B4-BE49-F238E27FC236}">
                <a16:creationId xmlns:a16="http://schemas.microsoft.com/office/drawing/2014/main" id="{31D4F2F9-73F8-E64E-B8FA-31A2B3832323}"/>
              </a:ext>
            </a:extLst>
          </p:cNvPr>
          <p:cNvSpPr>
            <a:spLocks noChangeArrowheads="1"/>
          </p:cNvSpPr>
          <p:nvPr/>
        </p:nvSpPr>
        <p:spPr bwMode="auto">
          <a:xfrm>
            <a:off x="3743325" y="1071563"/>
            <a:ext cx="2819400" cy="457200"/>
          </a:xfrm>
          <a:prstGeom prst="flowChartAlternateProcess">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latin typeface="幼圆" pitchFamily="49" charset="-122"/>
                <a:ea typeface="幼圆" pitchFamily="49" charset="-122"/>
              </a:rPr>
              <a:t>请求分配</a:t>
            </a:r>
            <a:r>
              <a:rPr lang="en-US" altLang="zh-CN" sz="2400">
                <a:solidFill>
                  <a:srgbClr val="FFFFFF"/>
                </a:solidFill>
                <a:latin typeface="幼圆" pitchFamily="49" charset="-122"/>
                <a:ea typeface="幼圆" pitchFamily="49" charset="-122"/>
              </a:rPr>
              <a:t>uk</a:t>
            </a:r>
            <a:r>
              <a:rPr lang="zh-CN" altLang="en-US" sz="2400">
                <a:solidFill>
                  <a:srgbClr val="FFFFFF"/>
                </a:solidFill>
                <a:latin typeface="幼圆" pitchFamily="49" charset="-122"/>
                <a:ea typeface="幼圆" pitchFamily="49" charset="-122"/>
              </a:rPr>
              <a:t>分区</a:t>
            </a:r>
          </a:p>
        </p:txBody>
      </p:sp>
      <p:sp>
        <p:nvSpPr>
          <p:cNvPr id="23" name="Line 21">
            <a:extLst>
              <a:ext uri="{FF2B5EF4-FFF2-40B4-BE49-F238E27FC236}">
                <a16:creationId xmlns:a16="http://schemas.microsoft.com/office/drawing/2014/main" id="{534E5FA8-02C8-1943-BB43-966F1B5B2168}"/>
              </a:ext>
            </a:extLst>
          </p:cNvPr>
          <p:cNvSpPr>
            <a:spLocks noChangeShapeType="1"/>
          </p:cNvSpPr>
          <p:nvPr/>
        </p:nvSpPr>
        <p:spPr bwMode="auto">
          <a:xfrm>
            <a:off x="5114925" y="15287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2">
            <a:extLst>
              <a:ext uri="{FF2B5EF4-FFF2-40B4-BE49-F238E27FC236}">
                <a16:creationId xmlns:a16="http://schemas.microsoft.com/office/drawing/2014/main" id="{CC870F60-BEA1-BA44-A890-350F4409907C}"/>
              </a:ext>
            </a:extLst>
          </p:cNvPr>
          <p:cNvSpPr>
            <a:spLocks noChangeShapeType="1"/>
          </p:cNvSpPr>
          <p:nvPr/>
        </p:nvSpPr>
        <p:spPr bwMode="auto">
          <a:xfrm>
            <a:off x="1762125" y="2519363"/>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AutoShape 23">
            <a:extLst>
              <a:ext uri="{FF2B5EF4-FFF2-40B4-BE49-F238E27FC236}">
                <a16:creationId xmlns:a16="http://schemas.microsoft.com/office/drawing/2014/main" id="{966BCE66-74CA-4746-9121-1FFCC989694D}"/>
              </a:ext>
            </a:extLst>
          </p:cNvPr>
          <p:cNvSpPr>
            <a:spLocks noChangeArrowheads="1"/>
          </p:cNvSpPr>
          <p:nvPr/>
        </p:nvSpPr>
        <p:spPr bwMode="auto">
          <a:xfrm>
            <a:off x="771525" y="4576763"/>
            <a:ext cx="1905000" cy="762000"/>
          </a:xfrm>
          <a:prstGeom prst="flowChartAlternateProcess">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latin typeface="幼圆" pitchFamily="49" charset="-122"/>
                <a:ea typeface="幼圆" pitchFamily="49" charset="-122"/>
              </a:rPr>
              <a:t>返回分区号</a:t>
            </a:r>
          </a:p>
          <a:p>
            <a:pPr algn="ctr"/>
            <a:r>
              <a:rPr lang="zh-CN" altLang="en-US" sz="2400">
                <a:solidFill>
                  <a:srgbClr val="FFFFFF"/>
                </a:solidFill>
                <a:latin typeface="幼圆" pitchFamily="49" charset="-122"/>
                <a:ea typeface="幼圆" pitchFamily="49" charset="-122"/>
              </a:rPr>
              <a:t>及首址</a:t>
            </a:r>
          </a:p>
        </p:txBody>
      </p:sp>
      <p:sp>
        <p:nvSpPr>
          <p:cNvPr id="26" name="Line 24">
            <a:extLst>
              <a:ext uri="{FF2B5EF4-FFF2-40B4-BE49-F238E27FC236}">
                <a16:creationId xmlns:a16="http://schemas.microsoft.com/office/drawing/2014/main" id="{057BF417-1429-3D49-AA61-7CD6D527CCB6}"/>
              </a:ext>
            </a:extLst>
          </p:cNvPr>
          <p:cNvSpPr>
            <a:spLocks noChangeShapeType="1"/>
          </p:cNvSpPr>
          <p:nvPr/>
        </p:nvSpPr>
        <p:spPr bwMode="auto">
          <a:xfrm>
            <a:off x="3057525" y="2214563"/>
            <a:ext cx="0" cy="32766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AutoShape 25">
            <a:extLst>
              <a:ext uri="{FF2B5EF4-FFF2-40B4-BE49-F238E27FC236}">
                <a16:creationId xmlns:a16="http://schemas.microsoft.com/office/drawing/2014/main" id="{FD83B70E-2028-0440-8DD4-005ABE35708F}"/>
              </a:ext>
            </a:extLst>
          </p:cNvPr>
          <p:cNvSpPr>
            <a:spLocks noChangeArrowheads="1"/>
          </p:cNvSpPr>
          <p:nvPr/>
        </p:nvSpPr>
        <p:spPr bwMode="auto">
          <a:xfrm>
            <a:off x="7096125" y="3890963"/>
            <a:ext cx="1905000" cy="762000"/>
          </a:xfrm>
          <a:prstGeom prst="flowChartAlternateProcess">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latin typeface="幼圆" pitchFamily="49" charset="-122"/>
                <a:ea typeface="幼圆" pitchFamily="49" charset="-122"/>
              </a:rPr>
              <a:t>无法分配</a:t>
            </a:r>
          </a:p>
          <a:p>
            <a:pPr algn="ctr"/>
            <a:r>
              <a:rPr lang="zh-CN" altLang="en-US" sz="2400">
                <a:solidFill>
                  <a:srgbClr val="FFFFFF"/>
                </a:solidFill>
                <a:latin typeface="幼圆" pitchFamily="49" charset="-122"/>
                <a:ea typeface="幼圆" pitchFamily="49" charset="-122"/>
              </a:rPr>
              <a:t>返回</a:t>
            </a:r>
          </a:p>
        </p:txBody>
      </p:sp>
      <p:sp>
        <p:nvSpPr>
          <p:cNvPr id="47130" name="TextBox 27">
            <a:extLst>
              <a:ext uri="{FF2B5EF4-FFF2-40B4-BE49-F238E27FC236}">
                <a16:creationId xmlns:a16="http://schemas.microsoft.com/office/drawing/2014/main" id="{B81515BF-6E85-5F4D-B69B-0BCC70CF7F58}"/>
              </a:ext>
            </a:extLst>
          </p:cNvPr>
          <p:cNvSpPr txBox="1">
            <a:spLocks noChangeArrowheads="1"/>
          </p:cNvSpPr>
          <p:nvPr/>
        </p:nvSpPr>
        <p:spPr bwMode="auto">
          <a:xfrm>
            <a:off x="3214688" y="6000750"/>
            <a:ext cx="4500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0000FF"/>
                </a:solidFill>
              </a:rPr>
              <a:t>动态分区分配算法流程</a:t>
            </a:r>
          </a:p>
        </p:txBody>
      </p:sp>
      <p:sp>
        <p:nvSpPr>
          <p:cNvPr id="47131" name="Rectangle 2">
            <a:extLst>
              <a:ext uri="{FF2B5EF4-FFF2-40B4-BE49-F238E27FC236}">
                <a16:creationId xmlns:a16="http://schemas.microsoft.com/office/drawing/2014/main" id="{E9AE2727-19EE-D84C-A462-F17BC3EB9DFE}"/>
              </a:ext>
            </a:extLst>
          </p:cNvPr>
          <p:cNvSpPr>
            <a:spLocks noChangeArrowheads="1"/>
          </p:cNvSpPr>
          <p:nvPr/>
        </p:nvSpPr>
        <p:spPr bwMode="auto">
          <a:xfrm>
            <a:off x="428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Tree>
    <p:extLst>
      <p:ext uri="{BB962C8B-B14F-4D97-AF65-F5344CB8AC3E}">
        <p14:creationId xmlns:p14="http://schemas.microsoft.com/office/powerpoint/2010/main" val="322752451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par>
                          <p:cTn id="21" fill="hold" nodeType="afterGroup">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dissolve">
                                      <p:cBhvr>
                                        <p:cTn id="24" dur="500"/>
                                        <p:tgtEl>
                                          <p:spTgt spid="16"/>
                                        </p:tgtEl>
                                      </p:cBhvr>
                                    </p:animEffect>
                                  </p:childTnLst>
                                </p:cTn>
                              </p:par>
                            </p:childTnLst>
                          </p:cTn>
                        </p:par>
                        <p:par>
                          <p:cTn id="25" fill="hold" nodeType="afterGroup">
                            <p:stCondLst>
                              <p:cond delay="1500"/>
                            </p:stCondLst>
                            <p:childTnLst>
                              <p:par>
                                <p:cTn id="26" presetID="9"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par>
                          <p:cTn id="29" fill="hold" nodeType="afterGroup">
                            <p:stCondLst>
                              <p:cond delay="2000"/>
                            </p:stCondLst>
                            <p:childTnLst>
                              <p:par>
                                <p:cTn id="30" presetID="9"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par>
                          <p:cTn id="33" fill="hold" nodeType="afterGroup">
                            <p:stCondLst>
                              <p:cond delay="2500"/>
                            </p:stCondLst>
                            <p:childTnLst>
                              <p:par>
                                <p:cTn id="34" presetID="9" presetClass="entr" presetSubtype="0"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dissolve">
                                      <p:cBhvr>
                                        <p:cTn id="36" dur="500"/>
                                        <p:tgtEl>
                                          <p:spTgt spid="24"/>
                                        </p:tgtEl>
                                      </p:cBhvr>
                                    </p:animEffect>
                                  </p:childTnLst>
                                </p:cTn>
                              </p:par>
                            </p:childTnLst>
                          </p:cTn>
                        </p:par>
                        <p:par>
                          <p:cTn id="37" fill="hold" nodeType="afterGroup">
                            <p:stCondLst>
                              <p:cond delay="3000"/>
                            </p:stCondLst>
                            <p:childTnLst>
                              <p:par>
                                <p:cTn id="38" presetID="9" presetClass="entr" presetSubtype="0"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dissolve">
                                      <p:cBhvr>
                                        <p:cTn id="40" dur="500"/>
                                        <p:tgtEl>
                                          <p:spTgt spid="6"/>
                                        </p:tgtEl>
                                      </p:cBhvr>
                                    </p:animEffect>
                                  </p:childTnLst>
                                </p:cTn>
                              </p:par>
                            </p:childTnLst>
                          </p:cTn>
                        </p:par>
                        <p:par>
                          <p:cTn id="41" fill="hold" nodeType="afterGroup">
                            <p:stCondLst>
                              <p:cond delay="3500"/>
                            </p:stCondLst>
                            <p:childTnLst>
                              <p:par>
                                <p:cTn id="42" presetID="9" presetClass="entr" presetSubtype="0"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dissolve">
                                      <p:cBhvr>
                                        <p:cTn id="44" dur="500"/>
                                        <p:tgtEl>
                                          <p:spTgt spid="2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dissolve">
                                      <p:cBhvr>
                                        <p:cTn id="49" dur="500"/>
                                        <p:tgtEl>
                                          <p:spTgt spid="2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childTnLst>
                          </p:cTn>
                        </p:par>
                        <p:par>
                          <p:cTn id="55" fill="hold" nodeType="afterGroup">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dissolve">
                                      <p:cBhvr>
                                        <p:cTn id="58" dur="500"/>
                                        <p:tgtEl>
                                          <p:spTgt spid="5"/>
                                        </p:tgtEl>
                                      </p:cBhvr>
                                    </p:animEffect>
                                  </p:childTnLst>
                                </p:cTn>
                              </p:par>
                            </p:childTnLst>
                          </p:cTn>
                        </p:par>
                        <p:par>
                          <p:cTn id="59" fill="hold" nodeType="afterGroup">
                            <p:stCondLst>
                              <p:cond delay="1000"/>
                            </p:stCondLst>
                            <p:childTnLst>
                              <p:par>
                                <p:cTn id="60" presetID="9" presetClass="entr" presetSubtype="0" fill="hold"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ssolve">
                                      <p:cBhvr>
                                        <p:cTn id="62" dur="500"/>
                                        <p:tgtEl>
                                          <p:spTgt spid="13"/>
                                        </p:tgtEl>
                                      </p:cBhvr>
                                    </p:animEffect>
                                  </p:childTnLst>
                                </p:cTn>
                              </p:par>
                            </p:childTnLst>
                          </p:cTn>
                        </p:par>
                        <p:par>
                          <p:cTn id="63" fill="hold" nodeType="afterGroup">
                            <p:stCondLst>
                              <p:cond delay="1500"/>
                            </p:stCondLst>
                            <p:childTnLst>
                              <p:par>
                                <p:cTn id="64" presetID="9" presetClass="entr" presetSubtype="0"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dissolve">
                                      <p:cBhvr>
                                        <p:cTn id="66" dur="500"/>
                                        <p:tgtEl>
                                          <p:spTgt spid="11"/>
                                        </p:tgtEl>
                                      </p:cBhvr>
                                    </p:animEffect>
                                  </p:childTnLst>
                                </p:cTn>
                              </p:par>
                            </p:childTnLst>
                          </p:cTn>
                        </p:par>
                        <p:par>
                          <p:cTn id="67" fill="hold" nodeType="afterGroup">
                            <p:stCondLst>
                              <p:cond delay="2000"/>
                            </p:stCondLst>
                            <p:childTnLst>
                              <p:par>
                                <p:cTn id="68" presetID="9" presetClass="entr" presetSubtype="0" fill="hold" grpId="0"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par>
                          <p:cTn id="71" fill="hold" nodeType="afterGroup">
                            <p:stCondLst>
                              <p:cond delay="2500"/>
                            </p:stCondLst>
                            <p:childTnLst>
                              <p:par>
                                <p:cTn id="72" presetID="9" presetClass="entr" presetSubtype="0" fill="hold" grpId="0" nodeType="after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dissolve">
                                      <p:cBhvr>
                                        <p:cTn id="74" dur="500"/>
                                        <p:tgtEl>
                                          <p:spTgt spid="1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dissolve">
                                      <p:cBhvr>
                                        <p:cTn id="79" dur="500"/>
                                        <p:tgtEl>
                                          <p:spTgt spid="10"/>
                                        </p:tgtEl>
                                      </p:cBhvr>
                                    </p:animEffect>
                                  </p:childTnLst>
                                </p:cTn>
                              </p:par>
                            </p:childTnLst>
                          </p:cTn>
                        </p:par>
                        <p:par>
                          <p:cTn id="80" fill="hold" nodeType="afterGroup">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dissolve">
                                      <p:cBhvr>
                                        <p:cTn id="83" dur="500"/>
                                        <p:tgtEl>
                                          <p:spTgt spid="17"/>
                                        </p:tgtEl>
                                      </p:cBhvr>
                                    </p:animEffect>
                                  </p:childTnLst>
                                </p:cTn>
                              </p:par>
                            </p:childTnLst>
                          </p:cTn>
                        </p:par>
                        <p:par>
                          <p:cTn id="84" fill="hold" nodeType="afterGroup">
                            <p:stCondLst>
                              <p:cond delay="1000"/>
                            </p:stCondLst>
                            <p:childTnLst>
                              <p:par>
                                <p:cTn id="85" presetID="9"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dissolve">
                                      <p:cBhvr>
                                        <p:cTn id="87" dur="500"/>
                                        <p:tgtEl>
                                          <p:spTgt spid="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nodeType="click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childTnLst>
                          </p:cTn>
                        </p:par>
                        <p:par>
                          <p:cTn id="93" fill="hold" nodeType="afterGroup">
                            <p:stCondLst>
                              <p:cond delay="500"/>
                            </p:stCondLst>
                            <p:childTnLst>
                              <p:par>
                                <p:cTn id="94" presetID="9" presetClass="entr" presetSubtype="0" fill="hold" grpId="0" nodeType="after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dissolve">
                                      <p:cBhvr>
                                        <p:cTn id="96" dur="500"/>
                                        <p:tgtEl>
                                          <p:spTgt spid="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dissolve">
                                      <p:cBhvr>
                                        <p:cTn id="101" dur="500"/>
                                        <p:tgtEl>
                                          <p:spTgt spid="20"/>
                                        </p:tgtEl>
                                      </p:cBhvr>
                                    </p:animEffect>
                                  </p:childTnLst>
                                </p:cTn>
                              </p:par>
                            </p:childTnLst>
                          </p:cTn>
                        </p:par>
                        <p:par>
                          <p:cTn id="102" fill="hold" nodeType="afterGroup">
                            <p:stCondLst>
                              <p:cond delay="500"/>
                            </p:stCondLst>
                            <p:childTnLst>
                              <p:par>
                                <p:cTn id="103" presetID="9" presetClass="entr" presetSubtype="0" fill="hold"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dissolve">
                                      <p:cBhvr>
                                        <p:cTn id="10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14" grpId="0" animBg="1" autoUpdateAnimBg="0"/>
      <p:bldP spid="16" grpId="0" autoUpdateAnimBg="0"/>
      <p:bldP spid="17" grpId="0" autoUpdateAnimBg="0"/>
      <p:bldP spid="18" grpId="0" autoUpdateAnimBg="0"/>
      <p:bldP spid="19" grpId="0" autoUpdateAnimBg="0"/>
      <p:bldP spid="22" grpId="0" animBg="1" autoUpdateAnimBg="0"/>
      <p:bldP spid="25" grpId="0" animBg="1" autoUpdateAnimBg="0"/>
      <p:bldP spid="2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3E6CA9-0F84-8549-83A6-269DD2B9FD4A}"/>
              </a:ext>
            </a:extLst>
          </p:cNvPr>
          <p:cNvSpPr>
            <a:spLocks noGrp="1"/>
          </p:cNvSpPr>
          <p:nvPr>
            <p:ph idx="1"/>
          </p:nvPr>
        </p:nvSpPr>
        <p:spPr>
          <a:xfrm>
            <a:off x="685800" y="714375"/>
            <a:ext cx="6457950" cy="4114800"/>
          </a:xfrm>
        </p:spPr>
        <p:txBody>
          <a:bodyPr/>
          <a:lstStyle/>
          <a:p>
            <a:pPr>
              <a:buClr>
                <a:srgbClr val="0000FF"/>
              </a:buClr>
            </a:pPr>
            <a:r>
              <a:rPr lang="zh-CN" altLang="en-US" b="1">
                <a:solidFill>
                  <a:srgbClr val="0000FF"/>
                </a:solidFill>
                <a:latin typeface="幼圆" pitchFamily="49" charset="-122"/>
                <a:ea typeface="幼圆" pitchFamily="49" charset="-122"/>
              </a:rPr>
              <a:t>计算机系统对存储器的要求</a:t>
            </a:r>
            <a:endParaRPr lang="en-US" altLang="zh-CN" b="1">
              <a:solidFill>
                <a:srgbClr val="0000FF"/>
              </a:solidFill>
              <a:latin typeface="幼圆" pitchFamily="49" charset="-122"/>
              <a:ea typeface="幼圆" pitchFamily="49" charset="-122"/>
            </a:endParaRPr>
          </a:p>
          <a:p>
            <a:pPr lvl="1">
              <a:buClr>
                <a:srgbClr val="0000FF"/>
              </a:buClr>
            </a:pPr>
            <a:r>
              <a:rPr lang="zh-CN" altLang="en-US" b="1">
                <a:latin typeface="幼圆" pitchFamily="49" charset="-122"/>
                <a:ea typeface="幼圆" pitchFamily="49" charset="-122"/>
              </a:rPr>
              <a:t>存储器的访问速度能跟得上处理机的运行速度。</a:t>
            </a:r>
            <a:endParaRPr lang="en-US" altLang="zh-CN" b="1">
              <a:latin typeface="幼圆" pitchFamily="49" charset="-122"/>
              <a:ea typeface="幼圆" pitchFamily="49" charset="-122"/>
            </a:endParaRPr>
          </a:p>
          <a:p>
            <a:pPr lvl="1">
              <a:buClr>
                <a:srgbClr val="0000FF"/>
              </a:buClr>
            </a:pPr>
            <a:r>
              <a:rPr lang="zh-CN" altLang="en-US" b="1">
                <a:latin typeface="幼圆" pitchFamily="49" charset="-122"/>
                <a:ea typeface="幼圆" pitchFamily="49" charset="-122"/>
              </a:rPr>
              <a:t>存储器具有非常大的容量。</a:t>
            </a:r>
            <a:endParaRPr lang="en-US" altLang="zh-CN" b="1">
              <a:latin typeface="幼圆" pitchFamily="49" charset="-122"/>
              <a:ea typeface="幼圆" pitchFamily="49" charset="-122"/>
            </a:endParaRPr>
          </a:p>
          <a:p>
            <a:pPr lvl="1">
              <a:buClr>
                <a:srgbClr val="0000FF"/>
              </a:buClr>
            </a:pPr>
            <a:r>
              <a:rPr lang="zh-CN" altLang="en-US" b="1">
                <a:latin typeface="幼圆" pitchFamily="49" charset="-122"/>
                <a:ea typeface="幼圆" pitchFamily="49" charset="-122"/>
              </a:rPr>
              <a:t>存储器的价格还应很便宜。</a:t>
            </a:r>
            <a:endParaRPr lang="en-US" altLang="zh-CN" b="1">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计算机系统存储层次</a:t>
            </a:r>
            <a:endParaRPr lang="zh-CN" altLang="en-US" b="1">
              <a:latin typeface="幼圆" pitchFamily="49" charset="-122"/>
              <a:ea typeface="幼圆" pitchFamily="49" charset="-122"/>
            </a:endParaRPr>
          </a:p>
        </p:txBody>
      </p:sp>
      <p:sp>
        <p:nvSpPr>
          <p:cNvPr id="11267" name="Rectangle 2">
            <a:extLst>
              <a:ext uri="{FF2B5EF4-FFF2-40B4-BE49-F238E27FC236}">
                <a16:creationId xmlns:a16="http://schemas.microsoft.com/office/drawing/2014/main" id="{A844BE2C-240B-F940-8AEC-D37816CB470B}"/>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00"/>
                </a:solidFill>
                <a:latin typeface="Arial" panose="020B0604020202020204" pitchFamily="34" charset="0"/>
                <a:ea typeface="幼圆" pitchFamily="49" charset="-122"/>
              </a:rPr>
              <a:t>3.1 </a:t>
            </a:r>
            <a:r>
              <a:rPr lang="zh-CN" altLang="en-US" sz="2800" dirty="0">
                <a:solidFill>
                  <a:srgbClr val="FF0000"/>
                </a:solidFill>
                <a:latin typeface="Arial" panose="020B0604020202020204" pitchFamily="34" charset="0"/>
                <a:ea typeface="幼圆" pitchFamily="49" charset="-122"/>
              </a:rPr>
              <a:t>存储器管理的层次结构 </a:t>
            </a:r>
          </a:p>
        </p:txBody>
      </p:sp>
      <p:sp>
        <p:nvSpPr>
          <p:cNvPr id="5" name="Rectangle 6">
            <a:extLst>
              <a:ext uri="{FF2B5EF4-FFF2-40B4-BE49-F238E27FC236}">
                <a16:creationId xmlns:a16="http://schemas.microsoft.com/office/drawing/2014/main" id="{F492DFE6-D0F5-2C43-A342-BAE0D12B3E68}"/>
              </a:ext>
            </a:extLst>
          </p:cNvPr>
          <p:cNvSpPr>
            <a:spLocks noChangeArrowheads="1"/>
          </p:cNvSpPr>
          <p:nvPr/>
        </p:nvSpPr>
        <p:spPr bwMode="auto">
          <a:xfrm>
            <a:off x="5572125" y="4449763"/>
            <a:ext cx="2714625" cy="381000"/>
          </a:xfrm>
          <a:prstGeom prst="rect">
            <a:avLst/>
          </a:prstGeom>
          <a:solidFill>
            <a:srgbClr val="CC3399"/>
          </a:solidFill>
          <a:ln w="12700">
            <a:solidFill>
              <a:srgbClr val="CC3300"/>
            </a:solidFill>
            <a:miter lim="800000"/>
            <a:headEnd type="none" w="sm" len="sm"/>
            <a:tailEnd type="none" w="sm" len="sm"/>
          </a:ln>
          <a:effectLst>
            <a:outerShdw dist="107763" dir="2700000" algn="ctr" rotWithShape="0">
              <a:schemeClr val="tx1"/>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effectLst>
                  <a:outerShdw blurRad="38100" dist="38100" dir="2700000" algn="tl">
                    <a:srgbClr val="000000"/>
                  </a:outerShdw>
                </a:effectLst>
                <a:latin typeface="Arial" panose="020B0604020202020204" pitchFamily="34" charset="0"/>
                <a:ea typeface="幼圆" pitchFamily="49" charset="-122"/>
              </a:rPr>
              <a:t>高速缓冲存储器</a:t>
            </a:r>
            <a:endParaRPr lang="zh-CN" altLang="en-US" sz="2400">
              <a:solidFill>
                <a:srgbClr val="FFFFFF"/>
              </a:solidFill>
              <a:effectLst>
                <a:outerShdw blurRad="38100" dist="38100" dir="2700000" algn="tl">
                  <a:srgbClr val="000000"/>
                </a:outerShdw>
              </a:effectLst>
              <a:ea typeface="幼圆" pitchFamily="49" charset="-122"/>
            </a:endParaRPr>
          </a:p>
        </p:txBody>
      </p:sp>
      <p:sp>
        <p:nvSpPr>
          <p:cNvPr id="6" name="Rectangle 9">
            <a:extLst>
              <a:ext uri="{FF2B5EF4-FFF2-40B4-BE49-F238E27FC236}">
                <a16:creationId xmlns:a16="http://schemas.microsoft.com/office/drawing/2014/main" id="{9014BE95-5A8F-8E46-850B-9A234D0749F6}"/>
              </a:ext>
            </a:extLst>
          </p:cNvPr>
          <p:cNvSpPr>
            <a:spLocks noChangeArrowheads="1"/>
          </p:cNvSpPr>
          <p:nvPr/>
        </p:nvSpPr>
        <p:spPr bwMode="auto">
          <a:xfrm>
            <a:off x="5286375" y="5119688"/>
            <a:ext cx="3357563" cy="381000"/>
          </a:xfrm>
          <a:prstGeom prst="rect">
            <a:avLst/>
          </a:prstGeom>
          <a:solidFill>
            <a:srgbClr val="CC3399"/>
          </a:solidFill>
          <a:ln w="12700">
            <a:solidFill>
              <a:srgbClr val="CC3300"/>
            </a:solidFill>
            <a:miter lim="800000"/>
            <a:headEnd type="none" w="sm" len="sm"/>
            <a:tailEnd type="none" w="sm" len="sm"/>
          </a:ln>
          <a:effectLst>
            <a:outerShdw dist="107763" dir="2700000" algn="ctr" rotWithShape="0">
              <a:schemeClr val="tx1"/>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effectLst>
                  <a:outerShdw blurRad="38100" dist="38100" dir="2700000" algn="tl">
                    <a:srgbClr val="000000"/>
                  </a:outerShdw>
                </a:effectLst>
                <a:latin typeface="Arial" panose="020B0604020202020204" pitchFamily="34" charset="0"/>
                <a:ea typeface="幼圆" pitchFamily="49" charset="-122"/>
              </a:rPr>
              <a:t>主存储器</a:t>
            </a:r>
            <a:endParaRPr lang="zh-CN" altLang="en-US" sz="2400">
              <a:solidFill>
                <a:srgbClr val="FFFFFF"/>
              </a:solidFill>
              <a:effectLst>
                <a:outerShdw blurRad="38100" dist="38100" dir="2700000" algn="tl">
                  <a:srgbClr val="000000"/>
                </a:outerShdw>
              </a:effectLst>
              <a:ea typeface="幼圆" pitchFamily="49" charset="-122"/>
            </a:endParaRPr>
          </a:p>
        </p:txBody>
      </p:sp>
      <p:sp>
        <p:nvSpPr>
          <p:cNvPr id="7" name="Rectangle 10">
            <a:extLst>
              <a:ext uri="{FF2B5EF4-FFF2-40B4-BE49-F238E27FC236}">
                <a16:creationId xmlns:a16="http://schemas.microsoft.com/office/drawing/2014/main" id="{145FF9D4-632F-C047-B714-FB488380321A}"/>
              </a:ext>
            </a:extLst>
          </p:cNvPr>
          <p:cNvSpPr>
            <a:spLocks noChangeArrowheads="1"/>
          </p:cNvSpPr>
          <p:nvPr/>
        </p:nvSpPr>
        <p:spPr bwMode="auto">
          <a:xfrm>
            <a:off x="4929188" y="5834063"/>
            <a:ext cx="4000500" cy="381000"/>
          </a:xfrm>
          <a:prstGeom prst="rect">
            <a:avLst/>
          </a:prstGeom>
          <a:solidFill>
            <a:srgbClr val="CC3399"/>
          </a:solidFill>
          <a:ln w="12700">
            <a:solidFill>
              <a:srgbClr val="CC3300"/>
            </a:solidFill>
            <a:miter lim="800000"/>
            <a:headEnd type="none" w="sm" len="sm"/>
            <a:tailEnd type="none" w="sm" len="sm"/>
          </a:ln>
          <a:effectLst>
            <a:outerShdw dist="107763" dir="2700000" algn="ctr" rotWithShape="0">
              <a:schemeClr val="tx1"/>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effectLst>
                  <a:outerShdw blurRad="38100" dist="38100" dir="2700000" algn="tl">
                    <a:srgbClr val="000000"/>
                  </a:outerShdw>
                </a:effectLst>
                <a:latin typeface="Arial" panose="020B0604020202020204" pitchFamily="34" charset="0"/>
                <a:ea typeface="幼圆" pitchFamily="49" charset="-122"/>
              </a:rPr>
              <a:t>外部存储器</a:t>
            </a:r>
            <a:endParaRPr lang="zh-CN" altLang="en-US" sz="2400">
              <a:solidFill>
                <a:srgbClr val="FFFFFF"/>
              </a:solidFill>
              <a:effectLst>
                <a:outerShdw blurRad="38100" dist="38100" dir="2700000" algn="tl">
                  <a:srgbClr val="000000"/>
                </a:outerShdw>
              </a:effectLst>
              <a:ea typeface="幼圆" pitchFamily="49" charset="-122"/>
            </a:endParaRPr>
          </a:p>
        </p:txBody>
      </p:sp>
      <p:sp>
        <p:nvSpPr>
          <p:cNvPr id="8" name="Line 12">
            <a:extLst>
              <a:ext uri="{FF2B5EF4-FFF2-40B4-BE49-F238E27FC236}">
                <a16:creationId xmlns:a16="http://schemas.microsoft.com/office/drawing/2014/main" id="{1A6E3507-F134-074D-A3F0-4EC32AA08925}"/>
              </a:ext>
            </a:extLst>
          </p:cNvPr>
          <p:cNvSpPr>
            <a:spLocks noChangeShapeType="1"/>
          </p:cNvSpPr>
          <p:nvPr/>
        </p:nvSpPr>
        <p:spPr bwMode="auto">
          <a:xfrm>
            <a:off x="6375400" y="4183063"/>
            <a:ext cx="0" cy="288925"/>
          </a:xfrm>
          <a:prstGeom prst="line">
            <a:avLst/>
          </a:prstGeom>
          <a:noFill/>
          <a:ln w="57150">
            <a:solidFill>
              <a:srgbClr val="FF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3">
            <a:extLst>
              <a:ext uri="{FF2B5EF4-FFF2-40B4-BE49-F238E27FC236}">
                <a16:creationId xmlns:a16="http://schemas.microsoft.com/office/drawing/2014/main" id="{13C6D62D-E5A0-D84C-91FB-2F4C51A105AC}"/>
              </a:ext>
            </a:extLst>
          </p:cNvPr>
          <p:cNvSpPr>
            <a:spLocks noChangeShapeType="1"/>
          </p:cNvSpPr>
          <p:nvPr/>
        </p:nvSpPr>
        <p:spPr bwMode="auto">
          <a:xfrm>
            <a:off x="7527925" y="4111625"/>
            <a:ext cx="0" cy="360363"/>
          </a:xfrm>
          <a:prstGeom prst="line">
            <a:avLst/>
          </a:prstGeom>
          <a:noFill/>
          <a:ln w="57150">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4">
            <a:extLst>
              <a:ext uri="{FF2B5EF4-FFF2-40B4-BE49-F238E27FC236}">
                <a16:creationId xmlns:a16="http://schemas.microsoft.com/office/drawing/2014/main" id="{8494D1EE-CA10-1648-BA32-54790516A294}"/>
              </a:ext>
            </a:extLst>
          </p:cNvPr>
          <p:cNvSpPr>
            <a:spLocks noChangeShapeType="1"/>
          </p:cNvSpPr>
          <p:nvPr/>
        </p:nvSpPr>
        <p:spPr bwMode="auto">
          <a:xfrm>
            <a:off x="7527925" y="5573713"/>
            <a:ext cx="0" cy="246062"/>
          </a:xfrm>
          <a:prstGeom prst="line">
            <a:avLst/>
          </a:prstGeom>
          <a:noFill/>
          <a:ln w="57150">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5">
            <a:extLst>
              <a:ext uri="{FF2B5EF4-FFF2-40B4-BE49-F238E27FC236}">
                <a16:creationId xmlns:a16="http://schemas.microsoft.com/office/drawing/2014/main" id="{7C5DBDDE-156C-374C-A23E-EB16CD6EDE30}"/>
              </a:ext>
            </a:extLst>
          </p:cNvPr>
          <p:cNvSpPr>
            <a:spLocks noChangeShapeType="1"/>
          </p:cNvSpPr>
          <p:nvPr/>
        </p:nvSpPr>
        <p:spPr bwMode="auto">
          <a:xfrm>
            <a:off x="6375400" y="5540375"/>
            <a:ext cx="0" cy="317500"/>
          </a:xfrm>
          <a:prstGeom prst="line">
            <a:avLst/>
          </a:prstGeom>
          <a:noFill/>
          <a:ln w="57150">
            <a:solidFill>
              <a:srgbClr val="FF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Rectangle 19">
            <a:extLst>
              <a:ext uri="{FF2B5EF4-FFF2-40B4-BE49-F238E27FC236}">
                <a16:creationId xmlns:a16="http://schemas.microsoft.com/office/drawing/2014/main" id="{4CCFBE44-4F22-1C43-B673-C1142EEA08E9}"/>
              </a:ext>
            </a:extLst>
          </p:cNvPr>
          <p:cNvSpPr>
            <a:spLocks noChangeArrowheads="1"/>
          </p:cNvSpPr>
          <p:nvPr/>
        </p:nvSpPr>
        <p:spPr bwMode="auto">
          <a:xfrm>
            <a:off x="5929313" y="3751263"/>
            <a:ext cx="1857375" cy="381000"/>
          </a:xfrm>
          <a:prstGeom prst="rect">
            <a:avLst/>
          </a:prstGeom>
          <a:solidFill>
            <a:srgbClr val="CC3399"/>
          </a:solidFill>
          <a:ln w="12700">
            <a:solidFill>
              <a:srgbClr val="CC3300"/>
            </a:solidFill>
            <a:miter lim="800000"/>
            <a:headEnd type="none" w="sm" len="sm"/>
            <a:tailEnd type="none" w="sm" len="sm"/>
          </a:ln>
          <a:effectLst>
            <a:outerShdw dist="107763" dir="2700000" algn="ctr" rotWithShape="0">
              <a:schemeClr val="tx1"/>
            </a:outerShdw>
          </a:effectLst>
        </p:spPr>
        <p:txBody>
          <a:bodyPr wrap="none" anchor="ctr"/>
          <a:lstStyle/>
          <a:p>
            <a:pPr algn="ctr">
              <a:defRPr/>
            </a:pPr>
            <a:r>
              <a:rPr lang="zh-CN" altLang="en-US" sz="2400" dirty="0">
                <a:solidFill>
                  <a:srgbClr val="FFFFFF"/>
                </a:solidFill>
                <a:effectLst>
                  <a:outerShdw blurRad="38100" dist="38100" dir="2700000" algn="tl">
                    <a:srgbClr val="000000"/>
                  </a:outerShdw>
                </a:effectLst>
                <a:latin typeface="Arial" charset="0"/>
                <a:ea typeface="幼圆" pitchFamily="49" charset="-122"/>
              </a:rPr>
              <a:t>寄存器</a:t>
            </a:r>
            <a:endParaRPr lang="zh-CN" altLang="en-US" sz="2400" dirty="0">
              <a:solidFill>
                <a:srgbClr val="FFFFFF"/>
              </a:solidFill>
              <a:effectLst>
                <a:outerShdw blurRad="38100" dist="38100" dir="2700000" algn="tl">
                  <a:srgbClr val="000000"/>
                </a:outerShdw>
              </a:effectLst>
              <a:ea typeface="幼圆" pitchFamily="49" charset="-122"/>
            </a:endParaRPr>
          </a:p>
        </p:txBody>
      </p:sp>
      <p:sp>
        <p:nvSpPr>
          <p:cNvPr id="13" name="Line 20">
            <a:extLst>
              <a:ext uri="{FF2B5EF4-FFF2-40B4-BE49-F238E27FC236}">
                <a16:creationId xmlns:a16="http://schemas.microsoft.com/office/drawing/2014/main" id="{7B60E813-BE36-5E45-9391-26410E8323C0}"/>
              </a:ext>
            </a:extLst>
          </p:cNvPr>
          <p:cNvSpPr>
            <a:spLocks noChangeShapeType="1"/>
          </p:cNvSpPr>
          <p:nvPr/>
        </p:nvSpPr>
        <p:spPr bwMode="auto">
          <a:xfrm>
            <a:off x="6375400" y="4830763"/>
            <a:ext cx="0" cy="288925"/>
          </a:xfrm>
          <a:prstGeom prst="line">
            <a:avLst/>
          </a:prstGeom>
          <a:noFill/>
          <a:ln w="57150">
            <a:solidFill>
              <a:srgbClr val="FF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21">
            <a:extLst>
              <a:ext uri="{FF2B5EF4-FFF2-40B4-BE49-F238E27FC236}">
                <a16:creationId xmlns:a16="http://schemas.microsoft.com/office/drawing/2014/main" id="{08FAF065-611D-C14B-B8AA-396851BA76B6}"/>
              </a:ext>
            </a:extLst>
          </p:cNvPr>
          <p:cNvSpPr>
            <a:spLocks noChangeShapeType="1"/>
          </p:cNvSpPr>
          <p:nvPr/>
        </p:nvSpPr>
        <p:spPr bwMode="auto">
          <a:xfrm>
            <a:off x="7527925" y="4759325"/>
            <a:ext cx="0" cy="360363"/>
          </a:xfrm>
          <a:prstGeom prst="line">
            <a:avLst/>
          </a:prstGeom>
          <a:noFill/>
          <a:ln w="57150">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 name="直接箭头连接符 17">
            <a:extLst>
              <a:ext uri="{FF2B5EF4-FFF2-40B4-BE49-F238E27FC236}">
                <a16:creationId xmlns:a16="http://schemas.microsoft.com/office/drawing/2014/main" id="{D6B1C15C-CA3D-D847-B3E9-E9720F140878}"/>
              </a:ext>
            </a:extLst>
          </p:cNvPr>
          <p:cNvCxnSpPr>
            <a:cxnSpLocks noChangeShapeType="1"/>
          </p:cNvCxnSpPr>
          <p:nvPr/>
        </p:nvCxnSpPr>
        <p:spPr bwMode="auto">
          <a:xfrm rot="5400000">
            <a:off x="2679700" y="5322888"/>
            <a:ext cx="2500313" cy="1587"/>
          </a:xfrm>
          <a:prstGeom prst="straightConnector1">
            <a:avLst/>
          </a:prstGeom>
          <a:noFill/>
          <a:ln w="28575" algn="ctr">
            <a:solidFill>
              <a:srgbClr val="FF3300"/>
            </a:solidFill>
            <a:round/>
            <a:headEnd type="none" w="sm" len="sm"/>
            <a:tailEnd type="arrow" w="med" len="med"/>
          </a:ln>
          <a:extLst>
            <a:ext uri="{909E8E84-426E-40DD-AFC4-6F175D3DCCD1}">
              <a14:hiddenFill xmlns:a14="http://schemas.microsoft.com/office/drawing/2010/main">
                <a:noFill/>
              </a14:hiddenFill>
            </a:ext>
          </a:extLst>
        </p:spPr>
      </p:cxnSp>
      <p:cxnSp>
        <p:nvCxnSpPr>
          <p:cNvPr id="20" name="直接箭头连接符 19">
            <a:extLst>
              <a:ext uri="{FF2B5EF4-FFF2-40B4-BE49-F238E27FC236}">
                <a16:creationId xmlns:a16="http://schemas.microsoft.com/office/drawing/2014/main" id="{C8C87C46-691C-E542-BF17-658AFF1DD1AB}"/>
              </a:ext>
            </a:extLst>
          </p:cNvPr>
          <p:cNvCxnSpPr>
            <a:cxnSpLocks noChangeShapeType="1"/>
          </p:cNvCxnSpPr>
          <p:nvPr/>
        </p:nvCxnSpPr>
        <p:spPr bwMode="auto">
          <a:xfrm rot="5400000">
            <a:off x="2832101" y="5321300"/>
            <a:ext cx="2500312" cy="1587"/>
          </a:xfrm>
          <a:prstGeom prst="straightConnector1">
            <a:avLst/>
          </a:prstGeom>
          <a:noFill/>
          <a:ln w="28575" algn="ctr">
            <a:solidFill>
              <a:srgbClr val="0000FF"/>
            </a:solidFill>
            <a:round/>
            <a:headEnd type="arrow" w="med" len="med"/>
            <a:tailEnd/>
          </a:ln>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4BDD76B5-F5E5-1F4C-A8D8-76EEC9A7CDDE}"/>
              </a:ext>
            </a:extLst>
          </p:cNvPr>
          <p:cNvSpPr txBox="1">
            <a:spLocks noChangeArrowheads="1"/>
          </p:cNvSpPr>
          <p:nvPr/>
        </p:nvSpPr>
        <p:spPr bwMode="auto">
          <a:xfrm>
            <a:off x="4017963" y="4500563"/>
            <a:ext cx="554037"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存取速度</a:t>
            </a:r>
          </a:p>
        </p:txBody>
      </p:sp>
      <p:sp>
        <p:nvSpPr>
          <p:cNvPr id="22" name="TextBox 21">
            <a:extLst>
              <a:ext uri="{FF2B5EF4-FFF2-40B4-BE49-F238E27FC236}">
                <a16:creationId xmlns:a16="http://schemas.microsoft.com/office/drawing/2014/main" id="{66399820-8E85-9947-8646-5BF5F889247D}"/>
              </a:ext>
            </a:extLst>
          </p:cNvPr>
          <p:cNvSpPr txBox="1">
            <a:spLocks noChangeArrowheads="1"/>
          </p:cNvSpPr>
          <p:nvPr/>
        </p:nvSpPr>
        <p:spPr bwMode="auto">
          <a:xfrm>
            <a:off x="3446463" y="4500563"/>
            <a:ext cx="554037"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0000"/>
                </a:solidFill>
              </a:rPr>
              <a:t>存储容量</a:t>
            </a:r>
          </a:p>
        </p:txBody>
      </p:sp>
      <p:sp>
        <p:nvSpPr>
          <p:cNvPr id="24594" name="TextBox 18">
            <a:extLst>
              <a:ext uri="{FF2B5EF4-FFF2-40B4-BE49-F238E27FC236}">
                <a16:creationId xmlns:a16="http://schemas.microsoft.com/office/drawing/2014/main" id="{F0D473D3-97B6-4342-AD4E-E1B127678876}"/>
              </a:ext>
            </a:extLst>
          </p:cNvPr>
          <p:cNvSpPr txBox="1">
            <a:spLocks noChangeArrowheads="1"/>
          </p:cNvSpPr>
          <p:nvPr/>
        </p:nvSpPr>
        <p:spPr bwMode="auto">
          <a:xfrm>
            <a:off x="3492500" y="6308725"/>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0000"/>
                </a:solidFill>
              </a:rPr>
              <a:t>高</a:t>
            </a:r>
          </a:p>
        </p:txBody>
      </p:sp>
      <p:sp>
        <p:nvSpPr>
          <p:cNvPr id="24595" name="TextBox 22">
            <a:extLst>
              <a:ext uri="{FF2B5EF4-FFF2-40B4-BE49-F238E27FC236}">
                <a16:creationId xmlns:a16="http://schemas.microsoft.com/office/drawing/2014/main" id="{FE2BD061-F8CB-8049-B274-DF08F1BF94D9}"/>
              </a:ext>
            </a:extLst>
          </p:cNvPr>
          <p:cNvSpPr txBox="1">
            <a:spLocks noChangeArrowheads="1"/>
          </p:cNvSpPr>
          <p:nvPr/>
        </p:nvSpPr>
        <p:spPr bwMode="auto">
          <a:xfrm>
            <a:off x="4140200" y="4005263"/>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高</a:t>
            </a:r>
          </a:p>
        </p:txBody>
      </p:sp>
    </p:spTree>
    <p:extLst>
      <p:ext uri="{BB962C8B-B14F-4D97-AF65-F5344CB8AC3E}">
        <p14:creationId xmlns:p14="http://schemas.microsoft.com/office/powerpoint/2010/main" val="35120573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dissolve">
                                      <p:cBhvr>
                                        <p:cTn id="47" dur="500"/>
                                        <p:tgtEl>
                                          <p:spTgt spid="5"/>
                                        </p:tgtEl>
                                      </p:cBhvr>
                                    </p:animEffect>
                                  </p:childTnLst>
                                </p:cTn>
                              </p:par>
                            </p:childTnLst>
                          </p:cTn>
                        </p:par>
                        <p:par>
                          <p:cTn id="48" fill="hold" nodeType="afterGroup">
                            <p:stCondLst>
                              <p:cond delay="500"/>
                            </p:stCondLst>
                            <p:childTnLst>
                              <p:par>
                                <p:cTn id="49" presetID="12" presetClass="entr" presetSubtype="4"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slide(fromBottom)">
                                      <p:cBhvr>
                                        <p:cTn id="51" dur="500"/>
                                        <p:tgtEl>
                                          <p:spTgt spid="10"/>
                                        </p:tgtEl>
                                      </p:cBhvr>
                                    </p:animEffect>
                                  </p:childTnLst>
                                </p:cTn>
                              </p:par>
                            </p:childTnLst>
                          </p:cTn>
                        </p:par>
                        <p:par>
                          <p:cTn id="52" fill="hold" nodeType="afterGroup">
                            <p:stCondLst>
                              <p:cond delay="1000"/>
                            </p:stCondLst>
                            <p:childTnLst>
                              <p:par>
                                <p:cTn id="53" presetID="12" presetClass="entr" presetSubtype="4"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slide(fromBottom)">
                                      <p:cBhvr>
                                        <p:cTn id="55" dur="500"/>
                                        <p:tgtEl>
                                          <p:spTgt spid="14"/>
                                        </p:tgtEl>
                                      </p:cBhvr>
                                    </p:animEffect>
                                  </p:childTnLst>
                                </p:cTn>
                              </p:par>
                            </p:childTnLst>
                          </p:cTn>
                        </p:par>
                        <p:par>
                          <p:cTn id="56" fill="hold" nodeType="afterGroup">
                            <p:stCondLst>
                              <p:cond delay="1500"/>
                            </p:stCondLst>
                            <p:childTnLst>
                              <p:par>
                                <p:cTn id="57" presetID="12" presetClass="entr" presetSubtype="4"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slide(fromBottom)">
                                      <p:cBhvr>
                                        <p:cTn id="59" dur="500"/>
                                        <p:tgtEl>
                                          <p:spTgt spid="9"/>
                                        </p:tgtEl>
                                      </p:cBhvr>
                                    </p:animEffect>
                                  </p:childTnLst>
                                </p:cTn>
                              </p:par>
                            </p:childTnLst>
                          </p:cTn>
                        </p:par>
                        <p:par>
                          <p:cTn id="60" fill="hold" nodeType="afterGroup">
                            <p:stCondLst>
                              <p:cond delay="2000"/>
                            </p:stCondLst>
                            <p:childTnLst>
                              <p:par>
                                <p:cTn id="61" presetID="12" presetClass="entr" presetSubtype="1"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slide(fromTop)">
                                      <p:cBhvr>
                                        <p:cTn id="63" dur="500"/>
                                        <p:tgtEl>
                                          <p:spTgt spid="8"/>
                                        </p:tgtEl>
                                      </p:cBhvr>
                                    </p:animEffect>
                                  </p:childTnLst>
                                </p:cTn>
                              </p:par>
                            </p:childTnLst>
                          </p:cTn>
                        </p:par>
                        <p:par>
                          <p:cTn id="64" fill="hold" nodeType="afterGroup">
                            <p:stCondLst>
                              <p:cond delay="2500"/>
                            </p:stCondLst>
                            <p:childTnLst>
                              <p:par>
                                <p:cTn id="65" presetID="12" presetClass="entr" presetSubtype="1"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lide(fromTop)">
                                      <p:cBhvr>
                                        <p:cTn id="67" dur="500"/>
                                        <p:tgtEl>
                                          <p:spTgt spid="13"/>
                                        </p:tgtEl>
                                      </p:cBhvr>
                                    </p:animEffect>
                                  </p:childTnLst>
                                </p:cTn>
                              </p:par>
                            </p:childTnLst>
                          </p:cTn>
                        </p:par>
                        <p:par>
                          <p:cTn id="68" fill="hold" nodeType="afterGroup">
                            <p:stCondLst>
                              <p:cond delay="3000"/>
                            </p:stCondLst>
                            <p:childTnLst>
                              <p:par>
                                <p:cTn id="69" presetID="12" presetClass="entr" presetSubtype="1" fill="hold" nodeType="after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slide(fromTop)">
                                      <p:cBhvr>
                                        <p:cTn id="71" dur="500"/>
                                        <p:tgtEl>
                                          <p:spTgt spid="1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blinds(horizontal)">
                                      <p:cBhvr>
                                        <p:cTn id="76" dur="500"/>
                                        <p:tgtEl>
                                          <p:spTgt spid="18"/>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blinds(horizontal)">
                                      <p:cBhvr>
                                        <p:cTn id="79" dur="500"/>
                                        <p:tgtEl>
                                          <p:spTgt spid="2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blinds(horizontal)">
                                      <p:cBhvr>
                                        <p:cTn id="84" dur="500"/>
                                        <p:tgtEl>
                                          <p:spTgt spid="21"/>
                                        </p:tgtEl>
                                      </p:cBhvr>
                                    </p:animEffect>
                                  </p:childTnLst>
                                </p:cTn>
                              </p:par>
                              <p:par>
                                <p:cTn id="85" presetID="3" presetClass="entr" presetSubtype="1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blinds(horizontal)">
                                      <p:cBhvr>
                                        <p:cTn id="87" dur="500"/>
                                        <p:tgtEl>
                                          <p:spTgt spid="20"/>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4594"/>
                                        </p:tgtEl>
                                        <p:attrNameLst>
                                          <p:attrName>style.visibility</p:attrName>
                                        </p:attrNameLst>
                                      </p:cBhvr>
                                      <p:to>
                                        <p:strVal val="visible"/>
                                      </p:to>
                                    </p:set>
                                    <p:animEffect transition="in" filter="blinds(horizontal)">
                                      <p:cBhvr>
                                        <p:cTn id="90" dur="500"/>
                                        <p:tgtEl>
                                          <p:spTgt spid="24594"/>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24595"/>
                                        </p:tgtEl>
                                        <p:attrNameLst>
                                          <p:attrName>style.visibility</p:attrName>
                                        </p:attrNameLst>
                                      </p:cBhvr>
                                      <p:to>
                                        <p:strVal val="visible"/>
                                      </p:to>
                                    </p:set>
                                    <p:animEffect transition="in" filter="blinds(horizontal)">
                                      <p:cBhvr>
                                        <p:cTn id="93" dur="500"/>
                                        <p:tgtEl>
                                          <p:spTgt spid="24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5" grpId="0" animBg="1" autoUpdateAnimBg="0"/>
      <p:bldP spid="6" grpId="0" animBg="1" autoUpdateAnimBg="0"/>
      <p:bldP spid="7" grpId="0" animBg="1" autoUpdateAnimBg="0"/>
      <p:bldP spid="12" grpId="0" animBg="1" autoUpdateAnimBg="0"/>
      <p:bldP spid="21" grpId="0"/>
      <p:bldP spid="22" grpId="0"/>
      <p:bldP spid="24594" grpId="0"/>
      <p:bldP spid="2459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a:extLst>
              <a:ext uri="{FF2B5EF4-FFF2-40B4-BE49-F238E27FC236}">
                <a16:creationId xmlns:a16="http://schemas.microsoft.com/office/drawing/2014/main" id="{8F2EA370-D402-BF41-BECA-E43DADCD6394}"/>
              </a:ext>
            </a:extLst>
          </p:cNvPr>
          <p:cNvSpPr>
            <a:spLocks noGrp="1"/>
          </p:cNvSpPr>
          <p:nvPr>
            <p:ph idx="1"/>
          </p:nvPr>
        </p:nvSpPr>
        <p:spPr>
          <a:xfrm>
            <a:off x="685800" y="857250"/>
            <a:ext cx="7772400" cy="5524500"/>
          </a:xfrm>
        </p:spPr>
        <p:txBody>
          <a:bodyPr/>
          <a:lstStyle/>
          <a:p>
            <a:pPr>
              <a:buClr>
                <a:srgbClr val="0000FF"/>
              </a:buClr>
            </a:pPr>
            <a:r>
              <a:rPr lang="zh-TW" altLang="en-US" b="1" dirty="0">
                <a:solidFill>
                  <a:srgbClr val="0000FF"/>
                </a:solidFill>
                <a:latin typeface="幼圆" pitchFamily="49" charset="-122"/>
                <a:ea typeface="幼圆" pitchFamily="49" charset="-122"/>
              </a:rPr>
              <a:t>小结</a:t>
            </a:r>
            <a:r>
              <a:rPr lang="zh-CN" altLang="en-US" b="1" dirty="0">
                <a:solidFill>
                  <a:srgbClr val="0000FF"/>
                </a:solidFill>
                <a:latin typeface="幼圆" pitchFamily="49" charset="-122"/>
                <a:ea typeface="幼圆" pitchFamily="49" charset="-122"/>
              </a:rPr>
              <a:t>，你应该能够：</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认识存储器管理的层次结构</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认识程序的装入及链接方法</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解释重定位、静态重定位及动态重定位、紧凑的原理</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解释内存连续分配管理的基本方法、原理及特点</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解释动态分区分配算法的原理</a:t>
            </a:r>
            <a:r>
              <a:rPr lang="en-US" altLang="zh-CN" b="1" dirty="0">
                <a:solidFill>
                  <a:srgbClr val="0000FF"/>
                </a:solidFill>
                <a:latin typeface="幼圆" pitchFamily="49" charset="-122"/>
                <a:ea typeface="幼圆" pitchFamily="49" charset="-122"/>
              </a:rPr>
              <a:t>,</a:t>
            </a:r>
            <a:r>
              <a:rPr lang="zh-CN" altLang="en-US" b="1" dirty="0">
                <a:solidFill>
                  <a:srgbClr val="0000FF"/>
                </a:solidFill>
                <a:latin typeface="幼圆" pitchFamily="49" charset="-122"/>
                <a:ea typeface="幼圆" pitchFamily="49" charset="-122"/>
              </a:rPr>
              <a:t>并能运用相关算法实现内存分配</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运用存储器管理的地址映射方法实现逻辑地址到物理地址的转换</a:t>
            </a:r>
          </a:p>
        </p:txBody>
      </p:sp>
    </p:spTree>
    <p:extLst>
      <p:ext uri="{BB962C8B-B14F-4D97-AF65-F5344CB8AC3E}">
        <p14:creationId xmlns:p14="http://schemas.microsoft.com/office/powerpoint/2010/main" val="588727918"/>
      </p:ext>
    </p:ext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a:extLst>
              <a:ext uri="{FF2B5EF4-FFF2-40B4-BE49-F238E27FC236}">
                <a16:creationId xmlns:a16="http://schemas.microsoft.com/office/drawing/2014/main" id="{6DDE82EF-9B51-9941-8956-B71EC6F7EA8C}"/>
              </a:ext>
            </a:extLst>
          </p:cNvPr>
          <p:cNvSpPr>
            <a:spLocks noGrp="1"/>
          </p:cNvSpPr>
          <p:nvPr>
            <p:ph idx="1"/>
          </p:nvPr>
        </p:nvSpPr>
        <p:spPr>
          <a:xfrm>
            <a:off x="685800" y="765175"/>
            <a:ext cx="7772400" cy="4114800"/>
          </a:xfrm>
        </p:spPr>
        <p:txBody>
          <a:bodyPr/>
          <a:lstStyle/>
          <a:p>
            <a:pPr>
              <a:buClr>
                <a:srgbClr val="0000FF"/>
              </a:buClr>
            </a:pPr>
            <a:r>
              <a:rPr lang="zh-CN" altLang="en-US" b="1">
                <a:solidFill>
                  <a:srgbClr val="D60093"/>
                </a:solidFill>
                <a:latin typeface="幼圆" pitchFamily="49" charset="-122"/>
                <a:ea typeface="幼圆" pitchFamily="49" charset="-122"/>
              </a:rPr>
              <a:t>本讲主要教学内容</a:t>
            </a:r>
            <a:endParaRPr lang="en-US" altLang="zh-CN" b="1">
              <a:solidFill>
                <a:srgbClr val="D60093"/>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对换</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分页存储管理</a:t>
            </a:r>
          </a:p>
        </p:txBody>
      </p:sp>
      <p:sp>
        <p:nvSpPr>
          <p:cNvPr id="49155" name="Rectangle 2">
            <a:extLst>
              <a:ext uri="{FF2B5EF4-FFF2-40B4-BE49-F238E27FC236}">
                <a16:creationId xmlns:a16="http://schemas.microsoft.com/office/drawing/2014/main" id="{4A334451-FBF5-A44E-B356-605D798697D5}"/>
              </a:ext>
            </a:extLst>
          </p:cNvPr>
          <p:cNvSpPr>
            <a:spLocks noChangeArrowheads="1"/>
          </p:cNvSpPr>
          <p:nvPr/>
        </p:nvSpPr>
        <p:spPr bwMode="auto">
          <a:xfrm>
            <a:off x="533400" y="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第</a:t>
            </a:r>
            <a:r>
              <a:rPr lang="zh-TW" altLang="en-US" sz="2800" dirty="0">
                <a:solidFill>
                  <a:srgbClr val="3333FF"/>
                </a:solidFill>
                <a:latin typeface="Arial" panose="020B0604020202020204" pitchFamily="34" charset="0"/>
                <a:ea typeface="幼圆" pitchFamily="49" charset="-122"/>
              </a:rPr>
              <a:t>三</a:t>
            </a:r>
            <a:r>
              <a:rPr lang="zh-CN" altLang="en-US" sz="2800" dirty="0">
                <a:solidFill>
                  <a:srgbClr val="3333FF"/>
                </a:solidFill>
                <a:latin typeface="Arial" panose="020B0604020202020204" pitchFamily="34" charset="0"/>
                <a:ea typeface="幼圆" pitchFamily="49" charset="-122"/>
              </a:rPr>
              <a:t>章  存储器管理</a:t>
            </a:r>
            <a:endParaRPr lang="zh-CN" altLang="en-US" sz="2800" dirty="0">
              <a:solidFill>
                <a:schemeClr val="bg2"/>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179643412"/>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8F7F8EF9-A51C-3047-856D-EF0742FC06E1}"/>
              </a:ext>
            </a:extLst>
          </p:cNvPr>
          <p:cNvSpPr>
            <a:spLocks noChangeArrowheads="1"/>
          </p:cNvSpPr>
          <p:nvPr/>
        </p:nvSpPr>
        <p:spPr bwMode="auto">
          <a:xfrm>
            <a:off x="5210175" y="2960688"/>
            <a:ext cx="1511300" cy="2952750"/>
          </a:xfrm>
          <a:prstGeom prst="rect">
            <a:avLst/>
          </a:prstGeom>
          <a:solidFill>
            <a:srgbClr val="FFFFFF"/>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 name="内容占位符 2">
            <a:extLst>
              <a:ext uri="{FF2B5EF4-FFF2-40B4-BE49-F238E27FC236}">
                <a16:creationId xmlns:a16="http://schemas.microsoft.com/office/drawing/2014/main" id="{8881BE8E-3386-7442-B950-917A9BB27EB4}"/>
              </a:ext>
            </a:extLst>
          </p:cNvPr>
          <p:cNvSpPr>
            <a:spLocks noGrp="1"/>
          </p:cNvSpPr>
          <p:nvPr>
            <p:ph idx="1"/>
          </p:nvPr>
        </p:nvSpPr>
        <p:spPr>
          <a:xfrm>
            <a:off x="395288" y="620713"/>
            <a:ext cx="4321175" cy="5761037"/>
          </a:xfrm>
        </p:spPr>
        <p:txBody>
          <a:bodyPr/>
          <a:lstStyle/>
          <a:p>
            <a:pPr>
              <a:buClr>
                <a:srgbClr val="0000FF"/>
              </a:buClr>
            </a:pPr>
            <a:r>
              <a:rPr lang="zh-CN" altLang="en-US" b="1">
                <a:solidFill>
                  <a:srgbClr val="FF3300"/>
                </a:solidFill>
                <a:latin typeface="幼圆" pitchFamily="49" charset="-122"/>
                <a:ea typeface="幼圆" pitchFamily="49" charset="-122"/>
              </a:rPr>
              <a:t>为什么要进行对换？</a:t>
            </a:r>
            <a:endParaRPr lang="en-US" altLang="zh-CN" b="1">
              <a:solidFill>
                <a:srgbClr val="FF3300"/>
              </a:solidFill>
              <a:latin typeface="幼圆" pitchFamily="49" charset="-122"/>
              <a:ea typeface="幼圆" pitchFamily="49" charset="-122"/>
            </a:endParaRPr>
          </a:p>
          <a:p>
            <a:pPr>
              <a:buClr>
                <a:srgbClr val="0000FF"/>
              </a:buClr>
            </a:pPr>
            <a:r>
              <a:rPr lang="zh-CN" altLang="en-US" b="1">
                <a:solidFill>
                  <a:srgbClr val="FF3300"/>
                </a:solidFill>
                <a:latin typeface="幼圆" pitchFamily="49" charset="-122"/>
                <a:ea typeface="幼圆" pitchFamily="49" charset="-122"/>
              </a:rPr>
              <a:t>什么是对换？</a:t>
            </a:r>
            <a:endParaRPr lang="en-US" altLang="zh-CN" b="1">
              <a:solidFill>
                <a:srgbClr val="FF3300"/>
              </a:solidFill>
              <a:latin typeface="幼圆" pitchFamily="49" charset="-122"/>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把内存中暂不能运行的进程，或暂时不用的程序和数据，换出到外存上，以腾出足够的内存空间，把已具备运行条件的进程，或进程所需要的程序和数据，换入内存。</a:t>
            </a:r>
            <a:endParaRPr lang="en-US" altLang="zh-CN" sz="2400" b="1">
              <a:solidFill>
                <a:srgbClr val="000000"/>
              </a:solidFill>
              <a:latin typeface="Arial" panose="020B0604020202020204" pitchFamily="34" charset="0"/>
              <a:ea typeface="幼圆" pitchFamily="49" charset="-122"/>
            </a:endParaRPr>
          </a:p>
          <a:p>
            <a:pPr>
              <a:buClr>
                <a:srgbClr val="0000FF"/>
              </a:buClr>
            </a:pPr>
            <a:r>
              <a:rPr lang="zh-CN" altLang="en-US" b="1">
                <a:solidFill>
                  <a:srgbClr val="0000FF"/>
                </a:solidFill>
                <a:latin typeface="幼圆" pitchFamily="49" charset="-122"/>
                <a:ea typeface="幼圆" pitchFamily="49" charset="-122"/>
              </a:rPr>
              <a:t>对换的类型</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整体（进程）对换</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部分（页或段）对换</a:t>
            </a:r>
          </a:p>
        </p:txBody>
      </p:sp>
      <p:sp>
        <p:nvSpPr>
          <p:cNvPr id="50180" name="Rectangle 2">
            <a:extLst>
              <a:ext uri="{FF2B5EF4-FFF2-40B4-BE49-F238E27FC236}">
                <a16:creationId xmlns:a16="http://schemas.microsoft.com/office/drawing/2014/main" id="{AD4AC811-A68E-DD42-B1C9-B69462E40AA5}"/>
              </a:ext>
            </a:extLst>
          </p:cNvPr>
          <p:cNvSpPr>
            <a:spLocks noChangeArrowheads="1"/>
          </p:cNvSpPr>
          <p:nvPr/>
        </p:nvSpPr>
        <p:spPr bwMode="auto">
          <a:xfrm>
            <a:off x="533400" y="0"/>
            <a:ext cx="830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3.4  </a:t>
            </a:r>
            <a:r>
              <a:rPr lang="zh-CN" altLang="en-US" sz="2800" dirty="0">
                <a:solidFill>
                  <a:srgbClr val="FF0066"/>
                </a:solidFill>
                <a:latin typeface="Arial" panose="020B0604020202020204" pitchFamily="34" charset="0"/>
                <a:ea typeface="幼圆" pitchFamily="49" charset="-122"/>
              </a:rPr>
              <a:t>对换（交换</a:t>
            </a:r>
            <a:r>
              <a:rPr lang="en-US" altLang="zh-CN" sz="2800" dirty="0">
                <a:solidFill>
                  <a:srgbClr val="FF0066"/>
                </a:solidFill>
                <a:latin typeface="Arial" panose="020B0604020202020204" pitchFamily="34" charset="0"/>
                <a:ea typeface="幼圆" pitchFamily="49" charset="-122"/>
              </a:rPr>
              <a:t>Swapping</a:t>
            </a:r>
            <a:r>
              <a:rPr lang="zh-CN" altLang="en-US" sz="2800" dirty="0">
                <a:solidFill>
                  <a:srgbClr val="FF0066"/>
                </a:solidFill>
                <a:latin typeface="Arial" panose="020B0604020202020204" pitchFamily="34" charset="0"/>
                <a:ea typeface="幼圆" pitchFamily="49" charset="-122"/>
              </a:rPr>
              <a:t>）</a:t>
            </a:r>
          </a:p>
        </p:txBody>
      </p:sp>
      <p:graphicFrame>
        <p:nvGraphicFramePr>
          <p:cNvPr id="7" name="Group 66">
            <a:extLst>
              <a:ext uri="{FF2B5EF4-FFF2-40B4-BE49-F238E27FC236}">
                <a16:creationId xmlns:a16="http://schemas.microsoft.com/office/drawing/2014/main" id="{766810AB-0B9A-0A40-811A-2D7B075E350D}"/>
              </a:ext>
            </a:extLst>
          </p:cNvPr>
          <p:cNvGraphicFramePr>
            <a:graphicFrameLocks noGrp="1"/>
          </p:cNvGraphicFramePr>
          <p:nvPr/>
        </p:nvGraphicFramePr>
        <p:xfrm>
          <a:off x="7451725" y="641350"/>
          <a:ext cx="1463675" cy="5394325"/>
        </p:xfrm>
        <a:graphic>
          <a:graphicData uri="http://schemas.openxmlformats.org/drawingml/2006/table">
            <a:tbl>
              <a:tblPr/>
              <a:tblGrid>
                <a:gridCol w="1463675">
                  <a:extLst>
                    <a:ext uri="{9D8B030D-6E8A-4147-A177-3AD203B41FA5}">
                      <a16:colId xmlns:a16="http://schemas.microsoft.com/office/drawing/2014/main" val="3224585787"/>
                    </a:ext>
                  </a:extLst>
                </a:gridCol>
              </a:tblGrid>
              <a:tr h="533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7038849"/>
                  </a:ext>
                </a:extLst>
              </a:tr>
              <a:tr h="533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7864389"/>
                  </a:ext>
                </a:extLst>
              </a:tr>
              <a:tr h="914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0907345"/>
                  </a:ext>
                </a:extLst>
              </a:tr>
              <a:tr h="13716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作业</a:t>
                      </a:r>
                      <a:r>
                        <a:rPr kumimoji="1"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8056205"/>
                  </a:ext>
                </a:extLst>
              </a:tr>
              <a:tr h="1295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7265105"/>
                  </a:ext>
                </a:extLst>
              </a:tr>
              <a:tr h="7461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8656368"/>
                  </a:ext>
                </a:extLst>
              </a:tr>
            </a:tbl>
          </a:graphicData>
        </a:graphic>
      </p:graphicFrame>
      <p:sp>
        <p:nvSpPr>
          <p:cNvPr id="13" name="矩形 22">
            <a:extLst>
              <a:ext uri="{FF2B5EF4-FFF2-40B4-BE49-F238E27FC236}">
                <a16:creationId xmlns:a16="http://schemas.microsoft.com/office/drawing/2014/main" id="{CFD051A0-0FDC-3C45-BB7B-23DAE6D6FAD0}"/>
              </a:ext>
            </a:extLst>
          </p:cNvPr>
          <p:cNvSpPr>
            <a:spLocks noChangeArrowheads="1"/>
          </p:cNvSpPr>
          <p:nvPr/>
        </p:nvSpPr>
        <p:spPr bwMode="auto">
          <a:xfrm>
            <a:off x="7448550" y="606425"/>
            <a:ext cx="1481138" cy="571500"/>
          </a:xfrm>
          <a:prstGeom prst="rect">
            <a:avLst/>
          </a:prstGeom>
          <a:solidFill>
            <a:srgbClr val="FF00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 name="Text Box 67">
            <a:extLst>
              <a:ext uri="{FF2B5EF4-FFF2-40B4-BE49-F238E27FC236}">
                <a16:creationId xmlns:a16="http://schemas.microsoft.com/office/drawing/2014/main" id="{6011A57F-402E-F14E-9FC6-307D4781AD76}"/>
              </a:ext>
            </a:extLst>
          </p:cNvPr>
          <p:cNvSpPr txBox="1">
            <a:spLocks noChangeArrowheads="1"/>
          </p:cNvSpPr>
          <p:nvPr/>
        </p:nvSpPr>
        <p:spPr bwMode="auto">
          <a:xfrm>
            <a:off x="7581900" y="677863"/>
            <a:ext cx="1133475" cy="830262"/>
          </a:xfrm>
          <a:prstGeom prst="rect">
            <a:avLst/>
          </a:prstGeom>
          <a:noFill/>
          <a:ln w="9525">
            <a:noFill/>
            <a:miter lim="800000"/>
            <a:headEnd/>
            <a:tailEnd/>
          </a:ln>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sp>
        <p:nvSpPr>
          <p:cNvPr id="15" name="矩形 25">
            <a:extLst>
              <a:ext uri="{FF2B5EF4-FFF2-40B4-BE49-F238E27FC236}">
                <a16:creationId xmlns:a16="http://schemas.microsoft.com/office/drawing/2014/main" id="{2125A431-550E-694A-8B69-231F0869FC39}"/>
              </a:ext>
            </a:extLst>
          </p:cNvPr>
          <p:cNvSpPr>
            <a:spLocks noChangeArrowheads="1"/>
          </p:cNvSpPr>
          <p:nvPr/>
        </p:nvSpPr>
        <p:spPr bwMode="auto">
          <a:xfrm>
            <a:off x="7448550" y="1177925"/>
            <a:ext cx="1481138" cy="5715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6" name="矩形 26">
            <a:extLst>
              <a:ext uri="{FF2B5EF4-FFF2-40B4-BE49-F238E27FC236}">
                <a16:creationId xmlns:a16="http://schemas.microsoft.com/office/drawing/2014/main" id="{A21D8C33-F285-8E4E-9A98-9A8AAEFEFC07}"/>
              </a:ext>
            </a:extLst>
          </p:cNvPr>
          <p:cNvSpPr>
            <a:spLocks noChangeArrowheads="1"/>
          </p:cNvSpPr>
          <p:nvPr/>
        </p:nvSpPr>
        <p:spPr bwMode="auto">
          <a:xfrm>
            <a:off x="7448550" y="1749425"/>
            <a:ext cx="1481138" cy="928688"/>
          </a:xfrm>
          <a:prstGeom prst="rect">
            <a:avLst/>
          </a:prstGeom>
          <a:solidFill>
            <a:srgbClr val="FFFFCC"/>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7" name="Text Box 68">
            <a:extLst>
              <a:ext uri="{FF2B5EF4-FFF2-40B4-BE49-F238E27FC236}">
                <a16:creationId xmlns:a16="http://schemas.microsoft.com/office/drawing/2014/main" id="{EE161AC7-3A04-504A-9AB8-D169117281D7}"/>
              </a:ext>
            </a:extLst>
          </p:cNvPr>
          <p:cNvSpPr txBox="1">
            <a:spLocks noChangeArrowheads="1"/>
          </p:cNvSpPr>
          <p:nvPr/>
        </p:nvSpPr>
        <p:spPr bwMode="auto">
          <a:xfrm>
            <a:off x="7766050" y="1206500"/>
            <a:ext cx="877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A</a:t>
            </a:r>
          </a:p>
        </p:txBody>
      </p:sp>
      <p:sp>
        <p:nvSpPr>
          <p:cNvPr id="18" name="Text Box 69">
            <a:extLst>
              <a:ext uri="{FF2B5EF4-FFF2-40B4-BE49-F238E27FC236}">
                <a16:creationId xmlns:a16="http://schemas.microsoft.com/office/drawing/2014/main" id="{3877D7BF-162F-1A48-B2AE-B821B5C996D5}"/>
              </a:ext>
            </a:extLst>
          </p:cNvPr>
          <p:cNvSpPr txBox="1">
            <a:spLocks noChangeArrowheads="1"/>
          </p:cNvSpPr>
          <p:nvPr/>
        </p:nvSpPr>
        <p:spPr bwMode="auto">
          <a:xfrm>
            <a:off x="7345363" y="1773238"/>
            <a:ext cx="1619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B      (</a:t>
            </a:r>
            <a:r>
              <a:rPr lang="zh-CN" altLang="en-US" sz="2000">
                <a:solidFill>
                  <a:srgbClr val="0000FF"/>
                </a:solidFill>
                <a:latin typeface="幼圆" pitchFamily="49" charset="-122"/>
                <a:ea typeface="幼圆" pitchFamily="49" charset="-122"/>
              </a:rPr>
              <a:t>暂停运行</a:t>
            </a:r>
            <a:r>
              <a:rPr lang="en-US" altLang="zh-CN" sz="2000">
                <a:solidFill>
                  <a:srgbClr val="0000FF"/>
                </a:solidFill>
                <a:latin typeface="幼圆" pitchFamily="49" charset="-122"/>
                <a:ea typeface="幼圆" pitchFamily="49" charset="-122"/>
              </a:rPr>
              <a:t>)</a:t>
            </a:r>
          </a:p>
        </p:txBody>
      </p:sp>
      <p:sp>
        <p:nvSpPr>
          <p:cNvPr id="19" name="矩形 27">
            <a:extLst>
              <a:ext uri="{FF2B5EF4-FFF2-40B4-BE49-F238E27FC236}">
                <a16:creationId xmlns:a16="http://schemas.microsoft.com/office/drawing/2014/main" id="{275345C6-265F-4546-AB5D-6BC19BBCC573}"/>
              </a:ext>
            </a:extLst>
          </p:cNvPr>
          <p:cNvSpPr>
            <a:spLocks noChangeArrowheads="1"/>
          </p:cNvSpPr>
          <p:nvPr/>
        </p:nvSpPr>
        <p:spPr bwMode="auto">
          <a:xfrm>
            <a:off x="7448550" y="2690813"/>
            <a:ext cx="1481138" cy="1285875"/>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0" name="TextBox 28">
            <a:extLst>
              <a:ext uri="{FF2B5EF4-FFF2-40B4-BE49-F238E27FC236}">
                <a16:creationId xmlns:a16="http://schemas.microsoft.com/office/drawing/2014/main" id="{C59BAC59-C090-8546-9512-273F20AD0017}"/>
              </a:ext>
            </a:extLst>
          </p:cNvPr>
          <p:cNvSpPr txBox="1">
            <a:spLocks noChangeArrowheads="1"/>
          </p:cNvSpPr>
          <p:nvPr/>
        </p:nvSpPr>
        <p:spPr bwMode="auto">
          <a:xfrm>
            <a:off x="7815263" y="2963863"/>
            <a:ext cx="1042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C</a:t>
            </a:r>
            <a:endParaRPr lang="zh-CN" altLang="en-US" sz="2000">
              <a:solidFill>
                <a:srgbClr val="0000FF"/>
              </a:solidFill>
              <a:latin typeface="幼圆" pitchFamily="49" charset="-122"/>
              <a:ea typeface="幼圆" pitchFamily="49" charset="-122"/>
            </a:endParaRPr>
          </a:p>
        </p:txBody>
      </p:sp>
      <p:sp>
        <p:nvSpPr>
          <p:cNvPr id="21" name="矩形 20">
            <a:extLst>
              <a:ext uri="{FF2B5EF4-FFF2-40B4-BE49-F238E27FC236}">
                <a16:creationId xmlns:a16="http://schemas.microsoft.com/office/drawing/2014/main" id="{9B1137E3-3792-064F-A671-EF3AFDC72F13}"/>
              </a:ext>
            </a:extLst>
          </p:cNvPr>
          <p:cNvSpPr>
            <a:spLocks noChangeArrowheads="1"/>
          </p:cNvSpPr>
          <p:nvPr/>
        </p:nvSpPr>
        <p:spPr bwMode="auto">
          <a:xfrm>
            <a:off x="7451725" y="4000500"/>
            <a:ext cx="1492250" cy="129698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2" name="矩形 21">
            <a:extLst>
              <a:ext uri="{FF2B5EF4-FFF2-40B4-BE49-F238E27FC236}">
                <a16:creationId xmlns:a16="http://schemas.microsoft.com/office/drawing/2014/main" id="{DE46BBA8-B54B-2A46-AFD1-27A20E087503}"/>
              </a:ext>
            </a:extLst>
          </p:cNvPr>
          <p:cNvSpPr>
            <a:spLocks noChangeArrowheads="1"/>
          </p:cNvSpPr>
          <p:nvPr/>
        </p:nvSpPr>
        <p:spPr bwMode="auto">
          <a:xfrm>
            <a:off x="7451725" y="5307013"/>
            <a:ext cx="1492250" cy="606425"/>
          </a:xfrm>
          <a:prstGeom prst="rect">
            <a:avLst/>
          </a:prstGeom>
          <a:solidFill>
            <a:srgbClr val="0099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3" name="TextBox 28">
            <a:extLst>
              <a:ext uri="{FF2B5EF4-FFF2-40B4-BE49-F238E27FC236}">
                <a16:creationId xmlns:a16="http://schemas.microsoft.com/office/drawing/2014/main" id="{1E3D7C98-FA65-D144-B9CC-5FFE94EE8BD5}"/>
              </a:ext>
            </a:extLst>
          </p:cNvPr>
          <p:cNvSpPr txBox="1">
            <a:spLocks noChangeArrowheads="1"/>
          </p:cNvSpPr>
          <p:nvPr/>
        </p:nvSpPr>
        <p:spPr bwMode="auto">
          <a:xfrm>
            <a:off x="7839075" y="4433888"/>
            <a:ext cx="1042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D</a:t>
            </a:r>
            <a:endParaRPr lang="zh-CN" altLang="en-US" sz="2000">
              <a:solidFill>
                <a:srgbClr val="0000FF"/>
              </a:solidFill>
              <a:latin typeface="幼圆" pitchFamily="49" charset="-122"/>
              <a:ea typeface="幼圆" pitchFamily="49" charset="-122"/>
            </a:endParaRPr>
          </a:p>
        </p:txBody>
      </p:sp>
      <p:sp>
        <p:nvSpPr>
          <p:cNvPr id="24" name="TextBox 28">
            <a:extLst>
              <a:ext uri="{FF2B5EF4-FFF2-40B4-BE49-F238E27FC236}">
                <a16:creationId xmlns:a16="http://schemas.microsoft.com/office/drawing/2014/main" id="{E8C2E3D2-05AA-C04D-9C2F-BB8566091E44}"/>
              </a:ext>
            </a:extLst>
          </p:cNvPr>
          <p:cNvSpPr txBox="1">
            <a:spLocks noChangeArrowheads="1"/>
          </p:cNvSpPr>
          <p:nvPr/>
        </p:nvSpPr>
        <p:spPr bwMode="auto">
          <a:xfrm>
            <a:off x="7839075" y="5408613"/>
            <a:ext cx="1042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E</a:t>
            </a:r>
            <a:endParaRPr lang="zh-CN" altLang="en-US" sz="2000">
              <a:solidFill>
                <a:srgbClr val="0000FF"/>
              </a:solidFill>
              <a:latin typeface="幼圆" pitchFamily="49" charset="-122"/>
              <a:ea typeface="幼圆" pitchFamily="49" charset="-122"/>
            </a:endParaRPr>
          </a:p>
        </p:txBody>
      </p:sp>
      <p:sp>
        <p:nvSpPr>
          <p:cNvPr id="26" name="矩形 25">
            <a:extLst>
              <a:ext uri="{FF2B5EF4-FFF2-40B4-BE49-F238E27FC236}">
                <a16:creationId xmlns:a16="http://schemas.microsoft.com/office/drawing/2014/main" id="{69AFD373-C93B-8345-99F7-7BD3D790924D}"/>
              </a:ext>
            </a:extLst>
          </p:cNvPr>
          <p:cNvSpPr>
            <a:spLocks noChangeArrowheads="1"/>
          </p:cNvSpPr>
          <p:nvPr/>
        </p:nvSpPr>
        <p:spPr bwMode="auto">
          <a:xfrm>
            <a:off x="5219700" y="2984500"/>
            <a:ext cx="1512888" cy="865188"/>
          </a:xfrm>
          <a:prstGeom prst="rect">
            <a:avLst/>
          </a:prstGeom>
          <a:solidFill>
            <a:srgbClr val="D60093"/>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7" name="矩形 26">
            <a:extLst>
              <a:ext uri="{FF2B5EF4-FFF2-40B4-BE49-F238E27FC236}">
                <a16:creationId xmlns:a16="http://schemas.microsoft.com/office/drawing/2014/main" id="{B07546F3-073C-074D-9962-67168879BC6B}"/>
              </a:ext>
            </a:extLst>
          </p:cNvPr>
          <p:cNvSpPr>
            <a:spLocks noChangeArrowheads="1"/>
          </p:cNvSpPr>
          <p:nvPr/>
        </p:nvSpPr>
        <p:spPr bwMode="auto">
          <a:xfrm>
            <a:off x="5219700" y="3860800"/>
            <a:ext cx="1512888" cy="647700"/>
          </a:xfrm>
          <a:prstGeom prst="rect">
            <a:avLst/>
          </a:prstGeom>
          <a:solidFill>
            <a:srgbClr val="FF99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8" name="矩形 27">
            <a:extLst>
              <a:ext uri="{FF2B5EF4-FFF2-40B4-BE49-F238E27FC236}">
                <a16:creationId xmlns:a16="http://schemas.microsoft.com/office/drawing/2014/main" id="{D255A344-6586-1341-A958-396E4408F8A9}"/>
              </a:ext>
            </a:extLst>
          </p:cNvPr>
          <p:cNvSpPr>
            <a:spLocks noChangeArrowheads="1"/>
          </p:cNvSpPr>
          <p:nvPr/>
        </p:nvSpPr>
        <p:spPr bwMode="auto">
          <a:xfrm>
            <a:off x="5219700" y="4508500"/>
            <a:ext cx="1512888" cy="360363"/>
          </a:xfrm>
          <a:prstGeom prst="rect">
            <a:avLst/>
          </a:prstGeom>
          <a:solidFill>
            <a:srgbClr val="3399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 name="TextBox 28">
            <a:extLst>
              <a:ext uri="{FF2B5EF4-FFF2-40B4-BE49-F238E27FC236}">
                <a16:creationId xmlns:a16="http://schemas.microsoft.com/office/drawing/2014/main" id="{314394E3-91CC-B144-A31C-47BD7875A955}"/>
              </a:ext>
            </a:extLst>
          </p:cNvPr>
          <p:cNvSpPr txBox="1">
            <a:spLocks noChangeArrowheads="1"/>
          </p:cNvSpPr>
          <p:nvPr/>
        </p:nvSpPr>
        <p:spPr bwMode="auto">
          <a:xfrm>
            <a:off x="5651500" y="5949950"/>
            <a:ext cx="8651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外存</a:t>
            </a:r>
          </a:p>
        </p:txBody>
      </p:sp>
      <p:sp>
        <p:nvSpPr>
          <p:cNvPr id="31" name="TextBox 30">
            <a:extLst>
              <a:ext uri="{FF2B5EF4-FFF2-40B4-BE49-F238E27FC236}">
                <a16:creationId xmlns:a16="http://schemas.microsoft.com/office/drawing/2014/main" id="{E6E02BE1-28F7-584C-93A7-7211E5507C7B}"/>
              </a:ext>
            </a:extLst>
          </p:cNvPr>
          <p:cNvSpPr txBox="1">
            <a:spLocks noChangeArrowheads="1"/>
          </p:cNvSpPr>
          <p:nvPr/>
        </p:nvSpPr>
        <p:spPr bwMode="auto">
          <a:xfrm>
            <a:off x="7885113" y="6021388"/>
            <a:ext cx="86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内存</a:t>
            </a:r>
          </a:p>
        </p:txBody>
      </p:sp>
      <p:sp>
        <p:nvSpPr>
          <p:cNvPr id="32" name="线形标注 1 31">
            <a:extLst>
              <a:ext uri="{FF2B5EF4-FFF2-40B4-BE49-F238E27FC236}">
                <a16:creationId xmlns:a16="http://schemas.microsoft.com/office/drawing/2014/main" id="{6C071306-065A-964F-87C6-5979155ED1FC}"/>
              </a:ext>
            </a:extLst>
          </p:cNvPr>
          <p:cNvSpPr>
            <a:spLocks/>
          </p:cNvSpPr>
          <p:nvPr/>
        </p:nvSpPr>
        <p:spPr bwMode="auto">
          <a:xfrm>
            <a:off x="5940425" y="2276475"/>
            <a:ext cx="1223963" cy="576263"/>
          </a:xfrm>
          <a:prstGeom prst="borderCallout1">
            <a:avLst>
              <a:gd name="adj1" fmla="val 18750"/>
              <a:gd name="adj2" fmla="val -8333"/>
              <a:gd name="adj3" fmla="val 112500"/>
              <a:gd name="adj4" fmla="val -38333"/>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 name="TextBox 32">
            <a:extLst>
              <a:ext uri="{FF2B5EF4-FFF2-40B4-BE49-F238E27FC236}">
                <a16:creationId xmlns:a16="http://schemas.microsoft.com/office/drawing/2014/main" id="{1F3DCC20-8B5E-DA4E-AD0D-F5C0974B473A}"/>
              </a:ext>
            </a:extLst>
          </p:cNvPr>
          <p:cNvSpPr txBox="1">
            <a:spLocks noChangeArrowheads="1"/>
          </p:cNvSpPr>
          <p:nvPr/>
        </p:nvSpPr>
        <p:spPr bwMode="auto">
          <a:xfrm>
            <a:off x="5857875" y="2349500"/>
            <a:ext cx="14398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rPr>
              <a:t>准备就绪</a:t>
            </a:r>
          </a:p>
        </p:txBody>
      </p:sp>
      <p:sp>
        <p:nvSpPr>
          <p:cNvPr id="34" name="TextBox 33">
            <a:extLst>
              <a:ext uri="{FF2B5EF4-FFF2-40B4-BE49-F238E27FC236}">
                <a16:creationId xmlns:a16="http://schemas.microsoft.com/office/drawing/2014/main" id="{336148DE-3978-DF48-8959-0C94C2D4ABC3}"/>
              </a:ext>
            </a:extLst>
          </p:cNvPr>
          <p:cNvSpPr txBox="1">
            <a:spLocks noChangeArrowheads="1"/>
          </p:cNvSpPr>
          <p:nvPr/>
        </p:nvSpPr>
        <p:spPr bwMode="auto">
          <a:xfrm>
            <a:off x="5364163" y="3213100"/>
            <a:ext cx="1079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rPr>
              <a:t>进程</a:t>
            </a:r>
            <a:r>
              <a:rPr lang="en-US" altLang="zh-CN" sz="2400">
                <a:solidFill>
                  <a:srgbClr val="FFFFFF"/>
                </a:solidFill>
              </a:rPr>
              <a:t>F</a:t>
            </a:r>
            <a:endParaRPr lang="zh-CN" altLang="en-US" sz="2400">
              <a:solidFill>
                <a:srgbClr val="FFFFFF"/>
              </a:solidFill>
            </a:endParaRPr>
          </a:p>
        </p:txBody>
      </p:sp>
      <p:sp>
        <p:nvSpPr>
          <p:cNvPr id="35" name="TextBox 34">
            <a:extLst>
              <a:ext uri="{FF2B5EF4-FFF2-40B4-BE49-F238E27FC236}">
                <a16:creationId xmlns:a16="http://schemas.microsoft.com/office/drawing/2014/main" id="{C4AA6D40-C017-8E4A-99FC-60DB1BE2DEE3}"/>
              </a:ext>
            </a:extLst>
          </p:cNvPr>
          <p:cNvSpPr txBox="1">
            <a:spLocks noChangeArrowheads="1"/>
          </p:cNvSpPr>
          <p:nvPr/>
        </p:nvSpPr>
        <p:spPr bwMode="auto">
          <a:xfrm>
            <a:off x="5435600" y="3903663"/>
            <a:ext cx="1081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G</a:t>
            </a:r>
            <a:endParaRPr lang="zh-CN" altLang="en-US" sz="2400">
              <a:solidFill>
                <a:srgbClr val="0000FF"/>
              </a:solidFill>
            </a:endParaRPr>
          </a:p>
        </p:txBody>
      </p:sp>
      <p:sp>
        <p:nvSpPr>
          <p:cNvPr id="50218" name="TextBox 35">
            <a:extLst>
              <a:ext uri="{FF2B5EF4-FFF2-40B4-BE49-F238E27FC236}">
                <a16:creationId xmlns:a16="http://schemas.microsoft.com/office/drawing/2014/main" id="{C0591B98-F9FF-A44A-83E5-AA83E4491E6C}"/>
              </a:ext>
            </a:extLst>
          </p:cNvPr>
          <p:cNvSpPr txBox="1">
            <a:spLocks noChangeArrowheads="1"/>
          </p:cNvSpPr>
          <p:nvPr/>
        </p:nvSpPr>
        <p:spPr bwMode="auto">
          <a:xfrm>
            <a:off x="5435600" y="4479925"/>
            <a:ext cx="1081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rPr>
              <a:t>进程</a:t>
            </a:r>
            <a:r>
              <a:rPr lang="en-US" altLang="zh-CN" sz="2400">
                <a:solidFill>
                  <a:srgbClr val="FFFFFF"/>
                </a:solidFill>
              </a:rPr>
              <a:t>H</a:t>
            </a:r>
            <a:endParaRPr lang="zh-CN" altLang="en-US" sz="2400">
              <a:solidFill>
                <a:srgbClr val="FFFFFF"/>
              </a:solidFill>
            </a:endParaRPr>
          </a:p>
        </p:txBody>
      </p:sp>
    </p:spTree>
    <p:extLst>
      <p:ext uri="{BB962C8B-B14F-4D97-AF65-F5344CB8AC3E}">
        <p14:creationId xmlns:p14="http://schemas.microsoft.com/office/powerpoint/2010/main" val="17699907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linds(horizontal)">
                                      <p:cBhvr>
                                        <p:cTn id="43" dur="500"/>
                                        <p:tgtEl>
                                          <p:spTgt spid="24"/>
                                        </p:tgtEl>
                                      </p:cBhvr>
                                    </p:animEffect>
                                  </p:childTnLst>
                                </p:cTn>
                              </p:par>
                            </p:childTnLst>
                          </p:cTn>
                        </p:par>
                        <p:par>
                          <p:cTn id="44" fill="hold" nodeType="afterGroup">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blinds(horizontal)">
                                      <p:cBhvr>
                                        <p:cTn id="47" dur="500"/>
                                        <p:tgtEl>
                                          <p:spTgt spid="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amond(in)">
                                      <p:cBhvr>
                                        <p:cTn id="52" dur="2000"/>
                                        <p:tgtEl>
                                          <p:spTgt spid="25"/>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amond(in)">
                                      <p:cBhvr>
                                        <p:cTn id="55" dur="2000"/>
                                        <p:tgtEl>
                                          <p:spTgt spid="26"/>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diamond(in)">
                                      <p:cBhvr>
                                        <p:cTn id="58" dur="2000"/>
                                        <p:tgtEl>
                                          <p:spTgt spid="27"/>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diamond(in)">
                                      <p:cBhvr>
                                        <p:cTn id="61" dur="2000"/>
                                        <p:tgtEl>
                                          <p:spTgt spid="28"/>
                                        </p:tgtEl>
                                      </p:cBhvr>
                                    </p:animEffect>
                                  </p:childTnLst>
                                </p:cTn>
                              </p:par>
                            </p:childTnLst>
                          </p:cTn>
                        </p:par>
                        <p:par>
                          <p:cTn id="62" fill="hold" nodeType="afterGroup">
                            <p:stCondLst>
                              <p:cond delay="2000"/>
                            </p:stCondLst>
                            <p:childTnLst>
                              <p:par>
                                <p:cTn id="63" presetID="3" presetClass="entr" presetSubtype="1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blinds(horizontal)">
                                      <p:cBhvr>
                                        <p:cTn id="65" dur="500"/>
                                        <p:tgtEl>
                                          <p:spTgt spid="29"/>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dissolve">
                                      <p:cBhvr>
                                        <p:cTn id="68" dur="500"/>
                                        <p:tgtEl>
                                          <p:spTgt spid="3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dissolve">
                                      <p:cBhvr>
                                        <p:cTn id="73" dur="500"/>
                                        <p:tgtEl>
                                          <p:spTgt spid="33"/>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dissolve">
                                      <p:cBhvr>
                                        <p:cTn id="76" dur="500"/>
                                        <p:tgtEl>
                                          <p:spTgt spid="3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0" presetClass="path" presetSubtype="0" accel="50000" decel="50000" fill="hold" grpId="1" nodeType="clickEffect">
                                  <p:stCondLst>
                                    <p:cond delay="0"/>
                                  </p:stCondLst>
                                  <p:childTnLst>
                                    <p:animMotion origin="layout" path="M 0 0 L -0.2441 0.46171 " pathEditMode="relative" ptsTypes="AA">
                                      <p:cBhvr>
                                        <p:cTn id="80" dur="2000" fill="hold"/>
                                        <p:tgtEl>
                                          <p:spTgt spid="18"/>
                                        </p:tgtEl>
                                        <p:attrNameLst>
                                          <p:attrName>ppt_x</p:attrName>
                                          <p:attrName>ppt_y</p:attrName>
                                        </p:attrNameLst>
                                      </p:cBhvr>
                                    </p:animMotion>
                                  </p:childTnLst>
                                </p:cTn>
                              </p:par>
                              <p:par>
                                <p:cTn id="81" presetID="0" presetClass="path" presetSubtype="0" accel="50000" decel="50000" fill="hold" grpId="1" nodeType="withEffect">
                                  <p:stCondLst>
                                    <p:cond delay="0"/>
                                  </p:stCondLst>
                                  <p:childTnLst>
                                    <p:animMotion origin="layout" path="M 0 0 L -0.2441 0.46171 " pathEditMode="relative" ptsTypes="AA">
                                      <p:cBhvr>
                                        <p:cTn id="82" dur="2000" fill="hold"/>
                                        <p:tgtEl>
                                          <p:spTgt spid="16"/>
                                        </p:tgtEl>
                                        <p:attrNameLst>
                                          <p:attrName>ppt_x</p:attrName>
                                          <p:attrName>ppt_y</p:attrName>
                                        </p:attrNameLst>
                                      </p:cBhvr>
                                    </p:animMotion>
                                  </p:childTnLst>
                                </p:cTn>
                              </p:par>
                            </p:childTnLst>
                          </p:cTn>
                        </p:par>
                      </p:childTnLst>
                    </p:cTn>
                  </p:par>
                  <p:par>
                    <p:cTn id="83" fill="hold" nodeType="clickPar">
                      <p:stCondLst>
                        <p:cond delay="indefinite"/>
                      </p:stCondLst>
                      <p:childTnLst>
                        <p:par>
                          <p:cTn id="84" fill="hold" nodeType="withGroup">
                            <p:stCondLst>
                              <p:cond delay="0"/>
                            </p:stCondLst>
                            <p:childTnLst>
                              <p:par>
                                <p:cTn id="85" presetID="0" presetClass="path" presetSubtype="0" accel="50000" decel="50000" fill="hold" grpId="0" nodeType="clickEffect">
                                  <p:stCondLst>
                                    <p:cond delay="0"/>
                                  </p:stCondLst>
                                  <p:childTnLst>
                                    <p:animMotion origin="layout" path="M 0 0 L 0.23629 -0.17834 " pathEditMode="relative" ptsTypes="AA">
                                      <p:cBhvr>
                                        <p:cTn id="86" dur="2000" fill="hold"/>
                                        <p:tgtEl>
                                          <p:spTgt spid="34"/>
                                        </p:tgtEl>
                                        <p:attrNameLst>
                                          <p:attrName>ppt_x</p:attrName>
                                          <p:attrName>ppt_y</p:attrName>
                                        </p:attrNameLst>
                                      </p:cBhvr>
                                    </p:animMotion>
                                  </p:childTnLst>
                                </p:cTn>
                              </p:par>
                              <p:par>
                                <p:cTn id="87" presetID="0" presetClass="path" presetSubtype="0" accel="50000" decel="50000" fill="hold" grpId="1" nodeType="withEffect">
                                  <p:stCondLst>
                                    <p:cond delay="0"/>
                                  </p:stCondLst>
                                  <p:childTnLst>
                                    <p:animMotion origin="layout" path="M -0.01771 -0.00994 L 0.23837 -0.17603 " pathEditMode="relative" rAng="0" ptsTypes="AA">
                                      <p:cBhvr>
                                        <p:cTn id="88" dur="2000" fill="hold"/>
                                        <p:tgtEl>
                                          <p:spTgt spid="26"/>
                                        </p:tgtEl>
                                        <p:attrNameLst>
                                          <p:attrName>ppt_x</p:attrName>
                                          <p:attrName>ppt_y</p:attrName>
                                        </p:attrNameLst>
                                      </p:cBhvr>
                                      <p:rCtr x="12795" y="-8304"/>
                                    </p:animMotion>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3">
                                            <p:txEl>
                                              <p:pRg st="1" end="1"/>
                                            </p:txEl>
                                          </p:spTgt>
                                        </p:tgtEl>
                                        <p:attrNameLst>
                                          <p:attrName>style.visibility</p:attrName>
                                        </p:attrNameLst>
                                      </p:cBhvr>
                                      <p:to>
                                        <p:strVal val="visible"/>
                                      </p:to>
                                    </p:set>
                                    <p:animEffect transition="in" filter="blinds(horizontal)">
                                      <p:cBhvr>
                                        <p:cTn id="93" dur="500"/>
                                        <p:tgtEl>
                                          <p:spTgt spid="3">
                                            <p:txEl>
                                              <p:pRg st="1" end="1"/>
                                            </p:txEl>
                                          </p:spTgt>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3">
                                            <p:txEl>
                                              <p:pRg st="2" end="2"/>
                                            </p:txEl>
                                          </p:spTgt>
                                        </p:tgtEl>
                                        <p:attrNameLst>
                                          <p:attrName>style.visibility</p:attrName>
                                        </p:attrNameLst>
                                      </p:cBhvr>
                                      <p:to>
                                        <p:strVal val="visible"/>
                                      </p:to>
                                    </p:set>
                                    <p:animEffect transition="in" filter="blinds(horizontal)">
                                      <p:cBhvr>
                                        <p:cTn id="96" dur="500"/>
                                        <p:tgtEl>
                                          <p:spTgt spid="3">
                                            <p:txEl>
                                              <p:pRg st="2" end="2"/>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
                                            <p:txEl>
                                              <p:pRg st="3" end="3"/>
                                            </p:txEl>
                                          </p:spTgt>
                                        </p:tgtEl>
                                        <p:attrNameLst>
                                          <p:attrName>style.visibility</p:attrName>
                                        </p:attrNameLst>
                                      </p:cBhvr>
                                      <p:to>
                                        <p:strVal val="visible"/>
                                      </p:to>
                                    </p:set>
                                    <p:animEffect transition="in" filter="blinds(horizontal)">
                                      <p:cBhvr>
                                        <p:cTn id="101" dur="500"/>
                                        <p:tgtEl>
                                          <p:spTgt spid="3">
                                            <p:txEl>
                                              <p:pRg st="3" end="3"/>
                                            </p:txEl>
                                          </p:spTgt>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3">
                                            <p:txEl>
                                              <p:pRg st="4" end="4"/>
                                            </p:txEl>
                                          </p:spTgt>
                                        </p:tgtEl>
                                        <p:attrNameLst>
                                          <p:attrName>style.visibility</p:attrName>
                                        </p:attrNameLst>
                                      </p:cBhvr>
                                      <p:to>
                                        <p:strVal val="visible"/>
                                      </p:to>
                                    </p:set>
                                    <p:animEffect transition="in" filter="blinds(horizontal)">
                                      <p:cBhvr>
                                        <p:cTn id="104" dur="500"/>
                                        <p:tgtEl>
                                          <p:spTgt spid="3">
                                            <p:txEl>
                                              <p:pRg st="4" end="4"/>
                                            </p:txEl>
                                          </p:spTgt>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
                                            <p:txEl>
                                              <p:pRg st="5" end="5"/>
                                            </p:txEl>
                                          </p:spTgt>
                                        </p:tgtEl>
                                        <p:attrNameLst>
                                          <p:attrName>style.visibility</p:attrName>
                                        </p:attrNameLst>
                                      </p:cBhvr>
                                      <p:to>
                                        <p:strVal val="visible"/>
                                      </p:to>
                                    </p:set>
                                    <p:animEffect transition="in" filter="blinds(horizontal)">
                                      <p:cBhvr>
                                        <p:cTn id="10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 grpId="0" build="p"/>
      <p:bldP spid="13" grpId="0" animBg="1"/>
      <p:bldP spid="14" grpId="0"/>
      <p:bldP spid="15" grpId="0" animBg="1"/>
      <p:bldP spid="16" grpId="0" animBg="1"/>
      <p:bldP spid="16" grpId="1" animBg="1"/>
      <p:bldP spid="17" grpId="0"/>
      <p:bldP spid="18" grpId="0"/>
      <p:bldP spid="18" grpId="1"/>
      <p:bldP spid="19" grpId="0" animBg="1"/>
      <p:bldP spid="20" grpId="0"/>
      <p:bldP spid="21" grpId="0" animBg="1"/>
      <p:bldP spid="22" grpId="0" animBg="1"/>
      <p:bldP spid="23" grpId="0"/>
      <p:bldP spid="24" grpId="0"/>
      <p:bldP spid="26" grpId="0" animBg="1"/>
      <p:bldP spid="26" grpId="1" animBg="1"/>
      <p:bldP spid="27" grpId="0" animBg="1"/>
      <p:bldP spid="28" grpId="0" animBg="1"/>
      <p:bldP spid="29" grpId="0"/>
      <p:bldP spid="31" grpId="0"/>
      <p:bldP spid="32" grpId="0" animBg="1"/>
      <p:bldP spid="33" grpId="0"/>
      <p:bldP spid="34"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C8E4C7-1709-E347-9658-8D9AA1CFE8C1}"/>
              </a:ext>
            </a:extLst>
          </p:cNvPr>
          <p:cNvSpPr>
            <a:spLocks noGrp="1"/>
          </p:cNvSpPr>
          <p:nvPr>
            <p:ph idx="1"/>
          </p:nvPr>
        </p:nvSpPr>
        <p:spPr>
          <a:xfrm>
            <a:off x="360363" y="549275"/>
            <a:ext cx="8675687" cy="5903913"/>
          </a:xfrm>
        </p:spPr>
        <p:txBody>
          <a:bodyPr/>
          <a:lstStyle/>
          <a:p>
            <a:pPr>
              <a:buClr>
                <a:srgbClr val="0000FF"/>
              </a:buClr>
            </a:pPr>
            <a:r>
              <a:rPr lang="zh-CN" altLang="en-US" sz="2800" b="1">
                <a:solidFill>
                  <a:srgbClr val="0000FF"/>
                </a:solidFill>
                <a:latin typeface="幼圆" pitchFamily="49" charset="-122"/>
                <a:ea typeface="幼圆" pitchFamily="49" charset="-122"/>
              </a:rPr>
              <a:t>需要解决的问题</a:t>
            </a:r>
            <a:endParaRPr lang="en-US" altLang="zh-CN" sz="2800" b="1">
              <a:solidFill>
                <a:srgbClr val="0000FF"/>
              </a:solidFill>
              <a:latin typeface="幼圆" pitchFamily="49" charset="-122"/>
              <a:ea typeface="幼圆" pitchFamily="49" charset="-122"/>
            </a:endParaRPr>
          </a:p>
          <a:p>
            <a:pPr lvl="1">
              <a:buClr>
                <a:srgbClr val="0000FF"/>
              </a:buClr>
            </a:pPr>
            <a:r>
              <a:rPr lang="zh-CN" altLang="en-US" b="1">
                <a:solidFill>
                  <a:srgbClr val="FF3300"/>
                </a:solidFill>
                <a:latin typeface="幼圆" pitchFamily="49" charset="-122"/>
                <a:ea typeface="幼圆" pitchFamily="49" charset="-122"/>
              </a:rPr>
              <a:t>对换空间管理</a:t>
            </a:r>
            <a:endParaRPr lang="en-US" altLang="zh-CN" b="1">
              <a:solidFill>
                <a:srgbClr val="FF33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文件区</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对换区</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数据结构</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对换区盘块分配方法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对换区盘块回收</a:t>
            </a:r>
            <a:endParaRPr lang="en-US" altLang="zh-CN" sz="2800" b="1">
              <a:solidFill>
                <a:srgbClr val="000000"/>
              </a:solidFill>
              <a:latin typeface="幼圆" pitchFamily="49" charset="-122"/>
              <a:ea typeface="幼圆" pitchFamily="49" charset="-122"/>
            </a:endParaRPr>
          </a:p>
          <a:p>
            <a:pPr lvl="1" eaLnBrk="1" hangingPunct="1">
              <a:lnSpc>
                <a:spcPct val="120000"/>
              </a:lnSpc>
              <a:buClr>
                <a:srgbClr val="0000FF"/>
              </a:buClr>
              <a:buFont typeface="Wingdings" pitchFamily="2" charset="2"/>
              <a:buChar char="l"/>
            </a:pPr>
            <a:r>
              <a:rPr lang="zh-CN" altLang="en-US" b="1">
                <a:solidFill>
                  <a:srgbClr val="FF3300"/>
                </a:solidFill>
                <a:latin typeface="Arial" panose="020B0604020202020204" pitchFamily="34" charset="0"/>
                <a:ea typeface="幼圆" pitchFamily="49" charset="-122"/>
              </a:rPr>
              <a:t>选择换出进程</a:t>
            </a:r>
            <a:endParaRPr lang="en-US" altLang="zh-CN" b="1">
              <a:solidFill>
                <a:srgbClr val="FF3300"/>
              </a:solidFill>
              <a:latin typeface="Arial" panose="020B0604020202020204" pitchFamily="34" charset="0"/>
              <a:ea typeface="幼圆" pitchFamily="49" charset="-122"/>
            </a:endParaRPr>
          </a:p>
          <a:p>
            <a:pPr lvl="2" eaLnBrk="1" hangingPunct="1">
              <a:lnSpc>
                <a:spcPct val="120000"/>
              </a:lnSpc>
              <a:buClr>
                <a:srgbClr val="0000FF"/>
              </a:buClr>
              <a:buSzPct val="80000"/>
              <a:buFont typeface="Wingdings" pitchFamily="2" charset="2"/>
              <a:buChar char="Ø"/>
            </a:pPr>
            <a:r>
              <a:rPr lang="zh-CN" altLang="en-US" sz="2800" b="1">
                <a:solidFill>
                  <a:srgbClr val="000000"/>
                </a:solidFill>
                <a:latin typeface="Arial" panose="020B0604020202020204" pitchFamily="34" charset="0"/>
                <a:ea typeface="幼圆" pitchFamily="49" charset="-122"/>
              </a:rPr>
              <a:t> 被阻塞或处于睡眠状态的进程</a:t>
            </a:r>
            <a:endParaRPr lang="en-US" altLang="zh-CN" sz="2800" b="1">
              <a:solidFill>
                <a:srgbClr val="000000"/>
              </a:solidFill>
              <a:latin typeface="Arial" panose="020B0604020202020204" pitchFamily="34" charset="0"/>
              <a:ea typeface="幼圆" pitchFamily="49" charset="-122"/>
            </a:endParaRPr>
          </a:p>
          <a:p>
            <a:pPr lvl="2" eaLnBrk="1" hangingPunct="1">
              <a:lnSpc>
                <a:spcPct val="120000"/>
              </a:lnSpc>
              <a:buClr>
                <a:srgbClr val="0000FF"/>
              </a:buClr>
              <a:buSzPct val="80000"/>
              <a:buFont typeface="Wingdings" pitchFamily="2" charset="2"/>
              <a:buChar char="Ø"/>
            </a:pPr>
            <a:r>
              <a:rPr lang="zh-CN" altLang="en-US" sz="2800" b="1">
                <a:solidFill>
                  <a:srgbClr val="000000"/>
                </a:solidFill>
                <a:latin typeface="Arial" panose="020B0604020202020204" pitchFamily="34" charset="0"/>
                <a:ea typeface="幼圆" pitchFamily="49" charset="-122"/>
              </a:rPr>
              <a:t> 优先级别最低的进程（同时考虑内存驻留时间）</a:t>
            </a:r>
            <a:endParaRPr lang="en-US" altLang="zh-CN" sz="2800" b="1">
              <a:solidFill>
                <a:srgbClr val="000000"/>
              </a:solidFill>
              <a:latin typeface="Arial" panose="020B0604020202020204" pitchFamily="34" charset="0"/>
              <a:ea typeface="幼圆" pitchFamily="49" charset="-122"/>
            </a:endParaRPr>
          </a:p>
          <a:p>
            <a:pPr lvl="2" eaLnBrk="1" hangingPunct="1">
              <a:lnSpc>
                <a:spcPct val="120000"/>
              </a:lnSpc>
              <a:buClr>
                <a:srgbClr val="0000FF"/>
              </a:buClr>
              <a:buSzPct val="80000"/>
              <a:buFont typeface="Wingdings" pitchFamily="2" charset="2"/>
              <a:buChar char="Ø"/>
            </a:pPr>
            <a:r>
              <a:rPr lang="zh-CN" altLang="en-US" sz="2800" b="1">
                <a:solidFill>
                  <a:srgbClr val="000000"/>
                </a:solidFill>
                <a:latin typeface="Arial" panose="020B0604020202020204" pitchFamily="34" charset="0"/>
                <a:ea typeface="幼圆" pitchFamily="49" charset="-122"/>
              </a:rPr>
              <a:t> </a:t>
            </a:r>
            <a:r>
              <a:rPr lang="zh-CN" altLang="en-US" sz="2800" b="1">
                <a:solidFill>
                  <a:srgbClr val="0000FF"/>
                </a:solidFill>
                <a:latin typeface="Arial" panose="020B0604020202020204" pitchFamily="34" charset="0"/>
                <a:ea typeface="幼圆" pitchFamily="49" charset="-122"/>
              </a:rPr>
              <a:t>只能换出非共享的程序和数据段</a:t>
            </a:r>
            <a:endParaRPr lang="zh-CN" altLang="en-US" sz="2800" b="1">
              <a:solidFill>
                <a:srgbClr val="0000FF"/>
              </a:solidFill>
              <a:latin typeface="幼圆" pitchFamily="49" charset="-122"/>
              <a:ea typeface="幼圆" pitchFamily="49" charset="-122"/>
            </a:endParaRPr>
          </a:p>
        </p:txBody>
      </p:sp>
      <p:sp>
        <p:nvSpPr>
          <p:cNvPr id="51203" name="Rectangle 2">
            <a:extLst>
              <a:ext uri="{FF2B5EF4-FFF2-40B4-BE49-F238E27FC236}">
                <a16:creationId xmlns:a16="http://schemas.microsoft.com/office/drawing/2014/main" id="{40F739DA-BC6A-374F-8BC2-016436D4A731}"/>
              </a:ext>
            </a:extLst>
          </p:cNvPr>
          <p:cNvSpPr>
            <a:spLocks noChangeArrowheads="1"/>
          </p:cNvSpPr>
          <p:nvPr/>
        </p:nvSpPr>
        <p:spPr bwMode="auto">
          <a:xfrm>
            <a:off x="533400" y="0"/>
            <a:ext cx="830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3.4  </a:t>
            </a:r>
            <a:r>
              <a:rPr lang="zh-CN" altLang="en-US" sz="2800" dirty="0">
                <a:solidFill>
                  <a:srgbClr val="FF0066"/>
                </a:solidFill>
                <a:latin typeface="Arial" panose="020B0604020202020204" pitchFamily="34" charset="0"/>
                <a:ea typeface="幼圆" pitchFamily="49" charset="-122"/>
              </a:rPr>
              <a:t>对换（交换</a:t>
            </a:r>
            <a:r>
              <a:rPr lang="en-US" altLang="zh-CN" sz="2800" dirty="0">
                <a:solidFill>
                  <a:srgbClr val="FF0066"/>
                </a:solidFill>
                <a:latin typeface="Arial" panose="020B0604020202020204" pitchFamily="34" charset="0"/>
                <a:ea typeface="幼圆" pitchFamily="49" charset="-122"/>
              </a:rPr>
              <a:t>Swapping</a:t>
            </a:r>
            <a:r>
              <a:rPr lang="zh-CN" altLang="en-US" sz="2800" dirty="0">
                <a:solidFill>
                  <a:srgbClr val="FF0066"/>
                </a:solidFill>
                <a:latin typeface="Arial" panose="020B0604020202020204" pitchFamily="34" charset="0"/>
                <a:ea typeface="幼圆" pitchFamily="49" charset="-122"/>
              </a:rPr>
              <a:t>）</a:t>
            </a:r>
          </a:p>
        </p:txBody>
      </p:sp>
    </p:spTree>
    <p:extLst>
      <p:ext uri="{BB962C8B-B14F-4D97-AF65-F5344CB8AC3E}">
        <p14:creationId xmlns:p14="http://schemas.microsoft.com/office/powerpoint/2010/main" val="358453394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par>
                          <p:cTn id="32" fill="hold" nodeType="afterGroup">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blinds(horizontal)">
                                      <p:cBhvr>
                                        <p:cTn id="5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F4E648D-84DC-C34D-A586-0514135E5520}"/>
              </a:ext>
            </a:extLst>
          </p:cNvPr>
          <p:cNvSpPr>
            <a:spLocks noGrp="1"/>
          </p:cNvSpPr>
          <p:nvPr>
            <p:ph idx="1"/>
          </p:nvPr>
        </p:nvSpPr>
        <p:spPr>
          <a:xfrm>
            <a:off x="539750" y="476250"/>
            <a:ext cx="8424863" cy="5976938"/>
          </a:xfrm>
        </p:spPr>
        <p:txBody>
          <a:bodyPr/>
          <a:lstStyle/>
          <a:p>
            <a:pPr eaLnBrk="1" hangingPunct="1">
              <a:lnSpc>
                <a:spcPct val="130000"/>
              </a:lnSpc>
              <a:buClr>
                <a:srgbClr val="0000FF"/>
              </a:buClr>
              <a:buSzPct val="80000"/>
              <a:buFont typeface="Wingdings" pitchFamily="2" charset="2"/>
              <a:buChar char="l"/>
            </a:pPr>
            <a:r>
              <a:rPr lang="zh-CN" altLang="en-US" b="1">
                <a:solidFill>
                  <a:srgbClr val="FF3300"/>
                </a:solidFill>
                <a:latin typeface="Arial" panose="020B0604020202020204" pitchFamily="34" charset="0"/>
              </a:rPr>
              <a:t>选择换入进程</a:t>
            </a:r>
            <a:endParaRPr lang="en-US" altLang="zh-CN" b="1">
              <a:solidFill>
                <a:srgbClr val="FF3300"/>
              </a:solidFill>
              <a:latin typeface="Arial" panose="020B0604020202020204" pitchFamily="34" charset="0"/>
            </a:endParaRPr>
          </a:p>
          <a:p>
            <a:pPr lvl="1" eaLnBrk="1" hangingPunct="1">
              <a:lnSpc>
                <a:spcPct val="130000"/>
              </a:lnSpc>
              <a:buClr>
                <a:srgbClr val="0000FF"/>
              </a:buClr>
              <a:buSzPct val="80000"/>
              <a:buFont typeface="Wingdings" pitchFamily="2" charset="2"/>
              <a:buChar char="Ø"/>
            </a:pPr>
            <a:r>
              <a:rPr lang="zh-CN" altLang="en-US" sz="2400" b="1">
                <a:solidFill>
                  <a:srgbClr val="000000"/>
                </a:solidFill>
                <a:latin typeface="Arial" panose="020B0604020202020204" pitchFamily="34" charset="0"/>
                <a:ea typeface="幼圆" pitchFamily="49" charset="-122"/>
              </a:rPr>
              <a:t>系统定时找出“</a:t>
            </a:r>
            <a:r>
              <a:rPr lang="zh-CN" altLang="en-US" sz="2400" b="1">
                <a:solidFill>
                  <a:srgbClr val="0000FF"/>
                </a:solidFill>
                <a:latin typeface="Arial" panose="020B0604020202020204" pitchFamily="34" charset="0"/>
                <a:ea typeface="幼圆" pitchFamily="49" charset="-122"/>
              </a:rPr>
              <a:t>就绪且换出</a:t>
            </a:r>
            <a:r>
              <a:rPr lang="zh-CN" altLang="en-US" sz="2400" b="1">
                <a:solidFill>
                  <a:srgbClr val="000000"/>
                </a:solidFill>
                <a:latin typeface="Arial" panose="020B0604020202020204" pitchFamily="34" charset="0"/>
                <a:ea typeface="幼圆" pitchFamily="49" charset="-122"/>
              </a:rPr>
              <a:t>”状态的进程，将其中换出时间最久的进程作为换入进程。</a:t>
            </a:r>
            <a:endParaRPr lang="en-US" altLang="zh-CN" sz="2400" b="1">
              <a:solidFill>
                <a:srgbClr val="000000"/>
              </a:solidFill>
              <a:latin typeface="Arial" panose="020B0604020202020204" pitchFamily="34" charset="0"/>
              <a:ea typeface="幼圆" pitchFamily="49" charset="-122"/>
            </a:endParaRPr>
          </a:p>
          <a:p>
            <a:pPr lvl="1" eaLnBrk="1" hangingPunct="1">
              <a:lnSpc>
                <a:spcPct val="130000"/>
              </a:lnSpc>
              <a:buClr>
                <a:srgbClr val="0000FF"/>
              </a:buClr>
              <a:buSzPct val="80000"/>
              <a:buFont typeface="Wingdings" pitchFamily="2" charset="2"/>
              <a:buChar char="Ø"/>
            </a:pPr>
            <a:r>
              <a:rPr lang="zh-CN" altLang="en-US" sz="2400" b="1">
                <a:solidFill>
                  <a:srgbClr val="000000"/>
                </a:solidFill>
                <a:latin typeface="Arial" panose="020B0604020202020204" pitchFamily="34" charset="0"/>
                <a:ea typeface="幼圆" pitchFamily="49" charset="-122"/>
              </a:rPr>
              <a:t>换入时，根据大小申请内存，可能出现的情况：</a:t>
            </a:r>
          </a:p>
          <a:p>
            <a:pPr eaLnBrk="1" hangingPunct="1">
              <a:lnSpc>
                <a:spcPct val="130000"/>
              </a:lnSpc>
              <a:buClr>
                <a:srgbClr val="FFCC00"/>
              </a:buClr>
              <a:buFont typeface="Symbol" pitchFamily="2" charset="2"/>
              <a:buNone/>
            </a:pPr>
            <a:r>
              <a:rPr lang="zh-CN" altLang="en-US" sz="2400" b="1">
                <a:solidFill>
                  <a:srgbClr val="000000"/>
                </a:solidFill>
                <a:latin typeface="Arial" panose="020B0604020202020204" pitchFamily="34" charset="0"/>
                <a:ea typeface="幼圆" pitchFamily="49" charset="-122"/>
              </a:rPr>
              <a:t>      （</a:t>
            </a:r>
            <a:r>
              <a:rPr lang="en-US" altLang="zh-CN" sz="2400" b="1">
                <a:solidFill>
                  <a:srgbClr val="000000"/>
                </a:solidFill>
                <a:latin typeface="Arial" panose="020B0604020202020204" pitchFamily="34" charset="0"/>
                <a:ea typeface="幼圆" pitchFamily="49" charset="-122"/>
              </a:rPr>
              <a:t>1</a:t>
            </a:r>
            <a:r>
              <a:rPr lang="zh-CN" altLang="en-US" sz="2400" b="1">
                <a:solidFill>
                  <a:srgbClr val="000000"/>
                </a:solidFill>
                <a:latin typeface="Arial" panose="020B0604020202020204" pitchFamily="34" charset="0"/>
                <a:ea typeface="幼圆" pitchFamily="49" charset="-122"/>
              </a:rPr>
              <a:t>）申请成功，直接将进程换入；</a:t>
            </a:r>
          </a:p>
          <a:p>
            <a:pPr eaLnBrk="1" hangingPunct="1">
              <a:lnSpc>
                <a:spcPct val="130000"/>
              </a:lnSpc>
              <a:buClr>
                <a:srgbClr val="FFCC00"/>
              </a:buClr>
              <a:buFont typeface="Symbol" pitchFamily="2" charset="2"/>
              <a:buNone/>
            </a:pPr>
            <a:r>
              <a:rPr lang="zh-CN" altLang="en-US" sz="2400" b="1">
                <a:solidFill>
                  <a:srgbClr val="000000"/>
                </a:solidFill>
                <a:latin typeface="Arial" panose="020B0604020202020204" pitchFamily="34" charset="0"/>
                <a:ea typeface="幼圆" pitchFamily="49" charset="-122"/>
              </a:rPr>
              <a:t>      （</a:t>
            </a:r>
            <a:r>
              <a:rPr lang="en-US" altLang="zh-CN" sz="2400" b="1">
                <a:solidFill>
                  <a:srgbClr val="000000"/>
                </a:solidFill>
                <a:latin typeface="Arial" panose="020B0604020202020204" pitchFamily="34" charset="0"/>
                <a:ea typeface="幼圆" pitchFamily="49" charset="-122"/>
              </a:rPr>
              <a:t>2</a:t>
            </a:r>
            <a:r>
              <a:rPr lang="zh-CN" altLang="en-US" sz="2400" b="1">
                <a:solidFill>
                  <a:srgbClr val="000000"/>
                </a:solidFill>
                <a:latin typeface="Arial" panose="020B0604020202020204" pitchFamily="34" charset="0"/>
                <a:ea typeface="幼圆" pitchFamily="49" charset="-122"/>
              </a:rPr>
              <a:t>）申请失败，先换出某些进程，再将该进程换入。</a:t>
            </a:r>
            <a:endParaRPr lang="en-US" altLang="zh-CN" sz="2400" b="1">
              <a:solidFill>
                <a:srgbClr val="000000"/>
              </a:solidFill>
              <a:latin typeface="Arial" panose="020B0604020202020204" pitchFamily="34" charset="0"/>
              <a:ea typeface="幼圆" pitchFamily="49" charset="-122"/>
            </a:endParaRPr>
          </a:p>
          <a:p>
            <a:pPr eaLnBrk="1" hangingPunct="1">
              <a:lnSpc>
                <a:spcPct val="130000"/>
              </a:lnSpc>
              <a:buClr>
                <a:srgbClr val="0000FF"/>
              </a:buClr>
              <a:buSzPct val="80000"/>
              <a:buFont typeface="Wingdings" pitchFamily="2" charset="2"/>
              <a:buChar char="n"/>
            </a:pPr>
            <a:r>
              <a:rPr lang="zh-CN" altLang="en-US" b="1">
                <a:solidFill>
                  <a:srgbClr val="0000FF"/>
                </a:solidFill>
                <a:latin typeface="幼圆" pitchFamily="49" charset="-122"/>
                <a:ea typeface="幼圆" pitchFamily="49" charset="-122"/>
              </a:rPr>
              <a:t>用途</a:t>
            </a:r>
            <a:endParaRPr lang="en-US" altLang="zh-CN" b="1">
              <a:solidFill>
                <a:srgbClr val="0000FF"/>
              </a:solidFill>
              <a:latin typeface="幼圆" pitchFamily="49" charset="-122"/>
              <a:ea typeface="幼圆" pitchFamily="49" charset="-122"/>
            </a:endParaRPr>
          </a:p>
          <a:p>
            <a:pPr lvl="1" eaLnBrk="1" hangingPunct="1">
              <a:lnSpc>
                <a:spcPct val="130000"/>
              </a:lnSpc>
              <a:buClr>
                <a:srgbClr val="0000FF"/>
              </a:buClr>
              <a:buSzPct val="80000"/>
              <a:buFont typeface="Wingdings" pitchFamily="2" charset="2"/>
              <a:buChar char="l"/>
            </a:pPr>
            <a:r>
              <a:rPr lang="zh-CN" altLang="en-US" sz="2400" b="1">
                <a:solidFill>
                  <a:srgbClr val="FF3300"/>
                </a:solidFill>
                <a:latin typeface="Arial" panose="020B0604020202020204" pitchFamily="34" charset="0"/>
                <a:ea typeface="幼圆" pitchFamily="49" charset="-122"/>
              </a:rPr>
              <a:t>整体对换：</a:t>
            </a:r>
            <a:r>
              <a:rPr lang="zh-CN" altLang="en-US" sz="2400" b="1">
                <a:solidFill>
                  <a:srgbClr val="000000"/>
                </a:solidFill>
                <a:latin typeface="Arial" panose="020B0604020202020204" pitchFamily="34" charset="0"/>
                <a:ea typeface="幼圆" pitchFamily="49" charset="-122"/>
              </a:rPr>
              <a:t>广泛用于分时系统的存储管理中，目的是解决内存紧张的问题，进一步提高内存的利用效率。</a:t>
            </a:r>
            <a:endParaRPr lang="en-US" altLang="zh-CN" sz="2400" b="1">
              <a:solidFill>
                <a:srgbClr val="000000"/>
              </a:solidFill>
              <a:latin typeface="Arial" panose="020B0604020202020204" pitchFamily="34" charset="0"/>
              <a:ea typeface="幼圆" pitchFamily="49" charset="-122"/>
            </a:endParaRPr>
          </a:p>
          <a:p>
            <a:pPr lvl="1" eaLnBrk="1" hangingPunct="1">
              <a:lnSpc>
                <a:spcPct val="130000"/>
              </a:lnSpc>
              <a:buClr>
                <a:srgbClr val="0000FF"/>
              </a:buClr>
              <a:buSzPct val="80000"/>
              <a:buFont typeface="Wingdings" pitchFamily="2" charset="2"/>
              <a:buChar char="l"/>
            </a:pPr>
            <a:r>
              <a:rPr lang="zh-CN" altLang="en-US" sz="2400" b="1">
                <a:solidFill>
                  <a:srgbClr val="FF3300"/>
                </a:solidFill>
                <a:latin typeface="Arial" panose="020B0604020202020204" pitchFamily="34" charset="0"/>
                <a:ea typeface="幼圆" pitchFamily="49" charset="-122"/>
              </a:rPr>
              <a:t>部分对换 ：</a:t>
            </a:r>
            <a:r>
              <a:rPr lang="zh-CN" altLang="en-US" sz="2400" b="1">
                <a:solidFill>
                  <a:srgbClr val="000000"/>
                </a:solidFill>
                <a:latin typeface="Arial" panose="020B0604020202020204" pitchFamily="34" charset="0"/>
                <a:ea typeface="幼圆" pitchFamily="49" charset="-122"/>
              </a:rPr>
              <a:t>用于实现请求分页及请求分段式存储器管理。目的是为了支持虚拟存储系统。</a:t>
            </a:r>
            <a:endParaRPr lang="zh-CN" altLang="en-US" sz="2400" b="1">
              <a:solidFill>
                <a:srgbClr val="000000"/>
              </a:solidFill>
              <a:latin typeface="幼圆" pitchFamily="49" charset="-122"/>
              <a:ea typeface="幼圆" pitchFamily="49" charset="-122"/>
            </a:endParaRPr>
          </a:p>
        </p:txBody>
      </p:sp>
      <p:sp>
        <p:nvSpPr>
          <p:cNvPr id="52227" name="Rectangle 2">
            <a:extLst>
              <a:ext uri="{FF2B5EF4-FFF2-40B4-BE49-F238E27FC236}">
                <a16:creationId xmlns:a16="http://schemas.microsoft.com/office/drawing/2014/main" id="{39C0CEFE-D6D8-F14D-A95A-B85D18684385}"/>
              </a:ext>
            </a:extLst>
          </p:cNvPr>
          <p:cNvSpPr>
            <a:spLocks noChangeArrowheads="1"/>
          </p:cNvSpPr>
          <p:nvPr/>
        </p:nvSpPr>
        <p:spPr bwMode="auto">
          <a:xfrm>
            <a:off x="533400" y="0"/>
            <a:ext cx="830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3.4  </a:t>
            </a:r>
            <a:r>
              <a:rPr lang="zh-CN" altLang="en-US" sz="2800" dirty="0">
                <a:solidFill>
                  <a:srgbClr val="FF0066"/>
                </a:solidFill>
                <a:latin typeface="Arial" panose="020B0604020202020204" pitchFamily="34" charset="0"/>
                <a:ea typeface="幼圆" pitchFamily="49" charset="-122"/>
              </a:rPr>
              <a:t>对换（交换</a:t>
            </a:r>
            <a:r>
              <a:rPr lang="en-US" altLang="zh-CN" sz="2800" dirty="0">
                <a:solidFill>
                  <a:srgbClr val="FF0066"/>
                </a:solidFill>
                <a:latin typeface="Arial" panose="020B0604020202020204" pitchFamily="34" charset="0"/>
                <a:ea typeface="幼圆" pitchFamily="49" charset="-122"/>
              </a:rPr>
              <a:t>Swapping</a:t>
            </a:r>
            <a:r>
              <a:rPr lang="zh-CN" altLang="en-US" sz="2800" dirty="0">
                <a:solidFill>
                  <a:srgbClr val="FF0066"/>
                </a:solidFill>
                <a:latin typeface="Arial" panose="020B0604020202020204" pitchFamily="34" charset="0"/>
                <a:ea typeface="幼圆" pitchFamily="49" charset="-122"/>
              </a:rPr>
              <a:t>）</a:t>
            </a:r>
          </a:p>
        </p:txBody>
      </p:sp>
    </p:spTree>
    <p:extLst>
      <p:ext uri="{BB962C8B-B14F-4D97-AF65-F5344CB8AC3E}">
        <p14:creationId xmlns:p14="http://schemas.microsoft.com/office/powerpoint/2010/main" val="35810123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A3FD0E10-A7FF-9A48-BAF6-F9257749301B}"/>
              </a:ext>
            </a:extLst>
          </p:cNvPr>
          <p:cNvSpPr>
            <a:spLocks noGrp="1"/>
          </p:cNvSpPr>
          <p:nvPr>
            <p:ph idx="1"/>
          </p:nvPr>
        </p:nvSpPr>
        <p:spPr>
          <a:xfrm>
            <a:off x="685800" y="1330325"/>
            <a:ext cx="5326063" cy="4114800"/>
          </a:xfrm>
        </p:spPr>
        <p:txBody>
          <a:bodyPr/>
          <a:lstStyle/>
          <a:p>
            <a:pPr lvl="1">
              <a:buClr>
                <a:srgbClr val="0000FF"/>
              </a:buClr>
            </a:pPr>
            <a:r>
              <a:rPr lang="zh-CN" altLang="en-US" b="1">
                <a:solidFill>
                  <a:srgbClr val="0000FF"/>
                </a:solidFill>
                <a:latin typeface="幼圆" pitchFamily="49" charset="-122"/>
                <a:ea typeface="幼圆" pitchFamily="49" charset="-122"/>
              </a:rPr>
              <a:t>进一步降低系统进行紧凑花费的时空开销，提高内存利用率</a:t>
            </a:r>
            <a:endParaRPr lang="en-US" altLang="zh-CN" b="1">
              <a:solidFill>
                <a:srgbClr val="FF0066"/>
              </a:solidFill>
              <a:latin typeface="幼圆" pitchFamily="49" charset="-122"/>
              <a:ea typeface="幼圆" pitchFamily="49" charset="-122"/>
            </a:endParaRPr>
          </a:p>
          <a:p>
            <a:pPr>
              <a:buClr>
                <a:srgbClr val="0000FF"/>
              </a:buClr>
            </a:pPr>
            <a:r>
              <a:rPr lang="zh-CN" altLang="en-US" b="1">
                <a:solidFill>
                  <a:srgbClr val="FF0066"/>
                </a:solidFill>
                <a:latin typeface="幼圆" pitchFamily="49" charset="-122"/>
                <a:ea typeface="幼圆" pitchFamily="49" charset="-122"/>
              </a:rPr>
              <a:t>离散分配方式的类型？</a:t>
            </a:r>
            <a:endParaRPr lang="en-US" altLang="zh-CN" b="1">
              <a:solidFill>
                <a:srgbClr val="FF0066"/>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分页存储管理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分段存储管理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段页式存储管</a:t>
            </a:r>
            <a:endParaRPr lang="zh-CN" altLang="en-US" b="1">
              <a:latin typeface="幼圆" pitchFamily="49" charset="-122"/>
              <a:ea typeface="幼圆" pitchFamily="49" charset="-122"/>
            </a:endParaRPr>
          </a:p>
        </p:txBody>
      </p:sp>
      <p:sp>
        <p:nvSpPr>
          <p:cNvPr id="53251" name="TextBox 6">
            <a:extLst>
              <a:ext uri="{FF2B5EF4-FFF2-40B4-BE49-F238E27FC236}">
                <a16:creationId xmlns:a16="http://schemas.microsoft.com/office/drawing/2014/main" id="{2A30D7C4-C06F-E146-915A-3EC312CF6C33}"/>
              </a:ext>
            </a:extLst>
          </p:cNvPr>
          <p:cNvSpPr txBox="1">
            <a:spLocks noChangeArrowheads="1"/>
          </p:cNvSpPr>
          <p:nvPr/>
        </p:nvSpPr>
        <p:spPr bwMode="auto">
          <a:xfrm>
            <a:off x="539750" y="-26988"/>
            <a:ext cx="3744913" cy="58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3200">
                <a:solidFill>
                  <a:srgbClr val="FF0066"/>
                </a:solidFill>
                <a:latin typeface="Arial" panose="020B0604020202020204" pitchFamily="34" charset="0"/>
                <a:ea typeface="幼圆" pitchFamily="49" charset="-122"/>
              </a:rPr>
              <a:t>离散分配方式</a:t>
            </a:r>
            <a:endParaRPr lang="zh-CN" altLang="en-US" sz="3200"/>
          </a:p>
        </p:txBody>
      </p:sp>
      <p:sp>
        <p:nvSpPr>
          <p:cNvPr id="8" name="Text Box 77">
            <a:extLst>
              <a:ext uri="{FF2B5EF4-FFF2-40B4-BE49-F238E27FC236}">
                <a16:creationId xmlns:a16="http://schemas.microsoft.com/office/drawing/2014/main" id="{67FA5AC2-761D-B64D-B459-D25290FDF87E}"/>
              </a:ext>
            </a:extLst>
          </p:cNvPr>
          <p:cNvSpPr txBox="1">
            <a:spLocks noChangeArrowheads="1"/>
          </p:cNvSpPr>
          <p:nvPr/>
        </p:nvSpPr>
        <p:spPr bwMode="auto">
          <a:xfrm>
            <a:off x="6991350" y="5675313"/>
            <a:ext cx="1676400" cy="461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(b)</a:t>
            </a:r>
            <a:r>
              <a:rPr lang="zh-CN" altLang="en-US" sz="2400">
                <a:solidFill>
                  <a:srgbClr val="0000FF"/>
                </a:solidFill>
              </a:rPr>
              <a:t>紧凑后</a:t>
            </a:r>
          </a:p>
        </p:txBody>
      </p:sp>
      <p:sp>
        <p:nvSpPr>
          <p:cNvPr id="53253" name="矩形 47">
            <a:extLst>
              <a:ext uri="{FF2B5EF4-FFF2-40B4-BE49-F238E27FC236}">
                <a16:creationId xmlns:a16="http://schemas.microsoft.com/office/drawing/2014/main" id="{44EBB6EB-EBAD-7A4E-8CF2-A6C97C6B1D7D}"/>
              </a:ext>
            </a:extLst>
          </p:cNvPr>
          <p:cNvSpPr>
            <a:spLocks noChangeArrowheads="1"/>
          </p:cNvSpPr>
          <p:nvPr/>
        </p:nvSpPr>
        <p:spPr bwMode="auto">
          <a:xfrm>
            <a:off x="6627813" y="1203325"/>
            <a:ext cx="2087562" cy="4319588"/>
          </a:xfrm>
          <a:prstGeom prst="rect">
            <a:avLst/>
          </a:prstGeom>
          <a:solidFill>
            <a:srgbClr val="FFFFFF"/>
          </a:solidFill>
          <a:ln w="19050"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p>
        </p:txBody>
      </p:sp>
      <p:sp>
        <p:nvSpPr>
          <p:cNvPr id="10" name="矩形 9">
            <a:extLst>
              <a:ext uri="{FF2B5EF4-FFF2-40B4-BE49-F238E27FC236}">
                <a16:creationId xmlns:a16="http://schemas.microsoft.com/office/drawing/2014/main" id="{4B839EE7-6648-FE49-BEED-4EC2E236F2E5}"/>
              </a:ext>
            </a:extLst>
          </p:cNvPr>
          <p:cNvSpPr/>
          <p:nvPr/>
        </p:nvSpPr>
        <p:spPr bwMode="auto">
          <a:xfrm>
            <a:off x="6627813" y="3651250"/>
            <a:ext cx="2087562" cy="576263"/>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6</a:t>
            </a:r>
            <a:endParaRPr lang="zh-CN" altLang="en-US" sz="2400">
              <a:solidFill>
                <a:srgbClr val="F8F8F8"/>
              </a:solidFill>
              <a:effectLst>
                <a:outerShdw blurRad="38100" dist="38100" dir="2700000" algn="tl">
                  <a:srgbClr val="000000"/>
                </a:outerShdw>
              </a:effectLst>
            </a:endParaRPr>
          </a:p>
        </p:txBody>
      </p:sp>
      <p:sp>
        <p:nvSpPr>
          <p:cNvPr id="11" name="矩形 10">
            <a:extLst>
              <a:ext uri="{FF2B5EF4-FFF2-40B4-BE49-F238E27FC236}">
                <a16:creationId xmlns:a16="http://schemas.microsoft.com/office/drawing/2014/main" id="{D5D0EB39-6FB8-CF4A-84CE-B2B7D82217B6}"/>
              </a:ext>
            </a:extLst>
          </p:cNvPr>
          <p:cNvSpPr/>
          <p:nvPr/>
        </p:nvSpPr>
        <p:spPr bwMode="auto">
          <a:xfrm>
            <a:off x="6627813" y="1706563"/>
            <a:ext cx="2087562" cy="50482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1</a:t>
            </a:r>
            <a:endParaRPr lang="zh-CN" altLang="en-US" sz="2400">
              <a:solidFill>
                <a:srgbClr val="F8F8F8"/>
              </a:solidFill>
              <a:effectLst>
                <a:outerShdw blurRad="38100" dist="38100" dir="2700000" algn="tl">
                  <a:srgbClr val="000000"/>
                </a:outerShdw>
              </a:effectLst>
            </a:endParaRPr>
          </a:p>
        </p:txBody>
      </p:sp>
      <p:sp>
        <p:nvSpPr>
          <p:cNvPr id="12" name="矩形 11">
            <a:extLst>
              <a:ext uri="{FF2B5EF4-FFF2-40B4-BE49-F238E27FC236}">
                <a16:creationId xmlns:a16="http://schemas.microsoft.com/office/drawing/2014/main" id="{0FE50926-24B9-F442-A5B1-4C495AA20509}"/>
              </a:ext>
            </a:extLst>
          </p:cNvPr>
          <p:cNvSpPr/>
          <p:nvPr/>
        </p:nvSpPr>
        <p:spPr bwMode="auto">
          <a:xfrm>
            <a:off x="6627813" y="1203325"/>
            <a:ext cx="2087562" cy="503238"/>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操作系统</a:t>
            </a:r>
          </a:p>
        </p:txBody>
      </p:sp>
      <p:sp>
        <p:nvSpPr>
          <p:cNvPr id="53257" name="TextBox 53">
            <a:extLst>
              <a:ext uri="{FF2B5EF4-FFF2-40B4-BE49-F238E27FC236}">
                <a16:creationId xmlns:a16="http://schemas.microsoft.com/office/drawing/2014/main" id="{C4F0FF87-0DD1-E74C-9E5C-4945D4BAD547}"/>
              </a:ext>
            </a:extLst>
          </p:cNvPr>
          <p:cNvSpPr txBox="1">
            <a:spLocks noChangeArrowheads="1"/>
          </p:cNvSpPr>
          <p:nvPr/>
        </p:nvSpPr>
        <p:spPr bwMode="auto">
          <a:xfrm>
            <a:off x="7132638" y="2211388"/>
            <a:ext cx="129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10KB</a:t>
            </a:r>
            <a:endParaRPr lang="zh-CN" altLang="en-US" sz="2400">
              <a:solidFill>
                <a:srgbClr val="0000FF"/>
              </a:solidFill>
            </a:endParaRPr>
          </a:p>
        </p:txBody>
      </p:sp>
      <p:sp>
        <p:nvSpPr>
          <p:cNvPr id="53258" name="TextBox 54">
            <a:extLst>
              <a:ext uri="{FF2B5EF4-FFF2-40B4-BE49-F238E27FC236}">
                <a16:creationId xmlns:a16="http://schemas.microsoft.com/office/drawing/2014/main" id="{E68C7F3C-9056-DF47-B0E4-7B45FB716620}"/>
              </a:ext>
            </a:extLst>
          </p:cNvPr>
          <p:cNvSpPr txBox="1">
            <a:spLocks noChangeArrowheads="1"/>
          </p:cNvSpPr>
          <p:nvPr/>
        </p:nvSpPr>
        <p:spPr bwMode="auto">
          <a:xfrm>
            <a:off x="7132638" y="3148013"/>
            <a:ext cx="1295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30KB</a:t>
            </a:r>
            <a:endParaRPr lang="zh-CN" altLang="en-US" sz="2400">
              <a:solidFill>
                <a:srgbClr val="0000FF"/>
              </a:solidFill>
            </a:endParaRPr>
          </a:p>
        </p:txBody>
      </p:sp>
      <p:sp>
        <p:nvSpPr>
          <p:cNvPr id="53259" name="TextBox 55">
            <a:extLst>
              <a:ext uri="{FF2B5EF4-FFF2-40B4-BE49-F238E27FC236}">
                <a16:creationId xmlns:a16="http://schemas.microsoft.com/office/drawing/2014/main" id="{3F7060E5-ADB1-974D-A717-8D4570AD3BD0}"/>
              </a:ext>
            </a:extLst>
          </p:cNvPr>
          <p:cNvSpPr txBox="1">
            <a:spLocks noChangeArrowheads="1"/>
          </p:cNvSpPr>
          <p:nvPr/>
        </p:nvSpPr>
        <p:spPr bwMode="auto">
          <a:xfrm>
            <a:off x="7132638" y="4197350"/>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14KB</a:t>
            </a:r>
            <a:endParaRPr lang="zh-CN" altLang="en-US" sz="2400">
              <a:solidFill>
                <a:srgbClr val="0000FF"/>
              </a:solidFill>
            </a:endParaRPr>
          </a:p>
        </p:txBody>
      </p:sp>
      <p:sp>
        <p:nvSpPr>
          <p:cNvPr id="53260" name="TextBox 56">
            <a:extLst>
              <a:ext uri="{FF2B5EF4-FFF2-40B4-BE49-F238E27FC236}">
                <a16:creationId xmlns:a16="http://schemas.microsoft.com/office/drawing/2014/main" id="{EDD78B3D-CEC9-0E43-9F47-2F36324CF3B4}"/>
              </a:ext>
            </a:extLst>
          </p:cNvPr>
          <p:cNvSpPr txBox="1">
            <a:spLocks noChangeArrowheads="1"/>
          </p:cNvSpPr>
          <p:nvPr/>
        </p:nvSpPr>
        <p:spPr bwMode="auto">
          <a:xfrm>
            <a:off x="7132638" y="5019675"/>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26KB</a:t>
            </a:r>
            <a:endParaRPr lang="zh-CN" altLang="en-US" sz="2400">
              <a:solidFill>
                <a:srgbClr val="0000FF"/>
              </a:solidFill>
            </a:endParaRPr>
          </a:p>
        </p:txBody>
      </p:sp>
      <p:sp>
        <p:nvSpPr>
          <p:cNvPr id="17" name="矩形 16">
            <a:extLst>
              <a:ext uri="{FF2B5EF4-FFF2-40B4-BE49-F238E27FC236}">
                <a16:creationId xmlns:a16="http://schemas.microsoft.com/office/drawing/2014/main" id="{E0D64D67-CFC5-A347-A88C-EDCAE46FF7E7}"/>
              </a:ext>
            </a:extLst>
          </p:cNvPr>
          <p:cNvSpPr/>
          <p:nvPr/>
        </p:nvSpPr>
        <p:spPr bwMode="auto">
          <a:xfrm>
            <a:off x="6627813" y="2643188"/>
            <a:ext cx="2087562" cy="431800"/>
          </a:xfrm>
          <a:prstGeom prst="rect">
            <a:avLst/>
          </a:prstGeom>
          <a:solidFill>
            <a:srgbClr val="FFCC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effectLst>
                  <a:outerShdw blurRad="38100" dist="38100" dir="2700000" algn="tl">
                    <a:srgbClr val="000000"/>
                  </a:outerShdw>
                </a:effectLst>
              </a:rPr>
              <a:t>进程</a:t>
            </a:r>
            <a:r>
              <a:rPr lang="en-US" altLang="zh-CN" sz="2400">
                <a:solidFill>
                  <a:srgbClr val="0000FF"/>
                </a:solidFill>
                <a:effectLst>
                  <a:outerShdw blurRad="38100" dist="38100" dir="2700000" algn="tl">
                    <a:srgbClr val="000000"/>
                  </a:outerShdw>
                </a:effectLst>
              </a:rPr>
              <a:t>3</a:t>
            </a:r>
            <a:endParaRPr lang="zh-CN" altLang="en-US" sz="2400">
              <a:solidFill>
                <a:srgbClr val="0000FF"/>
              </a:solidFill>
              <a:effectLst>
                <a:outerShdw blurRad="38100" dist="38100" dir="2700000" algn="tl">
                  <a:srgbClr val="000000"/>
                </a:outerShdw>
              </a:effectLst>
            </a:endParaRPr>
          </a:p>
        </p:txBody>
      </p:sp>
      <p:sp>
        <p:nvSpPr>
          <p:cNvPr id="18" name="矩形 17">
            <a:extLst>
              <a:ext uri="{FF2B5EF4-FFF2-40B4-BE49-F238E27FC236}">
                <a16:creationId xmlns:a16="http://schemas.microsoft.com/office/drawing/2014/main" id="{A1A14D49-77D1-6742-BB1B-CDEDD8F1EEA8}"/>
              </a:ext>
            </a:extLst>
          </p:cNvPr>
          <p:cNvSpPr>
            <a:spLocks noChangeArrowheads="1"/>
          </p:cNvSpPr>
          <p:nvPr/>
        </p:nvSpPr>
        <p:spPr bwMode="auto">
          <a:xfrm>
            <a:off x="6627813" y="4597400"/>
            <a:ext cx="2087562" cy="515938"/>
          </a:xfrm>
          <a:prstGeom prst="rect">
            <a:avLst/>
          </a:prstGeom>
          <a:solidFill>
            <a:srgbClr val="FFFF99"/>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rPr>
              <a:t>进程</a:t>
            </a:r>
            <a:r>
              <a:rPr lang="en-US" altLang="zh-CN" sz="2400">
                <a:solidFill>
                  <a:srgbClr val="0000FF"/>
                </a:solidFill>
              </a:rPr>
              <a:t>9</a:t>
            </a:r>
            <a:endParaRPr lang="zh-CN" altLang="en-US" sz="2400">
              <a:solidFill>
                <a:srgbClr val="0000FF"/>
              </a:solidFill>
            </a:endParaRPr>
          </a:p>
        </p:txBody>
      </p:sp>
      <p:grpSp>
        <p:nvGrpSpPr>
          <p:cNvPr id="2" name="组合 62">
            <a:extLst>
              <a:ext uri="{FF2B5EF4-FFF2-40B4-BE49-F238E27FC236}">
                <a16:creationId xmlns:a16="http://schemas.microsoft.com/office/drawing/2014/main" id="{4ED86D13-2568-C141-8DAE-84A6E884B960}"/>
              </a:ext>
            </a:extLst>
          </p:cNvPr>
          <p:cNvGrpSpPr>
            <a:grpSpLocks/>
          </p:cNvGrpSpPr>
          <p:nvPr/>
        </p:nvGrpSpPr>
        <p:grpSpPr bwMode="auto">
          <a:xfrm>
            <a:off x="6804239" y="4293096"/>
            <a:ext cx="1727889" cy="1081087"/>
            <a:chOff x="5756139" y="3507842"/>
            <a:chExt cx="1728328" cy="1080120"/>
          </a:xfrm>
          <a:solidFill>
            <a:srgbClr val="FFFFFF"/>
          </a:solidFill>
        </p:grpSpPr>
        <p:sp>
          <p:nvSpPr>
            <p:cNvPr id="20" name="矩形 57">
              <a:extLst>
                <a:ext uri="{FF2B5EF4-FFF2-40B4-BE49-F238E27FC236}">
                  <a16:creationId xmlns:a16="http://schemas.microsoft.com/office/drawing/2014/main" id="{00D59438-D36B-4345-80FA-E3D57B35126C}"/>
                </a:ext>
              </a:extLst>
            </p:cNvPr>
            <p:cNvSpPr>
              <a:spLocks noChangeArrowheads="1"/>
            </p:cNvSpPr>
            <p:nvPr/>
          </p:nvSpPr>
          <p:spPr bwMode="auto">
            <a:xfrm>
              <a:off x="5756139" y="3507842"/>
              <a:ext cx="1656182" cy="1080120"/>
            </a:xfrm>
            <a:prstGeom prst="rect">
              <a:avLst/>
            </a:prstGeom>
            <a:grpFill/>
            <a:ln w="9525" algn="ctr">
              <a:noFill/>
              <a:round/>
              <a:headEnd/>
              <a:tailEnd/>
            </a:ln>
          </p:spPr>
          <p:txBody>
            <a:bodyPr/>
            <a:lstStyle/>
            <a:p>
              <a:pPr>
                <a:defRPr/>
              </a:pPr>
              <a:endParaRPr lang="zh-CN" altLang="en-US" sz="2400"/>
            </a:p>
          </p:txBody>
        </p:sp>
        <p:sp>
          <p:nvSpPr>
            <p:cNvPr id="21" name="TextBox 58">
              <a:extLst>
                <a:ext uri="{FF2B5EF4-FFF2-40B4-BE49-F238E27FC236}">
                  <a16:creationId xmlns:a16="http://schemas.microsoft.com/office/drawing/2014/main" id="{89728C31-D639-9B4C-9D24-9AB2DECE3128}"/>
                </a:ext>
              </a:extLst>
            </p:cNvPr>
            <p:cNvSpPr txBox="1">
              <a:spLocks noChangeArrowheads="1"/>
            </p:cNvSpPr>
            <p:nvPr/>
          </p:nvSpPr>
          <p:spPr bwMode="auto">
            <a:xfrm>
              <a:off x="6260331" y="3759423"/>
              <a:ext cx="1224136" cy="461665"/>
            </a:xfrm>
            <a:prstGeom prst="rect">
              <a:avLst/>
            </a:prstGeom>
            <a:grpFill/>
            <a:ln w="9525">
              <a:noFill/>
              <a:miter lim="800000"/>
              <a:headEnd/>
              <a:tailEnd/>
            </a:ln>
          </p:spPr>
          <p:txBody>
            <a:bodyPr>
              <a:spAutoFit/>
            </a:bodyPr>
            <a:lstStyle/>
            <a:p>
              <a:pPr>
                <a:defRPr/>
              </a:pPr>
              <a:r>
                <a:rPr lang="en-US" altLang="zh-CN" sz="2400" dirty="0">
                  <a:solidFill>
                    <a:srgbClr val="0000FF"/>
                  </a:solidFill>
                </a:rPr>
                <a:t>80KB</a:t>
              </a:r>
              <a:endParaRPr lang="zh-CN" altLang="en-US" sz="2400" dirty="0">
                <a:solidFill>
                  <a:srgbClr val="0000FF"/>
                </a:solidFill>
              </a:endParaRPr>
            </a:p>
          </p:txBody>
        </p:sp>
      </p:grpSp>
      <p:sp>
        <p:nvSpPr>
          <p:cNvPr id="22" name="Text Box 77">
            <a:extLst>
              <a:ext uri="{FF2B5EF4-FFF2-40B4-BE49-F238E27FC236}">
                <a16:creationId xmlns:a16="http://schemas.microsoft.com/office/drawing/2014/main" id="{19BB6D5E-842C-364E-8634-9E4A5A380713}"/>
              </a:ext>
            </a:extLst>
          </p:cNvPr>
          <p:cNvSpPr txBox="1">
            <a:spLocks noChangeArrowheads="1"/>
          </p:cNvSpPr>
          <p:nvPr/>
        </p:nvSpPr>
        <p:spPr bwMode="auto">
          <a:xfrm>
            <a:off x="6804025" y="5661025"/>
            <a:ext cx="2160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(a)</a:t>
            </a:r>
            <a:r>
              <a:rPr lang="zh-CN" altLang="en-US" sz="2400">
                <a:solidFill>
                  <a:srgbClr val="0000FF"/>
                </a:solidFill>
              </a:rPr>
              <a:t>某一时刻</a:t>
            </a:r>
          </a:p>
        </p:txBody>
      </p:sp>
      <p:grpSp>
        <p:nvGrpSpPr>
          <p:cNvPr id="3" name="组合 27">
            <a:extLst>
              <a:ext uri="{FF2B5EF4-FFF2-40B4-BE49-F238E27FC236}">
                <a16:creationId xmlns:a16="http://schemas.microsoft.com/office/drawing/2014/main" id="{C39A3CFA-6F57-C140-87E0-95C4764DBD92}"/>
              </a:ext>
            </a:extLst>
          </p:cNvPr>
          <p:cNvGrpSpPr>
            <a:grpSpLocks/>
          </p:cNvGrpSpPr>
          <p:nvPr/>
        </p:nvGrpSpPr>
        <p:grpSpPr bwMode="auto">
          <a:xfrm>
            <a:off x="6643688" y="2214563"/>
            <a:ext cx="2071687" cy="461962"/>
            <a:chOff x="6643702" y="2214554"/>
            <a:chExt cx="2071702" cy="461665"/>
          </a:xfrm>
        </p:grpSpPr>
        <p:sp>
          <p:nvSpPr>
            <p:cNvPr id="53276" name="矩形 20">
              <a:extLst>
                <a:ext uri="{FF2B5EF4-FFF2-40B4-BE49-F238E27FC236}">
                  <a16:creationId xmlns:a16="http://schemas.microsoft.com/office/drawing/2014/main" id="{926F36AB-006C-DB4A-ACD2-98BC265843BD}"/>
                </a:ext>
              </a:extLst>
            </p:cNvPr>
            <p:cNvSpPr>
              <a:spLocks noChangeArrowheads="1"/>
            </p:cNvSpPr>
            <p:nvPr/>
          </p:nvSpPr>
          <p:spPr bwMode="auto">
            <a:xfrm>
              <a:off x="6643702" y="2214554"/>
              <a:ext cx="2071702" cy="42862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3277" name="TextBox 21">
              <a:extLst>
                <a:ext uri="{FF2B5EF4-FFF2-40B4-BE49-F238E27FC236}">
                  <a16:creationId xmlns:a16="http://schemas.microsoft.com/office/drawing/2014/main" id="{D2222715-9377-D845-B324-32EFD6CD8B6A}"/>
                </a:ext>
              </a:extLst>
            </p:cNvPr>
            <p:cNvSpPr txBox="1">
              <a:spLocks noChangeArrowheads="1"/>
            </p:cNvSpPr>
            <p:nvPr/>
          </p:nvSpPr>
          <p:spPr bwMode="auto">
            <a:xfrm>
              <a:off x="7218058" y="2214554"/>
              <a:ext cx="1170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2</a:t>
              </a:r>
              <a:endParaRPr lang="zh-CN" altLang="en-US" sz="2400">
                <a:solidFill>
                  <a:srgbClr val="0000FF"/>
                </a:solidFill>
              </a:endParaRPr>
            </a:p>
          </p:txBody>
        </p:sp>
      </p:grpSp>
      <p:grpSp>
        <p:nvGrpSpPr>
          <p:cNvPr id="4" name="组合 28">
            <a:extLst>
              <a:ext uri="{FF2B5EF4-FFF2-40B4-BE49-F238E27FC236}">
                <a16:creationId xmlns:a16="http://schemas.microsoft.com/office/drawing/2014/main" id="{B5116CEB-EFF9-DA42-A866-8EE2346F916C}"/>
              </a:ext>
            </a:extLst>
          </p:cNvPr>
          <p:cNvGrpSpPr>
            <a:grpSpLocks/>
          </p:cNvGrpSpPr>
          <p:nvPr/>
        </p:nvGrpSpPr>
        <p:grpSpPr bwMode="auto">
          <a:xfrm>
            <a:off x="6643688" y="3071813"/>
            <a:ext cx="2071687" cy="571500"/>
            <a:chOff x="6643702" y="3071810"/>
            <a:chExt cx="2071702" cy="571504"/>
          </a:xfrm>
        </p:grpSpPr>
        <p:sp>
          <p:nvSpPr>
            <p:cNvPr id="53274" name="矩形 23">
              <a:extLst>
                <a:ext uri="{FF2B5EF4-FFF2-40B4-BE49-F238E27FC236}">
                  <a16:creationId xmlns:a16="http://schemas.microsoft.com/office/drawing/2014/main" id="{86953546-0E2B-8746-B079-AF5E7C0EC28E}"/>
                </a:ext>
              </a:extLst>
            </p:cNvPr>
            <p:cNvSpPr>
              <a:spLocks noChangeArrowheads="1"/>
            </p:cNvSpPr>
            <p:nvPr/>
          </p:nvSpPr>
          <p:spPr bwMode="auto">
            <a:xfrm>
              <a:off x="6643702" y="3071810"/>
              <a:ext cx="2071702" cy="571504"/>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3275" name="TextBox 22">
              <a:extLst>
                <a:ext uri="{FF2B5EF4-FFF2-40B4-BE49-F238E27FC236}">
                  <a16:creationId xmlns:a16="http://schemas.microsoft.com/office/drawing/2014/main" id="{191B7933-3270-534E-B0E7-8001FDAF4BCE}"/>
                </a:ext>
              </a:extLst>
            </p:cNvPr>
            <p:cNvSpPr txBox="1">
              <a:spLocks noChangeArrowheads="1"/>
            </p:cNvSpPr>
            <p:nvPr/>
          </p:nvSpPr>
          <p:spPr bwMode="auto">
            <a:xfrm>
              <a:off x="7218058" y="3110211"/>
              <a:ext cx="1170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4</a:t>
              </a:r>
              <a:endParaRPr lang="zh-CN" altLang="en-US" sz="2400">
                <a:solidFill>
                  <a:srgbClr val="0000FF"/>
                </a:solidFill>
              </a:endParaRPr>
            </a:p>
          </p:txBody>
        </p:sp>
      </p:grpSp>
      <p:grpSp>
        <p:nvGrpSpPr>
          <p:cNvPr id="5" name="组合 29">
            <a:extLst>
              <a:ext uri="{FF2B5EF4-FFF2-40B4-BE49-F238E27FC236}">
                <a16:creationId xmlns:a16="http://schemas.microsoft.com/office/drawing/2014/main" id="{5D7B7F01-71C9-AF4D-8078-FB5C924B8BB0}"/>
              </a:ext>
            </a:extLst>
          </p:cNvPr>
          <p:cNvGrpSpPr>
            <a:grpSpLocks/>
          </p:cNvGrpSpPr>
          <p:nvPr/>
        </p:nvGrpSpPr>
        <p:grpSpPr bwMode="auto">
          <a:xfrm>
            <a:off x="6643688" y="4181475"/>
            <a:ext cx="2071687" cy="461963"/>
            <a:chOff x="6643702" y="4181781"/>
            <a:chExt cx="2071702" cy="461665"/>
          </a:xfrm>
        </p:grpSpPr>
        <p:sp>
          <p:nvSpPr>
            <p:cNvPr id="53272" name="矩形 24">
              <a:extLst>
                <a:ext uri="{FF2B5EF4-FFF2-40B4-BE49-F238E27FC236}">
                  <a16:creationId xmlns:a16="http://schemas.microsoft.com/office/drawing/2014/main" id="{020633E5-EB7D-3542-BE6D-5029E4B489CD}"/>
                </a:ext>
              </a:extLst>
            </p:cNvPr>
            <p:cNvSpPr>
              <a:spLocks noChangeArrowheads="1"/>
            </p:cNvSpPr>
            <p:nvPr/>
          </p:nvSpPr>
          <p:spPr bwMode="auto">
            <a:xfrm>
              <a:off x="6643702" y="4227697"/>
              <a:ext cx="2071702" cy="35719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3273" name="TextBox 26">
              <a:extLst>
                <a:ext uri="{FF2B5EF4-FFF2-40B4-BE49-F238E27FC236}">
                  <a16:creationId xmlns:a16="http://schemas.microsoft.com/office/drawing/2014/main" id="{C2CAF5A9-B338-5E48-96A7-2B41E75DEBC2}"/>
                </a:ext>
              </a:extLst>
            </p:cNvPr>
            <p:cNvSpPr txBox="1">
              <a:spLocks noChangeArrowheads="1"/>
            </p:cNvSpPr>
            <p:nvPr/>
          </p:nvSpPr>
          <p:spPr bwMode="auto">
            <a:xfrm>
              <a:off x="7218058" y="4181781"/>
              <a:ext cx="12424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7</a:t>
              </a:r>
              <a:endParaRPr lang="zh-CN" altLang="en-US" sz="2400">
                <a:solidFill>
                  <a:srgbClr val="0000FF"/>
                </a:solidFill>
              </a:endParaRPr>
            </a:p>
          </p:txBody>
        </p:sp>
      </p:grpSp>
      <p:grpSp>
        <p:nvGrpSpPr>
          <p:cNvPr id="7" name="组合 33">
            <a:extLst>
              <a:ext uri="{FF2B5EF4-FFF2-40B4-BE49-F238E27FC236}">
                <a16:creationId xmlns:a16="http://schemas.microsoft.com/office/drawing/2014/main" id="{F7A89449-5D25-3B41-BEC7-2586A624672E}"/>
              </a:ext>
            </a:extLst>
          </p:cNvPr>
          <p:cNvGrpSpPr>
            <a:grpSpLocks/>
          </p:cNvGrpSpPr>
          <p:nvPr/>
        </p:nvGrpSpPr>
        <p:grpSpPr bwMode="auto">
          <a:xfrm>
            <a:off x="3419475" y="4292600"/>
            <a:ext cx="2089150" cy="831850"/>
            <a:chOff x="3419872" y="4293096"/>
            <a:chExt cx="2088232" cy="830997"/>
          </a:xfrm>
        </p:grpSpPr>
        <p:sp>
          <p:nvSpPr>
            <p:cNvPr id="53270" name="矩形 31">
              <a:extLst>
                <a:ext uri="{FF2B5EF4-FFF2-40B4-BE49-F238E27FC236}">
                  <a16:creationId xmlns:a16="http://schemas.microsoft.com/office/drawing/2014/main" id="{3DC7D3FD-A417-7043-B79B-9028BE88E26D}"/>
                </a:ext>
              </a:extLst>
            </p:cNvPr>
            <p:cNvSpPr>
              <a:spLocks noChangeArrowheads="1"/>
            </p:cNvSpPr>
            <p:nvPr/>
          </p:nvSpPr>
          <p:spPr bwMode="auto">
            <a:xfrm>
              <a:off x="3419872" y="4293096"/>
              <a:ext cx="2088232" cy="792088"/>
            </a:xfrm>
            <a:prstGeom prst="rect">
              <a:avLst/>
            </a:prstGeom>
            <a:solidFill>
              <a:srgbClr val="C000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3271" name="TextBox 32">
              <a:extLst>
                <a:ext uri="{FF2B5EF4-FFF2-40B4-BE49-F238E27FC236}">
                  <a16:creationId xmlns:a16="http://schemas.microsoft.com/office/drawing/2014/main" id="{F923F15A-F2BE-3249-8E80-FF6F5AA22EF4}"/>
                </a:ext>
              </a:extLst>
            </p:cNvPr>
            <p:cNvSpPr txBox="1">
              <a:spLocks noChangeArrowheads="1"/>
            </p:cNvSpPr>
            <p:nvPr/>
          </p:nvSpPr>
          <p:spPr bwMode="auto">
            <a:xfrm>
              <a:off x="3491880" y="4293096"/>
              <a:ext cx="2016224" cy="83099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用户程序     （</a:t>
              </a:r>
              <a:r>
                <a:rPr lang="en-US" altLang="zh-CN" sz="2400">
                  <a:solidFill>
                    <a:srgbClr val="FFFFFF"/>
                  </a:solidFill>
                </a:rPr>
                <a:t>40KB</a:t>
              </a:r>
              <a:r>
                <a:rPr lang="zh-CN" altLang="en-US" sz="2400">
                  <a:solidFill>
                    <a:srgbClr val="FFFFFF"/>
                  </a:solidFill>
                </a:rPr>
                <a:t>）</a:t>
              </a:r>
            </a:p>
          </p:txBody>
        </p:sp>
      </p:grpSp>
      <p:sp>
        <p:nvSpPr>
          <p:cNvPr id="53269" name="TextBox 30">
            <a:extLst>
              <a:ext uri="{FF2B5EF4-FFF2-40B4-BE49-F238E27FC236}">
                <a16:creationId xmlns:a16="http://schemas.microsoft.com/office/drawing/2014/main" id="{EC4400BC-AE9B-A543-82FD-C606B22FF1F6}"/>
              </a:ext>
            </a:extLst>
          </p:cNvPr>
          <p:cNvSpPr txBox="1">
            <a:spLocks noChangeArrowheads="1"/>
          </p:cNvSpPr>
          <p:nvPr/>
        </p:nvSpPr>
        <p:spPr bwMode="auto">
          <a:xfrm>
            <a:off x="684213" y="692150"/>
            <a:ext cx="6048375"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buSzPct val="50000"/>
              <a:buFont typeface="Wingdings" pitchFamily="2" charset="2"/>
              <a:buChar char="n"/>
            </a:pPr>
            <a:r>
              <a:rPr lang="zh-CN" altLang="en-US" sz="3200">
                <a:solidFill>
                  <a:srgbClr val="FF0066"/>
                </a:solidFill>
                <a:latin typeface="幼圆" pitchFamily="49" charset="-122"/>
                <a:ea typeface="幼圆" pitchFamily="49" charset="-122"/>
              </a:rPr>
              <a:t>为什么要采取离散分配方式？</a:t>
            </a:r>
            <a:endParaRPr lang="en-US" altLang="zh-CN" sz="3200">
              <a:solidFill>
                <a:srgbClr val="FF0066"/>
              </a:solidFill>
              <a:latin typeface="幼圆" pitchFamily="49" charset="-122"/>
              <a:ea typeface="幼圆" pitchFamily="49" charset="-122"/>
            </a:endParaRPr>
          </a:p>
          <a:p>
            <a:endParaRPr lang="zh-CN" altLang="en-US"/>
          </a:p>
        </p:txBody>
      </p:sp>
    </p:spTree>
    <p:extLst>
      <p:ext uri="{BB962C8B-B14F-4D97-AF65-F5344CB8AC3E}">
        <p14:creationId xmlns:p14="http://schemas.microsoft.com/office/powerpoint/2010/main" val="20002665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nodeType="clickEffect">
                                  <p:stCondLst>
                                    <p:cond delay="0"/>
                                  </p:stCondLst>
                                  <p:childTnLst>
                                    <p:animEffect transition="out" filter="dissolv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7" presetClass="exit" presetSubtype="4" fill="hold" nodeType="clickEffect">
                                  <p:stCondLst>
                                    <p:cond delay="0"/>
                                  </p:stCondLst>
                                  <p:childTnLst>
                                    <p:anim calcmode="lin" valueType="num">
                                      <p:cBhvr additive="base">
                                        <p:cTn id="21" dur="5000"/>
                                        <p:tgtEl>
                                          <p:spTgt spid="5"/>
                                        </p:tgtEl>
                                        <p:attrNameLst>
                                          <p:attrName>ppt_x</p:attrName>
                                        </p:attrNameLst>
                                      </p:cBhvr>
                                      <p:tavLst>
                                        <p:tav tm="0">
                                          <p:val>
                                            <p:strVal val="ppt_x"/>
                                          </p:val>
                                        </p:tav>
                                        <p:tav tm="100000">
                                          <p:val>
                                            <p:strVal val="ppt_x"/>
                                          </p:val>
                                        </p:tav>
                                      </p:tavLst>
                                    </p:anim>
                                    <p:anim calcmode="lin" valueType="num">
                                      <p:cBhvr additive="base">
                                        <p:cTn id="22" dur="5000"/>
                                        <p:tgtEl>
                                          <p:spTgt spid="5"/>
                                        </p:tgtEl>
                                        <p:attrNameLst>
                                          <p:attrName>ppt_y</p:attrName>
                                        </p:attrNameLst>
                                      </p:cBhvr>
                                      <p:tavLst>
                                        <p:tav tm="0">
                                          <p:val>
                                            <p:strVal val="ppt_y"/>
                                          </p:val>
                                        </p:tav>
                                        <p:tav tm="100000">
                                          <p:val>
                                            <p:strVal val="1+ppt_h/2"/>
                                          </p:val>
                                        </p:tav>
                                      </p:tavLst>
                                    </p:anim>
                                    <p:set>
                                      <p:cBhvr>
                                        <p:cTn id="23" dur="1" fill="hold">
                                          <p:stCondLst>
                                            <p:cond delay="4999"/>
                                          </p:stCondLst>
                                        </p:cTn>
                                        <p:tgtEl>
                                          <p:spTgt spid="5"/>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64" presetClass="path" presetSubtype="0" accel="50000" decel="50000" fill="hold" grpId="0" nodeType="clickEffect">
                                  <p:stCondLst>
                                    <p:cond delay="0"/>
                                  </p:stCondLst>
                                  <p:childTnLst>
                                    <p:animMotion origin="layout" path="M 0.00034 0.04283 L 0.00034 -0.06203 " pathEditMode="relative" rAng="0" ptsTypes="AA">
                                      <p:cBhvr>
                                        <p:cTn id="33" dur="2000" fill="hold"/>
                                        <p:tgtEl>
                                          <p:spTgt spid="17"/>
                                        </p:tgtEl>
                                        <p:attrNameLst>
                                          <p:attrName>ppt_x</p:attrName>
                                          <p:attrName>ppt_y</p:attrName>
                                        </p:attrNameLst>
                                      </p:cBhvr>
                                      <p:rCtr x="0" y="-5255"/>
                                    </p:animMotion>
                                  </p:childTnLst>
                                </p:cTn>
                              </p:par>
                            </p:childTnLst>
                          </p:cTn>
                        </p:par>
                      </p:childTnLst>
                    </p:cTn>
                  </p:par>
                  <p:par>
                    <p:cTn id="34" fill="hold" nodeType="clickPar">
                      <p:stCondLst>
                        <p:cond delay="indefinite"/>
                      </p:stCondLst>
                      <p:childTnLst>
                        <p:par>
                          <p:cTn id="35" fill="hold" nodeType="withGroup">
                            <p:stCondLst>
                              <p:cond delay="0"/>
                            </p:stCondLst>
                            <p:childTnLst>
                              <p:par>
                                <p:cTn id="36" presetID="64" presetClass="path" presetSubtype="0" accel="50000" decel="50000" fill="hold" grpId="0" nodeType="clickEffect">
                                  <p:stCondLst>
                                    <p:cond delay="0"/>
                                  </p:stCondLst>
                                  <p:childTnLst>
                                    <p:animMotion origin="layout" path="M 0.00017 -0.02176 L 0.00034 -0.14722 " pathEditMode="relative" rAng="0" ptsTypes="AA">
                                      <p:cBhvr>
                                        <p:cTn id="37" dur="2000" fill="hold"/>
                                        <p:tgtEl>
                                          <p:spTgt spid="10"/>
                                        </p:tgtEl>
                                        <p:attrNameLst>
                                          <p:attrName>ppt_x</p:attrName>
                                          <p:attrName>ppt_y</p:attrName>
                                        </p:attrNameLst>
                                      </p:cBhvr>
                                      <p:rCtr x="0" y="-6273"/>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64" presetClass="path" presetSubtype="0" accel="50000" decel="50000" fill="hold" nodeType="clickEffect">
                                  <p:stCondLst>
                                    <p:cond delay="0"/>
                                  </p:stCondLst>
                                  <p:childTnLst>
                                    <p:animMotion origin="layout" path="M 4.44444E-6 -0.10024 L 4.44444E-6 -0.20139 " pathEditMode="relative" rAng="0" ptsTypes="AA">
                                      <p:cBhvr>
                                        <p:cTn id="41" dur="2000" fill="hold"/>
                                        <p:tgtEl>
                                          <p:spTgt spid="18"/>
                                        </p:tgtEl>
                                        <p:attrNameLst>
                                          <p:attrName>ppt_x</p:attrName>
                                          <p:attrName>ppt_y</p:attrName>
                                        </p:attrNameLst>
                                      </p:cBhvr>
                                      <p:rCtr x="0" y="-5069"/>
                                    </p:animMotion>
                                  </p:childTnLst>
                                </p:cTn>
                              </p:par>
                            </p:childTnLst>
                          </p:cTn>
                        </p:par>
                        <p:par>
                          <p:cTn id="42" fill="hold" nodeType="afterGroup">
                            <p:stCondLst>
                              <p:cond delay="2000"/>
                            </p:stCondLst>
                            <p:childTnLst>
                              <p:par>
                                <p:cTn id="43" presetID="3" presetClass="entr" presetSubtype="10"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par>
                                <p:cTn id="46" presetID="3" presetClass="entr" presetSubtype="10"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nodeType="clickEffect">
                                  <p:stCondLst>
                                    <p:cond delay="0"/>
                                  </p:stCondLst>
                                  <p:childTnLst>
                                    <p:animMotion origin="layout" path="M 0.004 0.01295 L 0.35035 -0.08143 " pathEditMode="relative" rAng="0" ptsTypes="AA">
                                      <p:cBhvr>
                                        <p:cTn id="52" dur="2000" fill="hold"/>
                                        <p:tgtEl>
                                          <p:spTgt spid="7"/>
                                        </p:tgtEl>
                                        <p:attrNameLst>
                                          <p:attrName>ppt_x</p:attrName>
                                          <p:attrName>ppt_y</p:attrName>
                                        </p:attrNameLst>
                                      </p:cBhvr>
                                      <p:rCtr x="17309" y="-4719"/>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dissolve">
                                      <p:cBhvr>
                                        <p:cTn id="57" dur="500"/>
                                        <p:tgtEl>
                                          <p:spTgt spid="6">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dissolve">
                                      <p:cBhvr>
                                        <p:cTn id="62" dur="500"/>
                                        <p:tgtEl>
                                          <p:spTgt spid="6">
                                            <p:txEl>
                                              <p:pRg st="1" end="1"/>
                                            </p:txEl>
                                          </p:spTgt>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animEffect transition="in" filter="dissolve">
                                      <p:cBhvr>
                                        <p:cTn id="65" dur="500"/>
                                        <p:tgtEl>
                                          <p:spTgt spid="6">
                                            <p:txEl>
                                              <p:pRg st="2" end="2"/>
                                            </p:txEl>
                                          </p:spTgt>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
                                            <p:txEl>
                                              <p:pRg st="3" end="3"/>
                                            </p:txEl>
                                          </p:spTgt>
                                        </p:tgtEl>
                                        <p:attrNameLst>
                                          <p:attrName>style.visibility</p:attrName>
                                        </p:attrNameLst>
                                      </p:cBhvr>
                                      <p:to>
                                        <p:strVal val="visible"/>
                                      </p:to>
                                    </p:set>
                                    <p:animEffect transition="in" filter="dissolve">
                                      <p:cBhvr>
                                        <p:cTn id="68" dur="500"/>
                                        <p:tgtEl>
                                          <p:spTgt spid="6">
                                            <p:txEl>
                                              <p:pRg st="3" end="3"/>
                                            </p:txEl>
                                          </p:spTgt>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animEffect transition="in" filter="dissolve">
                                      <p:cBhvr>
                                        <p:cTn id="7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17" grpId="0" animBg="1"/>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44FD09-5D19-864D-8CDC-7820B0DB4853}"/>
              </a:ext>
            </a:extLst>
          </p:cNvPr>
          <p:cNvSpPr>
            <a:spLocks noGrp="1"/>
          </p:cNvSpPr>
          <p:nvPr>
            <p:ph idx="1"/>
          </p:nvPr>
        </p:nvSpPr>
        <p:spPr>
          <a:xfrm>
            <a:off x="500063" y="714375"/>
            <a:ext cx="8286750" cy="5786438"/>
          </a:xfrm>
        </p:spPr>
        <p:txBody>
          <a:bodyPr/>
          <a:lstStyle/>
          <a:p>
            <a:pPr>
              <a:buClr>
                <a:srgbClr val="0000FF"/>
              </a:buClr>
            </a:pPr>
            <a:r>
              <a:rPr lang="zh-CN" altLang="en-US" b="1">
                <a:solidFill>
                  <a:srgbClr val="0000FF"/>
                </a:solidFill>
                <a:latin typeface="幼圆" pitchFamily="49" charset="-122"/>
                <a:ea typeface="幼圆" pitchFamily="49" charset="-122"/>
              </a:rPr>
              <a:t>分页的原理</a:t>
            </a:r>
            <a:endParaRPr lang="en-US" altLang="zh-CN" b="1">
              <a:solidFill>
                <a:srgbClr val="0000FF"/>
              </a:solidFill>
              <a:latin typeface="幼圆" pitchFamily="49" charset="-122"/>
              <a:ea typeface="幼圆" pitchFamily="49" charset="-122"/>
            </a:endParaRPr>
          </a:p>
          <a:p>
            <a:pPr lvl="1">
              <a:lnSpc>
                <a:spcPct val="110000"/>
              </a:lnSpc>
              <a:buClr>
                <a:srgbClr val="0000FF"/>
              </a:buClr>
            </a:pPr>
            <a:r>
              <a:rPr lang="zh-CN" altLang="en-US" b="1">
                <a:solidFill>
                  <a:srgbClr val="000000"/>
                </a:solidFill>
                <a:latin typeface="幼圆" pitchFamily="49" charset="-122"/>
                <a:ea typeface="幼圆" pitchFamily="49" charset="-122"/>
              </a:rPr>
              <a:t>内存分配时，以页为单位将进程中的若干页分别装入多个可以不相邻接的物理块中。</a:t>
            </a:r>
            <a:endParaRPr lang="en-US" altLang="zh-CN" b="1">
              <a:solidFill>
                <a:srgbClr val="000000"/>
              </a:solidFill>
              <a:latin typeface="幼圆" pitchFamily="49" charset="-122"/>
              <a:ea typeface="幼圆" pitchFamily="49" charset="-122"/>
            </a:endParaRPr>
          </a:p>
          <a:p>
            <a:pPr>
              <a:lnSpc>
                <a:spcPct val="110000"/>
              </a:lnSpc>
              <a:buClr>
                <a:srgbClr val="0000FF"/>
              </a:buClr>
            </a:pPr>
            <a:r>
              <a:rPr lang="zh-CN" altLang="en-US" b="1">
                <a:solidFill>
                  <a:srgbClr val="0000FF"/>
                </a:solidFill>
                <a:latin typeface="幼圆" pitchFamily="49" charset="-122"/>
                <a:ea typeface="幼圆" pitchFamily="49" charset="-122"/>
              </a:rPr>
              <a:t>需要解决的问题</a:t>
            </a:r>
            <a:endParaRPr lang="en-US" altLang="zh-CN" b="1">
              <a:solidFill>
                <a:srgbClr val="0000FF"/>
              </a:solidFill>
              <a:latin typeface="幼圆" pitchFamily="49" charset="-122"/>
              <a:ea typeface="幼圆" pitchFamily="49" charset="-122"/>
            </a:endParaRPr>
          </a:p>
          <a:p>
            <a:pPr lvl="1">
              <a:lnSpc>
                <a:spcPct val="110000"/>
              </a:lnSpc>
              <a:buClr>
                <a:srgbClr val="0000FF"/>
              </a:buClr>
            </a:pPr>
            <a:r>
              <a:rPr lang="zh-CN" altLang="en-US" b="1">
                <a:solidFill>
                  <a:srgbClr val="C00000"/>
                </a:solidFill>
                <a:latin typeface="幼圆" pitchFamily="49" charset="-122"/>
                <a:ea typeface="幼圆" pitchFamily="49" charset="-122"/>
              </a:rPr>
              <a:t>页面大小的确定？</a:t>
            </a:r>
            <a:endParaRPr lang="en-US" altLang="zh-CN" b="1">
              <a:solidFill>
                <a:srgbClr val="C00000"/>
              </a:solidFill>
              <a:latin typeface="幼圆" pitchFamily="49" charset="-122"/>
              <a:ea typeface="幼圆" pitchFamily="49" charset="-122"/>
            </a:endParaRPr>
          </a:p>
          <a:p>
            <a:pPr lvl="1">
              <a:lnSpc>
                <a:spcPct val="110000"/>
              </a:lnSpc>
              <a:buClr>
                <a:srgbClr val="0000FF"/>
              </a:buClr>
            </a:pPr>
            <a:r>
              <a:rPr lang="zh-CN" altLang="en-US" b="1">
                <a:solidFill>
                  <a:srgbClr val="C00000"/>
                </a:solidFill>
                <a:latin typeface="幼圆" pitchFamily="49" charset="-122"/>
                <a:ea typeface="幼圆" pitchFamily="49" charset="-122"/>
              </a:rPr>
              <a:t>如何确定分页的逻辑地址？</a:t>
            </a:r>
            <a:endParaRPr lang="en-US" altLang="zh-CN" b="1">
              <a:solidFill>
                <a:srgbClr val="C00000"/>
              </a:solidFill>
              <a:latin typeface="幼圆" pitchFamily="49" charset="-122"/>
              <a:ea typeface="幼圆" pitchFamily="49" charset="-122"/>
            </a:endParaRPr>
          </a:p>
          <a:p>
            <a:pPr lvl="1">
              <a:lnSpc>
                <a:spcPct val="110000"/>
              </a:lnSpc>
              <a:buClr>
                <a:srgbClr val="0000FF"/>
              </a:buClr>
            </a:pPr>
            <a:r>
              <a:rPr lang="zh-CN" altLang="en-US" b="1">
                <a:solidFill>
                  <a:srgbClr val="C00000"/>
                </a:solidFill>
                <a:latin typeface="幼圆" pitchFamily="49" charset="-122"/>
                <a:ea typeface="幼圆" pitchFamily="49" charset="-122"/>
              </a:rPr>
              <a:t>如何实现页面与物理块的映射？</a:t>
            </a:r>
            <a:endParaRPr lang="en-US" altLang="zh-CN" b="1">
              <a:solidFill>
                <a:srgbClr val="C00000"/>
              </a:solidFill>
              <a:latin typeface="幼圆" pitchFamily="49" charset="-122"/>
              <a:ea typeface="幼圆" pitchFamily="49" charset="-122"/>
            </a:endParaRPr>
          </a:p>
        </p:txBody>
      </p:sp>
      <p:sp>
        <p:nvSpPr>
          <p:cNvPr id="54275" name="Rectangle 2">
            <a:extLst>
              <a:ext uri="{FF2B5EF4-FFF2-40B4-BE49-F238E27FC236}">
                <a16:creationId xmlns:a16="http://schemas.microsoft.com/office/drawing/2014/main" id="{D5F4A3C3-0FE6-5B45-B4B3-7C628AE077E8}"/>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endParaRPr lang="zh-CN" altLang="en-US" sz="28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33483668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289BC2A-4211-4645-8E8D-C405C4DC4E98}"/>
              </a:ext>
            </a:extLst>
          </p:cNvPr>
          <p:cNvSpPr>
            <a:spLocks noGrp="1"/>
          </p:cNvSpPr>
          <p:nvPr>
            <p:ph idx="1"/>
          </p:nvPr>
        </p:nvSpPr>
        <p:spPr>
          <a:xfrm>
            <a:off x="428625" y="571500"/>
            <a:ext cx="4572000" cy="4143375"/>
          </a:xfrm>
        </p:spPr>
        <p:txBody>
          <a:bodyPr/>
          <a:lstStyle/>
          <a:p>
            <a:pPr>
              <a:lnSpc>
                <a:spcPct val="110000"/>
              </a:lnSpc>
              <a:buClr>
                <a:srgbClr val="0000FF"/>
              </a:buClr>
            </a:pPr>
            <a:r>
              <a:rPr lang="zh-CN" altLang="en-US" sz="2800" b="1">
                <a:solidFill>
                  <a:srgbClr val="0000FF"/>
                </a:solidFill>
                <a:latin typeface="幼圆" pitchFamily="49" charset="-122"/>
                <a:ea typeface="幼圆" pitchFamily="49" charset="-122"/>
              </a:rPr>
              <a:t>页面</a:t>
            </a:r>
          </a:p>
          <a:p>
            <a:pPr lvl="1">
              <a:lnSpc>
                <a:spcPct val="110000"/>
              </a:lnSpc>
              <a:buClr>
                <a:srgbClr val="0000FF"/>
              </a:buClr>
            </a:pPr>
            <a:r>
              <a:rPr lang="zh-CN" altLang="en-US" sz="2400" b="1">
                <a:solidFill>
                  <a:srgbClr val="000000"/>
                </a:solidFill>
                <a:latin typeface="幼圆" pitchFamily="49" charset="-122"/>
                <a:ea typeface="幼圆" pitchFamily="49" charset="-122"/>
              </a:rPr>
              <a:t>用户程序的地址空间被划分成若干个</a:t>
            </a:r>
            <a:r>
              <a:rPr lang="zh-CN" altLang="en-US" sz="2400" b="1">
                <a:solidFill>
                  <a:srgbClr val="0000FF"/>
                </a:solidFill>
                <a:latin typeface="幼圆" pitchFamily="49" charset="-122"/>
                <a:ea typeface="幼圆" pitchFamily="49" charset="-122"/>
              </a:rPr>
              <a:t>固定大小</a:t>
            </a:r>
            <a:r>
              <a:rPr lang="zh-CN" altLang="en-US" sz="2400" b="1">
                <a:solidFill>
                  <a:srgbClr val="000000"/>
                </a:solidFill>
                <a:latin typeface="幼圆" pitchFamily="49" charset="-122"/>
                <a:ea typeface="幼圆" pitchFamily="49" charset="-122"/>
              </a:rPr>
              <a:t>的区域，称为页</a:t>
            </a:r>
            <a:r>
              <a:rPr lang="en-US" altLang="zh-CN" sz="2400" b="1">
                <a:solidFill>
                  <a:srgbClr val="000000"/>
                </a:solidFill>
                <a:latin typeface="幼圆" pitchFamily="49" charset="-122"/>
                <a:ea typeface="幼圆" pitchFamily="49" charset="-122"/>
              </a:rPr>
              <a:t>.</a:t>
            </a:r>
          </a:p>
          <a:p>
            <a:pPr>
              <a:lnSpc>
                <a:spcPct val="110000"/>
              </a:lnSpc>
              <a:buClr>
                <a:srgbClr val="0000FF"/>
              </a:buClr>
            </a:pPr>
            <a:r>
              <a:rPr lang="zh-CN" altLang="en-US" sz="2800" b="1">
                <a:solidFill>
                  <a:srgbClr val="0000FF"/>
                </a:solidFill>
                <a:latin typeface="幼圆" pitchFamily="49" charset="-122"/>
                <a:ea typeface="幼圆" pitchFamily="49" charset="-122"/>
              </a:rPr>
              <a:t>物理块</a:t>
            </a:r>
            <a:endParaRPr lang="en-US" altLang="zh-CN" sz="2800" b="1">
              <a:solidFill>
                <a:srgbClr val="0000FF"/>
              </a:solidFill>
              <a:latin typeface="幼圆" pitchFamily="49" charset="-122"/>
              <a:ea typeface="幼圆" pitchFamily="49" charset="-122"/>
            </a:endParaRPr>
          </a:p>
          <a:p>
            <a:pPr lvl="1">
              <a:lnSpc>
                <a:spcPct val="110000"/>
              </a:lnSpc>
              <a:buClr>
                <a:srgbClr val="0000FF"/>
              </a:buClr>
            </a:pPr>
            <a:r>
              <a:rPr lang="zh-CN" altLang="en-US" sz="2400" b="1">
                <a:solidFill>
                  <a:srgbClr val="000000"/>
                </a:solidFill>
                <a:latin typeface="幼圆" pitchFamily="49" charset="-122"/>
                <a:ea typeface="幼圆" pitchFamily="49" charset="-122"/>
              </a:rPr>
              <a:t>内存物理地址空间分成若干个块，称为物理块。</a:t>
            </a:r>
            <a:endParaRPr lang="en-US" altLang="zh-CN" sz="2400" b="1">
              <a:solidFill>
                <a:srgbClr val="000000"/>
              </a:solidFill>
              <a:latin typeface="幼圆" pitchFamily="49" charset="-122"/>
              <a:ea typeface="幼圆" pitchFamily="49" charset="-122"/>
            </a:endParaRPr>
          </a:p>
          <a:p>
            <a:pPr lvl="1">
              <a:lnSpc>
                <a:spcPct val="110000"/>
              </a:lnSpc>
              <a:buClr>
                <a:srgbClr val="0000FF"/>
              </a:buClr>
            </a:pPr>
            <a:r>
              <a:rPr lang="zh-CN" altLang="en-US" sz="2400" b="1">
                <a:solidFill>
                  <a:srgbClr val="000000"/>
                </a:solidFill>
                <a:latin typeface="幼圆" pitchFamily="49" charset="-122"/>
                <a:ea typeface="幼圆" pitchFamily="49" charset="-122"/>
              </a:rPr>
              <a:t>页和块的大小相等，一页装入一个物理块。</a:t>
            </a:r>
          </a:p>
        </p:txBody>
      </p:sp>
      <p:sp>
        <p:nvSpPr>
          <p:cNvPr id="55299" name="Rectangle 2">
            <a:extLst>
              <a:ext uri="{FF2B5EF4-FFF2-40B4-BE49-F238E27FC236}">
                <a16:creationId xmlns:a16="http://schemas.microsoft.com/office/drawing/2014/main" id="{43099981-3A9C-AD4C-8972-FAC32ABB6944}"/>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页面与物理块</a:t>
            </a:r>
          </a:p>
        </p:txBody>
      </p:sp>
      <p:graphicFrame>
        <p:nvGraphicFramePr>
          <p:cNvPr id="7" name="Group 94">
            <a:extLst>
              <a:ext uri="{FF2B5EF4-FFF2-40B4-BE49-F238E27FC236}">
                <a16:creationId xmlns:a16="http://schemas.microsoft.com/office/drawing/2014/main" id="{E1CEC3AA-5241-EE40-B242-08DA0EC2744A}"/>
              </a:ext>
            </a:extLst>
          </p:cNvPr>
          <p:cNvGraphicFramePr>
            <a:graphicFrameLocks noGrp="1"/>
          </p:cNvGraphicFramePr>
          <p:nvPr/>
        </p:nvGraphicFramePr>
        <p:xfrm>
          <a:off x="6000750" y="785813"/>
          <a:ext cx="857250" cy="3794196"/>
        </p:xfrm>
        <a:graphic>
          <a:graphicData uri="http://schemas.openxmlformats.org/drawingml/2006/table">
            <a:tbl>
              <a:tblPr/>
              <a:tblGrid>
                <a:gridCol w="857250">
                  <a:extLst>
                    <a:ext uri="{9D8B030D-6E8A-4147-A177-3AD203B41FA5}">
                      <a16:colId xmlns:a16="http://schemas.microsoft.com/office/drawing/2014/main" val="20000"/>
                    </a:ext>
                  </a:extLst>
                </a:gridCol>
              </a:tblGrid>
              <a:tr h="12443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rgbClr val="FFFFFF"/>
                        </a:solidFill>
                        <a:effectLst/>
                        <a:latin typeface="Times New Roman" pitchFamily="18" charset="0"/>
                        <a:ea typeface="宋体" pitchFamily="2" charset="-122"/>
                      </a:endParaRPr>
                    </a:p>
                  </a:txBody>
                  <a:tcPr marL="91441" marR="91441"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12443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41" marR="91441"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1"/>
                  </a:ext>
                </a:extLst>
              </a:tr>
              <a:tr h="7872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41" marR="91441"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2"/>
                  </a:ext>
                </a:extLst>
              </a:tr>
              <a:tr h="518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41" marR="91441"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AutoShape 104">
            <a:extLst>
              <a:ext uri="{FF2B5EF4-FFF2-40B4-BE49-F238E27FC236}">
                <a16:creationId xmlns:a16="http://schemas.microsoft.com/office/drawing/2014/main" id="{3A35D3D0-6538-1349-B350-1CA6B482F06D}"/>
              </a:ext>
            </a:extLst>
          </p:cNvPr>
          <p:cNvSpPr>
            <a:spLocks/>
          </p:cNvSpPr>
          <p:nvPr/>
        </p:nvSpPr>
        <p:spPr bwMode="auto">
          <a:xfrm>
            <a:off x="5695950" y="785813"/>
            <a:ext cx="228600" cy="1295400"/>
          </a:xfrm>
          <a:prstGeom prst="leftBrace">
            <a:avLst>
              <a:gd name="adj1" fmla="val 4722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sp>
        <p:nvSpPr>
          <p:cNvPr id="12" name="AutoShape 105">
            <a:extLst>
              <a:ext uri="{FF2B5EF4-FFF2-40B4-BE49-F238E27FC236}">
                <a16:creationId xmlns:a16="http://schemas.microsoft.com/office/drawing/2014/main" id="{A3375624-3E75-3249-A0E5-D0A8EE34C958}"/>
              </a:ext>
            </a:extLst>
          </p:cNvPr>
          <p:cNvSpPr>
            <a:spLocks/>
          </p:cNvSpPr>
          <p:nvPr/>
        </p:nvSpPr>
        <p:spPr bwMode="auto">
          <a:xfrm>
            <a:off x="5695950" y="2081213"/>
            <a:ext cx="228600" cy="1219200"/>
          </a:xfrm>
          <a:prstGeom prst="leftBrace">
            <a:avLst>
              <a:gd name="adj1" fmla="val 4444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sp>
        <p:nvSpPr>
          <p:cNvPr id="13" name="AutoShape 106">
            <a:extLst>
              <a:ext uri="{FF2B5EF4-FFF2-40B4-BE49-F238E27FC236}">
                <a16:creationId xmlns:a16="http://schemas.microsoft.com/office/drawing/2014/main" id="{660E78B8-B4B4-794D-B45E-C5F77BD69637}"/>
              </a:ext>
            </a:extLst>
          </p:cNvPr>
          <p:cNvSpPr>
            <a:spLocks/>
          </p:cNvSpPr>
          <p:nvPr/>
        </p:nvSpPr>
        <p:spPr bwMode="auto">
          <a:xfrm>
            <a:off x="5695950" y="3300413"/>
            <a:ext cx="228600" cy="1295400"/>
          </a:xfrm>
          <a:prstGeom prst="leftBrace">
            <a:avLst>
              <a:gd name="adj1" fmla="val 4722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sp>
        <p:nvSpPr>
          <p:cNvPr id="14" name="AutoShape 107">
            <a:extLst>
              <a:ext uri="{FF2B5EF4-FFF2-40B4-BE49-F238E27FC236}">
                <a16:creationId xmlns:a16="http://schemas.microsoft.com/office/drawing/2014/main" id="{ED639D5C-B3C2-9B48-B795-D03BAB337D0B}"/>
              </a:ext>
            </a:extLst>
          </p:cNvPr>
          <p:cNvSpPr>
            <a:spLocks/>
          </p:cNvSpPr>
          <p:nvPr/>
        </p:nvSpPr>
        <p:spPr bwMode="auto">
          <a:xfrm>
            <a:off x="6843713" y="4062413"/>
            <a:ext cx="228600" cy="533400"/>
          </a:xfrm>
          <a:prstGeom prst="rightBrace">
            <a:avLst>
              <a:gd name="adj1" fmla="val 1944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sp>
        <p:nvSpPr>
          <p:cNvPr id="17" name="Text Box 110">
            <a:extLst>
              <a:ext uri="{FF2B5EF4-FFF2-40B4-BE49-F238E27FC236}">
                <a16:creationId xmlns:a16="http://schemas.microsoft.com/office/drawing/2014/main" id="{DC6F9BF8-1328-0D4D-A092-0C1E490D7027}"/>
              </a:ext>
            </a:extLst>
          </p:cNvPr>
          <p:cNvSpPr txBox="1">
            <a:spLocks noChangeArrowheads="1"/>
          </p:cNvSpPr>
          <p:nvPr/>
        </p:nvSpPr>
        <p:spPr bwMode="auto">
          <a:xfrm>
            <a:off x="5010150" y="1166813"/>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r>
              <a:rPr lang="zh-CN" altLang="en-US" sz="2400">
                <a:solidFill>
                  <a:srgbClr val="0000FF"/>
                </a:solidFill>
              </a:rPr>
              <a:t>页</a:t>
            </a:r>
          </a:p>
        </p:txBody>
      </p:sp>
      <p:sp>
        <p:nvSpPr>
          <p:cNvPr id="18" name="Text Box 111">
            <a:extLst>
              <a:ext uri="{FF2B5EF4-FFF2-40B4-BE49-F238E27FC236}">
                <a16:creationId xmlns:a16="http://schemas.microsoft.com/office/drawing/2014/main" id="{35641B79-3499-CA4F-8C5A-99D5A3D6BBD7}"/>
              </a:ext>
            </a:extLst>
          </p:cNvPr>
          <p:cNvSpPr txBox="1">
            <a:spLocks noChangeArrowheads="1"/>
          </p:cNvSpPr>
          <p:nvPr/>
        </p:nvSpPr>
        <p:spPr bwMode="auto">
          <a:xfrm>
            <a:off x="5086350" y="2462213"/>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1</a:t>
            </a:r>
            <a:r>
              <a:rPr lang="zh-CN" altLang="en-US" sz="2400">
                <a:solidFill>
                  <a:srgbClr val="0000FF"/>
                </a:solidFill>
              </a:rPr>
              <a:t>页</a:t>
            </a:r>
          </a:p>
        </p:txBody>
      </p:sp>
      <p:sp>
        <p:nvSpPr>
          <p:cNvPr id="19" name="Text Box 112">
            <a:extLst>
              <a:ext uri="{FF2B5EF4-FFF2-40B4-BE49-F238E27FC236}">
                <a16:creationId xmlns:a16="http://schemas.microsoft.com/office/drawing/2014/main" id="{28367DBF-7A65-9746-82E6-4EFA43D2986B}"/>
              </a:ext>
            </a:extLst>
          </p:cNvPr>
          <p:cNvSpPr txBox="1">
            <a:spLocks noChangeArrowheads="1"/>
          </p:cNvSpPr>
          <p:nvPr/>
        </p:nvSpPr>
        <p:spPr bwMode="auto">
          <a:xfrm>
            <a:off x="5086350" y="3681413"/>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2</a:t>
            </a:r>
            <a:r>
              <a:rPr lang="zh-CN" altLang="en-US" sz="2400">
                <a:solidFill>
                  <a:srgbClr val="0000FF"/>
                </a:solidFill>
              </a:rPr>
              <a:t>页</a:t>
            </a:r>
          </a:p>
        </p:txBody>
      </p:sp>
      <p:sp>
        <p:nvSpPr>
          <p:cNvPr id="20" name="Text Box 113">
            <a:extLst>
              <a:ext uri="{FF2B5EF4-FFF2-40B4-BE49-F238E27FC236}">
                <a16:creationId xmlns:a16="http://schemas.microsoft.com/office/drawing/2014/main" id="{D56EB778-9C5A-224D-9922-43E8973237C7}"/>
              </a:ext>
            </a:extLst>
          </p:cNvPr>
          <p:cNvSpPr txBox="1">
            <a:spLocks noChangeArrowheads="1"/>
          </p:cNvSpPr>
          <p:nvPr/>
        </p:nvSpPr>
        <p:spPr bwMode="auto">
          <a:xfrm>
            <a:off x="7124700" y="3770313"/>
            <a:ext cx="4476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页内碎片</a:t>
            </a:r>
          </a:p>
        </p:txBody>
      </p:sp>
      <p:sp>
        <p:nvSpPr>
          <p:cNvPr id="23" name="矩形 22">
            <a:extLst>
              <a:ext uri="{FF2B5EF4-FFF2-40B4-BE49-F238E27FC236}">
                <a16:creationId xmlns:a16="http://schemas.microsoft.com/office/drawing/2014/main" id="{080225C2-DC7B-EC4B-BCA8-6581EF106CFC}"/>
              </a:ext>
            </a:extLst>
          </p:cNvPr>
          <p:cNvSpPr>
            <a:spLocks noChangeArrowheads="1"/>
          </p:cNvSpPr>
          <p:nvPr/>
        </p:nvSpPr>
        <p:spPr bwMode="auto">
          <a:xfrm>
            <a:off x="7988300" y="785813"/>
            <a:ext cx="857250" cy="414337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 name="矩形 23">
            <a:extLst>
              <a:ext uri="{FF2B5EF4-FFF2-40B4-BE49-F238E27FC236}">
                <a16:creationId xmlns:a16="http://schemas.microsoft.com/office/drawing/2014/main" id="{D8550607-3346-BF48-A76A-138DD69BA235}"/>
              </a:ext>
            </a:extLst>
          </p:cNvPr>
          <p:cNvSpPr>
            <a:spLocks noChangeArrowheads="1"/>
          </p:cNvSpPr>
          <p:nvPr/>
        </p:nvSpPr>
        <p:spPr bwMode="auto">
          <a:xfrm>
            <a:off x="7988300" y="785813"/>
            <a:ext cx="857250" cy="500062"/>
          </a:xfrm>
          <a:prstGeom prst="rect">
            <a:avLst/>
          </a:prstGeom>
          <a:solidFill>
            <a:srgbClr val="FF33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 name="TextBox 24">
            <a:extLst>
              <a:ext uri="{FF2B5EF4-FFF2-40B4-BE49-F238E27FC236}">
                <a16:creationId xmlns:a16="http://schemas.microsoft.com/office/drawing/2014/main" id="{CFD6D292-A19F-A54E-986F-2E29C230E1B2}"/>
              </a:ext>
            </a:extLst>
          </p:cNvPr>
          <p:cNvSpPr txBox="1">
            <a:spLocks noChangeArrowheads="1"/>
          </p:cNvSpPr>
          <p:nvPr/>
        </p:nvSpPr>
        <p:spPr bwMode="auto">
          <a:xfrm>
            <a:off x="8202613" y="928688"/>
            <a:ext cx="571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0000FF"/>
                </a:solidFill>
              </a:rPr>
              <a:t>OS</a:t>
            </a:r>
            <a:endParaRPr lang="zh-CN" altLang="en-US">
              <a:solidFill>
                <a:srgbClr val="0000FF"/>
              </a:solidFill>
            </a:endParaRPr>
          </a:p>
        </p:txBody>
      </p:sp>
      <p:sp>
        <p:nvSpPr>
          <p:cNvPr id="26" name="矩形 25">
            <a:extLst>
              <a:ext uri="{FF2B5EF4-FFF2-40B4-BE49-F238E27FC236}">
                <a16:creationId xmlns:a16="http://schemas.microsoft.com/office/drawing/2014/main" id="{3D9BC8C8-448A-D44E-91C6-E5A7797D4DA7}"/>
              </a:ext>
            </a:extLst>
          </p:cNvPr>
          <p:cNvSpPr>
            <a:spLocks noChangeArrowheads="1"/>
          </p:cNvSpPr>
          <p:nvPr/>
        </p:nvSpPr>
        <p:spPr bwMode="auto">
          <a:xfrm>
            <a:off x="7988300" y="1285875"/>
            <a:ext cx="857250" cy="1214438"/>
          </a:xfrm>
          <a:prstGeom prst="rect">
            <a:avLst/>
          </a:prstGeom>
          <a:solidFill>
            <a:schemeClr val="accent1"/>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7" name="矩形 26">
            <a:extLst>
              <a:ext uri="{FF2B5EF4-FFF2-40B4-BE49-F238E27FC236}">
                <a16:creationId xmlns:a16="http://schemas.microsoft.com/office/drawing/2014/main" id="{B10BF9B4-9137-E848-8CD8-2B07995C96FD}"/>
              </a:ext>
            </a:extLst>
          </p:cNvPr>
          <p:cNvSpPr>
            <a:spLocks noChangeArrowheads="1"/>
          </p:cNvSpPr>
          <p:nvPr/>
        </p:nvSpPr>
        <p:spPr bwMode="auto">
          <a:xfrm>
            <a:off x="7988300" y="2500313"/>
            <a:ext cx="857250" cy="1214437"/>
          </a:xfrm>
          <a:prstGeom prst="rect">
            <a:avLst/>
          </a:prstGeom>
          <a:solidFill>
            <a:schemeClr val="accent1"/>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8" name="矩形 27">
            <a:extLst>
              <a:ext uri="{FF2B5EF4-FFF2-40B4-BE49-F238E27FC236}">
                <a16:creationId xmlns:a16="http://schemas.microsoft.com/office/drawing/2014/main" id="{D2E01554-6E90-DC41-85CA-5502FEF6FFA8}"/>
              </a:ext>
            </a:extLst>
          </p:cNvPr>
          <p:cNvSpPr>
            <a:spLocks noChangeArrowheads="1"/>
          </p:cNvSpPr>
          <p:nvPr/>
        </p:nvSpPr>
        <p:spPr bwMode="auto">
          <a:xfrm>
            <a:off x="7988300" y="3714750"/>
            <a:ext cx="857250" cy="1214438"/>
          </a:xfrm>
          <a:prstGeom prst="rect">
            <a:avLst/>
          </a:prstGeom>
          <a:solidFill>
            <a:schemeClr val="accent1"/>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 name="矩形 28">
            <a:extLst>
              <a:ext uri="{FF2B5EF4-FFF2-40B4-BE49-F238E27FC236}">
                <a16:creationId xmlns:a16="http://schemas.microsoft.com/office/drawing/2014/main" id="{2FADCFEE-BF5B-9546-8EEC-8C53DBE7DF55}"/>
              </a:ext>
            </a:extLst>
          </p:cNvPr>
          <p:cNvSpPr>
            <a:spLocks noChangeArrowheads="1"/>
          </p:cNvSpPr>
          <p:nvPr/>
        </p:nvSpPr>
        <p:spPr bwMode="auto">
          <a:xfrm>
            <a:off x="6000750" y="2071688"/>
            <a:ext cx="857250" cy="1214437"/>
          </a:xfrm>
          <a:prstGeom prst="rect">
            <a:avLst/>
          </a:prstGeom>
          <a:solidFill>
            <a:srgbClr val="0000FF"/>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0" name="线形标注 2(无边框) 29">
            <a:extLst>
              <a:ext uri="{FF2B5EF4-FFF2-40B4-BE49-F238E27FC236}">
                <a16:creationId xmlns:a16="http://schemas.microsoft.com/office/drawing/2014/main" id="{D4020C8A-6F68-7A41-B3D3-895FB4CDFF8B}"/>
              </a:ext>
            </a:extLst>
          </p:cNvPr>
          <p:cNvSpPr>
            <a:spLocks/>
          </p:cNvSpPr>
          <p:nvPr/>
        </p:nvSpPr>
        <p:spPr bwMode="auto">
          <a:xfrm>
            <a:off x="7000875" y="1071563"/>
            <a:ext cx="928688" cy="428625"/>
          </a:xfrm>
          <a:prstGeom prst="callout2">
            <a:avLst>
              <a:gd name="adj1" fmla="val 18750"/>
              <a:gd name="adj2" fmla="val -8333"/>
              <a:gd name="adj3" fmla="val 18750"/>
              <a:gd name="adj4" fmla="val -16667"/>
              <a:gd name="adj5" fmla="val 112500"/>
              <a:gd name="adj6" fmla="val -46667"/>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 name="TextBox 30">
            <a:extLst>
              <a:ext uri="{FF2B5EF4-FFF2-40B4-BE49-F238E27FC236}">
                <a16:creationId xmlns:a16="http://schemas.microsoft.com/office/drawing/2014/main" id="{8E173AF5-2053-4943-A5BB-201B522F72B8}"/>
              </a:ext>
            </a:extLst>
          </p:cNvPr>
          <p:cNvSpPr txBox="1">
            <a:spLocks noChangeArrowheads="1"/>
          </p:cNvSpPr>
          <p:nvPr/>
        </p:nvSpPr>
        <p:spPr bwMode="auto">
          <a:xfrm>
            <a:off x="7000875" y="1038225"/>
            <a:ext cx="928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页面</a:t>
            </a:r>
          </a:p>
        </p:txBody>
      </p:sp>
      <p:sp>
        <p:nvSpPr>
          <p:cNvPr id="32" name="线形标注 2(无边框) 31">
            <a:extLst>
              <a:ext uri="{FF2B5EF4-FFF2-40B4-BE49-F238E27FC236}">
                <a16:creationId xmlns:a16="http://schemas.microsoft.com/office/drawing/2014/main" id="{1929A8F2-7200-D341-B531-835C37A8F6DE}"/>
              </a:ext>
            </a:extLst>
          </p:cNvPr>
          <p:cNvSpPr>
            <a:spLocks/>
          </p:cNvSpPr>
          <p:nvPr/>
        </p:nvSpPr>
        <p:spPr bwMode="auto">
          <a:xfrm>
            <a:off x="7000875" y="1928813"/>
            <a:ext cx="857250" cy="428625"/>
          </a:xfrm>
          <a:prstGeom prst="callout2">
            <a:avLst>
              <a:gd name="adj1" fmla="val 722"/>
              <a:gd name="adj2" fmla="val 101338"/>
              <a:gd name="adj3" fmla="val 722"/>
              <a:gd name="adj4" fmla="val 100514"/>
              <a:gd name="adj5" fmla="val 73440"/>
              <a:gd name="adj6" fmla="val 130611"/>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 name="TextBox 32">
            <a:extLst>
              <a:ext uri="{FF2B5EF4-FFF2-40B4-BE49-F238E27FC236}">
                <a16:creationId xmlns:a16="http://schemas.microsoft.com/office/drawing/2014/main" id="{5ADB1145-BC74-3540-A723-820CB6826C01}"/>
              </a:ext>
            </a:extLst>
          </p:cNvPr>
          <p:cNvSpPr txBox="1">
            <a:spLocks noChangeArrowheads="1"/>
          </p:cNvSpPr>
          <p:nvPr/>
        </p:nvSpPr>
        <p:spPr bwMode="auto">
          <a:xfrm>
            <a:off x="6858000" y="1928813"/>
            <a:ext cx="1285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物理块</a:t>
            </a:r>
          </a:p>
        </p:txBody>
      </p:sp>
      <p:sp>
        <p:nvSpPr>
          <p:cNvPr id="34" name="TextBox 33">
            <a:extLst>
              <a:ext uri="{FF2B5EF4-FFF2-40B4-BE49-F238E27FC236}">
                <a16:creationId xmlns:a16="http://schemas.microsoft.com/office/drawing/2014/main" id="{DD02ACF2-1689-A049-9B2C-4D4827FA063E}"/>
              </a:ext>
            </a:extLst>
          </p:cNvPr>
          <p:cNvSpPr txBox="1">
            <a:spLocks noChangeArrowheads="1"/>
          </p:cNvSpPr>
          <p:nvPr/>
        </p:nvSpPr>
        <p:spPr bwMode="auto">
          <a:xfrm>
            <a:off x="500063" y="4652963"/>
            <a:ext cx="82867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buSzPct val="50000"/>
              <a:buFont typeface="Wingdings" pitchFamily="2" charset="2"/>
              <a:buChar char="n"/>
            </a:pPr>
            <a:r>
              <a:rPr lang="zh-CN" altLang="en-US" sz="2800">
                <a:solidFill>
                  <a:srgbClr val="0000FF"/>
                </a:solidFill>
                <a:latin typeface="幼圆" pitchFamily="49" charset="-122"/>
                <a:ea typeface="幼圆" pitchFamily="49" charset="-122"/>
              </a:rPr>
              <a:t>页面的大小确定</a:t>
            </a:r>
            <a:endParaRPr lang="en-US" altLang="zh-CN" sz="2800">
              <a:solidFill>
                <a:srgbClr val="0000FF"/>
              </a:solidFill>
              <a:latin typeface="幼圆" pitchFamily="49" charset="-122"/>
              <a:ea typeface="幼圆" pitchFamily="49" charset="-122"/>
            </a:endParaRPr>
          </a:p>
          <a:p>
            <a:pPr lvl="1">
              <a:spcBef>
                <a:spcPct val="50000"/>
              </a:spcBef>
              <a:buClr>
                <a:srgbClr val="0000FF"/>
              </a:buClr>
              <a:buSzPct val="50000"/>
              <a:buFont typeface="Wingdings" pitchFamily="2" charset="2"/>
              <a:buChar char="l"/>
            </a:pPr>
            <a:r>
              <a:rPr lang="zh-CN" altLang="en-US" sz="2400">
                <a:solidFill>
                  <a:srgbClr val="000000"/>
                </a:solidFill>
                <a:latin typeface="幼圆" pitchFamily="49" charset="-122"/>
                <a:ea typeface="幼圆" pitchFamily="49" charset="-122"/>
              </a:rPr>
              <a:t>太大，太小都不利。</a:t>
            </a:r>
            <a:endParaRPr lang="en-US" altLang="zh-CN" sz="2400">
              <a:solidFill>
                <a:srgbClr val="000000"/>
              </a:solidFill>
              <a:latin typeface="幼圆" pitchFamily="49" charset="-122"/>
              <a:ea typeface="幼圆" pitchFamily="49" charset="-122"/>
            </a:endParaRPr>
          </a:p>
          <a:p>
            <a:pPr lvl="1">
              <a:spcBef>
                <a:spcPct val="50000"/>
              </a:spcBef>
              <a:buClr>
                <a:srgbClr val="0000FF"/>
              </a:buClr>
              <a:buSzPct val="50000"/>
              <a:buFont typeface="Wingdings" pitchFamily="2" charset="2"/>
              <a:buChar char="l"/>
            </a:pPr>
            <a:r>
              <a:rPr lang="zh-CN" altLang="en-US" sz="2400">
                <a:solidFill>
                  <a:srgbClr val="000000"/>
                </a:solidFill>
                <a:latin typeface="幼圆" pitchFamily="49" charset="-122"/>
                <a:ea typeface="幼圆" pitchFamily="49" charset="-122"/>
              </a:rPr>
              <a:t>一般为 </a:t>
            </a:r>
            <a:r>
              <a:rPr lang="en-US" altLang="zh-CN" sz="2400">
                <a:solidFill>
                  <a:srgbClr val="000000"/>
                </a:solidFill>
                <a:latin typeface="幼圆" pitchFamily="49" charset="-122"/>
                <a:ea typeface="幼圆" pitchFamily="49" charset="-122"/>
              </a:rPr>
              <a:t>2 </a:t>
            </a:r>
            <a:r>
              <a:rPr lang="zh-CN" altLang="en-US" sz="2400">
                <a:solidFill>
                  <a:srgbClr val="000000"/>
                </a:solidFill>
                <a:latin typeface="幼圆" pitchFamily="49" charset="-122"/>
                <a:ea typeface="幼圆" pitchFamily="49" charset="-122"/>
              </a:rPr>
              <a:t>的幂，常在</a:t>
            </a:r>
            <a:r>
              <a:rPr lang="en-US" altLang="zh-CN" sz="2400">
                <a:solidFill>
                  <a:srgbClr val="000000"/>
                </a:solidFill>
                <a:latin typeface="幼圆" pitchFamily="49" charset="-122"/>
                <a:ea typeface="幼圆" pitchFamily="49" charset="-122"/>
              </a:rPr>
              <a:t>512B — 8KB </a:t>
            </a:r>
            <a:r>
              <a:rPr lang="zh-CN" altLang="en-US" sz="2400">
                <a:solidFill>
                  <a:srgbClr val="000000"/>
                </a:solidFill>
                <a:latin typeface="幼圆" pitchFamily="49" charset="-122"/>
                <a:ea typeface="幼圆" pitchFamily="49" charset="-122"/>
              </a:rPr>
              <a:t>之间。由</a:t>
            </a:r>
            <a:r>
              <a:rPr lang="zh-CN" altLang="en-US" sz="2400">
                <a:solidFill>
                  <a:srgbClr val="0000FF"/>
                </a:solidFill>
                <a:latin typeface="幼圆" pitchFamily="49" charset="-122"/>
                <a:ea typeface="幼圆" pitchFamily="49" charset="-122"/>
              </a:rPr>
              <a:t>机器的地址结构</a:t>
            </a:r>
            <a:r>
              <a:rPr lang="zh-CN" altLang="en-US" sz="2400">
                <a:solidFill>
                  <a:srgbClr val="000000"/>
                </a:solidFill>
                <a:latin typeface="幼圆" pitchFamily="49" charset="-122"/>
                <a:ea typeface="幼圆" pitchFamily="49" charset="-122"/>
              </a:rPr>
              <a:t>确定（即由硬件确定）。</a:t>
            </a:r>
            <a:endParaRPr lang="zh-CN" altLang="en-US"/>
          </a:p>
        </p:txBody>
      </p:sp>
    </p:spTree>
    <p:extLst>
      <p:ext uri="{BB962C8B-B14F-4D97-AF65-F5344CB8AC3E}">
        <p14:creationId xmlns:p14="http://schemas.microsoft.com/office/powerpoint/2010/main" val="9937056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par>
                                <p:cTn id="25" presetID="3" presetClass="entr" presetSubtype="1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blinds(horizontal)">
                                      <p:cBhvr>
                                        <p:cTn id="39" dur="500"/>
                                        <p:tgtEl>
                                          <p:spTgt spid="3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1"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linds(horizontal)">
                                      <p:cBhvr>
                                        <p:cTn id="45" dur="500"/>
                                        <p:tgtEl>
                                          <p:spTgt spid="2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blinds(horizontal)">
                                      <p:cBhvr>
                                        <p:cTn id="53" dur="500"/>
                                        <p:tgtEl>
                                          <p:spTgt spid="3">
                                            <p:txEl>
                                              <p:pRg st="2" end="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blinds(horizontal)">
                                      <p:cBhvr>
                                        <p:cTn id="56" dur="500"/>
                                        <p:tgtEl>
                                          <p:spTgt spid="3">
                                            <p:txEl>
                                              <p:pRg st="3" end="3"/>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blinds(horizontal)">
                                      <p:cBhvr>
                                        <p:cTn id="59" dur="500"/>
                                        <p:tgtEl>
                                          <p:spTgt spid="3">
                                            <p:txEl>
                                              <p:pRg st="4" end="4"/>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blinds(horizontal)">
                                      <p:cBhvr>
                                        <p:cTn id="64" dur="500"/>
                                        <p:tgtEl>
                                          <p:spTgt spid="3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blinds(horizontal)">
                                      <p:cBhvr>
                                        <p:cTn id="67" dur="500"/>
                                        <p:tgtEl>
                                          <p:spTgt spid="26"/>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blinds(horizontal)">
                                      <p:cBhvr>
                                        <p:cTn id="70" dur="500"/>
                                        <p:tgtEl>
                                          <p:spTgt spid="24"/>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linds(horizontal)">
                                      <p:cBhvr>
                                        <p:cTn id="76" dur="500"/>
                                        <p:tgtEl>
                                          <p:spTgt spid="28"/>
                                        </p:tgtEl>
                                      </p:cBhvr>
                                    </p:animEffect>
                                  </p:childTnLst>
                                </p:cTn>
                              </p:par>
                              <p:par>
                                <p:cTn id="77" presetID="3" presetClass="entr" presetSubtype="10"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blinds(horizontal)">
                                      <p:cBhvr>
                                        <p:cTn id="79" dur="500"/>
                                        <p:tgtEl>
                                          <p:spTgt spid="33"/>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blinds(horizontal)">
                                      <p:cBhvr>
                                        <p:cTn id="82" dur="500"/>
                                        <p:tgtEl>
                                          <p:spTgt spid="32"/>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blinds(horizontal)">
                                      <p:cBhvr>
                                        <p:cTn id="85" dur="500"/>
                                        <p:tgtEl>
                                          <p:spTgt spid="25"/>
                                        </p:tgtEl>
                                      </p:cBhvr>
                                    </p:animEffect>
                                  </p:childTnLst>
                                </p:cTn>
                              </p:par>
                              <p:par>
                                <p:cTn id="86" presetID="3" presetClass="entr" presetSubtype="10" fill="hold" grpId="1"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blinds(horizontal)">
                                      <p:cBhvr>
                                        <p:cTn id="88" dur="500"/>
                                        <p:tgtEl>
                                          <p:spTgt spid="24"/>
                                        </p:tgtEl>
                                      </p:cBhvr>
                                    </p:animEffect>
                                  </p:childTnLst>
                                </p:cTn>
                              </p:par>
                              <p:par>
                                <p:cTn id="89" presetID="3" presetClass="entr" presetSubtype="10" fill="hold" grpId="1"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blinds(horizontal)">
                                      <p:cBhvr>
                                        <p:cTn id="91" dur="500"/>
                                        <p:tgtEl>
                                          <p:spTgt spid="25"/>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blinds(horizontal)">
                                      <p:cBhvr>
                                        <p:cTn id="94" dur="500"/>
                                        <p:tgtEl>
                                          <p:spTgt spid="2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0" presetClass="path" presetSubtype="0" accel="50000" decel="50000" fill="hold" grpId="0" nodeType="clickEffect">
                                  <p:stCondLst>
                                    <p:cond delay="0"/>
                                  </p:stCondLst>
                                  <p:childTnLst>
                                    <p:animMotion origin="layout" path="M -0.04565 -0.08996 L 0.21424 0.0673 " pathEditMode="relative" rAng="0" ptsTypes="AA">
                                      <p:cBhvr>
                                        <p:cTn id="98" dur="2000" fill="hold"/>
                                        <p:tgtEl>
                                          <p:spTgt spid="29"/>
                                        </p:tgtEl>
                                        <p:attrNameLst>
                                          <p:attrName>ppt_x</p:attrName>
                                          <p:attrName>ppt_y</p:attrName>
                                        </p:attrNameLst>
                                      </p:cBhvr>
                                      <p:rCtr x="12986" y="7863"/>
                                    </p:animMotion>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blinds(horizontal)">
                                      <p:cBhvr>
                                        <p:cTn id="10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P spid="12" grpId="0" animBg="1"/>
      <p:bldP spid="13" grpId="0" animBg="1"/>
      <p:bldP spid="14" grpId="0" animBg="1"/>
      <p:bldP spid="17" grpId="0"/>
      <p:bldP spid="18" grpId="0"/>
      <p:bldP spid="19" grpId="0"/>
      <p:bldP spid="20" grpId="0"/>
      <p:bldP spid="23" grpId="0" animBg="1"/>
      <p:bldP spid="24" grpId="0" animBg="1"/>
      <p:bldP spid="24" grpId="1" animBg="1"/>
      <p:bldP spid="25" grpId="0"/>
      <p:bldP spid="25" grpId="1"/>
      <p:bldP spid="26" grpId="0" animBg="1"/>
      <p:bldP spid="27" grpId="0" animBg="1"/>
      <p:bldP spid="28" grpId="0" animBg="1"/>
      <p:bldP spid="29" grpId="0" animBg="1"/>
      <p:bldP spid="29" grpId="1" animBg="1"/>
      <p:bldP spid="30" grpId="0" animBg="1"/>
      <p:bldP spid="31" grpId="0"/>
      <p:bldP spid="32" grpId="0" animBg="1"/>
      <p:bldP spid="33" grpId="0"/>
      <p:bldP spid="33" grpId="1"/>
      <p:bldP spid="3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a:extLst>
              <a:ext uri="{FF2B5EF4-FFF2-40B4-BE49-F238E27FC236}">
                <a16:creationId xmlns:a16="http://schemas.microsoft.com/office/drawing/2014/main" id="{C221AFD1-9FF7-D648-A48B-0D3A70EB4F12}"/>
              </a:ext>
            </a:extLst>
          </p:cNvPr>
          <p:cNvSpPr>
            <a:spLocks noGrp="1"/>
          </p:cNvSpPr>
          <p:nvPr>
            <p:ph idx="1"/>
          </p:nvPr>
        </p:nvSpPr>
        <p:spPr>
          <a:xfrm>
            <a:off x="685800" y="620713"/>
            <a:ext cx="8134350" cy="5976937"/>
          </a:xfrm>
        </p:spPr>
        <p:txBody>
          <a:bodyPr/>
          <a:lstStyle/>
          <a:p>
            <a:pPr>
              <a:lnSpc>
                <a:spcPct val="105000"/>
              </a:lnSpc>
              <a:buClr>
                <a:srgbClr val="0000FF"/>
              </a:buClr>
            </a:pPr>
            <a:r>
              <a:rPr lang="zh-CN" altLang="en-US" b="1">
                <a:solidFill>
                  <a:srgbClr val="0000FF"/>
                </a:solidFill>
                <a:latin typeface="幼圆" pitchFamily="49" charset="-122"/>
                <a:ea typeface="幼圆" pitchFamily="49" charset="-122"/>
              </a:rPr>
              <a:t>地址结构</a:t>
            </a:r>
            <a:endParaRPr lang="en-US" altLang="zh-CN" b="1">
              <a:solidFill>
                <a:srgbClr val="0000FF"/>
              </a:solidFill>
              <a:latin typeface="幼圆" pitchFamily="49" charset="-122"/>
              <a:ea typeface="幼圆" pitchFamily="49" charset="-122"/>
            </a:endParaRPr>
          </a:p>
          <a:p>
            <a:pPr lvl="1">
              <a:lnSpc>
                <a:spcPct val="105000"/>
              </a:lnSpc>
              <a:buClr>
                <a:srgbClr val="0000FF"/>
              </a:buClr>
            </a:pPr>
            <a:r>
              <a:rPr lang="zh-CN" altLang="en-US" b="1">
                <a:solidFill>
                  <a:srgbClr val="000000"/>
                </a:solidFill>
                <a:latin typeface="幼圆" pitchFamily="49" charset="-122"/>
                <a:ea typeface="幼圆" pitchFamily="49" charset="-122"/>
              </a:rPr>
              <a:t>用户程序的在逻辑地址空间的相对地址，分页后可以用页号和在页内的偏移确定。因此，地址结构由页号</a:t>
            </a:r>
            <a:r>
              <a:rPr lang="zh-CN" altLang="en-US" b="1">
                <a:solidFill>
                  <a:srgbClr val="0000FF"/>
                </a:solidFill>
                <a:latin typeface="幼圆" pitchFamily="49" charset="-122"/>
                <a:ea typeface="幼圆" pitchFamily="49" charset="-122"/>
              </a:rPr>
              <a:t>Ｐ</a:t>
            </a:r>
            <a:r>
              <a:rPr lang="zh-CN" altLang="en-US" b="1">
                <a:solidFill>
                  <a:srgbClr val="000000"/>
                </a:solidFill>
                <a:latin typeface="幼圆" pitchFamily="49" charset="-122"/>
                <a:ea typeface="幼圆" pitchFamily="49" charset="-122"/>
              </a:rPr>
              <a:t>和页内位移量</a:t>
            </a:r>
            <a:r>
              <a:rPr lang="zh-CN" altLang="en-US" b="1">
                <a:solidFill>
                  <a:srgbClr val="0000FF"/>
                </a:solidFill>
                <a:latin typeface="幼圆" pitchFamily="49" charset="-122"/>
                <a:ea typeface="幼圆" pitchFamily="49" charset="-122"/>
              </a:rPr>
              <a:t>Ｗ</a:t>
            </a:r>
            <a:r>
              <a:rPr lang="zh-CN" altLang="en-US" b="1">
                <a:solidFill>
                  <a:srgbClr val="000000"/>
                </a:solidFill>
                <a:latin typeface="幼圆" pitchFamily="49" charset="-122"/>
                <a:ea typeface="幼圆" pitchFamily="49" charset="-122"/>
              </a:rPr>
              <a:t>；</a:t>
            </a:r>
            <a:endParaRPr lang="en-US" altLang="zh-CN" b="1">
              <a:solidFill>
                <a:srgbClr val="000000"/>
              </a:solidFill>
              <a:latin typeface="幼圆" pitchFamily="49" charset="-122"/>
              <a:ea typeface="幼圆" pitchFamily="49" charset="-122"/>
            </a:endParaRPr>
          </a:p>
          <a:p>
            <a:pPr lvl="1">
              <a:lnSpc>
                <a:spcPct val="105000"/>
              </a:lnSpc>
              <a:buClr>
                <a:srgbClr val="0000FF"/>
              </a:buClr>
            </a:pPr>
            <a:endParaRPr lang="en-US" altLang="zh-CN" b="1">
              <a:solidFill>
                <a:srgbClr val="000000"/>
              </a:solidFill>
              <a:latin typeface="幼圆" pitchFamily="49" charset="-122"/>
              <a:ea typeface="幼圆" pitchFamily="49" charset="-122"/>
            </a:endParaRPr>
          </a:p>
          <a:p>
            <a:pPr lvl="1">
              <a:lnSpc>
                <a:spcPct val="105000"/>
              </a:lnSpc>
              <a:buClr>
                <a:srgbClr val="0000FF"/>
              </a:buClr>
            </a:pPr>
            <a:endParaRPr lang="zh-CN" altLang="en-US" b="1">
              <a:solidFill>
                <a:srgbClr val="000000"/>
              </a:solidFill>
              <a:latin typeface="幼圆" pitchFamily="49" charset="-122"/>
              <a:ea typeface="幼圆" pitchFamily="49" charset="-122"/>
            </a:endParaRPr>
          </a:p>
          <a:p>
            <a:pPr>
              <a:lnSpc>
                <a:spcPct val="105000"/>
              </a:lnSpc>
              <a:buClr>
                <a:srgbClr val="0000FF"/>
              </a:buClr>
            </a:pPr>
            <a:r>
              <a:rPr lang="zh-CN" altLang="en-US" sz="2800" b="1">
                <a:solidFill>
                  <a:srgbClr val="0000FF"/>
                </a:solidFill>
                <a:latin typeface="幼圆" pitchFamily="49" charset="-122"/>
                <a:ea typeface="幼圆" pitchFamily="49" charset="-122"/>
              </a:rPr>
              <a:t>页号Ｐ和页内地址Ｗ的计算</a:t>
            </a:r>
          </a:p>
          <a:p>
            <a:pPr>
              <a:lnSpc>
                <a:spcPct val="105000"/>
              </a:lnSpc>
              <a:buFont typeface="Monotype Sorts" pitchFamily="2" charset="2"/>
              <a:buNone/>
            </a:pPr>
            <a:r>
              <a:rPr lang="zh-CN" altLang="en-US" sz="2800" b="1">
                <a:solidFill>
                  <a:srgbClr val="000000"/>
                </a:solidFill>
                <a:latin typeface="幼圆" pitchFamily="49" charset="-122"/>
                <a:ea typeface="幼圆" pitchFamily="49" charset="-122"/>
              </a:rPr>
              <a:t>   设</a:t>
            </a:r>
            <a:r>
              <a:rPr lang="en-US" altLang="zh-CN" sz="2800" b="1">
                <a:solidFill>
                  <a:srgbClr val="000000"/>
                </a:solidFill>
                <a:latin typeface="幼圆" pitchFamily="49" charset="-122"/>
                <a:ea typeface="幼圆" pitchFamily="49" charset="-122"/>
              </a:rPr>
              <a:t>A — </a:t>
            </a:r>
            <a:r>
              <a:rPr lang="zh-CN" altLang="en-US" sz="2800" b="1">
                <a:solidFill>
                  <a:srgbClr val="000000"/>
                </a:solidFill>
                <a:latin typeface="幼圆" pitchFamily="49" charset="-122"/>
                <a:ea typeface="幼圆" pitchFamily="49" charset="-122"/>
              </a:rPr>
              <a:t>逻辑地址空间中的地址</a:t>
            </a:r>
          </a:p>
          <a:p>
            <a:pPr>
              <a:lnSpc>
                <a:spcPct val="110000"/>
              </a:lnSpc>
              <a:buFont typeface="Monotype Sorts" pitchFamily="2" charset="2"/>
              <a:buNone/>
            </a:pPr>
            <a:r>
              <a:rPr lang="zh-CN" altLang="en-US" sz="2800" b="1">
                <a:solidFill>
                  <a:srgbClr val="000000"/>
                </a:solidFill>
                <a:latin typeface="幼圆" pitchFamily="49" charset="-122"/>
                <a:ea typeface="幼圆" pitchFamily="49" charset="-122"/>
              </a:rPr>
              <a:t>     </a:t>
            </a:r>
            <a:r>
              <a:rPr lang="en-US" altLang="zh-CN" sz="2800" b="1">
                <a:solidFill>
                  <a:srgbClr val="000000"/>
                </a:solidFill>
                <a:latin typeface="幼圆" pitchFamily="49" charset="-122"/>
                <a:ea typeface="幼圆" pitchFamily="49" charset="-122"/>
              </a:rPr>
              <a:t>L — </a:t>
            </a:r>
            <a:r>
              <a:rPr lang="zh-CN" altLang="en-US" sz="2800" b="1">
                <a:solidFill>
                  <a:srgbClr val="000000"/>
                </a:solidFill>
                <a:latin typeface="幼圆" pitchFamily="49" charset="-122"/>
                <a:ea typeface="幼圆" pitchFamily="49" charset="-122"/>
              </a:rPr>
              <a:t>页面大小 </a:t>
            </a:r>
          </a:p>
          <a:p>
            <a:pPr>
              <a:lnSpc>
                <a:spcPct val="110000"/>
              </a:lnSpc>
              <a:buFont typeface="Monotype Sorts" pitchFamily="2" charset="2"/>
              <a:buNone/>
            </a:pPr>
            <a:r>
              <a:rPr lang="zh-CN" altLang="en-US" sz="2800" b="1">
                <a:solidFill>
                  <a:srgbClr val="000000"/>
                </a:solidFill>
                <a:latin typeface="幼圆" pitchFamily="49" charset="-122"/>
                <a:ea typeface="幼圆" pitchFamily="49" charset="-122"/>
              </a:rPr>
              <a:t>      则       </a:t>
            </a:r>
            <a:r>
              <a:rPr lang="en-US" altLang="zh-CN" sz="2800">
                <a:solidFill>
                  <a:srgbClr val="FF0000"/>
                </a:solidFill>
                <a:ea typeface="幼圆" pitchFamily="49" charset="-122"/>
              </a:rPr>
              <a:t>P=INT [ A / L ]</a:t>
            </a:r>
          </a:p>
          <a:p>
            <a:pPr>
              <a:lnSpc>
                <a:spcPct val="110000"/>
              </a:lnSpc>
              <a:buFont typeface="Monotype Sorts" pitchFamily="2" charset="2"/>
              <a:buNone/>
            </a:pPr>
            <a:r>
              <a:rPr lang="en-US" altLang="zh-CN" sz="2800">
                <a:solidFill>
                  <a:srgbClr val="FF0000"/>
                </a:solidFill>
                <a:ea typeface="幼圆" pitchFamily="49" charset="-122"/>
              </a:rPr>
              <a:t>                             W=[A] MOD L</a:t>
            </a:r>
            <a:endParaRPr lang="zh-CN" altLang="en-US" sz="2800">
              <a:solidFill>
                <a:srgbClr val="FF0000"/>
              </a:solidFill>
              <a:ea typeface="幼圆" pitchFamily="49" charset="-122"/>
            </a:endParaRPr>
          </a:p>
        </p:txBody>
      </p:sp>
      <p:sp>
        <p:nvSpPr>
          <p:cNvPr id="56323" name="Rectangle 2">
            <a:extLst>
              <a:ext uri="{FF2B5EF4-FFF2-40B4-BE49-F238E27FC236}">
                <a16:creationId xmlns:a16="http://schemas.microsoft.com/office/drawing/2014/main" id="{A577A294-730C-2A44-99A7-5D76F6E60291}"/>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地址结构</a:t>
            </a:r>
          </a:p>
        </p:txBody>
      </p:sp>
      <p:grpSp>
        <p:nvGrpSpPr>
          <p:cNvPr id="2" name="Group 25">
            <a:extLst>
              <a:ext uri="{FF2B5EF4-FFF2-40B4-BE49-F238E27FC236}">
                <a16:creationId xmlns:a16="http://schemas.microsoft.com/office/drawing/2014/main" id="{D566E325-BF6D-1F44-8E93-A27C7701E00D}"/>
              </a:ext>
            </a:extLst>
          </p:cNvPr>
          <p:cNvGrpSpPr>
            <a:grpSpLocks/>
          </p:cNvGrpSpPr>
          <p:nvPr/>
        </p:nvGrpSpPr>
        <p:grpSpPr bwMode="auto">
          <a:xfrm>
            <a:off x="1371600" y="2636838"/>
            <a:ext cx="6705600" cy="1079500"/>
            <a:chOff x="864" y="1056"/>
            <a:chExt cx="4224" cy="696"/>
          </a:xfrm>
        </p:grpSpPr>
        <p:sp>
          <p:nvSpPr>
            <p:cNvPr id="56326" name="Rectangle 20">
              <a:extLst>
                <a:ext uri="{FF2B5EF4-FFF2-40B4-BE49-F238E27FC236}">
                  <a16:creationId xmlns:a16="http://schemas.microsoft.com/office/drawing/2014/main" id="{2D4FAA7F-700E-4341-9541-7BB223D27DC7}"/>
                </a:ext>
              </a:extLst>
            </p:cNvPr>
            <p:cNvSpPr>
              <a:spLocks noChangeArrowheads="1"/>
            </p:cNvSpPr>
            <p:nvPr/>
          </p:nvSpPr>
          <p:spPr bwMode="auto">
            <a:xfrm>
              <a:off x="864" y="1368"/>
              <a:ext cx="4128" cy="384"/>
            </a:xfrm>
            <a:prstGeom prst="rect">
              <a:avLst/>
            </a:prstGeom>
            <a:solidFill>
              <a:srgbClr val="3333FF"/>
            </a:solidFill>
            <a:ln w="19050">
              <a:solidFill>
                <a:srgbClr val="FFFFFF"/>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FFFFFF"/>
                  </a:solidFill>
                </a:rPr>
                <a:t>               </a:t>
              </a:r>
              <a:r>
                <a:rPr lang="zh-CN" altLang="en-US" sz="2400">
                  <a:solidFill>
                    <a:srgbClr val="FFFFFF"/>
                  </a:solidFill>
                </a:rPr>
                <a:t>页     号     </a:t>
              </a:r>
              <a:r>
                <a:rPr lang="en-US" altLang="zh-CN" sz="2400">
                  <a:solidFill>
                    <a:srgbClr val="FFFFFF"/>
                  </a:solidFill>
                </a:rPr>
                <a:t>P                            </a:t>
              </a:r>
              <a:r>
                <a:rPr lang="zh-CN" altLang="en-US" sz="2400">
                  <a:solidFill>
                    <a:srgbClr val="FFFFFF"/>
                  </a:solidFill>
                </a:rPr>
                <a:t>位移量 </a:t>
              </a:r>
              <a:r>
                <a:rPr lang="en-US" altLang="zh-CN" sz="2400">
                  <a:solidFill>
                    <a:srgbClr val="FFFFFF"/>
                  </a:solidFill>
                </a:rPr>
                <a:t>W</a:t>
              </a:r>
            </a:p>
          </p:txBody>
        </p:sp>
        <p:sp>
          <p:nvSpPr>
            <p:cNvPr id="56327" name="Line 21">
              <a:extLst>
                <a:ext uri="{FF2B5EF4-FFF2-40B4-BE49-F238E27FC236}">
                  <a16:creationId xmlns:a16="http://schemas.microsoft.com/office/drawing/2014/main" id="{0D7D18C0-5DD1-7242-ADB2-BBF8CC54C8B5}"/>
                </a:ext>
              </a:extLst>
            </p:cNvPr>
            <p:cNvSpPr>
              <a:spLocks noChangeShapeType="1"/>
            </p:cNvSpPr>
            <p:nvPr/>
          </p:nvSpPr>
          <p:spPr bwMode="auto">
            <a:xfrm>
              <a:off x="3360" y="1368"/>
              <a:ext cx="0" cy="384"/>
            </a:xfrm>
            <a:prstGeom prst="line">
              <a:avLst/>
            </a:prstGeom>
            <a:noFill/>
            <a:ln w="1905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6328" name="Text Box 23">
              <a:extLst>
                <a:ext uri="{FF2B5EF4-FFF2-40B4-BE49-F238E27FC236}">
                  <a16:creationId xmlns:a16="http://schemas.microsoft.com/office/drawing/2014/main" id="{C7E17060-CCC0-9241-9824-54144BE9BA88}"/>
                </a:ext>
              </a:extLst>
            </p:cNvPr>
            <p:cNvSpPr txBox="1">
              <a:spLocks noChangeArrowheads="1"/>
            </p:cNvSpPr>
            <p:nvPr/>
          </p:nvSpPr>
          <p:spPr bwMode="auto">
            <a:xfrm>
              <a:off x="3072" y="105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12  11</a:t>
              </a:r>
            </a:p>
          </p:txBody>
        </p:sp>
        <p:sp>
          <p:nvSpPr>
            <p:cNvPr id="56329" name="Text Box 24">
              <a:extLst>
                <a:ext uri="{FF2B5EF4-FFF2-40B4-BE49-F238E27FC236}">
                  <a16:creationId xmlns:a16="http://schemas.microsoft.com/office/drawing/2014/main" id="{C871F599-C2EB-FC4F-8A5E-3E834C044C64}"/>
                </a:ext>
              </a:extLst>
            </p:cNvPr>
            <p:cNvSpPr txBox="1">
              <a:spLocks noChangeArrowheads="1"/>
            </p:cNvSpPr>
            <p:nvPr/>
          </p:nvSpPr>
          <p:spPr bwMode="auto">
            <a:xfrm>
              <a:off x="4848" y="105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0</a:t>
              </a:r>
            </a:p>
          </p:txBody>
        </p:sp>
      </p:grpSp>
      <p:sp>
        <p:nvSpPr>
          <p:cNvPr id="10" name="TextBox 9">
            <a:extLst>
              <a:ext uri="{FF2B5EF4-FFF2-40B4-BE49-F238E27FC236}">
                <a16:creationId xmlns:a16="http://schemas.microsoft.com/office/drawing/2014/main" id="{E1F67ED1-18BE-1D40-A249-FBA89C28581E}"/>
              </a:ext>
            </a:extLst>
          </p:cNvPr>
          <p:cNvSpPr txBox="1">
            <a:spLocks noChangeArrowheads="1"/>
          </p:cNvSpPr>
          <p:nvPr/>
        </p:nvSpPr>
        <p:spPr bwMode="auto">
          <a:xfrm>
            <a:off x="1331913" y="2708275"/>
            <a:ext cx="6911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31                                                12  11                             0</a:t>
            </a:r>
            <a:endParaRPr lang="zh-CN" altLang="en-US" sz="2400">
              <a:solidFill>
                <a:srgbClr val="0000FF"/>
              </a:solidFill>
            </a:endParaRPr>
          </a:p>
        </p:txBody>
      </p:sp>
    </p:spTree>
    <p:extLst>
      <p:ext uri="{BB962C8B-B14F-4D97-AF65-F5344CB8AC3E}">
        <p14:creationId xmlns:p14="http://schemas.microsoft.com/office/powerpoint/2010/main" val="360274834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blinds(horizontal)">
                                      <p:cBhvr>
                                        <p:cTn id="7" dur="500"/>
                                        <p:tgtEl>
                                          <p:spTgt spid="7475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754">
                                            <p:txEl>
                                              <p:pRg st="1" end="1"/>
                                            </p:txEl>
                                          </p:spTgt>
                                        </p:tgtEl>
                                        <p:attrNameLst>
                                          <p:attrName>style.visibility</p:attrName>
                                        </p:attrNameLst>
                                      </p:cBhvr>
                                      <p:to>
                                        <p:strVal val="visible"/>
                                      </p:to>
                                    </p:set>
                                    <p:animEffect transition="in" filter="blinds(horizontal)">
                                      <p:cBhvr>
                                        <p:cTn id="10" dur="500"/>
                                        <p:tgtEl>
                                          <p:spTgt spid="7475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4754">
                                            <p:txEl>
                                              <p:pRg st="4" end="4"/>
                                            </p:txEl>
                                          </p:spTgt>
                                        </p:tgtEl>
                                        <p:attrNameLst>
                                          <p:attrName>style.visibility</p:attrName>
                                        </p:attrNameLst>
                                      </p:cBhvr>
                                      <p:to>
                                        <p:strVal val="visible"/>
                                      </p:to>
                                    </p:set>
                                    <p:animEffect transition="in" filter="blinds(horizontal)">
                                      <p:cBhvr>
                                        <p:cTn id="23" dur="500"/>
                                        <p:tgtEl>
                                          <p:spTgt spid="7475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4754">
                                            <p:txEl>
                                              <p:pRg st="5" end="5"/>
                                            </p:txEl>
                                          </p:spTgt>
                                        </p:tgtEl>
                                        <p:attrNameLst>
                                          <p:attrName>style.visibility</p:attrName>
                                        </p:attrNameLst>
                                      </p:cBhvr>
                                      <p:to>
                                        <p:strVal val="visible"/>
                                      </p:to>
                                    </p:set>
                                    <p:animEffect transition="in" filter="blinds(horizontal)">
                                      <p:cBhvr>
                                        <p:cTn id="28" dur="500"/>
                                        <p:tgtEl>
                                          <p:spTgt spid="74754">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4754">
                                            <p:txEl>
                                              <p:pRg st="6" end="6"/>
                                            </p:txEl>
                                          </p:spTgt>
                                        </p:tgtEl>
                                        <p:attrNameLst>
                                          <p:attrName>style.visibility</p:attrName>
                                        </p:attrNameLst>
                                      </p:cBhvr>
                                      <p:to>
                                        <p:strVal val="visible"/>
                                      </p:to>
                                    </p:set>
                                    <p:animEffect transition="in" filter="blinds(horizontal)">
                                      <p:cBhvr>
                                        <p:cTn id="33" dur="500"/>
                                        <p:tgtEl>
                                          <p:spTgt spid="74754">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4754">
                                            <p:txEl>
                                              <p:pRg st="7" end="7"/>
                                            </p:txEl>
                                          </p:spTgt>
                                        </p:tgtEl>
                                        <p:attrNameLst>
                                          <p:attrName>style.visibility</p:attrName>
                                        </p:attrNameLst>
                                      </p:cBhvr>
                                      <p:to>
                                        <p:strVal val="visible"/>
                                      </p:to>
                                    </p:set>
                                    <p:animEffect transition="in" filter="blinds(horizontal)">
                                      <p:cBhvr>
                                        <p:cTn id="38" dur="500"/>
                                        <p:tgtEl>
                                          <p:spTgt spid="74754">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4754">
                                            <p:txEl>
                                              <p:pRg st="8" end="8"/>
                                            </p:txEl>
                                          </p:spTgt>
                                        </p:tgtEl>
                                        <p:attrNameLst>
                                          <p:attrName>style.visibility</p:attrName>
                                        </p:attrNameLst>
                                      </p:cBhvr>
                                      <p:to>
                                        <p:strVal val="visible"/>
                                      </p:to>
                                    </p:set>
                                    <p:animEffect transition="in" filter="blinds(horizontal)">
                                      <p:cBhvr>
                                        <p:cTn id="43" dur="500"/>
                                        <p:tgtEl>
                                          <p:spTgt spid="747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8" name="Group 120">
            <a:extLst>
              <a:ext uri="{FF2B5EF4-FFF2-40B4-BE49-F238E27FC236}">
                <a16:creationId xmlns:a16="http://schemas.microsoft.com/office/drawing/2014/main" id="{F72A8622-6FED-BC4C-A2EB-8F7B42BBBBC0}"/>
              </a:ext>
            </a:extLst>
          </p:cNvPr>
          <p:cNvGraphicFramePr>
            <a:graphicFrameLocks noGrp="1"/>
          </p:cNvGraphicFramePr>
          <p:nvPr/>
        </p:nvGraphicFramePr>
        <p:xfrm>
          <a:off x="2209800" y="1549400"/>
          <a:ext cx="762000" cy="3251200"/>
        </p:xfrm>
        <a:graphic>
          <a:graphicData uri="http://schemas.openxmlformats.org/drawingml/2006/table">
            <a:tbl>
              <a:tblPr/>
              <a:tblGrid>
                <a:gridCol w="762000">
                  <a:extLst>
                    <a:ext uri="{9D8B030D-6E8A-4147-A177-3AD203B41FA5}">
                      <a16:colId xmlns:a16="http://schemas.microsoft.com/office/drawing/2014/main" val="20000"/>
                    </a:ext>
                  </a:extLst>
                </a:gridCol>
              </a:tblGrid>
              <a:tr h="3251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rgbClr val="FFFFFF"/>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bl>
          </a:graphicData>
        </a:graphic>
      </p:graphicFrame>
      <p:graphicFrame>
        <p:nvGraphicFramePr>
          <p:cNvPr id="2142" name="Group 94">
            <a:extLst>
              <a:ext uri="{FF2B5EF4-FFF2-40B4-BE49-F238E27FC236}">
                <a16:creationId xmlns:a16="http://schemas.microsoft.com/office/drawing/2014/main" id="{26D91B76-D698-1345-A2CE-717E50A554AE}"/>
              </a:ext>
            </a:extLst>
          </p:cNvPr>
          <p:cNvGraphicFramePr>
            <a:graphicFrameLocks noGrp="1"/>
          </p:cNvGraphicFramePr>
          <p:nvPr/>
        </p:nvGraphicFramePr>
        <p:xfrm>
          <a:off x="5803900" y="1524000"/>
          <a:ext cx="685800" cy="3794196"/>
        </p:xfrm>
        <a:graphic>
          <a:graphicData uri="http://schemas.openxmlformats.org/drawingml/2006/table">
            <a:tbl>
              <a:tblPr/>
              <a:tblGrid>
                <a:gridCol w="685800">
                  <a:extLst>
                    <a:ext uri="{9D8B030D-6E8A-4147-A177-3AD203B41FA5}">
                      <a16:colId xmlns:a16="http://schemas.microsoft.com/office/drawing/2014/main" val="20000"/>
                    </a:ext>
                  </a:extLst>
                </a:gridCol>
              </a:tblGrid>
              <a:tr h="12443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rgbClr val="FFFFFF"/>
                        </a:solidFill>
                        <a:effectLst/>
                        <a:latin typeface="Times New Roman" pitchFamily="18" charset="0"/>
                        <a:ea typeface="宋体" pitchFamily="2" charset="-122"/>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12443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1"/>
                  </a:ext>
                </a:extLst>
              </a:tr>
              <a:tr h="7872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2"/>
                  </a:ext>
                </a:extLst>
              </a:tr>
              <a:tr h="518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7364" name="Line 96">
            <a:extLst>
              <a:ext uri="{FF2B5EF4-FFF2-40B4-BE49-F238E27FC236}">
                <a16:creationId xmlns:a16="http://schemas.microsoft.com/office/drawing/2014/main" id="{E01B400F-7E89-0646-9251-51DA0E190FB1}"/>
              </a:ext>
            </a:extLst>
          </p:cNvPr>
          <p:cNvSpPr>
            <a:spLocks noChangeShapeType="1"/>
          </p:cNvSpPr>
          <p:nvPr/>
        </p:nvSpPr>
        <p:spPr bwMode="auto">
          <a:xfrm>
            <a:off x="3657600" y="1447800"/>
            <a:ext cx="0" cy="2971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5" name="Line 97">
            <a:extLst>
              <a:ext uri="{FF2B5EF4-FFF2-40B4-BE49-F238E27FC236}">
                <a16:creationId xmlns:a16="http://schemas.microsoft.com/office/drawing/2014/main" id="{436BD645-58E5-5941-820A-16A7F586D737}"/>
              </a:ext>
            </a:extLst>
          </p:cNvPr>
          <p:cNvSpPr>
            <a:spLocks noChangeShapeType="1"/>
          </p:cNvSpPr>
          <p:nvPr/>
        </p:nvSpPr>
        <p:spPr bwMode="auto">
          <a:xfrm flipH="1">
            <a:off x="2971800" y="4419600"/>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8" name="Line 98">
            <a:extLst>
              <a:ext uri="{FF2B5EF4-FFF2-40B4-BE49-F238E27FC236}">
                <a16:creationId xmlns:a16="http://schemas.microsoft.com/office/drawing/2014/main" id="{2C9EB46B-6399-1B46-9A92-886430680567}"/>
              </a:ext>
            </a:extLst>
          </p:cNvPr>
          <p:cNvSpPr>
            <a:spLocks noChangeShapeType="1"/>
          </p:cNvSpPr>
          <p:nvPr/>
        </p:nvSpPr>
        <p:spPr bwMode="auto">
          <a:xfrm>
            <a:off x="7327900" y="1447800"/>
            <a:ext cx="0" cy="3048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9" name="Line 100">
            <a:extLst>
              <a:ext uri="{FF2B5EF4-FFF2-40B4-BE49-F238E27FC236}">
                <a16:creationId xmlns:a16="http://schemas.microsoft.com/office/drawing/2014/main" id="{692D3F02-F409-2C4B-BB02-16025629E1DC}"/>
              </a:ext>
            </a:extLst>
          </p:cNvPr>
          <p:cNvSpPr>
            <a:spLocks noChangeShapeType="1"/>
          </p:cNvSpPr>
          <p:nvPr/>
        </p:nvSpPr>
        <p:spPr bwMode="auto">
          <a:xfrm flipH="1">
            <a:off x="6489700" y="4495800"/>
            <a:ext cx="838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8" name="Text Box 101">
            <a:extLst>
              <a:ext uri="{FF2B5EF4-FFF2-40B4-BE49-F238E27FC236}">
                <a16:creationId xmlns:a16="http://schemas.microsoft.com/office/drawing/2014/main" id="{0002F3D8-3506-C74F-93B6-8AD2162DDFC3}"/>
              </a:ext>
            </a:extLst>
          </p:cNvPr>
          <p:cNvSpPr txBox="1">
            <a:spLocks noChangeArrowheads="1"/>
          </p:cNvSpPr>
          <p:nvPr/>
        </p:nvSpPr>
        <p:spPr bwMode="auto">
          <a:xfrm>
            <a:off x="1692275" y="476250"/>
            <a:ext cx="251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相对地址</a:t>
            </a:r>
            <a:r>
              <a:rPr lang="en-US" altLang="zh-CN" sz="2400">
                <a:solidFill>
                  <a:srgbClr val="000000"/>
                </a:solidFill>
              </a:rPr>
              <a:t>=2170</a:t>
            </a:r>
          </a:p>
        </p:txBody>
      </p:sp>
      <p:sp>
        <p:nvSpPr>
          <p:cNvPr id="75801" name="Text Box 102">
            <a:extLst>
              <a:ext uri="{FF2B5EF4-FFF2-40B4-BE49-F238E27FC236}">
                <a16:creationId xmlns:a16="http://schemas.microsoft.com/office/drawing/2014/main" id="{75C6A47E-63F5-2A4B-B3CC-528437CD99DE}"/>
              </a:ext>
            </a:extLst>
          </p:cNvPr>
          <p:cNvSpPr txBox="1">
            <a:spLocks noChangeArrowheads="1"/>
          </p:cNvSpPr>
          <p:nvPr/>
        </p:nvSpPr>
        <p:spPr bwMode="auto">
          <a:xfrm>
            <a:off x="5219700" y="620713"/>
            <a:ext cx="353060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5000"/>
              </a:lnSpc>
              <a:spcBef>
                <a:spcPct val="50000"/>
              </a:spcBef>
            </a:pPr>
            <a:r>
              <a:rPr lang="zh-CN" altLang="en-US" sz="2400">
                <a:solidFill>
                  <a:srgbClr val="000000"/>
                </a:solidFill>
              </a:rPr>
              <a:t>逻辑地址：</a:t>
            </a:r>
            <a:r>
              <a:rPr lang="en-US" altLang="zh-CN" sz="2400">
                <a:solidFill>
                  <a:srgbClr val="0000FF"/>
                </a:solidFill>
              </a:rPr>
              <a:t>P=2</a:t>
            </a:r>
            <a:r>
              <a:rPr lang="zh-CN" altLang="en-US" sz="2400">
                <a:solidFill>
                  <a:srgbClr val="0000FF"/>
                </a:solidFill>
              </a:rPr>
              <a:t>        </a:t>
            </a:r>
            <a:r>
              <a:rPr lang="en-US" altLang="zh-CN" sz="2400">
                <a:solidFill>
                  <a:srgbClr val="0000FF"/>
                </a:solidFill>
              </a:rPr>
              <a:t>W=122</a:t>
            </a:r>
          </a:p>
        </p:txBody>
      </p:sp>
      <p:sp>
        <p:nvSpPr>
          <p:cNvPr id="75803" name="AutoShape 104">
            <a:extLst>
              <a:ext uri="{FF2B5EF4-FFF2-40B4-BE49-F238E27FC236}">
                <a16:creationId xmlns:a16="http://schemas.microsoft.com/office/drawing/2014/main" id="{29B01746-22AC-4041-82E6-873B34A4997E}"/>
              </a:ext>
            </a:extLst>
          </p:cNvPr>
          <p:cNvSpPr>
            <a:spLocks/>
          </p:cNvSpPr>
          <p:nvPr/>
        </p:nvSpPr>
        <p:spPr bwMode="auto">
          <a:xfrm>
            <a:off x="5499100" y="1524000"/>
            <a:ext cx="228600" cy="1295400"/>
          </a:xfrm>
          <a:prstGeom prst="leftBrace">
            <a:avLst>
              <a:gd name="adj1" fmla="val 4722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75804" name="AutoShape 105">
            <a:extLst>
              <a:ext uri="{FF2B5EF4-FFF2-40B4-BE49-F238E27FC236}">
                <a16:creationId xmlns:a16="http://schemas.microsoft.com/office/drawing/2014/main" id="{4116409F-AF90-5242-8EF1-9E96552B741A}"/>
              </a:ext>
            </a:extLst>
          </p:cNvPr>
          <p:cNvSpPr>
            <a:spLocks/>
          </p:cNvSpPr>
          <p:nvPr/>
        </p:nvSpPr>
        <p:spPr bwMode="auto">
          <a:xfrm>
            <a:off x="5499100" y="2819400"/>
            <a:ext cx="228600" cy="1219200"/>
          </a:xfrm>
          <a:prstGeom prst="leftBrace">
            <a:avLst>
              <a:gd name="adj1" fmla="val 4444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75805" name="AutoShape 106">
            <a:extLst>
              <a:ext uri="{FF2B5EF4-FFF2-40B4-BE49-F238E27FC236}">
                <a16:creationId xmlns:a16="http://schemas.microsoft.com/office/drawing/2014/main" id="{479CC3F0-F4D8-2E42-A067-8C68474D77F8}"/>
              </a:ext>
            </a:extLst>
          </p:cNvPr>
          <p:cNvSpPr>
            <a:spLocks/>
          </p:cNvSpPr>
          <p:nvPr/>
        </p:nvSpPr>
        <p:spPr bwMode="auto">
          <a:xfrm>
            <a:off x="5499100" y="4038600"/>
            <a:ext cx="228600" cy="1295400"/>
          </a:xfrm>
          <a:prstGeom prst="leftBrace">
            <a:avLst>
              <a:gd name="adj1" fmla="val 4722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75806" name="AutoShape 107">
            <a:extLst>
              <a:ext uri="{FF2B5EF4-FFF2-40B4-BE49-F238E27FC236}">
                <a16:creationId xmlns:a16="http://schemas.microsoft.com/office/drawing/2014/main" id="{3579492E-4849-E640-AFE8-DA334C881468}"/>
              </a:ext>
            </a:extLst>
          </p:cNvPr>
          <p:cNvSpPr>
            <a:spLocks/>
          </p:cNvSpPr>
          <p:nvPr/>
        </p:nvSpPr>
        <p:spPr bwMode="auto">
          <a:xfrm>
            <a:off x="6489700" y="4800600"/>
            <a:ext cx="228600" cy="533400"/>
          </a:xfrm>
          <a:prstGeom prst="rightBrace">
            <a:avLst>
              <a:gd name="adj1" fmla="val 1944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75807" name="Line 108">
            <a:extLst>
              <a:ext uri="{FF2B5EF4-FFF2-40B4-BE49-F238E27FC236}">
                <a16:creationId xmlns:a16="http://schemas.microsoft.com/office/drawing/2014/main" id="{425476C8-95FA-064A-9C25-A8E518607160}"/>
              </a:ext>
            </a:extLst>
          </p:cNvPr>
          <p:cNvSpPr>
            <a:spLocks noChangeShapeType="1"/>
          </p:cNvSpPr>
          <p:nvPr/>
        </p:nvSpPr>
        <p:spPr bwMode="auto">
          <a:xfrm>
            <a:off x="6489700" y="40386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8" name="Line 109">
            <a:extLst>
              <a:ext uri="{FF2B5EF4-FFF2-40B4-BE49-F238E27FC236}">
                <a16:creationId xmlns:a16="http://schemas.microsoft.com/office/drawing/2014/main" id="{9299423B-6DE6-AE41-9A7B-2975C2D57F23}"/>
              </a:ext>
            </a:extLst>
          </p:cNvPr>
          <p:cNvSpPr>
            <a:spLocks noChangeShapeType="1"/>
          </p:cNvSpPr>
          <p:nvPr/>
        </p:nvSpPr>
        <p:spPr bwMode="auto">
          <a:xfrm>
            <a:off x="6946900" y="4038600"/>
            <a:ext cx="0" cy="457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809" name="Text Box 110">
            <a:extLst>
              <a:ext uri="{FF2B5EF4-FFF2-40B4-BE49-F238E27FC236}">
                <a16:creationId xmlns:a16="http://schemas.microsoft.com/office/drawing/2014/main" id="{B833C65C-31C6-884F-80A8-B14808935925}"/>
              </a:ext>
            </a:extLst>
          </p:cNvPr>
          <p:cNvSpPr txBox="1">
            <a:spLocks noChangeArrowheads="1"/>
          </p:cNvSpPr>
          <p:nvPr/>
        </p:nvSpPr>
        <p:spPr bwMode="auto">
          <a:xfrm>
            <a:off x="4813300" y="1905000"/>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0</a:t>
            </a:r>
            <a:r>
              <a:rPr lang="zh-CN" altLang="en-US" sz="2400">
                <a:solidFill>
                  <a:srgbClr val="000000"/>
                </a:solidFill>
              </a:rPr>
              <a:t>页</a:t>
            </a:r>
          </a:p>
        </p:txBody>
      </p:sp>
      <p:sp>
        <p:nvSpPr>
          <p:cNvPr id="75810" name="Text Box 111">
            <a:extLst>
              <a:ext uri="{FF2B5EF4-FFF2-40B4-BE49-F238E27FC236}">
                <a16:creationId xmlns:a16="http://schemas.microsoft.com/office/drawing/2014/main" id="{D93FBCFD-C6CB-E04B-9AB7-4F24D939477C}"/>
              </a:ext>
            </a:extLst>
          </p:cNvPr>
          <p:cNvSpPr txBox="1">
            <a:spLocks noChangeArrowheads="1"/>
          </p:cNvSpPr>
          <p:nvPr/>
        </p:nvSpPr>
        <p:spPr bwMode="auto">
          <a:xfrm>
            <a:off x="4889500" y="3200400"/>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1</a:t>
            </a:r>
            <a:r>
              <a:rPr lang="zh-CN" altLang="en-US" sz="2400">
                <a:solidFill>
                  <a:srgbClr val="000000"/>
                </a:solidFill>
              </a:rPr>
              <a:t>页</a:t>
            </a:r>
          </a:p>
        </p:txBody>
      </p:sp>
      <p:sp>
        <p:nvSpPr>
          <p:cNvPr id="75811" name="Text Box 112">
            <a:extLst>
              <a:ext uri="{FF2B5EF4-FFF2-40B4-BE49-F238E27FC236}">
                <a16:creationId xmlns:a16="http://schemas.microsoft.com/office/drawing/2014/main" id="{FDB3BE90-B182-D14C-B2B7-BB912B680818}"/>
              </a:ext>
            </a:extLst>
          </p:cNvPr>
          <p:cNvSpPr txBox="1">
            <a:spLocks noChangeArrowheads="1"/>
          </p:cNvSpPr>
          <p:nvPr/>
        </p:nvSpPr>
        <p:spPr bwMode="auto">
          <a:xfrm>
            <a:off x="4889500" y="4419600"/>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2</a:t>
            </a:r>
            <a:r>
              <a:rPr lang="zh-CN" altLang="en-US" sz="2400">
                <a:solidFill>
                  <a:srgbClr val="000000"/>
                </a:solidFill>
              </a:rPr>
              <a:t>页</a:t>
            </a:r>
          </a:p>
        </p:txBody>
      </p:sp>
      <p:sp>
        <p:nvSpPr>
          <p:cNvPr id="75812" name="Text Box 113">
            <a:extLst>
              <a:ext uri="{FF2B5EF4-FFF2-40B4-BE49-F238E27FC236}">
                <a16:creationId xmlns:a16="http://schemas.microsoft.com/office/drawing/2014/main" id="{8DB2C53C-3265-D143-AE8F-6D268A453176}"/>
              </a:ext>
            </a:extLst>
          </p:cNvPr>
          <p:cNvSpPr txBox="1">
            <a:spLocks noChangeArrowheads="1"/>
          </p:cNvSpPr>
          <p:nvPr/>
        </p:nvSpPr>
        <p:spPr bwMode="auto">
          <a:xfrm>
            <a:off x="6642100" y="4800600"/>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页内碎片</a:t>
            </a:r>
          </a:p>
        </p:txBody>
      </p:sp>
      <p:sp>
        <p:nvSpPr>
          <p:cNvPr id="57380" name="Text Box 114">
            <a:extLst>
              <a:ext uri="{FF2B5EF4-FFF2-40B4-BE49-F238E27FC236}">
                <a16:creationId xmlns:a16="http://schemas.microsoft.com/office/drawing/2014/main" id="{30827E45-8CB4-DF4F-89C1-9D7E8F9F324C}"/>
              </a:ext>
            </a:extLst>
          </p:cNvPr>
          <p:cNvSpPr txBox="1">
            <a:spLocks noChangeArrowheads="1"/>
          </p:cNvSpPr>
          <p:nvPr/>
        </p:nvSpPr>
        <p:spPr bwMode="auto">
          <a:xfrm>
            <a:off x="1187450" y="5300663"/>
            <a:ext cx="2470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a:t>
            </a:r>
            <a:r>
              <a:rPr lang="en-US" altLang="zh-CN" sz="2400">
                <a:solidFill>
                  <a:srgbClr val="000000"/>
                </a:solidFill>
              </a:rPr>
              <a:t>A</a:t>
            </a:r>
            <a:r>
              <a:rPr lang="zh-CN" altLang="en-US" sz="2400">
                <a:solidFill>
                  <a:srgbClr val="000000"/>
                </a:solidFill>
              </a:rPr>
              <a:t>）相对地址</a:t>
            </a:r>
          </a:p>
        </p:txBody>
      </p:sp>
      <p:sp>
        <p:nvSpPr>
          <p:cNvPr id="75814" name="Text Box 115">
            <a:extLst>
              <a:ext uri="{FF2B5EF4-FFF2-40B4-BE49-F238E27FC236}">
                <a16:creationId xmlns:a16="http://schemas.microsoft.com/office/drawing/2014/main" id="{5AEC8FF8-80DB-4F49-9F7D-F0B70D9F95BF}"/>
              </a:ext>
            </a:extLst>
          </p:cNvPr>
          <p:cNvSpPr txBox="1">
            <a:spLocks noChangeArrowheads="1"/>
          </p:cNvSpPr>
          <p:nvPr/>
        </p:nvSpPr>
        <p:spPr bwMode="auto">
          <a:xfrm>
            <a:off x="6203950" y="5445125"/>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a:t>
            </a:r>
            <a:r>
              <a:rPr lang="en-US" altLang="zh-CN" sz="2400">
                <a:solidFill>
                  <a:srgbClr val="000000"/>
                </a:solidFill>
              </a:rPr>
              <a:t>B</a:t>
            </a:r>
            <a:r>
              <a:rPr lang="zh-CN" altLang="en-US" sz="2400">
                <a:solidFill>
                  <a:srgbClr val="000000"/>
                </a:solidFill>
              </a:rPr>
              <a:t>）分页</a:t>
            </a:r>
          </a:p>
        </p:txBody>
      </p:sp>
      <p:sp>
        <p:nvSpPr>
          <p:cNvPr id="57382" name="Text Box 117">
            <a:extLst>
              <a:ext uri="{FF2B5EF4-FFF2-40B4-BE49-F238E27FC236}">
                <a16:creationId xmlns:a16="http://schemas.microsoft.com/office/drawing/2014/main" id="{68777271-C9B3-2649-9F9D-ECA3555FFFC4}"/>
              </a:ext>
            </a:extLst>
          </p:cNvPr>
          <p:cNvSpPr txBox="1">
            <a:spLocks noChangeArrowheads="1"/>
          </p:cNvSpPr>
          <p:nvPr/>
        </p:nvSpPr>
        <p:spPr bwMode="auto">
          <a:xfrm>
            <a:off x="3857625" y="5876925"/>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a:solidFill>
                  <a:srgbClr val="0000FF"/>
                </a:solidFill>
              </a:rPr>
              <a:t>分页的逻辑地址</a:t>
            </a:r>
          </a:p>
        </p:txBody>
      </p:sp>
      <p:sp>
        <p:nvSpPr>
          <p:cNvPr id="57383" name="Text Box 118">
            <a:extLst>
              <a:ext uri="{FF2B5EF4-FFF2-40B4-BE49-F238E27FC236}">
                <a16:creationId xmlns:a16="http://schemas.microsoft.com/office/drawing/2014/main" id="{379A5E52-0437-E349-BC3F-10C35761842C}"/>
              </a:ext>
            </a:extLst>
          </p:cNvPr>
          <p:cNvSpPr txBox="1">
            <a:spLocks noChangeArrowheads="1"/>
          </p:cNvSpPr>
          <p:nvPr/>
        </p:nvSpPr>
        <p:spPr bwMode="auto">
          <a:xfrm>
            <a:off x="595313" y="2971800"/>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用户进程</a:t>
            </a:r>
          </a:p>
        </p:txBody>
      </p:sp>
      <p:sp>
        <p:nvSpPr>
          <p:cNvPr id="75817" name="AutoShape 119">
            <a:extLst>
              <a:ext uri="{FF2B5EF4-FFF2-40B4-BE49-F238E27FC236}">
                <a16:creationId xmlns:a16="http://schemas.microsoft.com/office/drawing/2014/main" id="{2869565C-9805-8F4C-866B-FE967B4F85B9}"/>
              </a:ext>
            </a:extLst>
          </p:cNvPr>
          <p:cNvSpPr>
            <a:spLocks/>
          </p:cNvSpPr>
          <p:nvPr/>
        </p:nvSpPr>
        <p:spPr bwMode="auto">
          <a:xfrm>
            <a:off x="7747000" y="3581400"/>
            <a:ext cx="914400" cy="609600"/>
          </a:xfrm>
          <a:prstGeom prst="borderCallout1">
            <a:avLst>
              <a:gd name="adj1" fmla="val 18750"/>
              <a:gd name="adj2" fmla="val -8333"/>
              <a:gd name="adj3" fmla="val 106250"/>
              <a:gd name="adj4" fmla="val -87500"/>
            </a:avLst>
          </a:prstGeom>
          <a:solidFill>
            <a:srgbClr val="00CC99"/>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rgbClr val="000000"/>
                </a:solidFill>
              </a:rPr>
              <a:t>122</a:t>
            </a:r>
          </a:p>
        </p:txBody>
      </p:sp>
      <p:sp>
        <p:nvSpPr>
          <p:cNvPr id="75818" name="Rectangle 122">
            <a:extLst>
              <a:ext uri="{FF2B5EF4-FFF2-40B4-BE49-F238E27FC236}">
                <a16:creationId xmlns:a16="http://schemas.microsoft.com/office/drawing/2014/main" id="{33BBCC3C-C711-CA43-AE27-051B53C64434}"/>
              </a:ext>
            </a:extLst>
          </p:cNvPr>
          <p:cNvSpPr>
            <a:spLocks noChangeArrowheads="1"/>
          </p:cNvSpPr>
          <p:nvPr/>
        </p:nvSpPr>
        <p:spPr bwMode="auto">
          <a:xfrm>
            <a:off x="5170488" y="914400"/>
            <a:ext cx="3938587" cy="3714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000000"/>
                </a:solidFill>
              </a:rPr>
              <a:t>000000000000000000</a:t>
            </a:r>
            <a:r>
              <a:rPr lang="en-US" altLang="zh-CN">
                <a:solidFill>
                  <a:srgbClr val="0000FF"/>
                </a:solidFill>
              </a:rPr>
              <a:t>10</a:t>
            </a:r>
            <a:r>
              <a:rPr lang="en-US" altLang="zh-CN">
                <a:solidFill>
                  <a:srgbClr val="000000"/>
                </a:solidFill>
              </a:rPr>
              <a:t>    000001111010</a:t>
            </a:r>
          </a:p>
        </p:txBody>
      </p:sp>
      <p:sp>
        <p:nvSpPr>
          <p:cNvPr id="57386" name="Rectangle 126">
            <a:extLst>
              <a:ext uri="{FF2B5EF4-FFF2-40B4-BE49-F238E27FC236}">
                <a16:creationId xmlns:a16="http://schemas.microsoft.com/office/drawing/2014/main" id="{F7E2B6C4-B9D1-1848-B659-12AA59CD597E}"/>
              </a:ext>
            </a:extLst>
          </p:cNvPr>
          <p:cNvSpPr>
            <a:spLocks noChangeArrowheads="1"/>
          </p:cNvSpPr>
          <p:nvPr/>
        </p:nvSpPr>
        <p:spPr bwMode="auto">
          <a:xfrm>
            <a:off x="490538" y="914400"/>
            <a:ext cx="4081462" cy="3714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000">
                <a:solidFill>
                  <a:srgbClr val="000000"/>
                </a:solidFill>
              </a:rPr>
              <a:t>00000000000000000010 000001111010</a:t>
            </a:r>
          </a:p>
        </p:txBody>
      </p:sp>
      <p:cxnSp>
        <p:nvCxnSpPr>
          <p:cNvPr id="75820" name="直接连接符 29">
            <a:extLst>
              <a:ext uri="{FF2B5EF4-FFF2-40B4-BE49-F238E27FC236}">
                <a16:creationId xmlns:a16="http://schemas.microsoft.com/office/drawing/2014/main" id="{FC71E1D3-CACA-724D-BB7A-1B77597308AE}"/>
              </a:ext>
            </a:extLst>
          </p:cNvPr>
          <p:cNvCxnSpPr>
            <a:cxnSpLocks noChangeShapeType="1"/>
          </p:cNvCxnSpPr>
          <p:nvPr/>
        </p:nvCxnSpPr>
        <p:spPr bwMode="auto">
          <a:xfrm rot="5400000">
            <a:off x="7286625" y="1106488"/>
            <a:ext cx="357187" cy="1588"/>
          </a:xfrm>
          <a:prstGeom prst="line">
            <a:avLst/>
          </a:prstGeom>
          <a:noFill/>
          <a:ln w="12700" algn="ctr">
            <a:solidFill>
              <a:srgbClr val="0000FF"/>
            </a:solidFill>
            <a:round/>
            <a:headEnd type="none" w="sm" len="sm"/>
            <a:tailEnd type="none" w="sm" len="sm"/>
          </a:ln>
          <a:extLst>
            <a:ext uri="{909E8E84-426E-40DD-AFC4-6F175D3DCCD1}">
              <a14:hiddenFill xmlns:a14="http://schemas.microsoft.com/office/drawing/2010/main">
                <a:noFill/>
              </a14:hiddenFill>
            </a:ext>
          </a:extLst>
        </p:spPr>
      </p:cxnSp>
      <p:sp>
        <p:nvSpPr>
          <p:cNvPr id="57388" name="TextBox 28">
            <a:extLst>
              <a:ext uri="{FF2B5EF4-FFF2-40B4-BE49-F238E27FC236}">
                <a16:creationId xmlns:a16="http://schemas.microsoft.com/office/drawing/2014/main" id="{767B0E8C-1E60-2445-B821-8518AF354E63}"/>
              </a:ext>
            </a:extLst>
          </p:cNvPr>
          <p:cNvSpPr txBox="1">
            <a:spLocks noChangeArrowheads="1"/>
          </p:cNvSpPr>
          <p:nvPr/>
        </p:nvSpPr>
        <p:spPr bwMode="auto">
          <a:xfrm>
            <a:off x="1908175" y="1341438"/>
            <a:ext cx="215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0</a:t>
            </a:r>
            <a:endParaRPr lang="zh-CN" altLang="en-US" sz="2400">
              <a:solidFill>
                <a:srgbClr val="000000"/>
              </a:solidFill>
            </a:endParaRPr>
          </a:p>
        </p:txBody>
      </p:sp>
      <p:sp>
        <p:nvSpPr>
          <p:cNvPr id="57389" name="TextBox 29">
            <a:extLst>
              <a:ext uri="{FF2B5EF4-FFF2-40B4-BE49-F238E27FC236}">
                <a16:creationId xmlns:a16="http://schemas.microsoft.com/office/drawing/2014/main" id="{1356F3AF-C5C2-8549-8BC6-7D5C9BDA037D}"/>
              </a:ext>
            </a:extLst>
          </p:cNvPr>
          <p:cNvSpPr txBox="1">
            <a:spLocks noChangeArrowheads="1"/>
          </p:cNvSpPr>
          <p:nvPr/>
        </p:nvSpPr>
        <p:spPr bwMode="auto">
          <a:xfrm>
            <a:off x="1116013" y="4508500"/>
            <a:ext cx="1152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r"/>
            <a:r>
              <a:rPr lang="en-US" altLang="zh-CN" sz="2400">
                <a:solidFill>
                  <a:srgbClr val="000000"/>
                </a:solidFill>
              </a:rPr>
              <a:t>2700B</a:t>
            </a:r>
            <a:endParaRPr lang="zh-CN" altLang="en-US" sz="2400">
              <a:solidFill>
                <a:srgbClr val="000000"/>
              </a:solidFill>
            </a:endParaRPr>
          </a:p>
        </p:txBody>
      </p:sp>
      <p:sp>
        <p:nvSpPr>
          <p:cNvPr id="31" name="线形标注 1 30">
            <a:extLst>
              <a:ext uri="{FF2B5EF4-FFF2-40B4-BE49-F238E27FC236}">
                <a16:creationId xmlns:a16="http://schemas.microsoft.com/office/drawing/2014/main" id="{1CCFA0F0-5CE5-6545-BAE8-E424E9689322}"/>
              </a:ext>
            </a:extLst>
          </p:cNvPr>
          <p:cNvSpPr>
            <a:spLocks/>
          </p:cNvSpPr>
          <p:nvPr/>
        </p:nvSpPr>
        <p:spPr bwMode="auto">
          <a:xfrm>
            <a:off x="4244975" y="2349500"/>
            <a:ext cx="936625" cy="431800"/>
          </a:xfrm>
          <a:prstGeom prst="borderCallout1">
            <a:avLst>
              <a:gd name="adj1" fmla="val -713"/>
              <a:gd name="adj2" fmla="val -472"/>
              <a:gd name="adj3" fmla="val -244620"/>
              <a:gd name="adj4" fmla="val 102514"/>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页号</a:t>
            </a:r>
          </a:p>
        </p:txBody>
      </p:sp>
      <p:sp>
        <p:nvSpPr>
          <p:cNvPr id="32" name="线形标注 1 31">
            <a:extLst>
              <a:ext uri="{FF2B5EF4-FFF2-40B4-BE49-F238E27FC236}">
                <a16:creationId xmlns:a16="http://schemas.microsoft.com/office/drawing/2014/main" id="{DE5A618F-1894-F14C-8DBD-4E251E2C22B1}"/>
              </a:ext>
            </a:extLst>
          </p:cNvPr>
          <p:cNvSpPr>
            <a:spLocks/>
          </p:cNvSpPr>
          <p:nvPr/>
        </p:nvSpPr>
        <p:spPr bwMode="auto">
          <a:xfrm>
            <a:off x="7629525" y="1844675"/>
            <a:ext cx="1439863" cy="504825"/>
          </a:xfrm>
          <a:prstGeom prst="borderCallout1">
            <a:avLst>
              <a:gd name="adj1" fmla="val -14"/>
              <a:gd name="adj2" fmla="val 1153"/>
              <a:gd name="adj3" fmla="val -102273"/>
              <a:gd name="adj4" fmla="val 17398"/>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页内偏移</a:t>
            </a:r>
          </a:p>
        </p:txBody>
      </p:sp>
      <p:sp>
        <p:nvSpPr>
          <p:cNvPr id="57392" name="Rectangle 2">
            <a:extLst>
              <a:ext uri="{FF2B5EF4-FFF2-40B4-BE49-F238E27FC236}">
                <a16:creationId xmlns:a16="http://schemas.microsoft.com/office/drawing/2014/main" id="{4A832517-2F6F-E241-AFE8-1B4F27B6178E}"/>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地址结构</a:t>
            </a:r>
          </a:p>
        </p:txBody>
      </p:sp>
    </p:spTree>
    <p:extLst>
      <p:ext uri="{BB962C8B-B14F-4D97-AF65-F5344CB8AC3E}">
        <p14:creationId xmlns:p14="http://schemas.microsoft.com/office/powerpoint/2010/main" val="351873432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42"/>
                                        </p:tgtEl>
                                        <p:attrNameLst>
                                          <p:attrName>style.visibility</p:attrName>
                                        </p:attrNameLst>
                                      </p:cBhvr>
                                      <p:to>
                                        <p:strVal val="visible"/>
                                      </p:to>
                                    </p:set>
                                    <p:animEffect transition="in" filter="blinds(horizontal)">
                                      <p:cBhvr>
                                        <p:cTn id="7" dur="500"/>
                                        <p:tgtEl>
                                          <p:spTgt spid="2142"/>
                                        </p:tgtEl>
                                      </p:cBhvr>
                                    </p:animEffect>
                                  </p:childTnLst>
                                </p:cTn>
                              </p:par>
                              <p:par>
                                <p:cTn id="8" presetID="3" presetClass="entr" presetSubtype="10" fill="hold" nodeType="withEffect">
                                  <p:stCondLst>
                                    <p:cond delay="0"/>
                                  </p:stCondLst>
                                  <p:childTnLst>
                                    <p:set>
                                      <p:cBhvr>
                                        <p:cTn id="9" dur="1" fill="hold">
                                          <p:stCondLst>
                                            <p:cond delay="0"/>
                                          </p:stCondLst>
                                        </p:cTn>
                                        <p:tgtEl>
                                          <p:spTgt spid="75798"/>
                                        </p:tgtEl>
                                        <p:attrNameLst>
                                          <p:attrName>style.visibility</p:attrName>
                                        </p:attrNameLst>
                                      </p:cBhvr>
                                      <p:to>
                                        <p:strVal val="visible"/>
                                      </p:to>
                                    </p:set>
                                    <p:animEffect transition="in" filter="blinds(horizontal)">
                                      <p:cBhvr>
                                        <p:cTn id="10" dur="500"/>
                                        <p:tgtEl>
                                          <p:spTgt spid="75798"/>
                                        </p:tgtEl>
                                      </p:cBhvr>
                                    </p:animEffect>
                                  </p:childTnLst>
                                </p:cTn>
                              </p:par>
                              <p:par>
                                <p:cTn id="11" presetID="3" presetClass="entr" presetSubtype="10" fill="hold" nodeType="withEffect">
                                  <p:stCondLst>
                                    <p:cond delay="0"/>
                                  </p:stCondLst>
                                  <p:childTnLst>
                                    <p:set>
                                      <p:cBhvr>
                                        <p:cTn id="12" dur="1" fill="hold">
                                          <p:stCondLst>
                                            <p:cond delay="0"/>
                                          </p:stCondLst>
                                        </p:cTn>
                                        <p:tgtEl>
                                          <p:spTgt spid="75799"/>
                                        </p:tgtEl>
                                        <p:attrNameLst>
                                          <p:attrName>style.visibility</p:attrName>
                                        </p:attrNameLst>
                                      </p:cBhvr>
                                      <p:to>
                                        <p:strVal val="visible"/>
                                      </p:to>
                                    </p:set>
                                    <p:animEffect transition="in" filter="blinds(horizontal)">
                                      <p:cBhvr>
                                        <p:cTn id="13" dur="500"/>
                                        <p:tgtEl>
                                          <p:spTgt spid="7579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5801"/>
                                        </p:tgtEl>
                                        <p:attrNameLst>
                                          <p:attrName>style.visibility</p:attrName>
                                        </p:attrNameLst>
                                      </p:cBhvr>
                                      <p:to>
                                        <p:strVal val="visible"/>
                                      </p:to>
                                    </p:set>
                                    <p:animEffect transition="in" filter="blinds(horizontal)">
                                      <p:cBhvr>
                                        <p:cTn id="16" dur="500"/>
                                        <p:tgtEl>
                                          <p:spTgt spid="7580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5803"/>
                                        </p:tgtEl>
                                        <p:attrNameLst>
                                          <p:attrName>style.visibility</p:attrName>
                                        </p:attrNameLst>
                                      </p:cBhvr>
                                      <p:to>
                                        <p:strVal val="visible"/>
                                      </p:to>
                                    </p:set>
                                    <p:animEffect transition="in" filter="blinds(horizontal)">
                                      <p:cBhvr>
                                        <p:cTn id="19" dur="500"/>
                                        <p:tgtEl>
                                          <p:spTgt spid="7580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5804"/>
                                        </p:tgtEl>
                                        <p:attrNameLst>
                                          <p:attrName>style.visibility</p:attrName>
                                        </p:attrNameLst>
                                      </p:cBhvr>
                                      <p:to>
                                        <p:strVal val="visible"/>
                                      </p:to>
                                    </p:set>
                                    <p:animEffect transition="in" filter="blinds(horizontal)">
                                      <p:cBhvr>
                                        <p:cTn id="22" dur="500"/>
                                        <p:tgtEl>
                                          <p:spTgt spid="7580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5805"/>
                                        </p:tgtEl>
                                        <p:attrNameLst>
                                          <p:attrName>style.visibility</p:attrName>
                                        </p:attrNameLst>
                                      </p:cBhvr>
                                      <p:to>
                                        <p:strVal val="visible"/>
                                      </p:to>
                                    </p:set>
                                    <p:animEffect transition="in" filter="blinds(horizontal)">
                                      <p:cBhvr>
                                        <p:cTn id="25" dur="500"/>
                                        <p:tgtEl>
                                          <p:spTgt spid="7580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5806"/>
                                        </p:tgtEl>
                                        <p:attrNameLst>
                                          <p:attrName>style.visibility</p:attrName>
                                        </p:attrNameLst>
                                      </p:cBhvr>
                                      <p:to>
                                        <p:strVal val="visible"/>
                                      </p:to>
                                    </p:set>
                                    <p:animEffect transition="in" filter="blinds(horizontal)">
                                      <p:cBhvr>
                                        <p:cTn id="28" dur="500"/>
                                        <p:tgtEl>
                                          <p:spTgt spid="75806"/>
                                        </p:tgtEl>
                                      </p:cBhvr>
                                    </p:animEffect>
                                  </p:childTnLst>
                                </p:cTn>
                              </p:par>
                              <p:par>
                                <p:cTn id="29" presetID="3" presetClass="entr" presetSubtype="10" fill="hold" nodeType="withEffect">
                                  <p:stCondLst>
                                    <p:cond delay="0"/>
                                  </p:stCondLst>
                                  <p:childTnLst>
                                    <p:set>
                                      <p:cBhvr>
                                        <p:cTn id="30" dur="1" fill="hold">
                                          <p:stCondLst>
                                            <p:cond delay="0"/>
                                          </p:stCondLst>
                                        </p:cTn>
                                        <p:tgtEl>
                                          <p:spTgt spid="75807"/>
                                        </p:tgtEl>
                                        <p:attrNameLst>
                                          <p:attrName>style.visibility</p:attrName>
                                        </p:attrNameLst>
                                      </p:cBhvr>
                                      <p:to>
                                        <p:strVal val="visible"/>
                                      </p:to>
                                    </p:set>
                                    <p:animEffect transition="in" filter="blinds(horizontal)">
                                      <p:cBhvr>
                                        <p:cTn id="31" dur="500"/>
                                        <p:tgtEl>
                                          <p:spTgt spid="75807"/>
                                        </p:tgtEl>
                                      </p:cBhvr>
                                    </p:animEffect>
                                  </p:childTnLst>
                                </p:cTn>
                              </p:par>
                              <p:par>
                                <p:cTn id="32" presetID="3" presetClass="entr" presetSubtype="10" fill="hold" nodeType="withEffect">
                                  <p:stCondLst>
                                    <p:cond delay="0"/>
                                  </p:stCondLst>
                                  <p:childTnLst>
                                    <p:set>
                                      <p:cBhvr>
                                        <p:cTn id="33" dur="1" fill="hold">
                                          <p:stCondLst>
                                            <p:cond delay="0"/>
                                          </p:stCondLst>
                                        </p:cTn>
                                        <p:tgtEl>
                                          <p:spTgt spid="75808"/>
                                        </p:tgtEl>
                                        <p:attrNameLst>
                                          <p:attrName>style.visibility</p:attrName>
                                        </p:attrNameLst>
                                      </p:cBhvr>
                                      <p:to>
                                        <p:strVal val="visible"/>
                                      </p:to>
                                    </p:set>
                                    <p:animEffect transition="in" filter="blinds(horizontal)">
                                      <p:cBhvr>
                                        <p:cTn id="34" dur="500"/>
                                        <p:tgtEl>
                                          <p:spTgt spid="7580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5809"/>
                                        </p:tgtEl>
                                        <p:attrNameLst>
                                          <p:attrName>style.visibility</p:attrName>
                                        </p:attrNameLst>
                                      </p:cBhvr>
                                      <p:to>
                                        <p:strVal val="visible"/>
                                      </p:to>
                                    </p:set>
                                    <p:animEffect transition="in" filter="blinds(horizontal)">
                                      <p:cBhvr>
                                        <p:cTn id="37" dur="500"/>
                                        <p:tgtEl>
                                          <p:spTgt spid="7580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5810"/>
                                        </p:tgtEl>
                                        <p:attrNameLst>
                                          <p:attrName>style.visibility</p:attrName>
                                        </p:attrNameLst>
                                      </p:cBhvr>
                                      <p:to>
                                        <p:strVal val="visible"/>
                                      </p:to>
                                    </p:set>
                                    <p:animEffect transition="in" filter="blinds(horizontal)">
                                      <p:cBhvr>
                                        <p:cTn id="40" dur="500"/>
                                        <p:tgtEl>
                                          <p:spTgt spid="7581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5811"/>
                                        </p:tgtEl>
                                        <p:attrNameLst>
                                          <p:attrName>style.visibility</p:attrName>
                                        </p:attrNameLst>
                                      </p:cBhvr>
                                      <p:to>
                                        <p:strVal val="visible"/>
                                      </p:to>
                                    </p:set>
                                    <p:animEffect transition="in" filter="blinds(horizontal)">
                                      <p:cBhvr>
                                        <p:cTn id="43" dur="500"/>
                                        <p:tgtEl>
                                          <p:spTgt spid="7581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5812"/>
                                        </p:tgtEl>
                                        <p:attrNameLst>
                                          <p:attrName>style.visibility</p:attrName>
                                        </p:attrNameLst>
                                      </p:cBhvr>
                                      <p:to>
                                        <p:strVal val="visible"/>
                                      </p:to>
                                    </p:set>
                                    <p:animEffect transition="in" filter="blinds(horizontal)">
                                      <p:cBhvr>
                                        <p:cTn id="46" dur="500"/>
                                        <p:tgtEl>
                                          <p:spTgt spid="7581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5817"/>
                                        </p:tgtEl>
                                        <p:attrNameLst>
                                          <p:attrName>style.visibility</p:attrName>
                                        </p:attrNameLst>
                                      </p:cBhvr>
                                      <p:to>
                                        <p:strVal val="visible"/>
                                      </p:to>
                                    </p:set>
                                    <p:animEffect transition="in" filter="blinds(horizontal)">
                                      <p:cBhvr>
                                        <p:cTn id="49" dur="500"/>
                                        <p:tgtEl>
                                          <p:spTgt spid="75817"/>
                                        </p:tgtEl>
                                      </p:cBhvr>
                                    </p:animEffect>
                                  </p:childTnLst>
                                </p:cTn>
                              </p:par>
                              <p:par>
                                <p:cTn id="50" presetID="3" presetClass="entr" presetSubtype="10" fill="hold" nodeType="withEffect">
                                  <p:stCondLst>
                                    <p:cond delay="0"/>
                                  </p:stCondLst>
                                  <p:childTnLst>
                                    <p:set>
                                      <p:cBhvr>
                                        <p:cTn id="51" dur="1" fill="hold">
                                          <p:stCondLst>
                                            <p:cond delay="0"/>
                                          </p:stCondLst>
                                        </p:cTn>
                                        <p:tgtEl>
                                          <p:spTgt spid="75818"/>
                                        </p:tgtEl>
                                        <p:attrNameLst>
                                          <p:attrName>style.visibility</p:attrName>
                                        </p:attrNameLst>
                                      </p:cBhvr>
                                      <p:to>
                                        <p:strVal val="visible"/>
                                      </p:to>
                                    </p:set>
                                    <p:animEffect transition="in" filter="blinds(horizontal)">
                                      <p:cBhvr>
                                        <p:cTn id="52" dur="500"/>
                                        <p:tgtEl>
                                          <p:spTgt spid="75818"/>
                                        </p:tgtEl>
                                      </p:cBhvr>
                                    </p:animEffect>
                                  </p:childTnLst>
                                </p:cTn>
                              </p:par>
                              <p:par>
                                <p:cTn id="53" presetID="3" presetClass="entr" presetSubtype="10" fill="hold" nodeType="withEffect">
                                  <p:stCondLst>
                                    <p:cond delay="0"/>
                                  </p:stCondLst>
                                  <p:childTnLst>
                                    <p:set>
                                      <p:cBhvr>
                                        <p:cTn id="54" dur="1" fill="hold">
                                          <p:stCondLst>
                                            <p:cond delay="0"/>
                                          </p:stCondLst>
                                        </p:cTn>
                                        <p:tgtEl>
                                          <p:spTgt spid="75820"/>
                                        </p:tgtEl>
                                        <p:attrNameLst>
                                          <p:attrName>style.visibility</p:attrName>
                                        </p:attrNameLst>
                                      </p:cBhvr>
                                      <p:to>
                                        <p:strVal val="visible"/>
                                      </p:to>
                                    </p:set>
                                    <p:animEffect transition="in" filter="blinds(horizontal)">
                                      <p:cBhvr>
                                        <p:cTn id="55" dur="500"/>
                                        <p:tgtEl>
                                          <p:spTgt spid="75820"/>
                                        </p:tgtEl>
                                      </p:cBhvr>
                                    </p:animEffect>
                                  </p:childTnLst>
                                </p:cTn>
                              </p:par>
                              <p:par>
                                <p:cTn id="56" presetID="3" presetClass="entr" presetSubtype="10" fill="hold" nodeType="withEffect">
                                  <p:stCondLst>
                                    <p:cond delay="0"/>
                                  </p:stCondLst>
                                  <p:childTnLst>
                                    <p:set>
                                      <p:cBhvr>
                                        <p:cTn id="57" dur="1" fill="hold">
                                          <p:stCondLst>
                                            <p:cond delay="0"/>
                                          </p:stCondLst>
                                        </p:cTn>
                                        <p:tgtEl>
                                          <p:spTgt spid="75814"/>
                                        </p:tgtEl>
                                        <p:attrNameLst>
                                          <p:attrName>style.visibility</p:attrName>
                                        </p:attrNameLst>
                                      </p:cBhvr>
                                      <p:to>
                                        <p:strVal val="visible"/>
                                      </p:to>
                                    </p:set>
                                    <p:animEffect transition="in" filter="blinds(horizontal)">
                                      <p:cBhvr>
                                        <p:cTn id="58" dur="500"/>
                                        <p:tgtEl>
                                          <p:spTgt spid="7581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blinds(horizontal)">
                                      <p:cBhvr>
                                        <p:cTn id="63" dur="500"/>
                                        <p:tgtEl>
                                          <p:spTgt spid="3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blinds(horizontal)">
                                      <p:cBhvr>
                                        <p:cTn id="6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1" grpId="0"/>
      <p:bldP spid="75803" grpId="0" animBg="1"/>
      <p:bldP spid="75804" grpId="0" animBg="1"/>
      <p:bldP spid="75805" grpId="0" animBg="1"/>
      <p:bldP spid="75806" grpId="0" animBg="1"/>
      <p:bldP spid="75809" grpId="0"/>
      <p:bldP spid="75810" grpId="0"/>
      <p:bldP spid="75811" grpId="0"/>
      <p:bldP spid="75812" grpId="0"/>
      <p:bldP spid="75817"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a:extLst>
              <a:ext uri="{FF2B5EF4-FFF2-40B4-BE49-F238E27FC236}">
                <a16:creationId xmlns:a16="http://schemas.microsoft.com/office/drawing/2014/main" id="{A328183F-B664-F84A-BCBF-853A86D568EE}"/>
              </a:ext>
            </a:extLst>
          </p:cNvPr>
          <p:cNvSpPr>
            <a:spLocks noGrp="1"/>
          </p:cNvSpPr>
          <p:nvPr>
            <p:ph idx="1"/>
          </p:nvPr>
        </p:nvSpPr>
        <p:spPr>
          <a:xfrm>
            <a:off x="685800" y="714375"/>
            <a:ext cx="7772400" cy="857250"/>
          </a:xfrm>
        </p:spPr>
        <p:txBody>
          <a:bodyPr/>
          <a:lstStyle/>
          <a:p>
            <a:pPr>
              <a:buClr>
                <a:srgbClr val="0000FF"/>
              </a:buClr>
            </a:pPr>
            <a:r>
              <a:rPr lang="zh-CN" altLang="en-US" b="1">
                <a:solidFill>
                  <a:srgbClr val="0000FF"/>
                </a:solidFill>
                <a:latin typeface="幼圆" pitchFamily="49" charset="-122"/>
                <a:ea typeface="幼圆" pitchFamily="49" charset="-122"/>
              </a:rPr>
              <a:t>程序运行的一般步骤</a:t>
            </a:r>
            <a:endParaRPr lang="en-US" altLang="zh-CN" b="1">
              <a:solidFill>
                <a:srgbClr val="0000FF"/>
              </a:solidFill>
              <a:latin typeface="幼圆" pitchFamily="49" charset="-122"/>
              <a:ea typeface="幼圆" pitchFamily="49" charset="-122"/>
            </a:endParaRPr>
          </a:p>
        </p:txBody>
      </p:sp>
      <p:sp>
        <p:nvSpPr>
          <p:cNvPr id="12291" name="Rectangle 2">
            <a:hlinkClick r:id="rId2"/>
            <a:extLst>
              <a:ext uri="{FF2B5EF4-FFF2-40B4-BE49-F238E27FC236}">
                <a16:creationId xmlns:a16="http://schemas.microsoft.com/office/drawing/2014/main" id="{0432222F-B67C-5842-AAD5-D2A5D6007092}"/>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00"/>
                </a:solidFill>
                <a:latin typeface="Arial" panose="020B0604020202020204" pitchFamily="34" charset="0"/>
                <a:ea typeface="幼圆" pitchFamily="49" charset="-122"/>
              </a:rPr>
              <a:t>3.2   </a:t>
            </a:r>
            <a:r>
              <a:rPr lang="zh-CN" altLang="en-US" sz="2800" dirty="0">
                <a:solidFill>
                  <a:srgbClr val="FF0000"/>
                </a:solidFill>
                <a:latin typeface="Arial" panose="020B0604020202020204" pitchFamily="34" charset="0"/>
                <a:ea typeface="幼圆" pitchFamily="49" charset="-122"/>
              </a:rPr>
              <a:t>程序的装入和链接</a:t>
            </a:r>
          </a:p>
        </p:txBody>
      </p:sp>
      <p:sp>
        <p:nvSpPr>
          <p:cNvPr id="25604" name="AutoShape 3">
            <a:extLst>
              <a:ext uri="{FF2B5EF4-FFF2-40B4-BE49-F238E27FC236}">
                <a16:creationId xmlns:a16="http://schemas.microsoft.com/office/drawing/2014/main" id="{802CFAB6-A111-6B43-AA79-B0E6F3CEF1E5}"/>
              </a:ext>
            </a:extLst>
          </p:cNvPr>
          <p:cNvSpPr>
            <a:spLocks noChangeArrowheads="1"/>
          </p:cNvSpPr>
          <p:nvPr/>
        </p:nvSpPr>
        <p:spPr bwMode="auto">
          <a:xfrm>
            <a:off x="1295400" y="1871663"/>
            <a:ext cx="838200" cy="457200"/>
          </a:xfrm>
          <a:prstGeom prst="flowChartOnlineStorage">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05" name="Line 4">
            <a:extLst>
              <a:ext uri="{FF2B5EF4-FFF2-40B4-BE49-F238E27FC236}">
                <a16:creationId xmlns:a16="http://schemas.microsoft.com/office/drawing/2014/main" id="{F893BBAE-5E23-EF41-994D-B019B6FB8646}"/>
              </a:ext>
            </a:extLst>
          </p:cNvPr>
          <p:cNvSpPr>
            <a:spLocks noChangeShapeType="1"/>
          </p:cNvSpPr>
          <p:nvPr/>
        </p:nvSpPr>
        <p:spPr bwMode="auto">
          <a:xfrm>
            <a:off x="1981200" y="2100263"/>
            <a:ext cx="45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6" name="Line 5">
            <a:extLst>
              <a:ext uri="{FF2B5EF4-FFF2-40B4-BE49-F238E27FC236}">
                <a16:creationId xmlns:a16="http://schemas.microsoft.com/office/drawing/2014/main" id="{B6F780FB-9B53-1C4C-A56D-5001BA94672B}"/>
              </a:ext>
            </a:extLst>
          </p:cNvPr>
          <p:cNvSpPr>
            <a:spLocks noChangeShapeType="1"/>
          </p:cNvSpPr>
          <p:nvPr/>
        </p:nvSpPr>
        <p:spPr bwMode="auto">
          <a:xfrm>
            <a:off x="2438400" y="2100263"/>
            <a:ext cx="0" cy="2514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Rectangle 6">
            <a:extLst>
              <a:ext uri="{FF2B5EF4-FFF2-40B4-BE49-F238E27FC236}">
                <a16:creationId xmlns:a16="http://schemas.microsoft.com/office/drawing/2014/main" id="{46893294-88DF-CE44-930A-5E89E6036417}"/>
              </a:ext>
            </a:extLst>
          </p:cNvPr>
          <p:cNvSpPr>
            <a:spLocks noChangeArrowheads="1"/>
          </p:cNvSpPr>
          <p:nvPr/>
        </p:nvSpPr>
        <p:spPr bwMode="auto">
          <a:xfrm>
            <a:off x="1447800" y="2862263"/>
            <a:ext cx="762000" cy="3048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08" name="Line 7">
            <a:extLst>
              <a:ext uri="{FF2B5EF4-FFF2-40B4-BE49-F238E27FC236}">
                <a16:creationId xmlns:a16="http://schemas.microsoft.com/office/drawing/2014/main" id="{06899875-B42D-8B4C-A11F-25E960830688}"/>
              </a:ext>
            </a:extLst>
          </p:cNvPr>
          <p:cNvSpPr>
            <a:spLocks noChangeShapeType="1"/>
          </p:cNvSpPr>
          <p:nvPr/>
        </p:nvSpPr>
        <p:spPr bwMode="auto">
          <a:xfrm>
            <a:off x="2209800" y="3014663"/>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Rectangle 8">
            <a:extLst>
              <a:ext uri="{FF2B5EF4-FFF2-40B4-BE49-F238E27FC236}">
                <a16:creationId xmlns:a16="http://schemas.microsoft.com/office/drawing/2014/main" id="{EEEA8BA9-F201-4D4A-9C55-2E0AB0FC4133}"/>
              </a:ext>
            </a:extLst>
          </p:cNvPr>
          <p:cNvSpPr>
            <a:spLocks noChangeArrowheads="1"/>
          </p:cNvSpPr>
          <p:nvPr/>
        </p:nvSpPr>
        <p:spPr bwMode="auto">
          <a:xfrm>
            <a:off x="1447800" y="3471863"/>
            <a:ext cx="762000" cy="3048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10" name="Line 9">
            <a:extLst>
              <a:ext uri="{FF2B5EF4-FFF2-40B4-BE49-F238E27FC236}">
                <a16:creationId xmlns:a16="http://schemas.microsoft.com/office/drawing/2014/main" id="{677B564F-E472-0849-8BF7-452FB4D7FBE3}"/>
              </a:ext>
            </a:extLst>
          </p:cNvPr>
          <p:cNvSpPr>
            <a:spLocks noChangeShapeType="1"/>
          </p:cNvSpPr>
          <p:nvPr/>
        </p:nvSpPr>
        <p:spPr bwMode="auto">
          <a:xfrm>
            <a:off x="2209800" y="3624263"/>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Rectangle 15">
            <a:extLst>
              <a:ext uri="{FF2B5EF4-FFF2-40B4-BE49-F238E27FC236}">
                <a16:creationId xmlns:a16="http://schemas.microsoft.com/office/drawing/2014/main" id="{53405CE4-DD24-AC43-A9BC-5EF862BD0DA0}"/>
              </a:ext>
            </a:extLst>
          </p:cNvPr>
          <p:cNvSpPr>
            <a:spLocks noChangeArrowheads="1"/>
          </p:cNvSpPr>
          <p:nvPr/>
        </p:nvSpPr>
        <p:spPr bwMode="auto">
          <a:xfrm>
            <a:off x="3048000" y="3014663"/>
            <a:ext cx="990600" cy="7620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12" name="Rectangle 16">
            <a:extLst>
              <a:ext uri="{FF2B5EF4-FFF2-40B4-BE49-F238E27FC236}">
                <a16:creationId xmlns:a16="http://schemas.microsoft.com/office/drawing/2014/main" id="{6835E03F-468B-5C4D-8F71-0AB0CD24C896}"/>
              </a:ext>
            </a:extLst>
          </p:cNvPr>
          <p:cNvSpPr>
            <a:spLocks noChangeArrowheads="1"/>
          </p:cNvSpPr>
          <p:nvPr/>
        </p:nvSpPr>
        <p:spPr bwMode="auto">
          <a:xfrm>
            <a:off x="4572000" y="3090863"/>
            <a:ext cx="1524000" cy="5334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13" name="Rectangle 17">
            <a:extLst>
              <a:ext uri="{FF2B5EF4-FFF2-40B4-BE49-F238E27FC236}">
                <a16:creationId xmlns:a16="http://schemas.microsoft.com/office/drawing/2014/main" id="{8D5005D0-C846-A947-B8BB-53AE2A851B67}"/>
              </a:ext>
            </a:extLst>
          </p:cNvPr>
          <p:cNvSpPr>
            <a:spLocks noChangeArrowheads="1"/>
          </p:cNvSpPr>
          <p:nvPr/>
        </p:nvSpPr>
        <p:spPr bwMode="auto">
          <a:xfrm>
            <a:off x="6629400" y="3014663"/>
            <a:ext cx="990600" cy="7620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14" name="Line 18">
            <a:extLst>
              <a:ext uri="{FF2B5EF4-FFF2-40B4-BE49-F238E27FC236}">
                <a16:creationId xmlns:a16="http://schemas.microsoft.com/office/drawing/2014/main" id="{4C87E424-B91D-9C4C-BA4F-A2927D3499FA}"/>
              </a:ext>
            </a:extLst>
          </p:cNvPr>
          <p:cNvSpPr>
            <a:spLocks noChangeShapeType="1"/>
          </p:cNvSpPr>
          <p:nvPr/>
        </p:nvSpPr>
        <p:spPr bwMode="auto">
          <a:xfrm>
            <a:off x="8382000" y="1643063"/>
            <a:ext cx="0" cy="3581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5" name="Line 19">
            <a:extLst>
              <a:ext uri="{FF2B5EF4-FFF2-40B4-BE49-F238E27FC236}">
                <a16:creationId xmlns:a16="http://schemas.microsoft.com/office/drawing/2014/main" id="{929A3831-2AC2-E541-98E0-21BC2A28333B}"/>
              </a:ext>
            </a:extLst>
          </p:cNvPr>
          <p:cNvSpPr>
            <a:spLocks noChangeShapeType="1"/>
          </p:cNvSpPr>
          <p:nvPr/>
        </p:nvSpPr>
        <p:spPr bwMode="auto">
          <a:xfrm>
            <a:off x="8915400" y="1643063"/>
            <a:ext cx="0" cy="3581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Line 20">
            <a:extLst>
              <a:ext uri="{FF2B5EF4-FFF2-40B4-BE49-F238E27FC236}">
                <a16:creationId xmlns:a16="http://schemas.microsoft.com/office/drawing/2014/main" id="{E7DC0DDE-5E68-AA41-A645-4F42B283F1CC}"/>
              </a:ext>
            </a:extLst>
          </p:cNvPr>
          <p:cNvSpPr>
            <a:spLocks noChangeShapeType="1"/>
          </p:cNvSpPr>
          <p:nvPr/>
        </p:nvSpPr>
        <p:spPr bwMode="auto">
          <a:xfrm>
            <a:off x="8382000" y="248126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7" name="Line 21">
            <a:extLst>
              <a:ext uri="{FF2B5EF4-FFF2-40B4-BE49-F238E27FC236}">
                <a16:creationId xmlns:a16="http://schemas.microsoft.com/office/drawing/2014/main" id="{2B244C5C-B28B-3241-8302-3DBA1BDA6891}"/>
              </a:ext>
            </a:extLst>
          </p:cNvPr>
          <p:cNvSpPr>
            <a:spLocks noChangeShapeType="1"/>
          </p:cNvSpPr>
          <p:nvPr/>
        </p:nvSpPr>
        <p:spPr bwMode="auto">
          <a:xfrm>
            <a:off x="8382000" y="347186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Line 22">
            <a:extLst>
              <a:ext uri="{FF2B5EF4-FFF2-40B4-BE49-F238E27FC236}">
                <a16:creationId xmlns:a16="http://schemas.microsoft.com/office/drawing/2014/main" id="{A2C2C175-A73B-B749-B532-A13F698689B3}"/>
              </a:ext>
            </a:extLst>
          </p:cNvPr>
          <p:cNvSpPr>
            <a:spLocks noChangeShapeType="1"/>
          </p:cNvSpPr>
          <p:nvPr/>
        </p:nvSpPr>
        <p:spPr bwMode="auto">
          <a:xfrm>
            <a:off x="2438400" y="3319463"/>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9" name="Line 23">
            <a:extLst>
              <a:ext uri="{FF2B5EF4-FFF2-40B4-BE49-F238E27FC236}">
                <a16:creationId xmlns:a16="http://schemas.microsoft.com/office/drawing/2014/main" id="{1FA50E76-7E6B-7B4A-9D02-6785BE9F6AF9}"/>
              </a:ext>
            </a:extLst>
          </p:cNvPr>
          <p:cNvSpPr>
            <a:spLocks noChangeShapeType="1"/>
          </p:cNvSpPr>
          <p:nvPr/>
        </p:nvSpPr>
        <p:spPr bwMode="auto">
          <a:xfrm>
            <a:off x="4038600" y="3395663"/>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0" name="Line 24">
            <a:extLst>
              <a:ext uri="{FF2B5EF4-FFF2-40B4-BE49-F238E27FC236}">
                <a16:creationId xmlns:a16="http://schemas.microsoft.com/office/drawing/2014/main" id="{B1416115-39E0-864F-A383-1F421C85EBB9}"/>
              </a:ext>
            </a:extLst>
          </p:cNvPr>
          <p:cNvSpPr>
            <a:spLocks noChangeShapeType="1"/>
          </p:cNvSpPr>
          <p:nvPr/>
        </p:nvSpPr>
        <p:spPr bwMode="auto">
          <a:xfrm>
            <a:off x="6096000" y="3319463"/>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1" name="Line 25">
            <a:extLst>
              <a:ext uri="{FF2B5EF4-FFF2-40B4-BE49-F238E27FC236}">
                <a16:creationId xmlns:a16="http://schemas.microsoft.com/office/drawing/2014/main" id="{C282C952-420C-264F-A327-3613C3D6096C}"/>
              </a:ext>
            </a:extLst>
          </p:cNvPr>
          <p:cNvSpPr>
            <a:spLocks noChangeShapeType="1"/>
          </p:cNvSpPr>
          <p:nvPr/>
        </p:nvSpPr>
        <p:spPr bwMode="auto">
          <a:xfrm>
            <a:off x="7620000" y="3319463"/>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Line 26">
            <a:extLst>
              <a:ext uri="{FF2B5EF4-FFF2-40B4-BE49-F238E27FC236}">
                <a16:creationId xmlns:a16="http://schemas.microsoft.com/office/drawing/2014/main" id="{24F1D93F-C4F8-8446-A934-149C89441922}"/>
              </a:ext>
            </a:extLst>
          </p:cNvPr>
          <p:cNvSpPr>
            <a:spLocks noChangeShapeType="1"/>
          </p:cNvSpPr>
          <p:nvPr/>
        </p:nvSpPr>
        <p:spPr bwMode="auto">
          <a:xfrm flipV="1">
            <a:off x="7848600" y="3167063"/>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AutoShape 27">
            <a:extLst>
              <a:ext uri="{FF2B5EF4-FFF2-40B4-BE49-F238E27FC236}">
                <a16:creationId xmlns:a16="http://schemas.microsoft.com/office/drawing/2014/main" id="{D64D101D-94EF-B148-B4E6-26E2EB7BAF44}"/>
              </a:ext>
            </a:extLst>
          </p:cNvPr>
          <p:cNvSpPr>
            <a:spLocks/>
          </p:cNvSpPr>
          <p:nvPr/>
        </p:nvSpPr>
        <p:spPr bwMode="auto">
          <a:xfrm>
            <a:off x="1219200" y="2862263"/>
            <a:ext cx="228600" cy="1524000"/>
          </a:xfrm>
          <a:prstGeom prst="leftBrace">
            <a:avLst>
              <a:gd name="adj1" fmla="val 5555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b="0"/>
          </a:p>
        </p:txBody>
      </p:sp>
      <p:sp>
        <p:nvSpPr>
          <p:cNvPr id="25624" name="AutoShape 28">
            <a:extLst>
              <a:ext uri="{FF2B5EF4-FFF2-40B4-BE49-F238E27FC236}">
                <a16:creationId xmlns:a16="http://schemas.microsoft.com/office/drawing/2014/main" id="{D0C14C7E-308B-6A48-ACD1-0323B502B959}"/>
              </a:ext>
            </a:extLst>
          </p:cNvPr>
          <p:cNvSpPr>
            <a:spLocks/>
          </p:cNvSpPr>
          <p:nvPr/>
        </p:nvSpPr>
        <p:spPr bwMode="auto">
          <a:xfrm>
            <a:off x="8153400" y="2481263"/>
            <a:ext cx="228600" cy="990600"/>
          </a:xfrm>
          <a:prstGeom prst="leftBrace">
            <a:avLst>
              <a:gd name="adj1" fmla="val 3611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25" name="AutoShape 30">
            <a:extLst>
              <a:ext uri="{FF2B5EF4-FFF2-40B4-BE49-F238E27FC236}">
                <a16:creationId xmlns:a16="http://schemas.microsoft.com/office/drawing/2014/main" id="{54D28227-77FD-BE47-9028-6CDF6F83ECE8}"/>
              </a:ext>
            </a:extLst>
          </p:cNvPr>
          <p:cNvSpPr>
            <a:spLocks/>
          </p:cNvSpPr>
          <p:nvPr/>
        </p:nvSpPr>
        <p:spPr bwMode="auto">
          <a:xfrm rot="-5400000">
            <a:off x="1257300" y="3967163"/>
            <a:ext cx="381000" cy="1981200"/>
          </a:xfrm>
          <a:prstGeom prst="leftBrace">
            <a:avLst>
              <a:gd name="adj1" fmla="val 4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26" name="AutoShape 31">
            <a:extLst>
              <a:ext uri="{FF2B5EF4-FFF2-40B4-BE49-F238E27FC236}">
                <a16:creationId xmlns:a16="http://schemas.microsoft.com/office/drawing/2014/main" id="{DE7DC19F-1EB3-7B45-BD7C-E239E862173E}"/>
              </a:ext>
            </a:extLst>
          </p:cNvPr>
          <p:cNvSpPr>
            <a:spLocks/>
          </p:cNvSpPr>
          <p:nvPr/>
        </p:nvSpPr>
        <p:spPr bwMode="auto">
          <a:xfrm rot="-5400000">
            <a:off x="4343400" y="3243263"/>
            <a:ext cx="457200" cy="3505200"/>
          </a:xfrm>
          <a:prstGeom prst="leftBrace">
            <a:avLst>
              <a:gd name="adj1" fmla="val 63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27" name="AutoShape 32">
            <a:extLst>
              <a:ext uri="{FF2B5EF4-FFF2-40B4-BE49-F238E27FC236}">
                <a16:creationId xmlns:a16="http://schemas.microsoft.com/office/drawing/2014/main" id="{29A5ACAA-8CE3-E74B-8E1B-8D79211A7081}"/>
              </a:ext>
            </a:extLst>
          </p:cNvPr>
          <p:cNvSpPr>
            <a:spLocks/>
          </p:cNvSpPr>
          <p:nvPr/>
        </p:nvSpPr>
        <p:spPr bwMode="auto">
          <a:xfrm rot="-5400000">
            <a:off x="7124700" y="3890963"/>
            <a:ext cx="457200" cy="2057400"/>
          </a:xfrm>
          <a:prstGeom prst="leftBrace">
            <a:avLst>
              <a:gd name="adj1" fmla="val 37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28" name="Line 33">
            <a:extLst>
              <a:ext uri="{FF2B5EF4-FFF2-40B4-BE49-F238E27FC236}">
                <a16:creationId xmlns:a16="http://schemas.microsoft.com/office/drawing/2014/main" id="{44FCC2BF-D1D0-F843-B19A-92A32ED6A308}"/>
              </a:ext>
            </a:extLst>
          </p:cNvPr>
          <p:cNvSpPr>
            <a:spLocks noChangeShapeType="1"/>
          </p:cNvSpPr>
          <p:nvPr/>
        </p:nvSpPr>
        <p:spPr bwMode="auto">
          <a:xfrm flipV="1">
            <a:off x="2819400" y="3624263"/>
            <a:ext cx="0" cy="11430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5629" name="Line 34">
            <a:extLst>
              <a:ext uri="{FF2B5EF4-FFF2-40B4-BE49-F238E27FC236}">
                <a16:creationId xmlns:a16="http://schemas.microsoft.com/office/drawing/2014/main" id="{776C6F88-8591-FB4D-9B98-6350258F0DAE}"/>
              </a:ext>
            </a:extLst>
          </p:cNvPr>
          <p:cNvSpPr>
            <a:spLocks noChangeShapeType="1"/>
          </p:cNvSpPr>
          <p:nvPr/>
        </p:nvSpPr>
        <p:spPr bwMode="auto">
          <a:xfrm flipV="1">
            <a:off x="6324600" y="3548063"/>
            <a:ext cx="0" cy="11430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5630" name="Text Box 35">
            <a:extLst>
              <a:ext uri="{FF2B5EF4-FFF2-40B4-BE49-F238E27FC236}">
                <a16:creationId xmlns:a16="http://schemas.microsoft.com/office/drawing/2014/main" id="{571718CE-2F2A-1140-9E54-8EBE556EDB44}"/>
              </a:ext>
            </a:extLst>
          </p:cNvPr>
          <p:cNvSpPr txBox="1">
            <a:spLocks noChangeArrowheads="1"/>
          </p:cNvSpPr>
          <p:nvPr/>
        </p:nvSpPr>
        <p:spPr bwMode="auto">
          <a:xfrm>
            <a:off x="1524000" y="1871663"/>
            <a:ext cx="457200" cy="4572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latin typeface="幼圆" pitchFamily="49" charset="-122"/>
                <a:ea typeface="幼圆" pitchFamily="49" charset="-122"/>
              </a:rPr>
              <a:t>库</a:t>
            </a:r>
          </a:p>
        </p:txBody>
      </p:sp>
      <p:sp>
        <p:nvSpPr>
          <p:cNvPr id="73" name="Text Box 36">
            <a:extLst>
              <a:ext uri="{FF2B5EF4-FFF2-40B4-BE49-F238E27FC236}">
                <a16:creationId xmlns:a16="http://schemas.microsoft.com/office/drawing/2014/main" id="{34A4ACA8-D66E-1746-850D-DFE408ED9937}"/>
              </a:ext>
            </a:extLst>
          </p:cNvPr>
          <p:cNvSpPr txBox="1">
            <a:spLocks noChangeArrowheads="1"/>
          </p:cNvSpPr>
          <p:nvPr/>
        </p:nvSpPr>
        <p:spPr bwMode="auto">
          <a:xfrm>
            <a:off x="3059113" y="3014663"/>
            <a:ext cx="1008062" cy="846137"/>
          </a:xfrm>
          <a:prstGeom prst="rect">
            <a:avLst/>
          </a:prstGeom>
          <a:solidFill>
            <a:srgbClr val="0000FF"/>
          </a:solidFill>
          <a:ln w="9525">
            <a:noFill/>
            <a:miter lim="800000"/>
            <a:headEnd/>
            <a:tailEnd/>
          </a:ln>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effectLst>
                  <a:outerShdw blurRad="38100" dist="38100" dir="2700000" algn="tl">
                    <a:srgbClr val="000000"/>
                  </a:outerShdw>
                </a:effectLst>
                <a:latin typeface="幼圆" pitchFamily="49" charset="-122"/>
                <a:ea typeface="幼圆" pitchFamily="49" charset="-122"/>
              </a:rPr>
              <a:t>链接程序</a:t>
            </a:r>
          </a:p>
        </p:txBody>
      </p:sp>
      <p:sp>
        <p:nvSpPr>
          <p:cNvPr id="74" name="Text Box 37">
            <a:extLst>
              <a:ext uri="{FF2B5EF4-FFF2-40B4-BE49-F238E27FC236}">
                <a16:creationId xmlns:a16="http://schemas.microsoft.com/office/drawing/2014/main" id="{88FF9DD2-C0B5-AC4D-8515-00C9EA40ACFE}"/>
              </a:ext>
            </a:extLst>
          </p:cNvPr>
          <p:cNvSpPr txBox="1">
            <a:spLocks noChangeArrowheads="1"/>
          </p:cNvSpPr>
          <p:nvPr/>
        </p:nvSpPr>
        <p:spPr bwMode="auto">
          <a:xfrm>
            <a:off x="4648200" y="3090863"/>
            <a:ext cx="1447800" cy="461962"/>
          </a:xfrm>
          <a:prstGeom prst="rect">
            <a:avLst/>
          </a:prstGeom>
          <a:solidFill>
            <a:srgbClr val="0000FF"/>
          </a:solidFill>
          <a:ln w="9525">
            <a:noFill/>
            <a:miter lim="800000"/>
            <a:headEnd/>
            <a:tailEnd/>
          </a:ln>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effectLst>
                  <a:outerShdw blurRad="38100" dist="38100" dir="2700000" algn="tl">
                    <a:srgbClr val="000000"/>
                  </a:outerShdw>
                </a:effectLst>
                <a:latin typeface="幼圆" pitchFamily="49" charset="-122"/>
                <a:ea typeface="幼圆" pitchFamily="49" charset="-122"/>
              </a:rPr>
              <a:t>装入模块</a:t>
            </a:r>
          </a:p>
        </p:txBody>
      </p:sp>
      <p:sp>
        <p:nvSpPr>
          <p:cNvPr id="25633" name="Text Box 38">
            <a:extLst>
              <a:ext uri="{FF2B5EF4-FFF2-40B4-BE49-F238E27FC236}">
                <a16:creationId xmlns:a16="http://schemas.microsoft.com/office/drawing/2014/main" id="{69AD2FB2-2D98-A24D-9CD9-129EF86D643E}"/>
              </a:ext>
            </a:extLst>
          </p:cNvPr>
          <p:cNvSpPr txBox="1">
            <a:spLocks noChangeArrowheads="1"/>
          </p:cNvSpPr>
          <p:nvPr/>
        </p:nvSpPr>
        <p:spPr bwMode="auto">
          <a:xfrm>
            <a:off x="6654800" y="3005138"/>
            <a:ext cx="963613" cy="8302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latin typeface="幼圆" pitchFamily="49" charset="-122"/>
                <a:ea typeface="幼圆" pitchFamily="49" charset="-122"/>
              </a:rPr>
              <a:t>装入程序</a:t>
            </a:r>
          </a:p>
        </p:txBody>
      </p:sp>
      <p:sp>
        <p:nvSpPr>
          <p:cNvPr id="25634" name="Text Box 39">
            <a:extLst>
              <a:ext uri="{FF2B5EF4-FFF2-40B4-BE49-F238E27FC236}">
                <a16:creationId xmlns:a16="http://schemas.microsoft.com/office/drawing/2014/main" id="{F8B416F7-E7D5-664F-B23C-097E113A079D}"/>
              </a:ext>
            </a:extLst>
          </p:cNvPr>
          <p:cNvSpPr txBox="1">
            <a:spLocks noChangeArrowheads="1"/>
          </p:cNvSpPr>
          <p:nvPr/>
        </p:nvSpPr>
        <p:spPr bwMode="auto">
          <a:xfrm>
            <a:off x="457200" y="2557463"/>
            <a:ext cx="9144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编译程序产生</a:t>
            </a:r>
            <a:r>
              <a:rPr lang="zh-CN" altLang="en-US" sz="2400">
                <a:solidFill>
                  <a:srgbClr val="0000FF"/>
                </a:solidFill>
                <a:latin typeface="幼圆" pitchFamily="49" charset="-122"/>
                <a:ea typeface="幼圆" pitchFamily="49" charset="-122"/>
              </a:rPr>
              <a:t>目标模块</a:t>
            </a:r>
          </a:p>
        </p:txBody>
      </p:sp>
      <p:sp>
        <p:nvSpPr>
          <p:cNvPr id="25635" name="Line 40">
            <a:extLst>
              <a:ext uri="{FF2B5EF4-FFF2-40B4-BE49-F238E27FC236}">
                <a16:creationId xmlns:a16="http://schemas.microsoft.com/office/drawing/2014/main" id="{C1758AFE-BE1E-5743-87BA-DAC6784F7397}"/>
              </a:ext>
            </a:extLst>
          </p:cNvPr>
          <p:cNvSpPr>
            <a:spLocks noChangeShapeType="1"/>
          </p:cNvSpPr>
          <p:nvPr/>
        </p:nvSpPr>
        <p:spPr bwMode="auto">
          <a:xfrm>
            <a:off x="7848600" y="301466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6" name="Line 41">
            <a:extLst>
              <a:ext uri="{FF2B5EF4-FFF2-40B4-BE49-F238E27FC236}">
                <a16:creationId xmlns:a16="http://schemas.microsoft.com/office/drawing/2014/main" id="{EA01BEF7-1D99-7641-B856-7BC3A3D4C505}"/>
              </a:ext>
            </a:extLst>
          </p:cNvPr>
          <p:cNvSpPr>
            <a:spLocks noChangeShapeType="1"/>
          </p:cNvSpPr>
          <p:nvPr/>
        </p:nvSpPr>
        <p:spPr bwMode="auto">
          <a:xfrm>
            <a:off x="7848600" y="3014663"/>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7" name="Text Box 42">
            <a:extLst>
              <a:ext uri="{FF2B5EF4-FFF2-40B4-BE49-F238E27FC236}">
                <a16:creationId xmlns:a16="http://schemas.microsoft.com/office/drawing/2014/main" id="{89A336A3-F2C6-E349-B3B2-1E067AA8F6A0}"/>
              </a:ext>
            </a:extLst>
          </p:cNvPr>
          <p:cNvSpPr txBox="1">
            <a:spLocks noChangeArrowheads="1"/>
          </p:cNvSpPr>
          <p:nvPr/>
        </p:nvSpPr>
        <p:spPr bwMode="auto">
          <a:xfrm>
            <a:off x="914400" y="53768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第一步</a:t>
            </a:r>
          </a:p>
        </p:txBody>
      </p:sp>
      <p:sp>
        <p:nvSpPr>
          <p:cNvPr id="25638" name="Text Box 44">
            <a:extLst>
              <a:ext uri="{FF2B5EF4-FFF2-40B4-BE49-F238E27FC236}">
                <a16:creationId xmlns:a16="http://schemas.microsoft.com/office/drawing/2014/main" id="{1B9DBE72-1ACD-DF45-8CD9-CAC26196B4DF}"/>
              </a:ext>
            </a:extLst>
          </p:cNvPr>
          <p:cNvSpPr txBox="1">
            <a:spLocks noChangeArrowheads="1"/>
          </p:cNvSpPr>
          <p:nvPr/>
        </p:nvSpPr>
        <p:spPr bwMode="auto">
          <a:xfrm>
            <a:off x="3886200" y="5376863"/>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第二步</a:t>
            </a:r>
          </a:p>
        </p:txBody>
      </p:sp>
      <p:sp>
        <p:nvSpPr>
          <p:cNvPr id="25639" name="Text Box 45">
            <a:extLst>
              <a:ext uri="{FF2B5EF4-FFF2-40B4-BE49-F238E27FC236}">
                <a16:creationId xmlns:a16="http://schemas.microsoft.com/office/drawing/2014/main" id="{95B26D9C-B7BC-6047-BAE3-6E8518A3C20F}"/>
              </a:ext>
            </a:extLst>
          </p:cNvPr>
          <p:cNvSpPr txBox="1">
            <a:spLocks noChangeArrowheads="1"/>
          </p:cNvSpPr>
          <p:nvPr/>
        </p:nvSpPr>
        <p:spPr bwMode="auto">
          <a:xfrm>
            <a:off x="6781800" y="537686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第三步</a:t>
            </a:r>
          </a:p>
        </p:txBody>
      </p:sp>
      <p:sp>
        <p:nvSpPr>
          <p:cNvPr id="25640" name="Freeform 46">
            <a:extLst>
              <a:ext uri="{FF2B5EF4-FFF2-40B4-BE49-F238E27FC236}">
                <a16:creationId xmlns:a16="http://schemas.microsoft.com/office/drawing/2014/main" id="{15D405E1-C89C-1B48-B323-76DA93C3E5B4}"/>
              </a:ext>
            </a:extLst>
          </p:cNvPr>
          <p:cNvSpPr>
            <a:spLocks/>
          </p:cNvSpPr>
          <p:nvPr/>
        </p:nvSpPr>
        <p:spPr bwMode="auto">
          <a:xfrm>
            <a:off x="8382000" y="1643063"/>
            <a:ext cx="533400" cy="165100"/>
          </a:xfrm>
          <a:custGeom>
            <a:avLst/>
            <a:gdLst>
              <a:gd name="T0" fmla="*/ 0 w 336"/>
              <a:gd name="T1" fmla="*/ 0 h 104"/>
              <a:gd name="T2" fmla="*/ 2147483647 w 336"/>
              <a:gd name="T3" fmla="*/ 2147483647 h 104"/>
              <a:gd name="T4" fmla="*/ 2147483647 w 336"/>
              <a:gd name="T5" fmla="*/ 2147483647 h 104"/>
              <a:gd name="T6" fmla="*/ 0 60000 65536"/>
              <a:gd name="T7" fmla="*/ 0 60000 65536"/>
              <a:gd name="T8" fmla="*/ 0 60000 65536"/>
              <a:gd name="T9" fmla="*/ 0 w 336"/>
              <a:gd name="T10" fmla="*/ 0 h 104"/>
              <a:gd name="T11" fmla="*/ 336 w 336"/>
              <a:gd name="T12" fmla="*/ 104 h 104"/>
            </a:gdLst>
            <a:ahLst/>
            <a:cxnLst>
              <a:cxn ang="T6">
                <a:pos x="T0" y="T1"/>
              </a:cxn>
              <a:cxn ang="T7">
                <a:pos x="T2" y="T3"/>
              </a:cxn>
              <a:cxn ang="T8">
                <a:pos x="T4" y="T5"/>
              </a:cxn>
            </a:cxnLst>
            <a:rect l="T9" t="T10" r="T11" b="T12"/>
            <a:pathLst>
              <a:path w="336" h="104">
                <a:moveTo>
                  <a:pt x="0" y="0"/>
                </a:moveTo>
                <a:cubicBezTo>
                  <a:pt x="44" y="44"/>
                  <a:pt x="88" y="88"/>
                  <a:pt x="144" y="96"/>
                </a:cubicBezTo>
                <a:cubicBezTo>
                  <a:pt x="200" y="104"/>
                  <a:pt x="304" y="56"/>
                  <a:pt x="336" y="48"/>
                </a:cubicBezTo>
              </a:path>
            </a:pathLst>
          </a:custGeom>
          <a:solidFill>
            <a:srgbClr val="0000FF"/>
          </a:solidFill>
          <a:ln w="9525">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41" name="Freeform 47">
            <a:extLst>
              <a:ext uri="{FF2B5EF4-FFF2-40B4-BE49-F238E27FC236}">
                <a16:creationId xmlns:a16="http://schemas.microsoft.com/office/drawing/2014/main" id="{F34781AF-9713-1B4D-82D7-EC9C74FD0F24}"/>
              </a:ext>
            </a:extLst>
          </p:cNvPr>
          <p:cNvSpPr>
            <a:spLocks/>
          </p:cNvSpPr>
          <p:nvPr/>
        </p:nvSpPr>
        <p:spPr bwMode="auto">
          <a:xfrm>
            <a:off x="8382000" y="5059363"/>
            <a:ext cx="533400" cy="165100"/>
          </a:xfrm>
          <a:custGeom>
            <a:avLst/>
            <a:gdLst>
              <a:gd name="T0" fmla="*/ 0 w 336"/>
              <a:gd name="T1" fmla="*/ 2147483647 h 104"/>
              <a:gd name="T2" fmla="*/ 2147483647 w 336"/>
              <a:gd name="T3" fmla="*/ 2147483647 h 104"/>
              <a:gd name="T4" fmla="*/ 2147483647 w 336"/>
              <a:gd name="T5" fmla="*/ 2147483647 h 104"/>
              <a:gd name="T6" fmla="*/ 0 60000 65536"/>
              <a:gd name="T7" fmla="*/ 0 60000 65536"/>
              <a:gd name="T8" fmla="*/ 0 60000 65536"/>
              <a:gd name="T9" fmla="*/ 0 w 336"/>
              <a:gd name="T10" fmla="*/ 0 h 104"/>
              <a:gd name="T11" fmla="*/ 336 w 336"/>
              <a:gd name="T12" fmla="*/ 104 h 104"/>
            </a:gdLst>
            <a:ahLst/>
            <a:cxnLst>
              <a:cxn ang="T6">
                <a:pos x="T0" y="T1"/>
              </a:cxn>
              <a:cxn ang="T7">
                <a:pos x="T2" y="T3"/>
              </a:cxn>
              <a:cxn ang="T8">
                <a:pos x="T4" y="T5"/>
              </a:cxn>
            </a:cxnLst>
            <a:rect l="T9" t="T10" r="T11" b="T12"/>
            <a:pathLst>
              <a:path w="336" h="104">
                <a:moveTo>
                  <a:pt x="0" y="56"/>
                </a:moveTo>
                <a:cubicBezTo>
                  <a:pt x="44" y="28"/>
                  <a:pt x="88" y="0"/>
                  <a:pt x="144" y="8"/>
                </a:cubicBezTo>
                <a:cubicBezTo>
                  <a:pt x="200" y="16"/>
                  <a:pt x="304" y="88"/>
                  <a:pt x="336" y="10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42" name="Rectangle 48">
            <a:extLst>
              <a:ext uri="{FF2B5EF4-FFF2-40B4-BE49-F238E27FC236}">
                <a16:creationId xmlns:a16="http://schemas.microsoft.com/office/drawing/2014/main" id="{C31E5431-79C8-9147-9900-96915B5B71CE}"/>
              </a:ext>
            </a:extLst>
          </p:cNvPr>
          <p:cNvSpPr>
            <a:spLocks noChangeArrowheads="1"/>
          </p:cNvSpPr>
          <p:nvPr/>
        </p:nvSpPr>
        <p:spPr bwMode="auto">
          <a:xfrm>
            <a:off x="8382000" y="2481263"/>
            <a:ext cx="533400" cy="9906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43" name="Text Box 49">
            <a:extLst>
              <a:ext uri="{FF2B5EF4-FFF2-40B4-BE49-F238E27FC236}">
                <a16:creationId xmlns:a16="http://schemas.microsoft.com/office/drawing/2014/main" id="{3336A482-7DC1-FE4C-A7B7-8589408093DF}"/>
              </a:ext>
            </a:extLst>
          </p:cNvPr>
          <p:cNvSpPr txBox="1">
            <a:spLocks noChangeArrowheads="1"/>
          </p:cNvSpPr>
          <p:nvPr/>
        </p:nvSpPr>
        <p:spPr bwMode="auto">
          <a:xfrm>
            <a:off x="8382000" y="5214938"/>
            <a:ext cx="5476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内存</a:t>
            </a:r>
          </a:p>
        </p:txBody>
      </p:sp>
      <p:sp>
        <p:nvSpPr>
          <p:cNvPr id="25644" name="Text Box 50">
            <a:extLst>
              <a:ext uri="{FF2B5EF4-FFF2-40B4-BE49-F238E27FC236}">
                <a16:creationId xmlns:a16="http://schemas.microsoft.com/office/drawing/2014/main" id="{036D16DD-5638-B742-9EF6-0CF9CEF7B508}"/>
              </a:ext>
            </a:extLst>
          </p:cNvPr>
          <p:cNvSpPr txBox="1">
            <a:spLocks noChangeArrowheads="1"/>
          </p:cNvSpPr>
          <p:nvPr/>
        </p:nvSpPr>
        <p:spPr bwMode="auto">
          <a:xfrm>
            <a:off x="1747838" y="4005263"/>
            <a:ext cx="461962"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a:t>
            </a:r>
          </a:p>
        </p:txBody>
      </p:sp>
    </p:spTree>
    <p:extLst>
      <p:ext uri="{BB962C8B-B14F-4D97-AF65-F5344CB8AC3E}">
        <p14:creationId xmlns:p14="http://schemas.microsoft.com/office/powerpoint/2010/main" val="300102567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linds(horizontal)">
                                      <p:cBhvr>
                                        <p:cTn id="7" dur="500"/>
                                        <p:tgtEl>
                                          <p:spTgt spid="25604"/>
                                        </p:tgtEl>
                                      </p:cBhvr>
                                    </p:animEffect>
                                  </p:childTnLst>
                                </p:cTn>
                              </p:par>
                              <p:par>
                                <p:cTn id="8" presetID="3" presetClass="entr" presetSubtype="10" fill="hold" nodeType="withEffect">
                                  <p:stCondLst>
                                    <p:cond delay="0"/>
                                  </p:stCondLst>
                                  <p:childTnLst>
                                    <p:set>
                                      <p:cBhvr>
                                        <p:cTn id="9" dur="1" fill="hold">
                                          <p:stCondLst>
                                            <p:cond delay="0"/>
                                          </p:stCondLst>
                                        </p:cTn>
                                        <p:tgtEl>
                                          <p:spTgt spid="25605"/>
                                        </p:tgtEl>
                                        <p:attrNameLst>
                                          <p:attrName>style.visibility</p:attrName>
                                        </p:attrNameLst>
                                      </p:cBhvr>
                                      <p:to>
                                        <p:strVal val="visible"/>
                                      </p:to>
                                    </p:set>
                                    <p:animEffect transition="in" filter="blinds(horizontal)">
                                      <p:cBhvr>
                                        <p:cTn id="10" dur="500"/>
                                        <p:tgtEl>
                                          <p:spTgt spid="25605"/>
                                        </p:tgtEl>
                                      </p:cBhvr>
                                    </p:animEffect>
                                  </p:childTnLst>
                                </p:cTn>
                              </p:par>
                              <p:par>
                                <p:cTn id="11" presetID="3" presetClass="entr" presetSubtype="10" fill="hold" nodeType="withEffect">
                                  <p:stCondLst>
                                    <p:cond delay="0"/>
                                  </p:stCondLst>
                                  <p:childTnLst>
                                    <p:set>
                                      <p:cBhvr>
                                        <p:cTn id="12" dur="1" fill="hold">
                                          <p:stCondLst>
                                            <p:cond delay="0"/>
                                          </p:stCondLst>
                                        </p:cTn>
                                        <p:tgtEl>
                                          <p:spTgt spid="25606"/>
                                        </p:tgtEl>
                                        <p:attrNameLst>
                                          <p:attrName>style.visibility</p:attrName>
                                        </p:attrNameLst>
                                      </p:cBhvr>
                                      <p:to>
                                        <p:strVal val="visible"/>
                                      </p:to>
                                    </p:set>
                                    <p:animEffect transition="in" filter="blinds(horizontal)">
                                      <p:cBhvr>
                                        <p:cTn id="13" dur="500"/>
                                        <p:tgtEl>
                                          <p:spTgt spid="2560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5607"/>
                                        </p:tgtEl>
                                        <p:attrNameLst>
                                          <p:attrName>style.visibility</p:attrName>
                                        </p:attrNameLst>
                                      </p:cBhvr>
                                      <p:to>
                                        <p:strVal val="visible"/>
                                      </p:to>
                                    </p:set>
                                    <p:animEffect transition="in" filter="blinds(horizontal)">
                                      <p:cBhvr>
                                        <p:cTn id="16" dur="500"/>
                                        <p:tgtEl>
                                          <p:spTgt spid="25607"/>
                                        </p:tgtEl>
                                      </p:cBhvr>
                                    </p:animEffect>
                                  </p:childTnLst>
                                </p:cTn>
                              </p:par>
                              <p:par>
                                <p:cTn id="17" presetID="3" presetClass="entr" presetSubtype="10" fill="hold" nodeType="withEffect">
                                  <p:stCondLst>
                                    <p:cond delay="0"/>
                                  </p:stCondLst>
                                  <p:childTnLst>
                                    <p:set>
                                      <p:cBhvr>
                                        <p:cTn id="18" dur="1" fill="hold">
                                          <p:stCondLst>
                                            <p:cond delay="0"/>
                                          </p:stCondLst>
                                        </p:cTn>
                                        <p:tgtEl>
                                          <p:spTgt spid="25608"/>
                                        </p:tgtEl>
                                        <p:attrNameLst>
                                          <p:attrName>style.visibility</p:attrName>
                                        </p:attrNameLst>
                                      </p:cBhvr>
                                      <p:to>
                                        <p:strVal val="visible"/>
                                      </p:to>
                                    </p:set>
                                    <p:animEffect transition="in" filter="blinds(horizontal)">
                                      <p:cBhvr>
                                        <p:cTn id="19" dur="500"/>
                                        <p:tgtEl>
                                          <p:spTgt spid="2560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5609"/>
                                        </p:tgtEl>
                                        <p:attrNameLst>
                                          <p:attrName>style.visibility</p:attrName>
                                        </p:attrNameLst>
                                      </p:cBhvr>
                                      <p:to>
                                        <p:strVal val="visible"/>
                                      </p:to>
                                    </p:set>
                                    <p:animEffect transition="in" filter="blinds(horizontal)">
                                      <p:cBhvr>
                                        <p:cTn id="22" dur="500"/>
                                        <p:tgtEl>
                                          <p:spTgt spid="25609"/>
                                        </p:tgtEl>
                                      </p:cBhvr>
                                    </p:animEffect>
                                  </p:childTnLst>
                                </p:cTn>
                              </p:par>
                              <p:par>
                                <p:cTn id="23" presetID="3" presetClass="entr" presetSubtype="10" fill="hold" nodeType="withEffect">
                                  <p:stCondLst>
                                    <p:cond delay="0"/>
                                  </p:stCondLst>
                                  <p:childTnLst>
                                    <p:set>
                                      <p:cBhvr>
                                        <p:cTn id="24" dur="1" fill="hold">
                                          <p:stCondLst>
                                            <p:cond delay="0"/>
                                          </p:stCondLst>
                                        </p:cTn>
                                        <p:tgtEl>
                                          <p:spTgt spid="25610"/>
                                        </p:tgtEl>
                                        <p:attrNameLst>
                                          <p:attrName>style.visibility</p:attrName>
                                        </p:attrNameLst>
                                      </p:cBhvr>
                                      <p:to>
                                        <p:strVal val="visible"/>
                                      </p:to>
                                    </p:set>
                                    <p:animEffect transition="in" filter="blinds(horizontal)">
                                      <p:cBhvr>
                                        <p:cTn id="25" dur="500"/>
                                        <p:tgtEl>
                                          <p:spTgt spid="25610"/>
                                        </p:tgtEl>
                                      </p:cBhvr>
                                    </p:animEffect>
                                  </p:childTnLst>
                                </p:cTn>
                              </p:par>
                              <p:par>
                                <p:cTn id="26" presetID="3" presetClass="entr" presetSubtype="10" fill="hold" nodeType="withEffect">
                                  <p:stCondLst>
                                    <p:cond delay="0"/>
                                  </p:stCondLst>
                                  <p:childTnLst>
                                    <p:set>
                                      <p:cBhvr>
                                        <p:cTn id="27" dur="1" fill="hold">
                                          <p:stCondLst>
                                            <p:cond delay="0"/>
                                          </p:stCondLst>
                                        </p:cTn>
                                        <p:tgtEl>
                                          <p:spTgt spid="25618"/>
                                        </p:tgtEl>
                                        <p:attrNameLst>
                                          <p:attrName>style.visibility</p:attrName>
                                        </p:attrNameLst>
                                      </p:cBhvr>
                                      <p:to>
                                        <p:strVal val="visible"/>
                                      </p:to>
                                    </p:set>
                                    <p:animEffect transition="in" filter="blinds(horizontal)">
                                      <p:cBhvr>
                                        <p:cTn id="28" dur="500"/>
                                        <p:tgtEl>
                                          <p:spTgt spid="256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5623"/>
                                        </p:tgtEl>
                                        <p:attrNameLst>
                                          <p:attrName>style.visibility</p:attrName>
                                        </p:attrNameLst>
                                      </p:cBhvr>
                                      <p:to>
                                        <p:strVal val="visible"/>
                                      </p:to>
                                    </p:set>
                                    <p:animEffect transition="in" filter="blinds(horizontal)">
                                      <p:cBhvr>
                                        <p:cTn id="31" dur="500"/>
                                        <p:tgtEl>
                                          <p:spTgt spid="2562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5625"/>
                                        </p:tgtEl>
                                        <p:attrNameLst>
                                          <p:attrName>style.visibility</p:attrName>
                                        </p:attrNameLst>
                                      </p:cBhvr>
                                      <p:to>
                                        <p:strVal val="visible"/>
                                      </p:to>
                                    </p:set>
                                    <p:animEffect transition="in" filter="blinds(horizontal)">
                                      <p:cBhvr>
                                        <p:cTn id="34" dur="500"/>
                                        <p:tgtEl>
                                          <p:spTgt spid="25625"/>
                                        </p:tgtEl>
                                      </p:cBhvr>
                                    </p:animEffect>
                                  </p:childTnLst>
                                </p:cTn>
                              </p:par>
                              <p:par>
                                <p:cTn id="35" presetID="3" presetClass="entr" presetSubtype="10" fill="hold" nodeType="withEffect">
                                  <p:stCondLst>
                                    <p:cond delay="0"/>
                                  </p:stCondLst>
                                  <p:childTnLst>
                                    <p:set>
                                      <p:cBhvr>
                                        <p:cTn id="36" dur="1" fill="hold">
                                          <p:stCondLst>
                                            <p:cond delay="0"/>
                                          </p:stCondLst>
                                        </p:cTn>
                                        <p:tgtEl>
                                          <p:spTgt spid="25628"/>
                                        </p:tgtEl>
                                        <p:attrNameLst>
                                          <p:attrName>style.visibility</p:attrName>
                                        </p:attrNameLst>
                                      </p:cBhvr>
                                      <p:to>
                                        <p:strVal val="visible"/>
                                      </p:to>
                                    </p:set>
                                    <p:animEffect transition="in" filter="blinds(horizontal)">
                                      <p:cBhvr>
                                        <p:cTn id="37" dur="500"/>
                                        <p:tgtEl>
                                          <p:spTgt spid="2562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5630"/>
                                        </p:tgtEl>
                                        <p:attrNameLst>
                                          <p:attrName>style.visibility</p:attrName>
                                        </p:attrNameLst>
                                      </p:cBhvr>
                                      <p:to>
                                        <p:strVal val="visible"/>
                                      </p:to>
                                    </p:set>
                                    <p:animEffect transition="in" filter="blinds(horizontal)">
                                      <p:cBhvr>
                                        <p:cTn id="40" dur="500"/>
                                        <p:tgtEl>
                                          <p:spTgt spid="2563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5634"/>
                                        </p:tgtEl>
                                        <p:attrNameLst>
                                          <p:attrName>style.visibility</p:attrName>
                                        </p:attrNameLst>
                                      </p:cBhvr>
                                      <p:to>
                                        <p:strVal val="visible"/>
                                      </p:to>
                                    </p:set>
                                    <p:animEffect transition="in" filter="blinds(horizontal)">
                                      <p:cBhvr>
                                        <p:cTn id="43" dur="500"/>
                                        <p:tgtEl>
                                          <p:spTgt spid="2563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5637"/>
                                        </p:tgtEl>
                                        <p:attrNameLst>
                                          <p:attrName>style.visibility</p:attrName>
                                        </p:attrNameLst>
                                      </p:cBhvr>
                                      <p:to>
                                        <p:strVal val="visible"/>
                                      </p:to>
                                    </p:set>
                                    <p:animEffect transition="in" filter="blinds(horizontal)">
                                      <p:cBhvr>
                                        <p:cTn id="46" dur="500"/>
                                        <p:tgtEl>
                                          <p:spTgt spid="2563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5644"/>
                                        </p:tgtEl>
                                        <p:attrNameLst>
                                          <p:attrName>style.visibility</p:attrName>
                                        </p:attrNameLst>
                                      </p:cBhvr>
                                      <p:to>
                                        <p:strVal val="visible"/>
                                      </p:to>
                                    </p:set>
                                    <p:animEffect transition="in" filter="blinds(horizontal)">
                                      <p:cBhvr>
                                        <p:cTn id="49" dur="500"/>
                                        <p:tgtEl>
                                          <p:spTgt spid="2564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5611"/>
                                        </p:tgtEl>
                                        <p:attrNameLst>
                                          <p:attrName>style.visibility</p:attrName>
                                        </p:attrNameLst>
                                      </p:cBhvr>
                                      <p:to>
                                        <p:strVal val="visible"/>
                                      </p:to>
                                    </p:set>
                                    <p:animEffect transition="in" filter="blinds(horizontal)">
                                      <p:cBhvr>
                                        <p:cTn id="54" dur="500"/>
                                        <p:tgtEl>
                                          <p:spTgt spid="2561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5612"/>
                                        </p:tgtEl>
                                        <p:attrNameLst>
                                          <p:attrName>style.visibility</p:attrName>
                                        </p:attrNameLst>
                                      </p:cBhvr>
                                      <p:to>
                                        <p:strVal val="visible"/>
                                      </p:to>
                                    </p:set>
                                    <p:animEffect transition="in" filter="blinds(horizontal)">
                                      <p:cBhvr>
                                        <p:cTn id="57" dur="500"/>
                                        <p:tgtEl>
                                          <p:spTgt spid="25612"/>
                                        </p:tgtEl>
                                      </p:cBhvr>
                                    </p:animEffect>
                                  </p:childTnLst>
                                </p:cTn>
                              </p:par>
                              <p:par>
                                <p:cTn id="58" presetID="3" presetClass="entr" presetSubtype="10" fill="hold" nodeType="withEffect">
                                  <p:stCondLst>
                                    <p:cond delay="0"/>
                                  </p:stCondLst>
                                  <p:childTnLst>
                                    <p:set>
                                      <p:cBhvr>
                                        <p:cTn id="59" dur="1" fill="hold">
                                          <p:stCondLst>
                                            <p:cond delay="0"/>
                                          </p:stCondLst>
                                        </p:cTn>
                                        <p:tgtEl>
                                          <p:spTgt spid="25619"/>
                                        </p:tgtEl>
                                        <p:attrNameLst>
                                          <p:attrName>style.visibility</p:attrName>
                                        </p:attrNameLst>
                                      </p:cBhvr>
                                      <p:to>
                                        <p:strVal val="visible"/>
                                      </p:to>
                                    </p:set>
                                    <p:animEffect transition="in" filter="blinds(horizontal)">
                                      <p:cBhvr>
                                        <p:cTn id="60" dur="500"/>
                                        <p:tgtEl>
                                          <p:spTgt spid="2561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5626"/>
                                        </p:tgtEl>
                                        <p:attrNameLst>
                                          <p:attrName>style.visibility</p:attrName>
                                        </p:attrNameLst>
                                      </p:cBhvr>
                                      <p:to>
                                        <p:strVal val="visible"/>
                                      </p:to>
                                    </p:set>
                                    <p:animEffect transition="in" filter="blinds(horizontal)">
                                      <p:cBhvr>
                                        <p:cTn id="63" dur="500"/>
                                        <p:tgtEl>
                                          <p:spTgt spid="25626"/>
                                        </p:tgtEl>
                                      </p:cBhvr>
                                    </p:animEffect>
                                  </p:childTnLst>
                                </p:cTn>
                              </p:par>
                              <p:par>
                                <p:cTn id="64" presetID="3" presetClass="entr" presetSubtype="10" fill="hold" nodeType="withEffect">
                                  <p:stCondLst>
                                    <p:cond delay="0"/>
                                  </p:stCondLst>
                                  <p:childTnLst>
                                    <p:set>
                                      <p:cBhvr>
                                        <p:cTn id="65" dur="1" fill="hold">
                                          <p:stCondLst>
                                            <p:cond delay="0"/>
                                          </p:stCondLst>
                                        </p:cTn>
                                        <p:tgtEl>
                                          <p:spTgt spid="25628"/>
                                        </p:tgtEl>
                                        <p:attrNameLst>
                                          <p:attrName>style.visibility</p:attrName>
                                        </p:attrNameLst>
                                      </p:cBhvr>
                                      <p:to>
                                        <p:strVal val="visible"/>
                                      </p:to>
                                    </p:set>
                                    <p:animEffect transition="in" filter="blinds(horizontal)">
                                      <p:cBhvr>
                                        <p:cTn id="66" dur="500"/>
                                        <p:tgtEl>
                                          <p:spTgt spid="25628"/>
                                        </p:tgtEl>
                                      </p:cBhvr>
                                    </p:animEffect>
                                  </p:childTnLst>
                                </p:cTn>
                              </p:par>
                              <p:par>
                                <p:cTn id="67" presetID="3" presetClass="entr" presetSubtype="10" fill="hold" nodeType="withEffect">
                                  <p:stCondLst>
                                    <p:cond delay="0"/>
                                  </p:stCondLst>
                                  <p:childTnLst>
                                    <p:set>
                                      <p:cBhvr>
                                        <p:cTn id="68" dur="1" fill="hold">
                                          <p:stCondLst>
                                            <p:cond delay="0"/>
                                          </p:stCondLst>
                                        </p:cTn>
                                        <p:tgtEl>
                                          <p:spTgt spid="25629"/>
                                        </p:tgtEl>
                                        <p:attrNameLst>
                                          <p:attrName>style.visibility</p:attrName>
                                        </p:attrNameLst>
                                      </p:cBhvr>
                                      <p:to>
                                        <p:strVal val="visible"/>
                                      </p:to>
                                    </p:set>
                                    <p:animEffect transition="in" filter="blinds(horizontal)">
                                      <p:cBhvr>
                                        <p:cTn id="69" dur="500"/>
                                        <p:tgtEl>
                                          <p:spTgt spid="2562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73"/>
                                        </p:tgtEl>
                                        <p:attrNameLst>
                                          <p:attrName>style.visibility</p:attrName>
                                        </p:attrNameLst>
                                      </p:cBhvr>
                                      <p:to>
                                        <p:strVal val="visible"/>
                                      </p:to>
                                    </p:set>
                                    <p:animEffect transition="in" filter="blinds(horizontal)">
                                      <p:cBhvr>
                                        <p:cTn id="72" dur="500"/>
                                        <p:tgtEl>
                                          <p:spTgt spid="7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blinds(horizontal)">
                                      <p:cBhvr>
                                        <p:cTn id="75" dur="500"/>
                                        <p:tgtEl>
                                          <p:spTgt spid="74"/>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5638"/>
                                        </p:tgtEl>
                                        <p:attrNameLst>
                                          <p:attrName>style.visibility</p:attrName>
                                        </p:attrNameLst>
                                      </p:cBhvr>
                                      <p:to>
                                        <p:strVal val="visible"/>
                                      </p:to>
                                    </p:set>
                                    <p:animEffect transition="in" filter="blinds(horizontal)">
                                      <p:cBhvr>
                                        <p:cTn id="78" dur="500"/>
                                        <p:tgtEl>
                                          <p:spTgt spid="2563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5613"/>
                                        </p:tgtEl>
                                        <p:attrNameLst>
                                          <p:attrName>style.visibility</p:attrName>
                                        </p:attrNameLst>
                                      </p:cBhvr>
                                      <p:to>
                                        <p:strVal val="visible"/>
                                      </p:to>
                                    </p:set>
                                    <p:animEffect transition="in" filter="blinds(horizontal)">
                                      <p:cBhvr>
                                        <p:cTn id="83" dur="500"/>
                                        <p:tgtEl>
                                          <p:spTgt spid="25613"/>
                                        </p:tgtEl>
                                      </p:cBhvr>
                                    </p:animEffect>
                                  </p:childTnLst>
                                </p:cTn>
                              </p:par>
                              <p:par>
                                <p:cTn id="84" presetID="3" presetClass="entr" presetSubtype="10" fill="hold" nodeType="withEffect">
                                  <p:stCondLst>
                                    <p:cond delay="0"/>
                                  </p:stCondLst>
                                  <p:childTnLst>
                                    <p:set>
                                      <p:cBhvr>
                                        <p:cTn id="85" dur="1" fill="hold">
                                          <p:stCondLst>
                                            <p:cond delay="0"/>
                                          </p:stCondLst>
                                        </p:cTn>
                                        <p:tgtEl>
                                          <p:spTgt spid="25614"/>
                                        </p:tgtEl>
                                        <p:attrNameLst>
                                          <p:attrName>style.visibility</p:attrName>
                                        </p:attrNameLst>
                                      </p:cBhvr>
                                      <p:to>
                                        <p:strVal val="visible"/>
                                      </p:to>
                                    </p:set>
                                    <p:animEffect transition="in" filter="blinds(horizontal)">
                                      <p:cBhvr>
                                        <p:cTn id="86" dur="500"/>
                                        <p:tgtEl>
                                          <p:spTgt spid="25614"/>
                                        </p:tgtEl>
                                      </p:cBhvr>
                                    </p:animEffect>
                                  </p:childTnLst>
                                </p:cTn>
                              </p:par>
                              <p:par>
                                <p:cTn id="87" presetID="3" presetClass="entr" presetSubtype="10" fill="hold" nodeType="withEffect">
                                  <p:stCondLst>
                                    <p:cond delay="0"/>
                                  </p:stCondLst>
                                  <p:childTnLst>
                                    <p:set>
                                      <p:cBhvr>
                                        <p:cTn id="88" dur="1" fill="hold">
                                          <p:stCondLst>
                                            <p:cond delay="0"/>
                                          </p:stCondLst>
                                        </p:cTn>
                                        <p:tgtEl>
                                          <p:spTgt spid="25615"/>
                                        </p:tgtEl>
                                        <p:attrNameLst>
                                          <p:attrName>style.visibility</p:attrName>
                                        </p:attrNameLst>
                                      </p:cBhvr>
                                      <p:to>
                                        <p:strVal val="visible"/>
                                      </p:to>
                                    </p:set>
                                    <p:animEffect transition="in" filter="blinds(horizontal)">
                                      <p:cBhvr>
                                        <p:cTn id="89" dur="500"/>
                                        <p:tgtEl>
                                          <p:spTgt spid="25615"/>
                                        </p:tgtEl>
                                      </p:cBhvr>
                                    </p:animEffect>
                                  </p:childTnLst>
                                </p:cTn>
                              </p:par>
                              <p:par>
                                <p:cTn id="90" presetID="3" presetClass="entr" presetSubtype="10" fill="hold" nodeType="withEffect">
                                  <p:stCondLst>
                                    <p:cond delay="0"/>
                                  </p:stCondLst>
                                  <p:childTnLst>
                                    <p:set>
                                      <p:cBhvr>
                                        <p:cTn id="91" dur="1" fill="hold">
                                          <p:stCondLst>
                                            <p:cond delay="0"/>
                                          </p:stCondLst>
                                        </p:cTn>
                                        <p:tgtEl>
                                          <p:spTgt spid="25616"/>
                                        </p:tgtEl>
                                        <p:attrNameLst>
                                          <p:attrName>style.visibility</p:attrName>
                                        </p:attrNameLst>
                                      </p:cBhvr>
                                      <p:to>
                                        <p:strVal val="visible"/>
                                      </p:to>
                                    </p:set>
                                    <p:animEffect transition="in" filter="blinds(horizontal)">
                                      <p:cBhvr>
                                        <p:cTn id="92" dur="500"/>
                                        <p:tgtEl>
                                          <p:spTgt spid="25616"/>
                                        </p:tgtEl>
                                      </p:cBhvr>
                                    </p:animEffect>
                                  </p:childTnLst>
                                </p:cTn>
                              </p:par>
                              <p:par>
                                <p:cTn id="93" presetID="3" presetClass="entr" presetSubtype="10" fill="hold" nodeType="withEffect">
                                  <p:stCondLst>
                                    <p:cond delay="0"/>
                                  </p:stCondLst>
                                  <p:childTnLst>
                                    <p:set>
                                      <p:cBhvr>
                                        <p:cTn id="94" dur="1" fill="hold">
                                          <p:stCondLst>
                                            <p:cond delay="0"/>
                                          </p:stCondLst>
                                        </p:cTn>
                                        <p:tgtEl>
                                          <p:spTgt spid="25617"/>
                                        </p:tgtEl>
                                        <p:attrNameLst>
                                          <p:attrName>style.visibility</p:attrName>
                                        </p:attrNameLst>
                                      </p:cBhvr>
                                      <p:to>
                                        <p:strVal val="visible"/>
                                      </p:to>
                                    </p:set>
                                    <p:animEffect transition="in" filter="blinds(horizontal)">
                                      <p:cBhvr>
                                        <p:cTn id="95" dur="500"/>
                                        <p:tgtEl>
                                          <p:spTgt spid="25617"/>
                                        </p:tgtEl>
                                      </p:cBhvr>
                                    </p:animEffect>
                                  </p:childTnLst>
                                </p:cTn>
                              </p:par>
                              <p:par>
                                <p:cTn id="96" presetID="3" presetClass="entr" presetSubtype="10" fill="hold" nodeType="withEffect">
                                  <p:stCondLst>
                                    <p:cond delay="0"/>
                                  </p:stCondLst>
                                  <p:childTnLst>
                                    <p:set>
                                      <p:cBhvr>
                                        <p:cTn id="97" dur="1" fill="hold">
                                          <p:stCondLst>
                                            <p:cond delay="0"/>
                                          </p:stCondLst>
                                        </p:cTn>
                                        <p:tgtEl>
                                          <p:spTgt spid="25621"/>
                                        </p:tgtEl>
                                        <p:attrNameLst>
                                          <p:attrName>style.visibility</p:attrName>
                                        </p:attrNameLst>
                                      </p:cBhvr>
                                      <p:to>
                                        <p:strVal val="visible"/>
                                      </p:to>
                                    </p:set>
                                    <p:animEffect transition="in" filter="blinds(horizontal)">
                                      <p:cBhvr>
                                        <p:cTn id="98" dur="500"/>
                                        <p:tgtEl>
                                          <p:spTgt spid="25621"/>
                                        </p:tgtEl>
                                      </p:cBhvr>
                                    </p:animEffect>
                                  </p:childTnLst>
                                </p:cTn>
                              </p:par>
                              <p:par>
                                <p:cTn id="99" presetID="3" presetClass="entr" presetSubtype="10" fill="hold" nodeType="withEffect">
                                  <p:stCondLst>
                                    <p:cond delay="0"/>
                                  </p:stCondLst>
                                  <p:childTnLst>
                                    <p:set>
                                      <p:cBhvr>
                                        <p:cTn id="100" dur="1" fill="hold">
                                          <p:stCondLst>
                                            <p:cond delay="0"/>
                                          </p:stCondLst>
                                        </p:cTn>
                                        <p:tgtEl>
                                          <p:spTgt spid="25622"/>
                                        </p:tgtEl>
                                        <p:attrNameLst>
                                          <p:attrName>style.visibility</p:attrName>
                                        </p:attrNameLst>
                                      </p:cBhvr>
                                      <p:to>
                                        <p:strVal val="visible"/>
                                      </p:to>
                                    </p:set>
                                    <p:animEffect transition="in" filter="blinds(horizontal)">
                                      <p:cBhvr>
                                        <p:cTn id="101" dur="500"/>
                                        <p:tgtEl>
                                          <p:spTgt spid="25622"/>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25624"/>
                                        </p:tgtEl>
                                        <p:attrNameLst>
                                          <p:attrName>style.visibility</p:attrName>
                                        </p:attrNameLst>
                                      </p:cBhvr>
                                      <p:to>
                                        <p:strVal val="visible"/>
                                      </p:to>
                                    </p:set>
                                    <p:animEffect transition="in" filter="blinds(horizontal)">
                                      <p:cBhvr>
                                        <p:cTn id="104" dur="500"/>
                                        <p:tgtEl>
                                          <p:spTgt spid="25624"/>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25633"/>
                                        </p:tgtEl>
                                        <p:attrNameLst>
                                          <p:attrName>style.visibility</p:attrName>
                                        </p:attrNameLst>
                                      </p:cBhvr>
                                      <p:to>
                                        <p:strVal val="visible"/>
                                      </p:to>
                                    </p:set>
                                    <p:animEffect transition="in" filter="blinds(horizontal)">
                                      <p:cBhvr>
                                        <p:cTn id="107" dur="500"/>
                                        <p:tgtEl>
                                          <p:spTgt spid="25633"/>
                                        </p:tgtEl>
                                      </p:cBhvr>
                                    </p:animEffect>
                                  </p:childTnLst>
                                </p:cTn>
                              </p:par>
                              <p:par>
                                <p:cTn id="108" presetID="3" presetClass="entr" presetSubtype="10" fill="hold" nodeType="withEffect">
                                  <p:stCondLst>
                                    <p:cond delay="0"/>
                                  </p:stCondLst>
                                  <p:childTnLst>
                                    <p:set>
                                      <p:cBhvr>
                                        <p:cTn id="109" dur="1" fill="hold">
                                          <p:stCondLst>
                                            <p:cond delay="0"/>
                                          </p:stCondLst>
                                        </p:cTn>
                                        <p:tgtEl>
                                          <p:spTgt spid="25635"/>
                                        </p:tgtEl>
                                        <p:attrNameLst>
                                          <p:attrName>style.visibility</p:attrName>
                                        </p:attrNameLst>
                                      </p:cBhvr>
                                      <p:to>
                                        <p:strVal val="visible"/>
                                      </p:to>
                                    </p:set>
                                    <p:animEffect transition="in" filter="blinds(horizontal)">
                                      <p:cBhvr>
                                        <p:cTn id="110" dur="500"/>
                                        <p:tgtEl>
                                          <p:spTgt spid="25635"/>
                                        </p:tgtEl>
                                      </p:cBhvr>
                                    </p:animEffect>
                                  </p:childTnLst>
                                </p:cTn>
                              </p:par>
                              <p:par>
                                <p:cTn id="111" presetID="3" presetClass="entr" presetSubtype="10" fill="hold" nodeType="withEffect">
                                  <p:stCondLst>
                                    <p:cond delay="0"/>
                                  </p:stCondLst>
                                  <p:childTnLst>
                                    <p:set>
                                      <p:cBhvr>
                                        <p:cTn id="112" dur="1" fill="hold">
                                          <p:stCondLst>
                                            <p:cond delay="0"/>
                                          </p:stCondLst>
                                        </p:cTn>
                                        <p:tgtEl>
                                          <p:spTgt spid="25636"/>
                                        </p:tgtEl>
                                        <p:attrNameLst>
                                          <p:attrName>style.visibility</p:attrName>
                                        </p:attrNameLst>
                                      </p:cBhvr>
                                      <p:to>
                                        <p:strVal val="visible"/>
                                      </p:to>
                                    </p:set>
                                    <p:animEffect transition="in" filter="blinds(horizontal)">
                                      <p:cBhvr>
                                        <p:cTn id="113" dur="500"/>
                                        <p:tgtEl>
                                          <p:spTgt spid="25636"/>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25639"/>
                                        </p:tgtEl>
                                        <p:attrNameLst>
                                          <p:attrName>style.visibility</p:attrName>
                                        </p:attrNameLst>
                                      </p:cBhvr>
                                      <p:to>
                                        <p:strVal val="visible"/>
                                      </p:to>
                                    </p:set>
                                    <p:animEffect transition="in" filter="blinds(horizontal)">
                                      <p:cBhvr>
                                        <p:cTn id="116" dur="500"/>
                                        <p:tgtEl>
                                          <p:spTgt spid="25639"/>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25640"/>
                                        </p:tgtEl>
                                        <p:attrNameLst>
                                          <p:attrName>style.visibility</p:attrName>
                                        </p:attrNameLst>
                                      </p:cBhvr>
                                      <p:to>
                                        <p:strVal val="visible"/>
                                      </p:to>
                                    </p:set>
                                    <p:animEffect transition="in" filter="blinds(horizontal)">
                                      <p:cBhvr>
                                        <p:cTn id="119" dur="500"/>
                                        <p:tgtEl>
                                          <p:spTgt spid="25640"/>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25641"/>
                                        </p:tgtEl>
                                        <p:attrNameLst>
                                          <p:attrName>style.visibility</p:attrName>
                                        </p:attrNameLst>
                                      </p:cBhvr>
                                      <p:to>
                                        <p:strVal val="visible"/>
                                      </p:to>
                                    </p:set>
                                    <p:animEffect transition="in" filter="blinds(horizontal)">
                                      <p:cBhvr>
                                        <p:cTn id="122" dur="500"/>
                                        <p:tgtEl>
                                          <p:spTgt spid="25641"/>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25642"/>
                                        </p:tgtEl>
                                        <p:attrNameLst>
                                          <p:attrName>style.visibility</p:attrName>
                                        </p:attrNameLst>
                                      </p:cBhvr>
                                      <p:to>
                                        <p:strVal val="visible"/>
                                      </p:to>
                                    </p:set>
                                    <p:animEffect transition="in" filter="blinds(horizontal)">
                                      <p:cBhvr>
                                        <p:cTn id="125" dur="500"/>
                                        <p:tgtEl>
                                          <p:spTgt spid="25642"/>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25643"/>
                                        </p:tgtEl>
                                        <p:attrNameLst>
                                          <p:attrName>style.visibility</p:attrName>
                                        </p:attrNameLst>
                                      </p:cBhvr>
                                      <p:to>
                                        <p:strVal val="visible"/>
                                      </p:to>
                                    </p:set>
                                    <p:animEffect transition="in" filter="blinds(horizontal)">
                                      <p:cBhvr>
                                        <p:cTn id="128" dur="500"/>
                                        <p:tgtEl>
                                          <p:spTgt spid="25643"/>
                                        </p:tgtEl>
                                      </p:cBhvr>
                                    </p:animEffect>
                                  </p:childTnLst>
                                </p:cTn>
                              </p:par>
                            </p:childTnLst>
                          </p:cTn>
                        </p:par>
                        <p:par>
                          <p:cTn id="129" fill="hold" nodeType="afterGroup">
                            <p:stCondLst>
                              <p:cond delay="500"/>
                            </p:stCondLst>
                            <p:childTnLst>
                              <p:par>
                                <p:cTn id="130" presetID="3" presetClass="entr" presetSubtype="10" fill="hold" grpId="0" nodeType="afterEffect">
                                  <p:stCondLst>
                                    <p:cond delay="0"/>
                                  </p:stCondLst>
                                  <p:childTnLst>
                                    <p:set>
                                      <p:cBhvr>
                                        <p:cTn id="131" dur="1" fill="hold">
                                          <p:stCondLst>
                                            <p:cond delay="0"/>
                                          </p:stCondLst>
                                        </p:cTn>
                                        <p:tgtEl>
                                          <p:spTgt spid="25627"/>
                                        </p:tgtEl>
                                        <p:attrNameLst>
                                          <p:attrName>style.visibility</p:attrName>
                                        </p:attrNameLst>
                                      </p:cBhvr>
                                      <p:to>
                                        <p:strVal val="visible"/>
                                      </p:to>
                                    </p:set>
                                    <p:animEffect transition="in" filter="blinds(horizontal)">
                                      <p:cBhvr>
                                        <p:cTn id="132" dur="500"/>
                                        <p:tgtEl>
                                          <p:spTgt spid="25627"/>
                                        </p:tgtEl>
                                      </p:cBhvr>
                                    </p:animEffect>
                                  </p:childTnLst>
                                </p:cTn>
                              </p:par>
                              <p:par>
                                <p:cTn id="133" presetID="3" presetClass="entr" presetSubtype="10" fill="hold" nodeType="withEffect">
                                  <p:stCondLst>
                                    <p:cond delay="0"/>
                                  </p:stCondLst>
                                  <p:childTnLst>
                                    <p:set>
                                      <p:cBhvr>
                                        <p:cTn id="134" dur="1" fill="hold">
                                          <p:stCondLst>
                                            <p:cond delay="0"/>
                                          </p:stCondLst>
                                        </p:cTn>
                                        <p:tgtEl>
                                          <p:spTgt spid="25629"/>
                                        </p:tgtEl>
                                        <p:attrNameLst>
                                          <p:attrName>style.visibility</p:attrName>
                                        </p:attrNameLst>
                                      </p:cBhvr>
                                      <p:to>
                                        <p:strVal val="visible"/>
                                      </p:to>
                                    </p:set>
                                    <p:animEffect transition="in" filter="blinds(horizontal)">
                                      <p:cBhvr>
                                        <p:cTn id="135" dur="500"/>
                                        <p:tgtEl>
                                          <p:spTgt spid="25629"/>
                                        </p:tgtEl>
                                      </p:cBhvr>
                                    </p:animEffect>
                                  </p:childTnLst>
                                </p:cTn>
                              </p:par>
                              <p:par>
                                <p:cTn id="136" presetID="3" presetClass="entr" presetSubtype="10" fill="hold" nodeType="withEffect">
                                  <p:stCondLst>
                                    <p:cond delay="0"/>
                                  </p:stCondLst>
                                  <p:childTnLst>
                                    <p:set>
                                      <p:cBhvr>
                                        <p:cTn id="137" dur="1" fill="hold">
                                          <p:stCondLst>
                                            <p:cond delay="0"/>
                                          </p:stCondLst>
                                        </p:cTn>
                                        <p:tgtEl>
                                          <p:spTgt spid="25620"/>
                                        </p:tgtEl>
                                        <p:attrNameLst>
                                          <p:attrName>style.visibility</p:attrName>
                                        </p:attrNameLst>
                                      </p:cBhvr>
                                      <p:to>
                                        <p:strVal val="visible"/>
                                      </p:to>
                                    </p:set>
                                    <p:animEffect transition="in" filter="blinds(horizontal)">
                                      <p:cBhvr>
                                        <p:cTn id="138" dur="500"/>
                                        <p:tgtEl>
                                          <p:spTgt spid="25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7" grpId="0" animBg="1"/>
      <p:bldP spid="25609" grpId="0" animBg="1"/>
      <p:bldP spid="25611" grpId="0" animBg="1"/>
      <p:bldP spid="25612" grpId="0" animBg="1"/>
      <p:bldP spid="25613" grpId="0" animBg="1"/>
      <p:bldP spid="25623" grpId="0" animBg="1"/>
      <p:bldP spid="25624" grpId="0" animBg="1"/>
      <p:bldP spid="25625" grpId="0" animBg="1"/>
      <p:bldP spid="25626" grpId="0" animBg="1"/>
      <p:bldP spid="25627" grpId="0" animBg="1"/>
      <p:bldP spid="25630" grpId="0" animBg="1"/>
      <p:bldP spid="73" grpId="0" animBg="1"/>
      <p:bldP spid="74" grpId="0" animBg="1"/>
      <p:bldP spid="25633" grpId="0" animBg="1"/>
      <p:bldP spid="25634" grpId="0"/>
      <p:bldP spid="25637" grpId="0"/>
      <p:bldP spid="25638" grpId="0"/>
      <p:bldP spid="25639" grpId="0"/>
      <p:bldP spid="25640" grpId="0" animBg="1"/>
      <p:bldP spid="25641" grpId="0" animBg="1"/>
      <p:bldP spid="25642" grpId="0" animBg="1"/>
      <p:bldP spid="25643" grpId="0"/>
      <p:bldP spid="2564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3" name="Group 75">
            <a:extLst>
              <a:ext uri="{FF2B5EF4-FFF2-40B4-BE49-F238E27FC236}">
                <a16:creationId xmlns:a16="http://schemas.microsoft.com/office/drawing/2014/main" id="{311E82E5-155B-AA45-8E12-E812118B1A01}"/>
              </a:ext>
            </a:extLst>
          </p:cNvPr>
          <p:cNvGraphicFramePr>
            <a:graphicFrameLocks noGrp="1"/>
          </p:cNvGraphicFramePr>
          <p:nvPr/>
        </p:nvGraphicFramePr>
        <p:xfrm>
          <a:off x="3805238" y="1419225"/>
          <a:ext cx="838200" cy="4602101"/>
        </p:xfrm>
        <a:graphic>
          <a:graphicData uri="http://schemas.openxmlformats.org/drawingml/2006/table">
            <a:tbl>
              <a:tblPr/>
              <a:tblGrid>
                <a:gridCol w="838200">
                  <a:extLst>
                    <a:ext uri="{9D8B030D-6E8A-4147-A177-3AD203B41FA5}">
                      <a16:colId xmlns:a16="http://schemas.microsoft.com/office/drawing/2014/main" val="1059123510"/>
                    </a:ext>
                  </a:extLst>
                </a:gridCol>
              </a:tblGrid>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5014356"/>
                  </a:ext>
                </a:extLst>
              </a:tr>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6623605"/>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1860821"/>
                  </a:ext>
                </a:extLst>
              </a:tr>
              <a:tr h="5969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8915487"/>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6313145"/>
                  </a:ext>
                </a:extLst>
              </a:tr>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5137268"/>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9238162"/>
                  </a:ext>
                </a:extLst>
              </a:tr>
            </a:tbl>
          </a:graphicData>
        </a:graphic>
      </p:graphicFrame>
      <p:graphicFrame>
        <p:nvGraphicFramePr>
          <p:cNvPr id="2173" name="Group 125">
            <a:extLst>
              <a:ext uri="{FF2B5EF4-FFF2-40B4-BE49-F238E27FC236}">
                <a16:creationId xmlns:a16="http://schemas.microsoft.com/office/drawing/2014/main" id="{783A3377-3758-664F-94C5-5378F09A568D}"/>
              </a:ext>
            </a:extLst>
          </p:cNvPr>
          <p:cNvGraphicFramePr>
            <a:graphicFrameLocks noGrp="1"/>
          </p:cNvGraphicFramePr>
          <p:nvPr/>
        </p:nvGraphicFramePr>
        <p:xfrm>
          <a:off x="7054850" y="977900"/>
          <a:ext cx="1371600" cy="4183065"/>
        </p:xfrm>
        <a:graphic>
          <a:graphicData uri="http://schemas.openxmlformats.org/drawingml/2006/table">
            <a:tbl>
              <a:tblPr/>
              <a:tblGrid>
                <a:gridCol w="1371600">
                  <a:extLst>
                    <a:ext uri="{9D8B030D-6E8A-4147-A177-3AD203B41FA5}">
                      <a16:colId xmlns:a16="http://schemas.microsoft.com/office/drawing/2014/main" val="20000"/>
                    </a:ext>
                  </a:extLst>
                </a:gridCol>
              </a:tblGrid>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8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1"/>
                  </a:ext>
                </a:extLst>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2"/>
                  </a:ext>
                </a:extLst>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4"/>
                  </a:ext>
                </a:extLst>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5"/>
                  </a:ext>
                </a:extLst>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6"/>
                  </a:ext>
                </a:extLst>
              </a:tr>
            </a:tbl>
          </a:graphicData>
        </a:graphic>
      </p:graphicFrame>
      <p:graphicFrame>
        <p:nvGraphicFramePr>
          <p:cNvPr id="2177" name="Group 129">
            <a:extLst>
              <a:ext uri="{FF2B5EF4-FFF2-40B4-BE49-F238E27FC236}">
                <a16:creationId xmlns:a16="http://schemas.microsoft.com/office/drawing/2014/main" id="{BFF9C7E6-08B1-F747-890C-EAF07423BECB}"/>
              </a:ext>
            </a:extLst>
          </p:cNvPr>
          <p:cNvGraphicFramePr>
            <a:graphicFrameLocks noGrp="1"/>
          </p:cNvGraphicFramePr>
          <p:nvPr/>
        </p:nvGraphicFramePr>
        <p:xfrm>
          <a:off x="5349875" y="1927225"/>
          <a:ext cx="990600" cy="4165474"/>
        </p:xfrm>
        <a:graphic>
          <a:graphicData uri="http://schemas.openxmlformats.org/drawingml/2006/table">
            <a:tbl>
              <a:tblPr/>
              <a:tblGrid>
                <a:gridCol w="495300">
                  <a:extLst>
                    <a:ext uri="{9D8B030D-6E8A-4147-A177-3AD203B41FA5}">
                      <a16:colId xmlns:a16="http://schemas.microsoft.com/office/drawing/2014/main" val="4011093543"/>
                    </a:ext>
                  </a:extLst>
                </a:gridCol>
                <a:gridCol w="495300">
                  <a:extLst>
                    <a:ext uri="{9D8B030D-6E8A-4147-A177-3AD203B41FA5}">
                      <a16:colId xmlns:a16="http://schemas.microsoft.com/office/drawing/2014/main" val="2235278435"/>
                    </a:ext>
                  </a:extLst>
                </a:gridCol>
              </a:tblGrid>
              <a:tr h="18097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5589726"/>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3528848"/>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9198620"/>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3457695"/>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0117386"/>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103554"/>
                  </a:ext>
                </a:extLst>
              </a:tr>
            </a:tbl>
          </a:graphicData>
        </a:graphic>
      </p:graphicFrame>
      <p:sp>
        <p:nvSpPr>
          <p:cNvPr id="58429" name="Text Box 120">
            <a:extLst>
              <a:ext uri="{FF2B5EF4-FFF2-40B4-BE49-F238E27FC236}">
                <a16:creationId xmlns:a16="http://schemas.microsoft.com/office/drawing/2014/main" id="{F618CBBF-C281-DD4A-86B2-2A330A135A0E}"/>
              </a:ext>
            </a:extLst>
          </p:cNvPr>
          <p:cNvSpPr txBox="1">
            <a:spLocks noChangeArrowheads="1"/>
          </p:cNvSpPr>
          <p:nvPr/>
        </p:nvSpPr>
        <p:spPr bwMode="auto">
          <a:xfrm>
            <a:off x="3616325" y="962025"/>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用户程序</a:t>
            </a:r>
          </a:p>
        </p:txBody>
      </p:sp>
      <p:sp>
        <p:nvSpPr>
          <p:cNvPr id="77886" name="Text Box 121">
            <a:extLst>
              <a:ext uri="{FF2B5EF4-FFF2-40B4-BE49-F238E27FC236}">
                <a16:creationId xmlns:a16="http://schemas.microsoft.com/office/drawing/2014/main" id="{DCBA39BB-9970-6840-90A1-EAEC446F3BAC}"/>
              </a:ext>
            </a:extLst>
          </p:cNvPr>
          <p:cNvSpPr txBox="1">
            <a:spLocks noChangeArrowheads="1"/>
          </p:cNvSpPr>
          <p:nvPr/>
        </p:nvSpPr>
        <p:spPr bwMode="auto">
          <a:xfrm>
            <a:off x="5111750" y="1495425"/>
            <a:ext cx="1620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页号   块号</a:t>
            </a:r>
          </a:p>
        </p:txBody>
      </p:sp>
      <p:sp>
        <p:nvSpPr>
          <p:cNvPr id="77887" name="Text Box 122">
            <a:extLst>
              <a:ext uri="{FF2B5EF4-FFF2-40B4-BE49-F238E27FC236}">
                <a16:creationId xmlns:a16="http://schemas.microsoft.com/office/drawing/2014/main" id="{D1CCF2F1-BA82-1949-BD69-76107ACDDA84}"/>
              </a:ext>
            </a:extLst>
          </p:cNvPr>
          <p:cNvSpPr txBox="1">
            <a:spLocks noChangeArrowheads="1"/>
          </p:cNvSpPr>
          <p:nvPr/>
        </p:nvSpPr>
        <p:spPr bwMode="auto">
          <a:xfrm>
            <a:off x="5373688" y="962025"/>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页表</a:t>
            </a:r>
          </a:p>
        </p:txBody>
      </p:sp>
      <p:sp>
        <p:nvSpPr>
          <p:cNvPr id="58432" name="Text Box 123">
            <a:extLst>
              <a:ext uri="{FF2B5EF4-FFF2-40B4-BE49-F238E27FC236}">
                <a16:creationId xmlns:a16="http://schemas.microsoft.com/office/drawing/2014/main" id="{2051872A-6496-504E-B58D-05E5197669E9}"/>
              </a:ext>
            </a:extLst>
          </p:cNvPr>
          <p:cNvSpPr txBox="1">
            <a:spLocks noChangeArrowheads="1"/>
          </p:cNvSpPr>
          <p:nvPr/>
        </p:nvSpPr>
        <p:spPr bwMode="auto">
          <a:xfrm>
            <a:off x="7283450" y="504825"/>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内  存</a:t>
            </a:r>
          </a:p>
        </p:txBody>
      </p:sp>
      <p:sp>
        <p:nvSpPr>
          <p:cNvPr id="58433" name="Text Box 124">
            <a:extLst>
              <a:ext uri="{FF2B5EF4-FFF2-40B4-BE49-F238E27FC236}">
                <a16:creationId xmlns:a16="http://schemas.microsoft.com/office/drawing/2014/main" id="{BF39C4C6-3353-464D-BBE3-C190353AD826}"/>
              </a:ext>
            </a:extLst>
          </p:cNvPr>
          <p:cNvSpPr txBox="1">
            <a:spLocks noChangeArrowheads="1"/>
          </p:cNvSpPr>
          <p:nvPr/>
        </p:nvSpPr>
        <p:spPr bwMode="auto">
          <a:xfrm>
            <a:off x="8266113" y="1054100"/>
            <a:ext cx="554037"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0    1    2   3   4    5   7</a:t>
            </a:r>
          </a:p>
        </p:txBody>
      </p:sp>
      <p:sp>
        <p:nvSpPr>
          <p:cNvPr id="58434" name="Line 126">
            <a:extLst>
              <a:ext uri="{FF2B5EF4-FFF2-40B4-BE49-F238E27FC236}">
                <a16:creationId xmlns:a16="http://schemas.microsoft.com/office/drawing/2014/main" id="{F502970A-D282-504B-A43A-05235DE31E5B}"/>
              </a:ext>
            </a:extLst>
          </p:cNvPr>
          <p:cNvSpPr>
            <a:spLocks noChangeShapeType="1"/>
          </p:cNvSpPr>
          <p:nvPr/>
        </p:nvSpPr>
        <p:spPr bwMode="auto">
          <a:xfrm>
            <a:off x="7054850" y="516890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5" name="Line 127">
            <a:extLst>
              <a:ext uri="{FF2B5EF4-FFF2-40B4-BE49-F238E27FC236}">
                <a16:creationId xmlns:a16="http://schemas.microsoft.com/office/drawing/2014/main" id="{693FDB77-98AF-3843-9393-65C8A435C919}"/>
              </a:ext>
            </a:extLst>
          </p:cNvPr>
          <p:cNvSpPr>
            <a:spLocks noChangeShapeType="1"/>
          </p:cNvSpPr>
          <p:nvPr/>
        </p:nvSpPr>
        <p:spPr bwMode="auto">
          <a:xfrm>
            <a:off x="8426450" y="516890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2" name="Line 130">
            <a:extLst>
              <a:ext uri="{FF2B5EF4-FFF2-40B4-BE49-F238E27FC236}">
                <a16:creationId xmlns:a16="http://schemas.microsoft.com/office/drawing/2014/main" id="{17914DC6-6AC4-9642-AAF4-842438D3A9D3}"/>
              </a:ext>
            </a:extLst>
          </p:cNvPr>
          <p:cNvSpPr>
            <a:spLocks noChangeShapeType="1"/>
          </p:cNvSpPr>
          <p:nvPr/>
        </p:nvSpPr>
        <p:spPr bwMode="auto">
          <a:xfrm flipV="1">
            <a:off x="6300788" y="1876425"/>
            <a:ext cx="754062" cy="257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93" name="Line 131">
            <a:extLst>
              <a:ext uri="{FF2B5EF4-FFF2-40B4-BE49-F238E27FC236}">
                <a16:creationId xmlns:a16="http://schemas.microsoft.com/office/drawing/2014/main" id="{EEDEBE9A-D604-BA40-A201-83EFE023C9EF}"/>
              </a:ext>
            </a:extLst>
          </p:cNvPr>
          <p:cNvSpPr>
            <a:spLocks noChangeShapeType="1"/>
          </p:cNvSpPr>
          <p:nvPr/>
        </p:nvSpPr>
        <p:spPr bwMode="auto">
          <a:xfrm flipV="1">
            <a:off x="6372225" y="2486025"/>
            <a:ext cx="682625" cy="222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94" name="Line 132">
            <a:extLst>
              <a:ext uri="{FF2B5EF4-FFF2-40B4-BE49-F238E27FC236}">
                <a16:creationId xmlns:a16="http://schemas.microsoft.com/office/drawing/2014/main" id="{7CF5D2A8-76EA-3A4E-AFEA-1D33F1BC1311}"/>
              </a:ext>
            </a:extLst>
          </p:cNvPr>
          <p:cNvSpPr>
            <a:spLocks noChangeShapeType="1"/>
          </p:cNvSpPr>
          <p:nvPr/>
        </p:nvSpPr>
        <p:spPr bwMode="auto">
          <a:xfrm>
            <a:off x="6372225" y="3357563"/>
            <a:ext cx="682625" cy="4238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95" name="Line 133">
            <a:extLst>
              <a:ext uri="{FF2B5EF4-FFF2-40B4-BE49-F238E27FC236}">
                <a16:creationId xmlns:a16="http://schemas.microsoft.com/office/drawing/2014/main" id="{6BC479B5-CDF0-1F42-B3EC-A16AC8048F22}"/>
              </a:ext>
            </a:extLst>
          </p:cNvPr>
          <p:cNvSpPr>
            <a:spLocks noChangeShapeType="1"/>
          </p:cNvSpPr>
          <p:nvPr/>
        </p:nvSpPr>
        <p:spPr bwMode="auto">
          <a:xfrm>
            <a:off x="6372225" y="3860800"/>
            <a:ext cx="682625" cy="377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96" name="Line 134">
            <a:extLst>
              <a:ext uri="{FF2B5EF4-FFF2-40B4-BE49-F238E27FC236}">
                <a16:creationId xmlns:a16="http://schemas.microsoft.com/office/drawing/2014/main" id="{BF0A45E9-59DC-F040-A53A-FD08F3CF62DA}"/>
              </a:ext>
            </a:extLst>
          </p:cNvPr>
          <p:cNvSpPr>
            <a:spLocks noChangeShapeType="1"/>
          </p:cNvSpPr>
          <p:nvPr/>
        </p:nvSpPr>
        <p:spPr bwMode="auto">
          <a:xfrm>
            <a:off x="6372225" y="4365625"/>
            <a:ext cx="682625" cy="55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内容占位符 2">
            <a:extLst>
              <a:ext uri="{FF2B5EF4-FFF2-40B4-BE49-F238E27FC236}">
                <a16:creationId xmlns:a16="http://schemas.microsoft.com/office/drawing/2014/main" id="{EDC2482C-A39A-4348-B26C-3CF3AD024893}"/>
              </a:ext>
            </a:extLst>
          </p:cNvPr>
          <p:cNvSpPr txBox="1">
            <a:spLocks/>
          </p:cNvSpPr>
          <p:nvPr/>
        </p:nvSpPr>
        <p:spPr>
          <a:xfrm>
            <a:off x="468313" y="620713"/>
            <a:ext cx="3167062" cy="6048375"/>
          </a:xfrm>
          <a:prstGeom prst="rect">
            <a:avLst/>
          </a:prstGeom>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rgbClr val="0000FF"/>
              </a:buClr>
              <a:buFont typeface="Monotype Sorts" pitchFamily="2" charset="2"/>
              <a:buChar char="§"/>
            </a:pPr>
            <a:r>
              <a:rPr lang="zh-CN" altLang="en-US" sz="3200">
                <a:solidFill>
                  <a:srgbClr val="0000FF"/>
                </a:solidFill>
                <a:latin typeface="幼圆" pitchFamily="49" charset="-122"/>
                <a:ea typeface="幼圆" pitchFamily="49" charset="-122"/>
              </a:rPr>
              <a:t>页表</a:t>
            </a:r>
            <a:endParaRPr lang="en-US" altLang="zh-CN" sz="3200">
              <a:solidFill>
                <a:srgbClr val="0000FF"/>
              </a:solidFill>
              <a:latin typeface="幼圆" pitchFamily="49" charset="-122"/>
              <a:ea typeface="幼圆" pitchFamily="49" charset="-122"/>
            </a:endParaRPr>
          </a:p>
          <a:p>
            <a:pPr lvl="1">
              <a:lnSpc>
                <a:spcPct val="110000"/>
              </a:lnSpc>
              <a:spcBef>
                <a:spcPct val="50000"/>
              </a:spcBef>
              <a:buClr>
                <a:srgbClr val="0000FF"/>
              </a:buClr>
              <a:buSzPct val="50000"/>
              <a:buFont typeface="Monotype Sorts" pitchFamily="2" charset="2"/>
              <a:buChar char="l"/>
            </a:pPr>
            <a:r>
              <a:rPr lang="zh-CN" altLang="en-US" sz="3200">
                <a:solidFill>
                  <a:srgbClr val="000000"/>
                </a:solidFill>
                <a:latin typeface="幼圆" pitchFamily="49" charset="-122"/>
                <a:ea typeface="幼圆" pitchFamily="49" charset="-122"/>
              </a:rPr>
              <a:t>系统为为每个进程建立的一张页面映射表。</a:t>
            </a:r>
            <a:endParaRPr lang="en-US" altLang="zh-CN" sz="3200">
              <a:solidFill>
                <a:srgbClr val="000000"/>
              </a:solidFill>
              <a:latin typeface="幼圆" pitchFamily="49" charset="-122"/>
              <a:ea typeface="幼圆" pitchFamily="49" charset="-122"/>
            </a:endParaRPr>
          </a:p>
          <a:p>
            <a:pPr>
              <a:lnSpc>
                <a:spcPct val="110000"/>
              </a:lnSpc>
              <a:spcBef>
                <a:spcPct val="50000"/>
              </a:spcBef>
              <a:buClr>
                <a:srgbClr val="0000FF"/>
              </a:buClr>
              <a:buFont typeface="Monotype Sorts" pitchFamily="2" charset="2"/>
              <a:buChar char="§"/>
            </a:pPr>
            <a:r>
              <a:rPr lang="zh-CN" altLang="en-US" sz="3200">
                <a:solidFill>
                  <a:srgbClr val="0000FF"/>
                </a:solidFill>
                <a:latin typeface="幼圆" pitchFamily="49" charset="-122"/>
                <a:ea typeface="幼圆" pitchFamily="49" charset="-122"/>
              </a:rPr>
              <a:t>作用</a:t>
            </a:r>
            <a:endParaRPr lang="en-US" altLang="zh-CN" sz="3200">
              <a:solidFill>
                <a:srgbClr val="0000FF"/>
              </a:solidFill>
              <a:latin typeface="幼圆" pitchFamily="49" charset="-122"/>
              <a:ea typeface="幼圆" pitchFamily="49" charset="-122"/>
            </a:endParaRPr>
          </a:p>
          <a:p>
            <a:pPr lvl="1">
              <a:lnSpc>
                <a:spcPct val="110000"/>
              </a:lnSpc>
              <a:spcBef>
                <a:spcPct val="50000"/>
              </a:spcBef>
              <a:buClr>
                <a:srgbClr val="0000FF"/>
              </a:buClr>
              <a:buSzPct val="50000"/>
              <a:buFont typeface="Monotype Sorts" pitchFamily="2" charset="2"/>
              <a:buChar char="l"/>
            </a:pPr>
            <a:r>
              <a:rPr lang="zh-CN" altLang="en-US" sz="3200">
                <a:solidFill>
                  <a:srgbClr val="000000"/>
                </a:solidFill>
                <a:latin typeface="幼圆" pitchFamily="49" charset="-122"/>
                <a:ea typeface="幼圆" pitchFamily="49" charset="-122"/>
              </a:rPr>
              <a:t>实现从页号到物理块号的地址映射</a:t>
            </a:r>
          </a:p>
        </p:txBody>
      </p:sp>
      <p:sp>
        <p:nvSpPr>
          <p:cNvPr id="58442" name="Rectangle 2">
            <a:extLst>
              <a:ext uri="{FF2B5EF4-FFF2-40B4-BE49-F238E27FC236}">
                <a16:creationId xmlns:a16="http://schemas.microsoft.com/office/drawing/2014/main" id="{A43FED83-D868-5348-BA0F-9CA44E957F22}"/>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页表</a:t>
            </a:r>
          </a:p>
        </p:txBody>
      </p:sp>
      <p:cxnSp>
        <p:nvCxnSpPr>
          <p:cNvPr id="21" name="直接箭头连接符 20">
            <a:extLst>
              <a:ext uri="{FF2B5EF4-FFF2-40B4-BE49-F238E27FC236}">
                <a16:creationId xmlns:a16="http://schemas.microsoft.com/office/drawing/2014/main" id="{8FB6CEC8-BA62-884F-B802-B48F3A138B13}"/>
              </a:ext>
            </a:extLst>
          </p:cNvPr>
          <p:cNvCxnSpPr>
            <a:cxnSpLocks noChangeShapeType="1"/>
          </p:cNvCxnSpPr>
          <p:nvPr/>
        </p:nvCxnSpPr>
        <p:spPr bwMode="auto">
          <a:xfrm>
            <a:off x="4643438" y="1700213"/>
            <a:ext cx="2376487" cy="360362"/>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3" name="直接箭头连接符 22">
            <a:extLst>
              <a:ext uri="{FF2B5EF4-FFF2-40B4-BE49-F238E27FC236}">
                <a16:creationId xmlns:a16="http://schemas.microsoft.com/office/drawing/2014/main" id="{8F4938FC-F2E2-1F48-AB1E-6A3B3E3D7A26}"/>
              </a:ext>
            </a:extLst>
          </p:cNvPr>
          <p:cNvCxnSpPr>
            <a:cxnSpLocks noChangeShapeType="1"/>
          </p:cNvCxnSpPr>
          <p:nvPr/>
        </p:nvCxnSpPr>
        <p:spPr bwMode="auto">
          <a:xfrm>
            <a:off x="4643438" y="2349500"/>
            <a:ext cx="2449512" cy="287338"/>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5" name="直接箭头连接符 24">
            <a:extLst>
              <a:ext uri="{FF2B5EF4-FFF2-40B4-BE49-F238E27FC236}">
                <a16:creationId xmlns:a16="http://schemas.microsoft.com/office/drawing/2014/main" id="{A423323A-F490-6140-934E-C74D5557BD92}"/>
              </a:ext>
            </a:extLst>
          </p:cNvPr>
          <p:cNvCxnSpPr>
            <a:cxnSpLocks noChangeShapeType="1"/>
          </p:cNvCxnSpPr>
          <p:nvPr/>
        </p:nvCxnSpPr>
        <p:spPr bwMode="auto">
          <a:xfrm>
            <a:off x="4643438" y="2997200"/>
            <a:ext cx="2376487" cy="863600"/>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7" name="直接箭头连接符 26">
            <a:extLst>
              <a:ext uri="{FF2B5EF4-FFF2-40B4-BE49-F238E27FC236}">
                <a16:creationId xmlns:a16="http://schemas.microsoft.com/office/drawing/2014/main" id="{8BE4C25C-01BE-2546-A510-682804727F88}"/>
              </a:ext>
            </a:extLst>
          </p:cNvPr>
          <p:cNvCxnSpPr>
            <a:cxnSpLocks noChangeShapeType="1"/>
          </p:cNvCxnSpPr>
          <p:nvPr/>
        </p:nvCxnSpPr>
        <p:spPr bwMode="auto">
          <a:xfrm>
            <a:off x="4643438" y="3573463"/>
            <a:ext cx="2449512" cy="863600"/>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9" name="直接箭头连接符 28">
            <a:extLst>
              <a:ext uri="{FF2B5EF4-FFF2-40B4-BE49-F238E27FC236}">
                <a16:creationId xmlns:a16="http://schemas.microsoft.com/office/drawing/2014/main" id="{EDFFE2E2-CAFB-C844-8169-0B47BC93E564}"/>
              </a:ext>
            </a:extLst>
          </p:cNvPr>
          <p:cNvCxnSpPr>
            <a:cxnSpLocks noChangeShapeType="1"/>
          </p:cNvCxnSpPr>
          <p:nvPr/>
        </p:nvCxnSpPr>
        <p:spPr bwMode="auto">
          <a:xfrm>
            <a:off x="4643438" y="4149725"/>
            <a:ext cx="2449512" cy="935038"/>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24" name="TextBox 23">
            <a:extLst>
              <a:ext uri="{FF2B5EF4-FFF2-40B4-BE49-F238E27FC236}">
                <a16:creationId xmlns:a16="http://schemas.microsoft.com/office/drawing/2014/main" id="{750359AB-035C-844B-9EF8-0348A966A49B}"/>
              </a:ext>
            </a:extLst>
          </p:cNvPr>
          <p:cNvSpPr txBox="1">
            <a:spLocks noChangeArrowheads="1"/>
          </p:cNvSpPr>
          <p:nvPr/>
        </p:nvSpPr>
        <p:spPr bwMode="auto">
          <a:xfrm>
            <a:off x="7451725" y="1628775"/>
            <a:ext cx="936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0</a:t>
            </a:r>
            <a:endParaRPr lang="zh-CN" altLang="en-US" sz="2800">
              <a:solidFill>
                <a:srgbClr val="0000FF"/>
              </a:solidFill>
            </a:endParaRPr>
          </a:p>
        </p:txBody>
      </p:sp>
      <p:sp>
        <p:nvSpPr>
          <p:cNvPr id="26" name="TextBox 25">
            <a:extLst>
              <a:ext uri="{FF2B5EF4-FFF2-40B4-BE49-F238E27FC236}">
                <a16:creationId xmlns:a16="http://schemas.microsoft.com/office/drawing/2014/main" id="{702F58A5-D25B-2E48-A1CA-39D2B692359F}"/>
              </a:ext>
            </a:extLst>
          </p:cNvPr>
          <p:cNvSpPr txBox="1">
            <a:spLocks noChangeArrowheads="1"/>
          </p:cNvSpPr>
          <p:nvPr/>
        </p:nvSpPr>
        <p:spPr bwMode="auto">
          <a:xfrm>
            <a:off x="7451725" y="2185988"/>
            <a:ext cx="936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2</a:t>
            </a:r>
            <a:endParaRPr lang="zh-CN" altLang="en-US" sz="2800">
              <a:solidFill>
                <a:srgbClr val="0000FF"/>
              </a:solidFill>
            </a:endParaRPr>
          </a:p>
        </p:txBody>
      </p:sp>
      <p:sp>
        <p:nvSpPr>
          <p:cNvPr id="28" name="TextBox 27">
            <a:extLst>
              <a:ext uri="{FF2B5EF4-FFF2-40B4-BE49-F238E27FC236}">
                <a16:creationId xmlns:a16="http://schemas.microsoft.com/office/drawing/2014/main" id="{5D9B93FB-498A-4A42-97CA-1ECA4462EF65}"/>
              </a:ext>
            </a:extLst>
          </p:cNvPr>
          <p:cNvSpPr txBox="1">
            <a:spLocks noChangeArrowheads="1"/>
          </p:cNvSpPr>
          <p:nvPr/>
        </p:nvSpPr>
        <p:spPr bwMode="auto">
          <a:xfrm>
            <a:off x="7451725" y="3409950"/>
            <a:ext cx="936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4</a:t>
            </a:r>
            <a:endParaRPr lang="zh-CN" altLang="en-US" sz="2800">
              <a:solidFill>
                <a:srgbClr val="0000FF"/>
              </a:solidFill>
            </a:endParaRPr>
          </a:p>
        </p:txBody>
      </p:sp>
      <p:sp>
        <p:nvSpPr>
          <p:cNvPr id="30" name="TextBox 29">
            <a:extLst>
              <a:ext uri="{FF2B5EF4-FFF2-40B4-BE49-F238E27FC236}">
                <a16:creationId xmlns:a16="http://schemas.microsoft.com/office/drawing/2014/main" id="{E747EC38-A64B-5F4E-8E45-7253BFC81ECE}"/>
              </a:ext>
            </a:extLst>
          </p:cNvPr>
          <p:cNvSpPr txBox="1">
            <a:spLocks noChangeArrowheads="1"/>
          </p:cNvSpPr>
          <p:nvPr/>
        </p:nvSpPr>
        <p:spPr bwMode="auto">
          <a:xfrm>
            <a:off x="7451725" y="4057650"/>
            <a:ext cx="936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5</a:t>
            </a:r>
            <a:endParaRPr lang="zh-CN" altLang="en-US" sz="2800">
              <a:solidFill>
                <a:srgbClr val="0000FF"/>
              </a:solidFill>
            </a:endParaRPr>
          </a:p>
        </p:txBody>
      </p:sp>
      <p:sp>
        <p:nvSpPr>
          <p:cNvPr id="31" name="TextBox 30">
            <a:extLst>
              <a:ext uri="{FF2B5EF4-FFF2-40B4-BE49-F238E27FC236}">
                <a16:creationId xmlns:a16="http://schemas.microsoft.com/office/drawing/2014/main" id="{264FEB2E-C400-BD48-84BD-E10856F4BFC0}"/>
              </a:ext>
            </a:extLst>
          </p:cNvPr>
          <p:cNvSpPr txBox="1">
            <a:spLocks noChangeArrowheads="1"/>
          </p:cNvSpPr>
          <p:nvPr/>
        </p:nvSpPr>
        <p:spPr bwMode="auto">
          <a:xfrm>
            <a:off x="7451725" y="4633913"/>
            <a:ext cx="936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7</a:t>
            </a:r>
            <a:endParaRPr lang="zh-CN" altLang="en-US" sz="2800">
              <a:solidFill>
                <a:srgbClr val="0000FF"/>
              </a:solidFill>
            </a:endParaRPr>
          </a:p>
        </p:txBody>
      </p:sp>
    </p:spTree>
    <p:extLst>
      <p:ext uri="{BB962C8B-B14F-4D97-AF65-F5344CB8AC3E}">
        <p14:creationId xmlns:p14="http://schemas.microsoft.com/office/powerpoint/2010/main" val="37101266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30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8" presetID="3"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30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11" presetID="3"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30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par>
                                <p:cTn id="14" presetID="3" presetClass="entr" presetSubtype="1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30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17" presetID="3"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30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par>
                          <p:cTn id="20" fill="hold" nodeType="afterGroup">
                            <p:stCondLst>
                              <p:cond delay="3000"/>
                            </p:stCondLst>
                            <p:childTnLst>
                              <p:par>
                                <p:cTn id="21" presetID="9"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par>
                          <p:cTn id="24" fill="hold" nodeType="afterGroup">
                            <p:stCondLst>
                              <p:cond delay="3500"/>
                            </p:stCondLst>
                            <p:childTnLst>
                              <p:par>
                                <p:cTn id="25" presetID="9"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par>
                          <p:cTn id="28" fill="hold" nodeType="afterGroup">
                            <p:stCondLst>
                              <p:cond delay="4000"/>
                            </p:stCondLst>
                            <p:childTnLst>
                              <p:par>
                                <p:cTn id="29" presetID="9"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dissolve">
                                      <p:cBhvr>
                                        <p:cTn id="31" dur="500"/>
                                        <p:tgtEl>
                                          <p:spTgt spid="28"/>
                                        </p:tgtEl>
                                      </p:cBhvr>
                                    </p:animEffect>
                                  </p:childTnLst>
                                </p:cTn>
                              </p:par>
                            </p:childTnLst>
                          </p:cTn>
                        </p:par>
                        <p:par>
                          <p:cTn id="32" fill="hold" nodeType="afterGroup">
                            <p:stCondLst>
                              <p:cond delay="4500"/>
                            </p:stCondLst>
                            <p:childTnLst>
                              <p:par>
                                <p:cTn id="33" presetID="9"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dissolve">
                                      <p:cBhvr>
                                        <p:cTn id="35" dur="500"/>
                                        <p:tgtEl>
                                          <p:spTgt spid="30"/>
                                        </p:tgtEl>
                                      </p:cBhvr>
                                    </p:animEffect>
                                  </p:childTnLst>
                                </p:cTn>
                              </p:par>
                            </p:childTnLst>
                          </p:cTn>
                        </p:par>
                        <p:par>
                          <p:cTn id="36" fill="hold" nodeType="afterGroup">
                            <p:stCondLst>
                              <p:cond delay="5000"/>
                            </p:stCondLst>
                            <p:childTnLst>
                              <p:par>
                                <p:cTn id="37" presetID="9" presetClass="entr" presetSubtype="0"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8">
                                            <p:txEl>
                                              <p:pRg st="0" end="0"/>
                                            </p:txEl>
                                          </p:spTgt>
                                        </p:tgtEl>
                                        <p:attrNameLst>
                                          <p:attrName>style.visibility</p:attrName>
                                        </p:attrNameLst>
                                      </p:cBhvr>
                                      <p:to>
                                        <p:strVal val="visible"/>
                                      </p:to>
                                    </p:set>
                                    <p:animEffect transition="in" filter="blinds(horizontal)">
                                      <p:cBhvr>
                                        <p:cTn id="44" dur="500"/>
                                        <p:tgtEl>
                                          <p:spTgt spid="18">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Effect transition="in" filter="blinds(horizontal)">
                                      <p:cBhvr>
                                        <p:cTn id="49" dur="500"/>
                                        <p:tgtEl>
                                          <p:spTgt spid="18">
                                            <p:txEl>
                                              <p:pRg st="1" end="1"/>
                                            </p:txEl>
                                          </p:spTgt>
                                        </p:tgtEl>
                                      </p:cBhvr>
                                    </p:animEffect>
                                  </p:childTnLst>
                                </p:cTn>
                              </p:par>
                            </p:childTnLst>
                          </p:cTn>
                        </p:par>
                        <p:par>
                          <p:cTn id="50" fill="hold" nodeType="afterGroup">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77886"/>
                                        </p:tgtEl>
                                        <p:attrNameLst>
                                          <p:attrName>style.visibility</p:attrName>
                                        </p:attrNameLst>
                                      </p:cBhvr>
                                      <p:to>
                                        <p:strVal val="visible"/>
                                      </p:to>
                                    </p:set>
                                    <p:animEffect transition="in" filter="blinds(horizontal)">
                                      <p:cBhvr>
                                        <p:cTn id="53" dur="500"/>
                                        <p:tgtEl>
                                          <p:spTgt spid="77886"/>
                                        </p:tgtEl>
                                      </p:cBhvr>
                                    </p:animEffect>
                                  </p:childTnLst>
                                </p:cTn>
                              </p:par>
                            </p:childTnLst>
                          </p:cTn>
                        </p:par>
                        <p:par>
                          <p:cTn id="54" fill="hold" nodeType="afterGroup">
                            <p:stCondLst>
                              <p:cond delay="1000"/>
                            </p:stCondLst>
                            <p:childTnLst>
                              <p:par>
                                <p:cTn id="55" presetID="3" presetClass="entr" presetSubtype="10" fill="hold" nodeType="afterEffect">
                                  <p:stCondLst>
                                    <p:cond delay="0"/>
                                  </p:stCondLst>
                                  <p:childTnLst>
                                    <p:set>
                                      <p:cBhvr>
                                        <p:cTn id="56" dur="1" fill="hold">
                                          <p:stCondLst>
                                            <p:cond delay="0"/>
                                          </p:stCondLst>
                                        </p:cTn>
                                        <p:tgtEl>
                                          <p:spTgt spid="2177"/>
                                        </p:tgtEl>
                                        <p:attrNameLst>
                                          <p:attrName>style.visibility</p:attrName>
                                        </p:attrNameLst>
                                      </p:cBhvr>
                                      <p:to>
                                        <p:strVal val="visible"/>
                                      </p:to>
                                    </p:set>
                                    <p:animEffect transition="in" filter="blinds(horizontal)">
                                      <p:cBhvr>
                                        <p:cTn id="57" dur="500"/>
                                        <p:tgtEl>
                                          <p:spTgt spid="2177"/>
                                        </p:tgtEl>
                                      </p:cBhvr>
                                    </p:animEffect>
                                  </p:childTnLst>
                                </p:cTn>
                              </p:par>
                            </p:childTnLst>
                          </p:cTn>
                        </p:par>
                        <p:par>
                          <p:cTn id="58" fill="hold" nodeType="afterGroup">
                            <p:stCondLst>
                              <p:cond delay="1500"/>
                            </p:stCondLst>
                            <p:childTnLst>
                              <p:par>
                                <p:cTn id="59" presetID="3" presetClass="entr" presetSubtype="10" fill="hold" nodeType="afterEffect">
                                  <p:stCondLst>
                                    <p:cond delay="0"/>
                                  </p:stCondLst>
                                  <p:childTnLst>
                                    <p:set>
                                      <p:cBhvr>
                                        <p:cTn id="60" dur="1" fill="hold">
                                          <p:stCondLst>
                                            <p:cond delay="0"/>
                                          </p:stCondLst>
                                        </p:cTn>
                                        <p:tgtEl>
                                          <p:spTgt spid="77893"/>
                                        </p:tgtEl>
                                        <p:attrNameLst>
                                          <p:attrName>style.visibility</p:attrName>
                                        </p:attrNameLst>
                                      </p:cBhvr>
                                      <p:to>
                                        <p:strVal val="visible"/>
                                      </p:to>
                                    </p:set>
                                    <p:animEffect transition="in" filter="blinds(horizontal)">
                                      <p:cBhvr>
                                        <p:cTn id="61" dur="500"/>
                                        <p:tgtEl>
                                          <p:spTgt spid="77893"/>
                                        </p:tgtEl>
                                      </p:cBhvr>
                                    </p:animEffect>
                                  </p:childTnLst>
                                </p:cTn>
                              </p:par>
                            </p:childTnLst>
                          </p:cTn>
                        </p:par>
                        <p:par>
                          <p:cTn id="62" fill="hold" nodeType="afterGroup">
                            <p:stCondLst>
                              <p:cond delay="2000"/>
                            </p:stCondLst>
                            <p:childTnLst>
                              <p:par>
                                <p:cTn id="63" presetID="3" presetClass="entr" presetSubtype="10" fill="hold" nodeType="afterEffect">
                                  <p:stCondLst>
                                    <p:cond delay="0"/>
                                  </p:stCondLst>
                                  <p:childTnLst>
                                    <p:set>
                                      <p:cBhvr>
                                        <p:cTn id="64" dur="1" fill="hold">
                                          <p:stCondLst>
                                            <p:cond delay="0"/>
                                          </p:stCondLst>
                                        </p:cTn>
                                        <p:tgtEl>
                                          <p:spTgt spid="77892"/>
                                        </p:tgtEl>
                                        <p:attrNameLst>
                                          <p:attrName>style.visibility</p:attrName>
                                        </p:attrNameLst>
                                      </p:cBhvr>
                                      <p:to>
                                        <p:strVal val="visible"/>
                                      </p:to>
                                    </p:set>
                                    <p:animEffect transition="in" filter="blinds(horizontal)">
                                      <p:cBhvr>
                                        <p:cTn id="65" dur="500"/>
                                        <p:tgtEl>
                                          <p:spTgt spid="77892"/>
                                        </p:tgtEl>
                                      </p:cBhvr>
                                    </p:animEffect>
                                  </p:childTnLst>
                                </p:cTn>
                              </p:par>
                            </p:childTnLst>
                          </p:cTn>
                        </p:par>
                        <p:par>
                          <p:cTn id="66" fill="hold" nodeType="afterGroup">
                            <p:stCondLst>
                              <p:cond delay="2500"/>
                            </p:stCondLst>
                            <p:childTnLst>
                              <p:par>
                                <p:cTn id="67" presetID="3" presetClass="entr" presetSubtype="10" fill="hold" nodeType="afterEffect">
                                  <p:stCondLst>
                                    <p:cond delay="0"/>
                                  </p:stCondLst>
                                  <p:childTnLst>
                                    <p:set>
                                      <p:cBhvr>
                                        <p:cTn id="68" dur="1" fill="hold">
                                          <p:stCondLst>
                                            <p:cond delay="0"/>
                                          </p:stCondLst>
                                        </p:cTn>
                                        <p:tgtEl>
                                          <p:spTgt spid="77894"/>
                                        </p:tgtEl>
                                        <p:attrNameLst>
                                          <p:attrName>style.visibility</p:attrName>
                                        </p:attrNameLst>
                                      </p:cBhvr>
                                      <p:to>
                                        <p:strVal val="visible"/>
                                      </p:to>
                                    </p:set>
                                    <p:animEffect transition="in" filter="blinds(horizontal)">
                                      <p:cBhvr>
                                        <p:cTn id="69" dur="500"/>
                                        <p:tgtEl>
                                          <p:spTgt spid="77894"/>
                                        </p:tgtEl>
                                      </p:cBhvr>
                                    </p:animEffect>
                                  </p:childTnLst>
                                </p:cTn>
                              </p:par>
                            </p:childTnLst>
                          </p:cTn>
                        </p:par>
                        <p:par>
                          <p:cTn id="70" fill="hold" nodeType="afterGroup">
                            <p:stCondLst>
                              <p:cond delay="3000"/>
                            </p:stCondLst>
                            <p:childTnLst>
                              <p:par>
                                <p:cTn id="71" presetID="3" presetClass="entr" presetSubtype="10" fill="hold" nodeType="afterEffect">
                                  <p:stCondLst>
                                    <p:cond delay="0"/>
                                  </p:stCondLst>
                                  <p:childTnLst>
                                    <p:set>
                                      <p:cBhvr>
                                        <p:cTn id="72" dur="1" fill="hold">
                                          <p:stCondLst>
                                            <p:cond delay="0"/>
                                          </p:stCondLst>
                                        </p:cTn>
                                        <p:tgtEl>
                                          <p:spTgt spid="77895"/>
                                        </p:tgtEl>
                                        <p:attrNameLst>
                                          <p:attrName>style.visibility</p:attrName>
                                        </p:attrNameLst>
                                      </p:cBhvr>
                                      <p:to>
                                        <p:strVal val="visible"/>
                                      </p:to>
                                    </p:set>
                                    <p:animEffect transition="in" filter="blinds(horizontal)">
                                      <p:cBhvr>
                                        <p:cTn id="73" dur="500"/>
                                        <p:tgtEl>
                                          <p:spTgt spid="77895"/>
                                        </p:tgtEl>
                                      </p:cBhvr>
                                    </p:animEffect>
                                  </p:childTnLst>
                                </p:cTn>
                              </p:par>
                            </p:childTnLst>
                          </p:cTn>
                        </p:par>
                        <p:par>
                          <p:cTn id="74" fill="hold" nodeType="afterGroup">
                            <p:stCondLst>
                              <p:cond delay="3500"/>
                            </p:stCondLst>
                            <p:childTnLst>
                              <p:par>
                                <p:cTn id="75" presetID="3" presetClass="entr" presetSubtype="10" fill="hold" nodeType="afterEffect">
                                  <p:stCondLst>
                                    <p:cond delay="0"/>
                                  </p:stCondLst>
                                  <p:childTnLst>
                                    <p:set>
                                      <p:cBhvr>
                                        <p:cTn id="76" dur="1" fill="hold">
                                          <p:stCondLst>
                                            <p:cond delay="0"/>
                                          </p:stCondLst>
                                        </p:cTn>
                                        <p:tgtEl>
                                          <p:spTgt spid="77896"/>
                                        </p:tgtEl>
                                        <p:attrNameLst>
                                          <p:attrName>style.visibility</p:attrName>
                                        </p:attrNameLst>
                                      </p:cBhvr>
                                      <p:to>
                                        <p:strVal val="visible"/>
                                      </p:to>
                                    </p:set>
                                    <p:animEffect transition="in" filter="blinds(horizontal)">
                                      <p:cBhvr>
                                        <p:cTn id="77" dur="500"/>
                                        <p:tgtEl>
                                          <p:spTgt spid="77896"/>
                                        </p:tgtEl>
                                      </p:cBhvr>
                                    </p:animEffect>
                                  </p:childTnLst>
                                </p:cTn>
                              </p:par>
                            </p:childTnLst>
                          </p:cTn>
                        </p:par>
                        <p:par>
                          <p:cTn id="78" fill="hold" nodeType="afterGroup">
                            <p:stCondLst>
                              <p:cond delay="4000"/>
                            </p:stCondLst>
                            <p:childTnLst>
                              <p:par>
                                <p:cTn id="79" presetID="3" presetClass="entr" presetSubtype="10" fill="hold" grpId="0" nodeType="afterEffect">
                                  <p:stCondLst>
                                    <p:cond delay="0"/>
                                  </p:stCondLst>
                                  <p:childTnLst>
                                    <p:set>
                                      <p:cBhvr>
                                        <p:cTn id="80" dur="1" fill="hold">
                                          <p:stCondLst>
                                            <p:cond delay="0"/>
                                          </p:stCondLst>
                                        </p:cTn>
                                        <p:tgtEl>
                                          <p:spTgt spid="77887"/>
                                        </p:tgtEl>
                                        <p:attrNameLst>
                                          <p:attrName>style.visibility</p:attrName>
                                        </p:attrNameLst>
                                      </p:cBhvr>
                                      <p:to>
                                        <p:strVal val="visible"/>
                                      </p:to>
                                    </p:set>
                                    <p:animEffect transition="in" filter="blinds(horizontal)">
                                      <p:cBhvr>
                                        <p:cTn id="81" dur="500"/>
                                        <p:tgtEl>
                                          <p:spTgt spid="7788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8">
                                            <p:txEl>
                                              <p:pRg st="2" end="2"/>
                                            </p:txEl>
                                          </p:spTgt>
                                        </p:tgtEl>
                                        <p:attrNameLst>
                                          <p:attrName>style.visibility</p:attrName>
                                        </p:attrNameLst>
                                      </p:cBhvr>
                                      <p:to>
                                        <p:strVal val="visible"/>
                                      </p:to>
                                    </p:set>
                                    <p:animEffect transition="in" filter="blinds(horizontal)">
                                      <p:cBhvr>
                                        <p:cTn id="86" dur="500"/>
                                        <p:tgtEl>
                                          <p:spTgt spid="18">
                                            <p:txEl>
                                              <p:pRg st="2" end="2"/>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8">
                                            <p:txEl>
                                              <p:pRg st="3" end="3"/>
                                            </p:txEl>
                                          </p:spTgt>
                                        </p:tgtEl>
                                        <p:attrNameLst>
                                          <p:attrName>style.visibility</p:attrName>
                                        </p:attrNameLst>
                                      </p:cBhvr>
                                      <p:to>
                                        <p:strVal val="visible"/>
                                      </p:to>
                                    </p:set>
                                    <p:animEffect transition="in" filter="blinds(horizontal)">
                                      <p:cBhvr>
                                        <p:cTn id="91"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86" grpId="0"/>
      <p:bldP spid="77887" grpId="0"/>
      <p:bldP spid="18" grpId="0" build="p" bldLvl="2"/>
      <p:bldP spid="24" grpId="0"/>
      <p:bldP spid="26" grpId="0"/>
      <p:bldP spid="28" grpId="0"/>
      <p:bldP spid="30" grpId="0"/>
      <p:bldP spid="3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29">
            <a:extLst>
              <a:ext uri="{FF2B5EF4-FFF2-40B4-BE49-F238E27FC236}">
                <a16:creationId xmlns:a16="http://schemas.microsoft.com/office/drawing/2014/main" id="{F1D5B755-25CE-FA48-AA31-F0C0DE80B634}"/>
              </a:ext>
            </a:extLst>
          </p:cNvPr>
          <p:cNvSpPr>
            <a:spLocks noChangeArrowheads="1"/>
          </p:cNvSpPr>
          <p:nvPr/>
        </p:nvSpPr>
        <p:spPr bwMode="auto">
          <a:xfrm>
            <a:off x="428625" y="0"/>
            <a:ext cx="8715375" cy="6858000"/>
          </a:xfrm>
          <a:prstGeom prst="rect">
            <a:avLst/>
          </a:prstGeom>
          <a:solidFill>
            <a:srgbClr val="EAEAEA"/>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2141" name="Group 93">
            <a:extLst>
              <a:ext uri="{FF2B5EF4-FFF2-40B4-BE49-F238E27FC236}">
                <a16:creationId xmlns:a16="http://schemas.microsoft.com/office/drawing/2014/main" id="{852B41A7-5985-5B48-84E6-EEC579744CF8}"/>
              </a:ext>
            </a:extLst>
          </p:cNvPr>
          <p:cNvGraphicFramePr>
            <a:graphicFrameLocks noGrp="1"/>
          </p:cNvGraphicFramePr>
          <p:nvPr/>
        </p:nvGraphicFramePr>
        <p:xfrm>
          <a:off x="1143000" y="152400"/>
          <a:ext cx="1219200" cy="3657600"/>
        </p:xfrm>
        <a:graphic>
          <a:graphicData uri="http://schemas.openxmlformats.org/drawingml/2006/table">
            <a:tbl>
              <a:tblPr/>
              <a:tblGrid>
                <a:gridCol w="1219200">
                  <a:extLst>
                    <a:ext uri="{9D8B030D-6E8A-4147-A177-3AD203B41FA5}">
                      <a16:colId xmlns:a16="http://schemas.microsoft.com/office/drawing/2014/main" val="20000"/>
                    </a:ext>
                  </a:extLst>
                </a:gridCol>
              </a:tblGrid>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itchFamily="18" charset="0"/>
                          <a:ea typeface="宋体" pitchFamily="2" charset="-122"/>
                        </a:rPr>
                        <a:t>           A.0</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A.3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itchFamily="18" charset="0"/>
                          <a:ea typeface="宋体" pitchFamily="2" charset="-122"/>
                        </a:rPr>
                        <a:t>            B.0</a:t>
                      </a:r>
                      <a:r>
                        <a:rPr kumimoji="1" lang="en-US" altLang="zh-CN" sz="1000" b="0" i="0" u="none" strike="noStrike" cap="none" normalizeH="0" baseline="0" dirty="0">
                          <a:ln>
                            <a:noFill/>
                          </a:ln>
                          <a:solidFill>
                            <a:schemeClr val="tx1"/>
                          </a:solidFill>
                          <a:effectLst/>
                          <a:latin typeface="Times New Roman" pitchFamily="18" charset="0"/>
                          <a:ea typeface="宋体" pitchFamily="2" charset="-122"/>
                        </a:rPr>
                        <a:t>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4"/>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B.1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B.2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6"/>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C.0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7"/>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itchFamily="18" charset="0"/>
                          <a:ea typeface="宋体" pitchFamily="2" charset="-122"/>
                        </a:rPr>
                        <a:t>           C.1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8"/>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9"/>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itchFamily="18" charset="0"/>
                          <a:ea typeface="宋体" pitchFamily="2" charset="-122"/>
                        </a:rPr>
                        <a:t>           C.3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1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125" name="Text Box 77">
            <a:extLst>
              <a:ext uri="{FF2B5EF4-FFF2-40B4-BE49-F238E27FC236}">
                <a16:creationId xmlns:a16="http://schemas.microsoft.com/office/drawing/2014/main" id="{8CF6ED78-2164-3B47-A3F6-EC305C0DF0D8}"/>
              </a:ext>
            </a:extLst>
          </p:cNvPr>
          <p:cNvSpPr txBox="1">
            <a:spLocks noChangeArrowheads="1"/>
          </p:cNvSpPr>
          <p:nvPr/>
        </p:nvSpPr>
        <p:spPr bwMode="auto">
          <a:xfrm>
            <a:off x="685800" y="217488"/>
            <a:ext cx="533400" cy="371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a:solidFill>
                  <a:srgbClr val="0000FF"/>
                </a:solidFill>
              </a:rPr>
              <a:t>0</a:t>
            </a:r>
          </a:p>
          <a:p>
            <a:pPr>
              <a:lnSpc>
                <a:spcPct val="40000"/>
              </a:lnSpc>
              <a:spcBef>
                <a:spcPct val="50000"/>
              </a:spcBef>
            </a:pPr>
            <a:r>
              <a:rPr lang="en-US" altLang="zh-CN">
                <a:solidFill>
                  <a:srgbClr val="0000FF"/>
                </a:solidFill>
              </a:rPr>
              <a:t>1</a:t>
            </a:r>
          </a:p>
          <a:p>
            <a:pPr>
              <a:lnSpc>
                <a:spcPct val="40000"/>
              </a:lnSpc>
              <a:spcBef>
                <a:spcPct val="50000"/>
              </a:spcBef>
            </a:pPr>
            <a:r>
              <a:rPr lang="en-US" altLang="zh-CN">
                <a:solidFill>
                  <a:srgbClr val="0000FF"/>
                </a:solidFill>
              </a:rPr>
              <a:t>2</a:t>
            </a:r>
          </a:p>
          <a:p>
            <a:pPr>
              <a:lnSpc>
                <a:spcPct val="40000"/>
              </a:lnSpc>
              <a:spcBef>
                <a:spcPct val="50000"/>
              </a:spcBef>
            </a:pPr>
            <a:r>
              <a:rPr lang="en-US" altLang="zh-CN">
                <a:solidFill>
                  <a:srgbClr val="0000FF"/>
                </a:solidFill>
              </a:rPr>
              <a:t>3</a:t>
            </a:r>
          </a:p>
          <a:p>
            <a:pPr>
              <a:lnSpc>
                <a:spcPct val="40000"/>
              </a:lnSpc>
              <a:spcBef>
                <a:spcPct val="50000"/>
              </a:spcBef>
            </a:pPr>
            <a:r>
              <a:rPr lang="en-US" altLang="zh-CN">
                <a:solidFill>
                  <a:srgbClr val="0000FF"/>
                </a:solidFill>
              </a:rPr>
              <a:t>4</a:t>
            </a:r>
          </a:p>
          <a:p>
            <a:pPr>
              <a:lnSpc>
                <a:spcPct val="40000"/>
              </a:lnSpc>
              <a:spcBef>
                <a:spcPct val="50000"/>
              </a:spcBef>
            </a:pPr>
            <a:r>
              <a:rPr lang="en-US" altLang="zh-CN">
                <a:solidFill>
                  <a:srgbClr val="0000FF"/>
                </a:solidFill>
              </a:rPr>
              <a:t>5</a:t>
            </a:r>
          </a:p>
          <a:p>
            <a:pPr>
              <a:lnSpc>
                <a:spcPct val="40000"/>
              </a:lnSpc>
              <a:spcBef>
                <a:spcPct val="50000"/>
              </a:spcBef>
            </a:pPr>
            <a:r>
              <a:rPr lang="en-US" altLang="zh-CN">
                <a:solidFill>
                  <a:srgbClr val="0000FF"/>
                </a:solidFill>
              </a:rPr>
              <a:t>6</a:t>
            </a:r>
          </a:p>
          <a:p>
            <a:pPr>
              <a:lnSpc>
                <a:spcPct val="40000"/>
              </a:lnSpc>
              <a:spcBef>
                <a:spcPct val="50000"/>
              </a:spcBef>
            </a:pPr>
            <a:r>
              <a:rPr lang="en-US" altLang="zh-CN">
                <a:solidFill>
                  <a:srgbClr val="0000FF"/>
                </a:solidFill>
              </a:rPr>
              <a:t>7</a:t>
            </a:r>
          </a:p>
          <a:p>
            <a:pPr>
              <a:lnSpc>
                <a:spcPct val="40000"/>
              </a:lnSpc>
              <a:spcBef>
                <a:spcPct val="50000"/>
              </a:spcBef>
            </a:pPr>
            <a:r>
              <a:rPr lang="en-US" altLang="zh-CN">
                <a:solidFill>
                  <a:srgbClr val="0000FF"/>
                </a:solidFill>
              </a:rPr>
              <a:t>8</a:t>
            </a:r>
          </a:p>
          <a:p>
            <a:pPr>
              <a:lnSpc>
                <a:spcPct val="40000"/>
              </a:lnSpc>
              <a:spcBef>
                <a:spcPct val="50000"/>
              </a:spcBef>
            </a:pPr>
            <a:r>
              <a:rPr lang="en-US" altLang="zh-CN">
                <a:solidFill>
                  <a:srgbClr val="0000FF"/>
                </a:solidFill>
              </a:rPr>
              <a:t>9</a:t>
            </a:r>
          </a:p>
          <a:p>
            <a:pPr>
              <a:lnSpc>
                <a:spcPct val="40000"/>
              </a:lnSpc>
              <a:spcBef>
                <a:spcPct val="50000"/>
              </a:spcBef>
            </a:pPr>
            <a:r>
              <a:rPr lang="en-US" altLang="zh-CN">
                <a:solidFill>
                  <a:srgbClr val="0000FF"/>
                </a:solidFill>
              </a:rPr>
              <a:t>10</a:t>
            </a:r>
          </a:p>
          <a:p>
            <a:pPr>
              <a:lnSpc>
                <a:spcPct val="40000"/>
              </a:lnSpc>
              <a:spcBef>
                <a:spcPct val="50000"/>
              </a:spcBef>
            </a:pPr>
            <a:r>
              <a:rPr lang="en-US" altLang="zh-CN">
                <a:solidFill>
                  <a:srgbClr val="0000FF"/>
                </a:solidFill>
              </a:rPr>
              <a:t>11</a:t>
            </a:r>
          </a:p>
          <a:p>
            <a:pPr>
              <a:lnSpc>
                <a:spcPct val="40000"/>
              </a:lnSpc>
              <a:spcBef>
                <a:spcPct val="50000"/>
              </a:spcBef>
            </a:pPr>
            <a:r>
              <a:rPr lang="en-US" altLang="zh-CN">
                <a:solidFill>
                  <a:srgbClr val="0000FF"/>
                </a:solidFill>
              </a:rPr>
              <a:t>12</a:t>
            </a:r>
          </a:p>
          <a:p>
            <a:pPr>
              <a:lnSpc>
                <a:spcPct val="40000"/>
              </a:lnSpc>
              <a:spcBef>
                <a:spcPct val="50000"/>
              </a:spcBef>
            </a:pPr>
            <a:r>
              <a:rPr lang="en-US" altLang="zh-CN">
                <a:solidFill>
                  <a:srgbClr val="0000FF"/>
                </a:solidFill>
              </a:rPr>
              <a:t>13</a:t>
            </a:r>
          </a:p>
          <a:p>
            <a:pPr>
              <a:lnSpc>
                <a:spcPct val="40000"/>
              </a:lnSpc>
              <a:spcBef>
                <a:spcPct val="50000"/>
              </a:spcBef>
            </a:pPr>
            <a:r>
              <a:rPr lang="en-US" altLang="zh-CN">
                <a:solidFill>
                  <a:srgbClr val="0000FF"/>
                </a:solidFill>
              </a:rPr>
              <a:t>14</a:t>
            </a:r>
          </a:p>
        </p:txBody>
      </p:sp>
      <p:sp>
        <p:nvSpPr>
          <p:cNvPr id="2126" name="Text Box 78">
            <a:extLst>
              <a:ext uri="{FF2B5EF4-FFF2-40B4-BE49-F238E27FC236}">
                <a16:creationId xmlns:a16="http://schemas.microsoft.com/office/drawing/2014/main" id="{E76965F9-0A47-194B-BACB-D85AA49680F5}"/>
              </a:ext>
            </a:extLst>
          </p:cNvPr>
          <p:cNvSpPr txBox="1">
            <a:spLocks noChangeArrowheads="1"/>
          </p:cNvSpPr>
          <p:nvPr/>
        </p:nvSpPr>
        <p:spPr bwMode="auto">
          <a:xfrm>
            <a:off x="2362200" y="74612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主存</a:t>
            </a:r>
          </a:p>
        </p:txBody>
      </p:sp>
      <p:graphicFrame>
        <p:nvGraphicFramePr>
          <p:cNvPr id="2216" name="Group 168">
            <a:extLst>
              <a:ext uri="{FF2B5EF4-FFF2-40B4-BE49-F238E27FC236}">
                <a16:creationId xmlns:a16="http://schemas.microsoft.com/office/drawing/2014/main" id="{64DB6122-0736-E84F-B1DF-CAC6D0FA60EB}"/>
              </a:ext>
            </a:extLst>
          </p:cNvPr>
          <p:cNvGraphicFramePr>
            <a:graphicFrameLocks noGrp="1"/>
          </p:cNvGraphicFramePr>
          <p:nvPr/>
        </p:nvGraphicFramePr>
        <p:xfrm>
          <a:off x="4114800" y="152400"/>
          <a:ext cx="1219200" cy="3657600"/>
        </p:xfrm>
        <a:graphic>
          <a:graphicData uri="http://schemas.openxmlformats.org/drawingml/2006/table">
            <a:tbl>
              <a:tblPr/>
              <a:tblGrid>
                <a:gridCol w="1219200">
                  <a:extLst>
                    <a:ext uri="{9D8B030D-6E8A-4147-A177-3AD203B41FA5}">
                      <a16:colId xmlns:a16="http://schemas.microsoft.com/office/drawing/2014/main" val="20000"/>
                    </a:ext>
                  </a:extLst>
                </a:gridCol>
              </a:tblGrid>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A.0</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A.3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C.0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7"/>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C.1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8"/>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9"/>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1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176" name="Text Box 128">
            <a:extLst>
              <a:ext uri="{FF2B5EF4-FFF2-40B4-BE49-F238E27FC236}">
                <a16:creationId xmlns:a16="http://schemas.microsoft.com/office/drawing/2014/main" id="{D550570E-D656-1D4E-9DEC-670DD271ACFC}"/>
              </a:ext>
            </a:extLst>
          </p:cNvPr>
          <p:cNvSpPr txBox="1">
            <a:spLocks noChangeArrowheads="1"/>
          </p:cNvSpPr>
          <p:nvPr/>
        </p:nvSpPr>
        <p:spPr bwMode="auto">
          <a:xfrm>
            <a:off x="3657600" y="217488"/>
            <a:ext cx="533400" cy="371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a:solidFill>
                  <a:srgbClr val="0000FF"/>
                </a:solidFill>
              </a:rPr>
              <a:t>0</a:t>
            </a:r>
          </a:p>
          <a:p>
            <a:pPr>
              <a:lnSpc>
                <a:spcPct val="40000"/>
              </a:lnSpc>
              <a:spcBef>
                <a:spcPct val="50000"/>
              </a:spcBef>
            </a:pPr>
            <a:r>
              <a:rPr lang="en-US" altLang="zh-CN">
                <a:solidFill>
                  <a:srgbClr val="0000FF"/>
                </a:solidFill>
              </a:rPr>
              <a:t>1</a:t>
            </a:r>
          </a:p>
          <a:p>
            <a:pPr>
              <a:lnSpc>
                <a:spcPct val="40000"/>
              </a:lnSpc>
              <a:spcBef>
                <a:spcPct val="50000"/>
              </a:spcBef>
            </a:pPr>
            <a:r>
              <a:rPr lang="en-US" altLang="zh-CN">
                <a:solidFill>
                  <a:srgbClr val="0000FF"/>
                </a:solidFill>
              </a:rPr>
              <a:t>2</a:t>
            </a:r>
          </a:p>
          <a:p>
            <a:pPr>
              <a:lnSpc>
                <a:spcPct val="40000"/>
              </a:lnSpc>
              <a:spcBef>
                <a:spcPct val="50000"/>
              </a:spcBef>
            </a:pPr>
            <a:r>
              <a:rPr lang="en-US" altLang="zh-CN">
                <a:solidFill>
                  <a:srgbClr val="0000FF"/>
                </a:solidFill>
              </a:rPr>
              <a:t>3</a:t>
            </a:r>
          </a:p>
          <a:p>
            <a:pPr>
              <a:lnSpc>
                <a:spcPct val="40000"/>
              </a:lnSpc>
              <a:spcBef>
                <a:spcPct val="50000"/>
              </a:spcBef>
            </a:pPr>
            <a:r>
              <a:rPr lang="en-US" altLang="zh-CN">
                <a:solidFill>
                  <a:srgbClr val="0000FF"/>
                </a:solidFill>
              </a:rPr>
              <a:t>4</a:t>
            </a:r>
          </a:p>
          <a:p>
            <a:pPr>
              <a:lnSpc>
                <a:spcPct val="40000"/>
              </a:lnSpc>
              <a:spcBef>
                <a:spcPct val="50000"/>
              </a:spcBef>
            </a:pPr>
            <a:r>
              <a:rPr lang="en-US" altLang="zh-CN">
                <a:solidFill>
                  <a:srgbClr val="0000FF"/>
                </a:solidFill>
              </a:rPr>
              <a:t>5</a:t>
            </a:r>
          </a:p>
          <a:p>
            <a:pPr>
              <a:lnSpc>
                <a:spcPct val="40000"/>
              </a:lnSpc>
              <a:spcBef>
                <a:spcPct val="50000"/>
              </a:spcBef>
            </a:pPr>
            <a:r>
              <a:rPr lang="en-US" altLang="zh-CN">
                <a:solidFill>
                  <a:srgbClr val="0000FF"/>
                </a:solidFill>
              </a:rPr>
              <a:t>6</a:t>
            </a:r>
          </a:p>
          <a:p>
            <a:pPr>
              <a:lnSpc>
                <a:spcPct val="40000"/>
              </a:lnSpc>
              <a:spcBef>
                <a:spcPct val="50000"/>
              </a:spcBef>
            </a:pPr>
            <a:r>
              <a:rPr lang="en-US" altLang="zh-CN">
                <a:solidFill>
                  <a:srgbClr val="0000FF"/>
                </a:solidFill>
              </a:rPr>
              <a:t>7</a:t>
            </a:r>
          </a:p>
          <a:p>
            <a:pPr>
              <a:lnSpc>
                <a:spcPct val="40000"/>
              </a:lnSpc>
              <a:spcBef>
                <a:spcPct val="50000"/>
              </a:spcBef>
            </a:pPr>
            <a:r>
              <a:rPr lang="en-US" altLang="zh-CN">
                <a:solidFill>
                  <a:srgbClr val="0000FF"/>
                </a:solidFill>
              </a:rPr>
              <a:t>8</a:t>
            </a:r>
          </a:p>
          <a:p>
            <a:pPr>
              <a:lnSpc>
                <a:spcPct val="40000"/>
              </a:lnSpc>
              <a:spcBef>
                <a:spcPct val="50000"/>
              </a:spcBef>
            </a:pPr>
            <a:r>
              <a:rPr lang="en-US" altLang="zh-CN">
                <a:solidFill>
                  <a:srgbClr val="0000FF"/>
                </a:solidFill>
              </a:rPr>
              <a:t>9</a:t>
            </a:r>
          </a:p>
          <a:p>
            <a:pPr>
              <a:lnSpc>
                <a:spcPct val="40000"/>
              </a:lnSpc>
              <a:spcBef>
                <a:spcPct val="50000"/>
              </a:spcBef>
            </a:pPr>
            <a:r>
              <a:rPr lang="en-US" altLang="zh-CN">
                <a:solidFill>
                  <a:srgbClr val="0000FF"/>
                </a:solidFill>
              </a:rPr>
              <a:t>10</a:t>
            </a:r>
          </a:p>
          <a:p>
            <a:pPr>
              <a:lnSpc>
                <a:spcPct val="40000"/>
              </a:lnSpc>
              <a:spcBef>
                <a:spcPct val="50000"/>
              </a:spcBef>
            </a:pPr>
            <a:r>
              <a:rPr lang="en-US" altLang="zh-CN">
                <a:solidFill>
                  <a:srgbClr val="0000FF"/>
                </a:solidFill>
              </a:rPr>
              <a:t>11</a:t>
            </a:r>
          </a:p>
          <a:p>
            <a:pPr>
              <a:lnSpc>
                <a:spcPct val="40000"/>
              </a:lnSpc>
              <a:spcBef>
                <a:spcPct val="50000"/>
              </a:spcBef>
            </a:pPr>
            <a:r>
              <a:rPr lang="en-US" altLang="zh-CN">
                <a:solidFill>
                  <a:srgbClr val="0000FF"/>
                </a:solidFill>
              </a:rPr>
              <a:t>12</a:t>
            </a:r>
          </a:p>
          <a:p>
            <a:pPr>
              <a:lnSpc>
                <a:spcPct val="40000"/>
              </a:lnSpc>
              <a:spcBef>
                <a:spcPct val="50000"/>
              </a:spcBef>
            </a:pPr>
            <a:r>
              <a:rPr lang="en-US" altLang="zh-CN">
                <a:solidFill>
                  <a:srgbClr val="0000FF"/>
                </a:solidFill>
              </a:rPr>
              <a:t>13</a:t>
            </a:r>
          </a:p>
          <a:p>
            <a:pPr>
              <a:lnSpc>
                <a:spcPct val="40000"/>
              </a:lnSpc>
              <a:spcBef>
                <a:spcPct val="50000"/>
              </a:spcBef>
            </a:pPr>
            <a:r>
              <a:rPr lang="en-US" altLang="zh-CN">
                <a:solidFill>
                  <a:srgbClr val="0000FF"/>
                </a:solidFill>
              </a:rPr>
              <a:t>14</a:t>
            </a:r>
          </a:p>
        </p:txBody>
      </p:sp>
      <p:sp>
        <p:nvSpPr>
          <p:cNvPr id="2177" name="Text Box 129">
            <a:extLst>
              <a:ext uri="{FF2B5EF4-FFF2-40B4-BE49-F238E27FC236}">
                <a16:creationId xmlns:a16="http://schemas.microsoft.com/office/drawing/2014/main" id="{724DB754-4279-B54E-BB7D-7BEC13E486D0}"/>
              </a:ext>
            </a:extLst>
          </p:cNvPr>
          <p:cNvSpPr txBox="1">
            <a:spLocks noChangeArrowheads="1"/>
          </p:cNvSpPr>
          <p:nvPr/>
        </p:nvSpPr>
        <p:spPr bwMode="auto">
          <a:xfrm>
            <a:off x="5486400" y="822325"/>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主存</a:t>
            </a:r>
          </a:p>
        </p:txBody>
      </p:sp>
      <p:graphicFrame>
        <p:nvGraphicFramePr>
          <p:cNvPr id="2222" name="Group 174">
            <a:extLst>
              <a:ext uri="{FF2B5EF4-FFF2-40B4-BE49-F238E27FC236}">
                <a16:creationId xmlns:a16="http://schemas.microsoft.com/office/drawing/2014/main" id="{45111CA0-17E6-1243-8FF7-0F5073C858E7}"/>
              </a:ext>
            </a:extLst>
          </p:cNvPr>
          <p:cNvGraphicFramePr>
            <a:graphicFrameLocks noGrp="1"/>
          </p:cNvGraphicFramePr>
          <p:nvPr/>
        </p:nvGraphicFramePr>
        <p:xfrm>
          <a:off x="7239000" y="152400"/>
          <a:ext cx="1219200" cy="3657600"/>
        </p:xfrm>
        <a:graphic>
          <a:graphicData uri="http://schemas.openxmlformats.org/drawingml/2006/table">
            <a:tbl>
              <a:tblPr/>
              <a:tblGrid>
                <a:gridCol w="1219200">
                  <a:extLst>
                    <a:ext uri="{9D8B030D-6E8A-4147-A177-3AD203B41FA5}">
                      <a16:colId xmlns:a16="http://schemas.microsoft.com/office/drawing/2014/main" val="20000"/>
                    </a:ext>
                  </a:extLst>
                </a:gridCol>
              </a:tblGrid>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A.0</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A.3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rgbClr val="FFFF00"/>
                          </a:solidFill>
                          <a:effectLst/>
                          <a:latin typeface="Times New Roman" pitchFamily="18" charset="0"/>
                          <a:ea typeface="宋体" pitchFamily="2" charset="-122"/>
                        </a:rPr>
                        <a:t>           D.0</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 </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04"/>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rgbClr val="FFFF00"/>
                          </a:solidFill>
                          <a:effectLst/>
                          <a:latin typeface="Times New Roman" pitchFamily="18" charset="0"/>
                          <a:ea typeface="宋体" pitchFamily="2" charset="-122"/>
                        </a:rPr>
                        <a:t>           D.1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05"/>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rgbClr val="FFFF00"/>
                          </a:solidFill>
                          <a:effectLst/>
                          <a:latin typeface="Times New Roman" pitchFamily="18" charset="0"/>
                          <a:ea typeface="宋体" pitchFamily="2" charset="-122"/>
                        </a:rPr>
                        <a:t>           D.2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06"/>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C.0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7"/>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C.1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8"/>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9"/>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1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rgbClr val="FFFF00"/>
                          </a:solidFill>
                          <a:effectLst/>
                          <a:latin typeface="Times New Roman" pitchFamily="18" charset="0"/>
                          <a:ea typeface="宋体" pitchFamily="2" charset="-122"/>
                        </a:rPr>
                        <a:t>           D.3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1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rgbClr val="FFFF00"/>
                          </a:solidFill>
                          <a:effectLst/>
                          <a:latin typeface="Times New Roman" pitchFamily="18" charset="0"/>
                          <a:ea typeface="宋体" pitchFamily="2" charset="-122"/>
                        </a:rPr>
                        <a:t>D.4</a:t>
                      </a:r>
                      <a:endParaRPr kumimoji="1" lang="en-US" altLang="zh-CN" sz="1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1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212" name="Text Box 164">
            <a:extLst>
              <a:ext uri="{FF2B5EF4-FFF2-40B4-BE49-F238E27FC236}">
                <a16:creationId xmlns:a16="http://schemas.microsoft.com/office/drawing/2014/main" id="{45ED4657-19D8-6F4B-AD42-9563F0E58077}"/>
              </a:ext>
            </a:extLst>
          </p:cNvPr>
          <p:cNvSpPr txBox="1">
            <a:spLocks noChangeArrowheads="1"/>
          </p:cNvSpPr>
          <p:nvPr/>
        </p:nvSpPr>
        <p:spPr bwMode="auto">
          <a:xfrm>
            <a:off x="6781800" y="217488"/>
            <a:ext cx="533400" cy="371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a:solidFill>
                  <a:srgbClr val="0000FF"/>
                </a:solidFill>
              </a:rPr>
              <a:t>0</a:t>
            </a:r>
          </a:p>
          <a:p>
            <a:pPr>
              <a:lnSpc>
                <a:spcPct val="40000"/>
              </a:lnSpc>
              <a:spcBef>
                <a:spcPct val="50000"/>
              </a:spcBef>
            </a:pPr>
            <a:r>
              <a:rPr lang="en-US" altLang="zh-CN">
                <a:solidFill>
                  <a:srgbClr val="0000FF"/>
                </a:solidFill>
              </a:rPr>
              <a:t>1</a:t>
            </a:r>
          </a:p>
          <a:p>
            <a:pPr>
              <a:lnSpc>
                <a:spcPct val="40000"/>
              </a:lnSpc>
              <a:spcBef>
                <a:spcPct val="50000"/>
              </a:spcBef>
            </a:pPr>
            <a:r>
              <a:rPr lang="en-US" altLang="zh-CN">
                <a:solidFill>
                  <a:srgbClr val="0000FF"/>
                </a:solidFill>
              </a:rPr>
              <a:t>2</a:t>
            </a:r>
          </a:p>
          <a:p>
            <a:pPr>
              <a:lnSpc>
                <a:spcPct val="40000"/>
              </a:lnSpc>
              <a:spcBef>
                <a:spcPct val="50000"/>
              </a:spcBef>
            </a:pPr>
            <a:r>
              <a:rPr lang="en-US" altLang="zh-CN">
                <a:solidFill>
                  <a:srgbClr val="0000FF"/>
                </a:solidFill>
              </a:rPr>
              <a:t>3</a:t>
            </a:r>
          </a:p>
          <a:p>
            <a:pPr>
              <a:lnSpc>
                <a:spcPct val="40000"/>
              </a:lnSpc>
              <a:spcBef>
                <a:spcPct val="50000"/>
              </a:spcBef>
            </a:pPr>
            <a:r>
              <a:rPr lang="en-US" altLang="zh-CN">
                <a:solidFill>
                  <a:srgbClr val="0000FF"/>
                </a:solidFill>
              </a:rPr>
              <a:t>4</a:t>
            </a:r>
          </a:p>
          <a:p>
            <a:pPr>
              <a:lnSpc>
                <a:spcPct val="40000"/>
              </a:lnSpc>
              <a:spcBef>
                <a:spcPct val="50000"/>
              </a:spcBef>
            </a:pPr>
            <a:r>
              <a:rPr lang="en-US" altLang="zh-CN">
                <a:solidFill>
                  <a:srgbClr val="0000FF"/>
                </a:solidFill>
              </a:rPr>
              <a:t>5</a:t>
            </a:r>
          </a:p>
          <a:p>
            <a:pPr>
              <a:lnSpc>
                <a:spcPct val="40000"/>
              </a:lnSpc>
              <a:spcBef>
                <a:spcPct val="50000"/>
              </a:spcBef>
            </a:pPr>
            <a:r>
              <a:rPr lang="en-US" altLang="zh-CN">
                <a:solidFill>
                  <a:srgbClr val="0000FF"/>
                </a:solidFill>
              </a:rPr>
              <a:t>6</a:t>
            </a:r>
          </a:p>
          <a:p>
            <a:pPr>
              <a:lnSpc>
                <a:spcPct val="40000"/>
              </a:lnSpc>
              <a:spcBef>
                <a:spcPct val="50000"/>
              </a:spcBef>
            </a:pPr>
            <a:r>
              <a:rPr lang="en-US" altLang="zh-CN">
                <a:solidFill>
                  <a:srgbClr val="0000FF"/>
                </a:solidFill>
              </a:rPr>
              <a:t>7</a:t>
            </a:r>
          </a:p>
          <a:p>
            <a:pPr>
              <a:lnSpc>
                <a:spcPct val="40000"/>
              </a:lnSpc>
              <a:spcBef>
                <a:spcPct val="50000"/>
              </a:spcBef>
            </a:pPr>
            <a:r>
              <a:rPr lang="en-US" altLang="zh-CN">
                <a:solidFill>
                  <a:srgbClr val="0000FF"/>
                </a:solidFill>
              </a:rPr>
              <a:t>8</a:t>
            </a:r>
          </a:p>
          <a:p>
            <a:pPr>
              <a:lnSpc>
                <a:spcPct val="40000"/>
              </a:lnSpc>
              <a:spcBef>
                <a:spcPct val="50000"/>
              </a:spcBef>
            </a:pPr>
            <a:r>
              <a:rPr lang="en-US" altLang="zh-CN">
                <a:solidFill>
                  <a:srgbClr val="0000FF"/>
                </a:solidFill>
              </a:rPr>
              <a:t>9</a:t>
            </a:r>
          </a:p>
          <a:p>
            <a:pPr>
              <a:lnSpc>
                <a:spcPct val="40000"/>
              </a:lnSpc>
              <a:spcBef>
                <a:spcPct val="50000"/>
              </a:spcBef>
            </a:pPr>
            <a:r>
              <a:rPr lang="en-US" altLang="zh-CN">
                <a:solidFill>
                  <a:srgbClr val="0000FF"/>
                </a:solidFill>
              </a:rPr>
              <a:t>10</a:t>
            </a:r>
          </a:p>
          <a:p>
            <a:pPr>
              <a:lnSpc>
                <a:spcPct val="40000"/>
              </a:lnSpc>
              <a:spcBef>
                <a:spcPct val="50000"/>
              </a:spcBef>
            </a:pPr>
            <a:r>
              <a:rPr lang="en-US" altLang="zh-CN">
                <a:solidFill>
                  <a:srgbClr val="0000FF"/>
                </a:solidFill>
              </a:rPr>
              <a:t>11</a:t>
            </a:r>
          </a:p>
          <a:p>
            <a:pPr>
              <a:lnSpc>
                <a:spcPct val="40000"/>
              </a:lnSpc>
              <a:spcBef>
                <a:spcPct val="50000"/>
              </a:spcBef>
            </a:pPr>
            <a:r>
              <a:rPr lang="en-US" altLang="zh-CN">
                <a:solidFill>
                  <a:srgbClr val="0000FF"/>
                </a:solidFill>
              </a:rPr>
              <a:t>12</a:t>
            </a:r>
          </a:p>
          <a:p>
            <a:pPr>
              <a:lnSpc>
                <a:spcPct val="40000"/>
              </a:lnSpc>
              <a:spcBef>
                <a:spcPct val="50000"/>
              </a:spcBef>
            </a:pPr>
            <a:r>
              <a:rPr lang="en-US" altLang="zh-CN">
                <a:solidFill>
                  <a:srgbClr val="0000FF"/>
                </a:solidFill>
              </a:rPr>
              <a:t>13</a:t>
            </a:r>
          </a:p>
          <a:p>
            <a:pPr>
              <a:lnSpc>
                <a:spcPct val="40000"/>
              </a:lnSpc>
              <a:spcBef>
                <a:spcPct val="50000"/>
              </a:spcBef>
            </a:pPr>
            <a:r>
              <a:rPr lang="en-US" altLang="zh-CN">
                <a:solidFill>
                  <a:srgbClr val="0000FF"/>
                </a:solidFill>
              </a:rPr>
              <a:t>14</a:t>
            </a:r>
          </a:p>
        </p:txBody>
      </p:sp>
      <p:sp>
        <p:nvSpPr>
          <p:cNvPr id="2213" name="Text Box 165">
            <a:extLst>
              <a:ext uri="{FF2B5EF4-FFF2-40B4-BE49-F238E27FC236}">
                <a16:creationId xmlns:a16="http://schemas.microsoft.com/office/drawing/2014/main" id="{522A3B63-97B8-9440-B156-B09613A4E040}"/>
              </a:ext>
            </a:extLst>
          </p:cNvPr>
          <p:cNvSpPr txBox="1">
            <a:spLocks noChangeArrowheads="1"/>
          </p:cNvSpPr>
          <p:nvPr/>
        </p:nvSpPr>
        <p:spPr bwMode="auto">
          <a:xfrm>
            <a:off x="8458200" y="8382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主存</a:t>
            </a:r>
          </a:p>
        </p:txBody>
      </p:sp>
      <p:sp>
        <p:nvSpPr>
          <p:cNvPr id="2223" name="Text Box 175">
            <a:extLst>
              <a:ext uri="{FF2B5EF4-FFF2-40B4-BE49-F238E27FC236}">
                <a16:creationId xmlns:a16="http://schemas.microsoft.com/office/drawing/2014/main" id="{A973EED7-76CD-8244-A47E-C376DADC7F5A}"/>
              </a:ext>
            </a:extLst>
          </p:cNvPr>
          <p:cNvSpPr txBox="1">
            <a:spLocks noChangeArrowheads="1"/>
          </p:cNvSpPr>
          <p:nvPr/>
        </p:nvSpPr>
        <p:spPr bwMode="auto">
          <a:xfrm>
            <a:off x="1066800" y="388620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(a) </a:t>
            </a:r>
            <a:r>
              <a:rPr lang="zh-CN" altLang="en-US" sz="2000">
                <a:solidFill>
                  <a:srgbClr val="0000FF"/>
                </a:solidFill>
              </a:rPr>
              <a:t>加载进程</a:t>
            </a:r>
            <a:r>
              <a:rPr lang="en-US" altLang="zh-CN" sz="2000">
                <a:solidFill>
                  <a:srgbClr val="0000FF"/>
                </a:solidFill>
              </a:rPr>
              <a:t>C</a:t>
            </a:r>
          </a:p>
        </p:txBody>
      </p:sp>
      <p:sp>
        <p:nvSpPr>
          <p:cNvPr id="2224" name="Text Box 176">
            <a:extLst>
              <a:ext uri="{FF2B5EF4-FFF2-40B4-BE49-F238E27FC236}">
                <a16:creationId xmlns:a16="http://schemas.microsoft.com/office/drawing/2014/main" id="{84C631A1-6AAF-164B-A507-38D2C730030C}"/>
              </a:ext>
            </a:extLst>
          </p:cNvPr>
          <p:cNvSpPr txBox="1">
            <a:spLocks noChangeArrowheads="1"/>
          </p:cNvSpPr>
          <p:nvPr/>
        </p:nvSpPr>
        <p:spPr bwMode="auto">
          <a:xfrm>
            <a:off x="4038600" y="388620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(b) </a:t>
            </a:r>
            <a:r>
              <a:rPr lang="zh-CN" altLang="en-US" sz="2000">
                <a:solidFill>
                  <a:srgbClr val="0000FF"/>
                </a:solidFill>
              </a:rPr>
              <a:t>换出进程</a:t>
            </a:r>
            <a:r>
              <a:rPr lang="en-US" altLang="zh-CN" sz="2000">
                <a:solidFill>
                  <a:srgbClr val="0000FF"/>
                </a:solidFill>
              </a:rPr>
              <a:t>B</a:t>
            </a:r>
          </a:p>
        </p:txBody>
      </p:sp>
      <p:sp>
        <p:nvSpPr>
          <p:cNvPr id="2226" name="Text Box 178">
            <a:extLst>
              <a:ext uri="{FF2B5EF4-FFF2-40B4-BE49-F238E27FC236}">
                <a16:creationId xmlns:a16="http://schemas.microsoft.com/office/drawing/2014/main" id="{ADFD4F13-EA7A-2E4E-9C20-CAFA9121DF87}"/>
              </a:ext>
            </a:extLst>
          </p:cNvPr>
          <p:cNvSpPr txBox="1">
            <a:spLocks noChangeArrowheads="1"/>
          </p:cNvSpPr>
          <p:nvPr/>
        </p:nvSpPr>
        <p:spPr bwMode="auto">
          <a:xfrm>
            <a:off x="6781800" y="3886200"/>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(c) </a:t>
            </a:r>
            <a:r>
              <a:rPr lang="zh-CN" altLang="en-US" sz="2000">
                <a:solidFill>
                  <a:srgbClr val="0000FF"/>
                </a:solidFill>
              </a:rPr>
              <a:t>加载进程 </a:t>
            </a:r>
            <a:r>
              <a:rPr lang="en-US" altLang="zh-CN" sz="2000">
                <a:solidFill>
                  <a:srgbClr val="0000FF"/>
                </a:solidFill>
              </a:rPr>
              <a:t>D</a:t>
            </a:r>
          </a:p>
        </p:txBody>
      </p:sp>
      <p:sp>
        <p:nvSpPr>
          <p:cNvPr id="59506" name="Text Box 179">
            <a:extLst>
              <a:ext uri="{FF2B5EF4-FFF2-40B4-BE49-F238E27FC236}">
                <a16:creationId xmlns:a16="http://schemas.microsoft.com/office/drawing/2014/main" id="{060D6F40-1F26-9245-8621-4C3A08E992AE}"/>
              </a:ext>
            </a:extLst>
          </p:cNvPr>
          <p:cNvSpPr txBox="1">
            <a:spLocks noChangeArrowheads="1"/>
          </p:cNvSpPr>
          <p:nvPr/>
        </p:nvSpPr>
        <p:spPr bwMode="auto">
          <a:xfrm>
            <a:off x="2819400" y="4191000"/>
            <a:ext cx="495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00"/>
                </a:solidFill>
              </a:rPr>
              <a:t>进程页装入内存块的情况</a:t>
            </a:r>
          </a:p>
        </p:txBody>
      </p:sp>
      <p:graphicFrame>
        <p:nvGraphicFramePr>
          <p:cNvPr id="2255" name="Group 207">
            <a:extLst>
              <a:ext uri="{FF2B5EF4-FFF2-40B4-BE49-F238E27FC236}">
                <a16:creationId xmlns:a16="http://schemas.microsoft.com/office/drawing/2014/main" id="{4B3DFFF5-2235-554D-9195-9A84C2069F08}"/>
              </a:ext>
            </a:extLst>
          </p:cNvPr>
          <p:cNvGraphicFramePr>
            <a:graphicFrameLocks noGrp="1"/>
          </p:cNvGraphicFramePr>
          <p:nvPr/>
        </p:nvGraphicFramePr>
        <p:xfrm>
          <a:off x="2900363" y="4724400"/>
          <a:ext cx="609600" cy="1341440"/>
        </p:xfrm>
        <a:graphic>
          <a:graphicData uri="http://schemas.openxmlformats.org/drawingml/2006/table">
            <a:tbl>
              <a:tblPr/>
              <a:tblGrid>
                <a:gridCol w="609600">
                  <a:extLst>
                    <a:ext uri="{9D8B030D-6E8A-4147-A177-3AD203B41FA5}">
                      <a16:colId xmlns:a16="http://schemas.microsoft.com/office/drawing/2014/main" val="20000"/>
                    </a:ext>
                  </a:extLst>
                </a:gridCol>
              </a:tblGrid>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0</a:t>
                      </a: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1</a:t>
                      </a: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2</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3</a:t>
                      </a:r>
                      <a:endParaRPr kumimoji="1" lang="en-US" altLang="zh-CN" sz="1600" b="0"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56" name="Text Box 208">
            <a:extLst>
              <a:ext uri="{FF2B5EF4-FFF2-40B4-BE49-F238E27FC236}">
                <a16:creationId xmlns:a16="http://schemas.microsoft.com/office/drawing/2014/main" id="{E245E85C-2C04-1A4C-BA4B-204851BFBA5F}"/>
              </a:ext>
            </a:extLst>
          </p:cNvPr>
          <p:cNvSpPr txBox="1">
            <a:spLocks noChangeArrowheads="1"/>
          </p:cNvSpPr>
          <p:nvPr/>
        </p:nvSpPr>
        <p:spPr bwMode="auto">
          <a:xfrm>
            <a:off x="2595563" y="4754563"/>
            <a:ext cx="457200"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pPr>
            <a:r>
              <a:rPr lang="en-US" altLang="zh-CN" sz="1600">
                <a:solidFill>
                  <a:srgbClr val="0000FF"/>
                </a:solidFill>
              </a:rPr>
              <a:t>0</a:t>
            </a:r>
          </a:p>
          <a:p>
            <a:pPr>
              <a:lnSpc>
                <a:spcPct val="90000"/>
              </a:lnSpc>
              <a:spcBef>
                <a:spcPct val="50000"/>
              </a:spcBef>
            </a:pPr>
            <a:r>
              <a:rPr lang="en-US" altLang="zh-CN" sz="1600">
                <a:solidFill>
                  <a:srgbClr val="0000FF"/>
                </a:solidFill>
              </a:rPr>
              <a:t>1</a:t>
            </a:r>
          </a:p>
          <a:p>
            <a:pPr>
              <a:lnSpc>
                <a:spcPct val="90000"/>
              </a:lnSpc>
              <a:spcBef>
                <a:spcPct val="50000"/>
              </a:spcBef>
            </a:pPr>
            <a:r>
              <a:rPr lang="en-US" altLang="zh-CN" sz="1600">
                <a:solidFill>
                  <a:srgbClr val="0000FF"/>
                </a:solidFill>
              </a:rPr>
              <a:t>2</a:t>
            </a:r>
          </a:p>
          <a:p>
            <a:pPr>
              <a:lnSpc>
                <a:spcPct val="90000"/>
              </a:lnSpc>
              <a:spcBef>
                <a:spcPct val="50000"/>
              </a:spcBef>
            </a:pPr>
            <a:r>
              <a:rPr lang="en-US" altLang="zh-CN" sz="1600">
                <a:solidFill>
                  <a:srgbClr val="0000FF"/>
                </a:solidFill>
              </a:rPr>
              <a:t>3</a:t>
            </a:r>
          </a:p>
        </p:txBody>
      </p:sp>
      <p:graphicFrame>
        <p:nvGraphicFramePr>
          <p:cNvPr id="2257" name="Group 209">
            <a:extLst>
              <a:ext uri="{FF2B5EF4-FFF2-40B4-BE49-F238E27FC236}">
                <a16:creationId xmlns:a16="http://schemas.microsoft.com/office/drawing/2014/main" id="{F8433EA1-EB10-D345-909D-AC368A69913F}"/>
              </a:ext>
            </a:extLst>
          </p:cNvPr>
          <p:cNvGraphicFramePr>
            <a:graphicFrameLocks noGrp="1"/>
          </p:cNvGraphicFramePr>
          <p:nvPr/>
        </p:nvGraphicFramePr>
        <p:xfrm>
          <a:off x="5500688" y="4714875"/>
          <a:ext cx="609600" cy="1341440"/>
        </p:xfrm>
        <a:graphic>
          <a:graphicData uri="http://schemas.openxmlformats.org/drawingml/2006/table">
            <a:tbl>
              <a:tblPr/>
              <a:tblGrid>
                <a:gridCol w="609600">
                  <a:extLst>
                    <a:ext uri="{9D8B030D-6E8A-4147-A177-3AD203B41FA5}">
                      <a16:colId xmlns:a16="http://schemas.microsoft.com/office/drawing/2014/main" val="20000"/>
                    </a:ext>
                  </a:extLst>
                </a:gridCol>
              </a:tblGrid>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7</a:t>
                      </a: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  8</a:t>
                      </a: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9</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10</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69" name="Text Box 221">
            <a:extLst>
              <a:ext uri="{FF2B5EF4-FFF2-40B4-BE49-F238E27FC236}">
                <a16:creationId xmlns:a16="http://schemas.microsoft.com/office/drawing/2014/main" id="{05954FB3-9BB2-2046-9DBD-1DC2E7186791}"/>
              </a:ext>
            </a:extLst>
          </p:cNvPr>
          <p:cNvSpPr txBox="1">
            <a:spLocks noChangeArrowheads="1"/>
          </p:cNvSpPr>
          <p:nvPr/>
        </p:nvSpPr>
        <p:spPr bwMode="auto">
          <a:xfrm>
            <a:off x="5257800" y="4754563"/>
            <a:ext cx="457200"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pPr>
            <a:r>
              <a:rPr lang="en-US" altLang="zh-CN" sz="1600">
                <a:solidFill>
                  <a:srgbClr val="0000FF"/>
                </a:solidFill>
              </a:rPr>
              <a:t>0</a:t>
            </a:r>
          </a:p>
          <a:p>
            <a:pPr>
              <a:lnSpc>
                <a:spcPct val="90000"/>
              </a:lnSpc>
              <a:spcBef>
                <a:spcPct val="50000"/>
              </a:spcBef>
            </a:pPr>
            <a:r>
              <a:rPr lang="en-US" altLang="zh-CN" sz="1600">
                <a:solidFill>
                  <a:srgbClr val="0000FF"/>
                </a:solidFill>
              </a:rPr>
              <a:t>1</a:t>
            </a:r>
          </a:p>
          <a:p>
            <a:pPr>
              <a:lnSpc>
                <a:spcPct val="90000"/>
              </a:lnSpc>
              <a:spcBef>
                <a:spcPct val="50000"/>
              </a:spcBef>
            </a:pPr>
            <a:r>
              <a:rPr lang="en-US" altLang="zh-CN" sz="1600">
                <a:solidFill>
                  <a:srgbClr val="0000FF"/>
                </a:solidFill>
              </a:rPr>
              <a:t>2</a:t>
            </a:r>
          </a:p>
          <a:p>
            <a:pPr>
              <a:lnSpc>
                <a:spcPct val="90000"/>
              </a:lnSpc>
              <a:spcBef>
                <a:spcPct val="50000"/>
              </a:spcBef>
            </a:pPr>
            <a:r>
              <a:rPr lang="en-US" altLang="zh-CN" sz="1600">
                <a:solidFill>
                  <a:srgbClr val="0000FF"/>
                </a:solidFill>
              </a:rPr>
              <a:t>3</a:t>
            </a:r>
          </a:p>
        </p:txBody>
      </p:sp>
      <p:graphicFrame>
        <p:nvGraphicFramePr>
          <p:cNvPr id="2283" name="Group 235">
            <a:extLst>
              <a:ext uri="{FF2B5EF4-FFF2-40B4-BE49-F238E27FC236}">
                <a16:creationId xmlns:a16="http://schemas.microsoft.com/office/drawing/2014/main" id="{3FCDA0E3-03C0-0045-B8A0-897F006C97EE}"/>
              </a:ext>
            </a:extLst>
          </p:cNvPr>
          <p:cNvGraphicFramePr>
            <a:graphicFrameLocks noGrp="1"/>
          </p:cNvGraphicFramePr>
          <p:nvPr/>
        </p:nvGraphicFramePr>
        <p:xfrm>
          <a:off x="4176713" y="4724400"/>
          <a:ext cx="609600" cy="1006476"/>
        </p:xfrm>
        <a:graphic>
          <a:graphicData uri="http://schemas.openxmlformats.org/drawingml/2006/table">
            <a:tbl>
              <a:tblPr/>
              <a:tblGrid>
                <a:gridCol w="609600">
                  <a:extLst>
                    <a:ext uri="{9D8B030D-6E8A-4147-A177-3AD203B41FA5}">
                      <a16:colId xmlns:a16="http://schemas.microsoft.com/office/drawing/2014/main" val="20000"/>
                    </a:ext>
                  </a:extLst>
                </a:gridCol>
              </a:tblGrid>
              <a:tr h="3354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t>
                      </a:r>
                    </a:p>
                  </a:txBody>
                  <a:tcPr marT="45749" marB="45749"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4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t>
                      </a:r>
                    </a:p>
                  </a:txBody>
                  <a:tcPr marT="45749" marB="45749"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4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p>
                  </a:txBody>
                  <a:tcPr marT="45749" marB="45749"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82" name="Text Box 234">
            <a:extLst>
              <a:ext uri="{FF2B5EF4-FFF2-40B4-BE49-F238E27FC236}">
                <a16:creationId xmlns:a16="http://schemas.microsoft.com/office/drawing/2014/main" id="{B2C9DFCC-38D0-9C49-901B-6B67AECC771D}"/>
              </a:ext>
            </a:extLst>
          </p:cNvPr>
          <p:cNvSpPr txBox="1">
            <a:spLocks noChangeArrowheads="1"/>
          </p:cNvSpPr>
          <p:nvPr/>
        </p:nvSpPr>
        <p:spPr bwMode="auto">
          <a:xfrm>
            <a:off x="3871913" y="4724400"/>
            <a:ext cx="457200"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pPr>
            <a:r>
              <a:rPr lang="en-US" altLang="zh-CN" sz="1600">
                <a:solidFill>
                  <a:srgbClr val="0000FF"/>
                </a:solidFill>
              </a:rPr>
              <a:t>0</a:t>
            </a:r>
          </a:p>
          <a:p>
            <a:pPr>
              <a:lnSpc>
                <a:spcPct val="90000"/>
              </a:lnSpc>
              <a:spcBef>
                <a:spcPct val="50000"/>
              </a:spcBef>
            </a:pPr>
            <a:r>
              <a:rPr lang="en-US" altLang="zh-CN" sz="1600">
                <a:solidFill>
                  <a:srgbClr val="0000FF"/>
                </a:solidFill>
              </a:rPr>
              <a:t>1</a:t>
            </a:r>
          </a:p>
          <a:p>
            <a:pPr>
              <a:lnSpc>
                <a:spcPct val="90000"/>
              </a:lnSpc>
              <a:spcBef>
                <a:spcPct val="50000"/>
              </a:spcBef>
            </a:pPr>
            <a:r>
              <a:rPr lang="en-US" altLang="zh-CN" sz="1600">
                <a:solidFill>
                  <a:srgbClr val="0000FF"/>
                </a:solidFill>
              </a:rPr>
              <a:t>2</a:t>
            </a:r>
          </a:p>
          <a:p>
            <a:pPr>
              <a:lnSpc>
                <a:spcPct val="90000"/>
              </a:lnSpc>
              <a:spcBef>
                <a:spcPct val="50000"/>
              </a:spcBef>
            </a:pPr>
            <a:endParaRPr lang="en-US" altLang="zh-CN" sz="1600">
              <a:solidFill>
                <a:srgbClr val="0000FF"/>
              </a:solidFill>
            </a:endParaRPr>
          </a:p>
        </p:txBody>
      </p:sp>
      <p:graphicFrame>
        <p:nvGraphicFramePr>
          <p:cNvPr id="2299" name="Group 251">
            <a:extLst>
              <a:ext uri="{FF2B5EF4-FFF2-40B4-BE49-F238E27FC236}">
                <a16:creationId xmlns:a16="http://schemas.microsoft.com/office/drawing/2014/main" id="{1CDEE271-5490-3E4B-82C2-AE74FBB0B50D}"/>
              </a:ext>
            </a:extLst>
          </p:cNvPr>
          <p:cNvGraphicFramePr>
            <a:graphicFrameLocks noGrp="1"/>
          </p:cNvGraphicFramePr>
          <p:nvPr/>
        </p:nvGraphicFramePr>
        <p:xfrm>
          <a:off x="6891338" y="4572000"/>
          <a:ext cx="609600" cy="1676400"/>
        </p:xfrm>
        <a:graphic>
          <a:graphicData uri="http://schemas.openxmlformats.org/drawingml/2006/table">
            <a:tbl>
              <a:tblPr/>
              <a:tblGrid>
                <a:gridCol w="609600">
                  <a:extLst>
                    <a:ext uri="{9D8B030D-6E8A-4147-A177-3AD203B41FA5}">
                      <a16:colId xmlns:a16="http://schemas.microsoft.com/office/drawing/2014/main" val="20000"/>
                    </a:ext>
                  </a:extLst>
                </a:gridCol>
              </a:tblGrid>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4</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  5</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6</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11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12</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96" name="Text Box 248">
            <a:extLst>
              <a:ext uri="{FF2B5EF4-FFF2-40B4-BE49-F238E27FC236}">
                <a16:creationId xmlns:a16="http://schemas.microsoft.com/office/drawing/2014/main" id="{0D80162D-8503-7441-AD4C-2CEA3853A292}"/>
              </a:ext>
            </a:extLst>
          </p:cNvPr>
          <p:cNvSpPr txBox="1">
            <a:spLocks noChangeArrowheads="1"/>
          </p:cNvSpPr>
          <p:nvPr/>
        </p:nvSpPr>
        <p:spPr bwMode="auto">
          <a:xfrm>
            <a:off x="6615113" y="4572000"/>
            <a:ext cx="4572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pPr>
            <a:r>
              <a:rPr lang="en-US" altLang="zh-CN" sz="1600">
                <a:solidFill>
                  <a:srgbClr val="0000FF"/>
                </a:solidFill>
              </a:rPr>
              <a:t>0</a:t>
            </a:r>
          </a:p>
          <a:p>
            <a:pPr>
              <a:lnSpc>
                <a:spcPct val="90000"/>
              </a:lnSpc>
              <a:spcBef>
                <a:spcPct val="50000"/>
              </a:spcBef>
            </a:pPr>
            <a:r>
              <a:rPr lang="en-US" altLang="zh-CN" sz="1600">
                <a:solidFill>
                  <a:srgbClr val="0000FF"/>
                </a:solidFill>
              </a:rPr>
              <a:t>1</a:t>
            </a:r>
          </a:p>
          <a:p>
            <a:pPr>
              <a:lnSpc>
                <a:spcPct val="90000"/>
              </a:lnSpc>
              <a:spcBef>
                <a:spcPct val="50000"/>
              </a:spcBef>
            </a:pPr>
            <a:r>
              <a:rPr lang="en-US" altLang="zh-CN" sz="1600">
                <a:solidFill>
                  <a:srgbClr val="0000FF"/>
                </a:solidFill>
              </a:rPr>
              <a:t>2</a:t>
            </a:r>
          </a:p>
          <a:p>
            <a:pPr>
              <a:lnSpc>
                <a:spcPct val="90000"/>
              </a:lnSpc>
              <a:spcBef>
                <a:spcPct val="50000"/>
              </a:spcBef>
            </a:pPr>
            <a:r>
              <a:rPr lang="en-US" altLang="zh-CN" sz="1600">
                <a:solidFill>
                  <a:srgbClr val="0000FF"/>
                </a:solidFill>
              </a:rPr>
              <a:t>3</a:t>
            </a:r>
          </a:p>
          <a:p>
            <a:pPr>
              <a:lnSpc>
                <a:spcPct val="90000"/>
              </a:lnSpc>
              <a:spcBef>
                <a:spcPct val="50000"/>
              </a:spcBef>
            </a:pPr>
            <a:r>
              <a:rPr lang="en-US" altLang="zh-CN" sz="1600">
                <a:solidFill>
                  <a:srgbClr val="0000FF"/>
                </a:solidFill>
              </a:rPr>
              <a:t>4</a:t>
            </a:r>
          </a:p>
        </p:txBody>
      </p:sp>
      <p:graphicFrame>
        <p:nvGraphicFramePr>
          <p:cNvPr id="2314" name="Group 266">
            <a:extLst>
              <a:ext uri="{FF2B5EF4-FFF2-40B4-BE49-F238E27FC236}">
                <a16:creationId xmlns:a16="http://schemas.microsoft.com/office/drawing/2014/main" id="{756FEC20-1CC2-6F45-A6FA-11BD77F671E8}"/>
              </a:ext>
            </a:extLst>
          </p:cNvPr>
          <p:cNvGraphicFramePr>
            <a:graphicFrameLocks noGrp="1"/>
          </p:cNvGraphicFramePr>
          <p:nvPr/>
        </p:nvGraphicFramePr>
        <p:xfrm>
          <a:off x="8034338" y="4724400"/>
          <a:ext cx="609600" cy="670388"/>
        </p:xfrm>
        <a:graphic>
          <a:graphicData uri="http://schemas.openxmlformats.org/drawingml/2006/table">
            <a:tbl>
              <a:tblPr/>
              <a:tblGrid>
                <a:gridCol w="609600">
                  <a:extLst>
                    <a:ext uri="{9D8B030D-6E8A-4147-A177-3AD203B41FA5}">
                      <a16:colId xmlns:a16="http://schemas.microsoft.com/office/drawing/2014/main" val="20000"/>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13</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677" marB="4567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14</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677" marB="4567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15" name="Text Box 267">
            <a:extLst>
              <a:ext uri="{FF2B5EF4-FFF2-40B4-BE49-F238E27FC236}">
                <a16:creationId xmlns:a16="http://schemas.microsoft.com/office/drawing/2014/main" id="{4D1B98F7-65F5-FE4D-9D52-8ADAAAEB296B}"/>
              </a:ext>
            </a:extLst>
          </p:cNvPr>
          <p:cNvSpPr txBox="1">
            <a:spLocks noChangeArrowheads="1"/>
          </p:cNvSpPr>
          <p:nvPr/>
        </p:nvSpPr>
        <p:spPr bwMode="auto">
          <a:xfrm>
            <a:off x="2381250" y="6072188"/>
            <a:ext cx="190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进程</a:t>
            </a:r>
            <a:r>
              <a:rPr lang="en-US" altLang="zh-CN" sz="2000">
                <a:solidFill>
                  <a:srgbClr val="0000FF"/>
                </a:solidFill>
              </a:rPr>
              <a:t>A</a:t>
            </a:r>
            <a:r>
              <a:rPr lang="zh-CN" altLang="en-US" sz="2000">
                <a:solidFill>
                  <a:srgbClr val="0000FF"/>
                </a:solidFill>
              </a:rPr>
              <a:t>页表</a:t>
            </a:r>
          </a:p>
        </p:txBody>
      </p:sp>
      <p:sp>
        <p:nvSpPr>
          <p:cNvPr id="2316" name="Text Box 268">
            <a:extLst>
              <a:ext uri="{FF2B5EF4-FFF2-40B4-BE49-F238E27FC236}">
                <a16:creationId xmlns:a16="http://schemas.microsoft.com/office/drawing/2014/main" id="{74D16D3A-983D-034E-BC6B-38943345624B}"/>
              </a:ext>
            </a:extLst>
          </p:cNvPr>
          <p:cNvSpPr txBox="1">
            <a:spLocks noChangeArrowheads="1"/>
          </p:cNvSpPr>
          <p:nvPr/>
        </p:nvSpPr>
        <p:spPr bwMode="auto">
          <a:xfrm>
            <a:off x="3786188" y="5786438"/>
            <a:ext cx="142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进程</a:t>
            </a:r>
            <a:r>
              <a:rPr lang="en-US" altLang="zh-CN" sz="2000">
                <a:solidFill>
                  <a:srgbClr val="0000FF"/>
                </a:solidFill>
              </a:rPr>
              <a:t>B</a:t>
            </a:r>
            <a:r>
              <a:rPr lang="zh-CN" altLang="en-US" sz="2000">
                <a:solidFill>
                  <a:srgbClr val="0000FF"/>
                </a:solidFill>
              </a:rPr>
              <a:t>页表</a:t>
            </a:r>
          </a:p>
        </p:txBody>
      </p:sp>
      <p:sp>
        <p:nvSpPr>
          <p:cNvPr id="2317" name="Text Box 269">
            <a:extLst>
              <a:ext uri="{FF2B5EF4-FFF2-40B4-BE49-F238E27FC236}">
                <a16:creationId xmlns:a16="http://schemas.microsoft.com/office/drawing/2014/main" id="{5035B2DF-0007-DE41-8587-99BA85FFCA09}"/>
              </a:ext>
            </a:extLst>
          </p:cNvPr>
          <p:cNvSpPr txBox="1">
            <a:spLocks noChangeArrowheads="1"/>
          </p:cNvSpPr>
          <p:nvPr/>
        </p:nvSpPr>
        <p:spPr bwMode="auto">
          <a:xfrm>
            <a:off x="5191125" y="6096000"/>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进程</a:t>
            </a:r>
            <a:r>
              <a:rPr lang="en-US" altLang="zh-CN" sz="2000">
                <a:solidFill>
                  <a:srgbClr val="0000FF"/>
                </a:solidFill>
              </a:rPr>
              <a:t>C</a:t>
            </a:r>
            <a:r>
              <a:rPr lang="zh-CN" altLang="en-US" sz="2000">
                <a:solidFill>
                  <a:srgbClr val="0000FF"/>
                </a:solidFill>
              </a:rPr>
              <a:t>页表</a:t>
            </a:r>
          </a:p>
        </p:txBody>
      </p:sp>
      <p:sp>
        <p:nvSpPr>
          <p:cNvPr id="2318" name="Text Box 270">
            <a:extLst>
              <a:ext uri="{FF2B5EF4-FFF2-40B4-BE49-F238E27FC236}">
                <a16:creationId xmlns:a16="http://schemas.microsoft.com/office/drawing/2014/main" id="{9EBE0D3F-7E35-4B4F-8D4A-1267249F5ED2}"/>
              </a:ext>
            </a:extLst>
          </p:cNvPr>
          <p:cNvSpPr txBox="1">
            <a:spLocks noChangeArrowheads="1"/>
          </p:cNvSpPr>
          <p:nvPr/>
        </p:nvSpPr>
        <p:spPr bwMode="auto">
          <a:xfrm>
            <a:off x="6619875" y="6248400"/>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进程</a:t>
            </a:r>
            <a:r>
              <a:rPr lang="en-US" altLang="zh-CN" sz="2000">
                <a:solidFill>
                  <a:srgbClr val="0000FF"/>
                </a:solidFill>
              </a:rPr>
              <a:t>D</a:t>
            </a:r>
            <a:r>
              <a:rPr lang="zh-CN" altLang="en-US" sz="2000">
                <a:solidFill>
                  <a:srgbClr val="0000FF"/>
                </a:solidFill>
              </a:rPr>
              <a:t>页表</a:t>
            </a:r>
          </a:p>
        </p:txBody>
      </p:sp>
      <p:sp>
        <p:nvSpPr>
          <p:cNvPr id="2319" name="Text Box 271">
            <a:extLst>
              <a:ext uri="{FF2B5EF4-FFF2-40B4-BE49-F238E27FC236}">
                <a16:creationId xmlns:a16="http://schemas.microsoft.com/office/drawing/2014/main" id="{0FC0B21F-F729-5D46-80D3-7C911E743F51}"/>
              </a:ext>
            </a:extLst>
          </p:cNvPr>
          <p:cNvSpPr txBox="1">
            <a:spLocks noChangeArrowheads="1"/>
          </p:cNvSpPr>
          <p:nvPr/>
        </p:nvSpPr>
        <p:spPr bwMode="auto">
          <a:xfrm>
            <a:off x="7572375" y="5486400"/>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空闲块列表</a:t>
            </a:r>
          </a:p>
        </p:txBody>
      </p:sp>
      <p:sp>
        <p:nvSpPr>
          <p:cNvPr id="32" name="线形标注 1 31">
            <a:extLst>
              <a:ext uri="{FF2B5EF4-FFF2-40B4-BE49-F238E27FC236}">
                <a16:creationId xmlns:a16="http://schemas.microsoft.com/office/drawing/2014/main" id="{4C92CB40-3F8C-B949-95BE-9BD8286D2E84}"/>
              </a:ext>
            </a:extLst>
          </p:cNvPr>
          <p:cNvSpPr>
            <a:spLocks/>
          </p:cNvSpPr>
          <p:nvPr/>
        </p:nvSpPr>
        <p:spPr bwMode="auto">
          <a:xfrm>
            <a:off x="571500" y="4857750"/>
            <a:ext cx="1428750" cy="1428750"/>
          </a:xfrm>
          <a:prstGeom prst="borderCallout1">
            <a:avLst>
              <a:gd name="adj1" fmla="val 7162"/>
              <a:gd name="adj2" fmla="val 101639"/>
              <a:gd name="adj3" fmla="val 24162"/>
              <a:gd name="adj4" fmla="val 135639"/>
            </a:avLst>
          </a:prstGeom>
          <a:solidFill>
            <a:srgbClr val="D60093"/>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加载进程</a:t>
            </a:r>
            <a:r>
              <a:rPr lang="en-US" altLang="zh-CN" sz="2400">
                <a:solidFill>
                  <a:srgbClr val="FFFFFF"/>
                </a:solidFill>
              </a:rPr>
              <a:t>D</a:t>
            </a:r>
            <a:r>
              <a:rPr lang="zh-CN" altLang="en-US" sz="2400">
                <a:solidFill>
                  <a:srgbClr val="FFFFFF"/>
                </a:solidFill>
              </a:rPr>
              <a:t>后的数据结构</a:t>
            </a:r>
          </a:p>
        </p:txBody>
      </p:sp>
    </p:spTree>
    <p:extLst>
      <p:ext uri="{BB962C8B-B14F-4D97-AF65-F5344CB8AC3E}">
        <p14:creationId xmlns:p14="http://schemas.microsoft.com/office/powerpoint/2010/main" val="308674945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23"/>
                                        </p:tgtEl>
                                        <p:attrNameLst>
                                          <p:attrName>style.visibility</p:attrName>
                                        </p:attrNameLst>
                                      </p:cBhvr>
                                      <p:to>
                                        <p:strVal val="visible"/>
                                      </p:to>
                                    </p:set>
                                    <p:animEffect transition="in" filter="blinds(horizontal)">
                                      <p:cBhvr>
                                        <p:cTn id="7" dur="500"/>
                                        <p:tgtEl>
                                          <p:spTgt spid="22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41"/>
                                        </p:tgtEl>
                                        <p:attrNameLst>
                                          <p:attrName>style.visibility</p:attrName>
                                        </p:attrNameLst>
                                      </p:cBhvr>
                                      <p:to>
                                        <p:strVal val="visible"/>
                                      </p:to>
                                    </p:set>
                                    <p:animEffect transition="in" filter="blinds(horizontal)">
                                      <p:cBhvr>
                                        <p:cTn id="12" dur="500"/>
                                        <p:tgtEl>
                                          <p:spTgt spid="2141"/>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125"/>
                                        </p:tgtEl>
                                        <p:attrNameLst>
                                          <p:attrName>style.visibility</p:attrName>
                                        </p:attrNameLst>
                                      </p:cBhvr>
                                      <p:to>
                                        <p:strVal val="visible"/>
                                      </p:to>
                                    </p:set>
                                    <p:animEffect transition="in" filter="blinds(horizontal)">
                                      <p:cBhvr>
                                        <p:cTn id="16" dur="500"/>
                                        <p:tgtEl>
                                          <p:spTgt spid="2125"/>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2126"/>
                                        </p:tgtEl>
                                        <p:attrNameLst>
                                          <p:attrName>style.visibility</p:attrName>
                                        </p:attrNameLst>
                                      </p:cBhvr>
                                      <p:to>
                                        <p:strVal val="visible"/>
                                      </p:to>
                                    </p:set>
                                    <p:animEffect transition="in" filter="blinds(horizontal)">
                                      <p:cBhvr>
                                        <p:cTn id="20" dur="500"/>
                                        <p:tgtEl>
                                          <p:spTgt spid="212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24"/>
                                        </p:tgtEl>
                                        <p:attrNameLst>
                                          <p:attrName>style.visibility</p:attrName>
                                        </p:attrNameLst>
                                      </p:cBhvr>
                                      <p:to>
                                        <p:strVal val="visible"/>
                                      </p:to>
                                    </p:set>
                                    <p:animEffect transition="in" filter="blinds(horizontal)">
                                      <p:cBhvr>
                                        <p:cTn id="25" dur="500"/>
                                        <p:tgtEl>
                                          <p:spTgt spid="22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176"/>
                                        </p:tgtEl>
                                        <p:attrNameLst>
                                          <p:attrName>style.visibility</p:attrName>
                                        </p:attrNameLst>
                                      </p:cBhvr>
                                      <p:to>
                                        <p:strVal val="visible"/>
                                      </p:to>
                                    </p:set>
                                    <p:animEffect transition="in" filter="blinds(horizontal)">
                                      <p:cBhvr>
                                        <p:cTn id="30" dur="500"/>
                                        <p:tgtEl>
                                          <p:spTgt spid="2176"/>
                                        </p:tgtEl>
                                      </p:cBhvr>
                                    </p:animEffect>
                                  </p:childTnLst>
                                </p:cTn>
                              </p:par>
                              <p:par>
                                <p:cTn id="31" presetID="3" presetClass="entr" presetSubtype="10" fill="hold" nodeType="withEffect">
                                  <p:stCondLst>
                                    <p:cond delay="0"/>
                                  </p:stCondLst>
                                  <p:childTnLst>
                                    <p:set>
                                      <p:cBhvr>
                                        <p:cTn id="32" dur="1" fill="hold">
                                          <p:stCondLst>
                                            <p:cond delay="0"/>
                                          </p:stCondLst>
                                        </p:cTn>
                                        <p:tgtEl>
                                          <p:spTgt spid="2216"/>
                                        </p:tgtEl>
                                        <p:attrNameLst>
                                          <p:attrName>style.visibility</p:attrName>
                                        </p:attrNameLst>
                                      </p:cBhvr>
                                      <p:to>
                                        <p:strVal val="visible"/>
                                      </p:to>
                                    </p:set>
                                    <p:animEffect transition="in" filter="blinds(horizontal)">
                                      <p:cBhvr>
                                        <p:cTn id="33" dur="500"/>
                                        <p:tgtEl>
                                          <p:spTgt spid="221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177"/>
                                        </p:tgtEl>
                                        <p:attrNameLst>
                                          <p:attrName>style.visibility</p:attrName>
                                        </p:attrNameLst>
                                      </p:cBhvr>
                                      <p:to>
                                        <p:strVal val="visible"/>
                                      </p:to>
                                    </p:set>
                                    <p:animEffect transition="in" filter="blinds(horizontal)">
                                      <p:cBhvr>
                                        <p:cTn id="36" dur="500"/>
                                        <p:tgtEl>
                                          <p:spTgt spid="217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226"/>
                                        </p:tgtEl>
                                        <p:attrNameLst>
                                          <p:attrName>style.visibility</p:attrName>
                                        </p:attrNameLst>
                                      </p:cBhvr>
                                      <p:to>
                                        <p:strVal val="visible"/>
                                      </p:to>
                                    </p:set>
                                    <p:animEffect transition="in" filter="blinds(horizontal)">
                                      <p:cBhvr>
                                        <p:cTn id="41" dur="500"/>
                                        <p:tgtEl>
                                          <p:spTgt spid="222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212"/>
                                        </p:tgtEl>
                                        <p:attrNameLst>
                                          <p:attrName>style.visibility</p:attrName>
                                        </p:attrNameLst>
                                      </p:cBhvr>
                                      <p:to>
                                        <p:strVal val="visible"/>
                                      </p:to>
                                    </p:set>
                                    <p:animEffect transition="in" filter="blinds(horizontal)">
                                      <p:cBhvr>
                                        <p:cTn id="46" dur="500"/>
                                        <p:tgtEl>
                                          <p:spTgt spid="2212"/>
                                        </p:tgtEl>
                                      </p:cBhvr>
                                    </p:animEffect>
                                  </p:childTnLst>
                                </p:cTn>
                              </p:par>
                              <p:par>
                                <p:cTn id="47" presetID="3" presetClass="entr" presetSubtype="10" fill="hold" nodeType="withEffect">
                                  <p:stCondLst>
                                    <p:cond delay="0"/>
                                  </p:stCondLst>
                                  <p:childTnLst>
                                    <p:set>
                                      <p:cBhvr>
                                        <p:cTn id="48" dur="1" fill="hold">
                                          <p:stCondLst>
                                            <p:cond delay="0"/>
                                          </p:stCondLst>
                                        </p:cTn>
                                        <p:tgtEl>
                                          <p:spTgt spid="2222"/>
                                        </p:tgtEl>
                                        <p:attrNameLst>
                                          <p:attrName>style.visibility</p:attrName>
                                        </p:attrNameLst>
                                      </p:cBhvr>
                                      <p:to>
                                        <p:strVal val="visible"/>
                                      </p:to>
                                    </p:set>
                                    <p:animEffect transition="in" filter="blinds(horizontal)">
                                      <p:cBhvr>
                                        <p:cTn id="49" dur="500"/>
                                        <p:tgtEl>
                                          <p:spTgt spid="222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213"/>
                                        </p:tgtEl>
                                        <p:attrNameLst>
                                          <p:attrName>style.visibility</p:attrName>
                                        </p:attrNameLst>
                                      </p:cBhvr>
                                      <p:to>
                                        <p:strVal val="visible"/>
                                      </p:to>
                                    </p:set>
                                    <p:animEffect transition="in" filter="blinds(horizontal)">
                                      <p:cBhvr>
                                        <p:cTn id="52" dur="500"/>
                                        <p:tgtEl>
                                          <p:spTgt spid="22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blinds(horizontal)">
                                      <p:cBhvr>
                                        <p:cTn id="57" dur="500"/>
                                        <p:tgtEl>
                                          <p:spTgt spid="3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56"/>
                                        </p:tgtEl>
                                        <p:attrNameLst>
                                          <p:attrName>style.visibility</p:attrName>
                                        </p:attrNameLst>
                                      </p:cBhvr>
                                      <p:to>
                                        <p:strVal val="visible"/>
                                      </p:to>
                                    </p:set>
                                    <p:animEffect transition="in" filter="blinds(horizontal)">
                                      <p:cBhvr>
                                        <p:cTn id="62" dur="500"/>
                                        <p:tgtEl>
                                          <p:spTgt spid="2256"/>
                                        </p:tgtEl>
                                      </p:cBhvr>
                                    </p:animEffect>
                                  </p:childTnLst>
                                </p:cTn>
                              </p:par>
                              <p:par>
                                <p:cTn id="63" presetID="3" presetClass="entr" presetSubtype="10" fill="hold" nodeType="withEffect">
                                  <p:stCondLst>
                                    <p:cond delay="0"/>
                                  </p:stCondLst>
                                  <p:childTnLst>
                                    <p:set>
                                      <p:cBhvr>
                                        <p:cTn id="64" dur="1" fill="hold">
                                          <p:stCondLst>
                                            <p:cond delay="0"/>
                                          </p:stCondLst>
                                        </p:cTn>
                                        <p:tgtEl>
                                          <p:spTgt spid="2255"/>
                                        </p:tgtEl>
                                        <p:attrNameLst>
                                          <p:attrName>style.visibility</p:attrName>
                                        </p:attrNameLst>
                                      </p:cBhvr>
                                      <p:to>
                                        <p:strVal val="visible"/>
                                      </p:to>
                                    </p:set>
                                    <p:animEffect transition="in" filter="blinds(horizontal)">
                                      <p:cBhvr>
                                        <p:cTn id="65" dur="500"/>
                                        <p:tgtEl>
                                          <p:spTgt spid="2255"/>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315"/>
                                        </p:tgtEl>
                                        <p:attrNameLst>
                                          <p:attrName>style.visibility</p:attrName>
                                        </p:attrNameLst>
                                      </p:cBhvr>
                                      <p:to>
                                        <p:strVal val="visible"/>
                                      </p:to>
                                    </p:set>
                                    <p:animEffect transition="in" filter="blinds(horizontal)">
                                      <p:cBhvr>
                                        <p:cTn id="68" dur="500"/>
                                        <p:tgtEl>
                                          <p:spTgt spid="231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282"/>
                                        </p:tgtEl>
                                        <p:attrNameLst>
                                          <p:attrName>style.visibility</p:attrName>
                                        </p:attrNameLst>
                                      </p:cBhvr>
                                      <p:to>
                                        <p:strVal val="visible"/>
                                      </p:to>
                                    </p:set>
                                    <p:animEffect transition="in" filter="blinds(horizontal)">
                                      <p:cBhvr>
                                        <p:cTn id="73" dur="500"/>
                                        <p:tgtEl>
                                          <p:spTgt spid="2282"/>
                                        </p:tgtEl>
                                      </p:cBhvr>
                                    </p:animEffect>
                                  </p:childTnLst>
                                </p:cTn>
                              </p:par>
                              <p:par>
                                <p:cTn id="74" presetID="3" presetClass="entr" presetSubtype="10" fill="hold" nodeType="withEffect">
                                  <p:stCondLst>
                                    <p:cond delay="0"/>
                                  </p:stCondLst>
                                  <p:childTnLst>
                                    <p:set>
                                      <p:cBhvr>
                                        <p:cTn id="75" dur="1" fill="hold">
                                          <p:stCondLst>
                                            <p:cond delay="0"/>
                                          </p:stCondLst>
                                        </p:cTn>
                                        <p:tgtEl>
                                          <p:spTgt spid="2283"/>
                                        </p:tgtEl>
                                        <p:attrNameLst>
                                          <p:attrName>style.visibility</p:attrName>
                                        </p:attrNameLst>
                                      </p:cBhvr>
                                      <p:to>
                                        <p:strVal val="visible"/>
                                      </p:to>
                                    </p:set>
                                    <p:animEffect transition="in" filter="blinds(horizontal)">
                                      <p:cBhvr>
                                        <p:cTn id="76" dur="500"/>
                                        <p:tgtEl>
                                          <p:spTgt spid="228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316"/>
                                        </p:tgtEl>
                                        <p:attrNameLst>
                                          <p:attrName>style.visibility</p:attrName>
                                        </p:attrNameLst>
                                      </p:cBhvr>
                                      <p:to>
                                        <p:strVal val="visible"/>
                                      </p:to>
                                    </p:set>
                                    <p:animEffect transition="in" filter="blinds(horizontal)">
                                      <p:cBhvr>
                                        <p:cTn id="79" dur="500"/>
                                        <p:tgtEl>
                                          <p:spTgt spid="231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269"/>
                                        </p:tgtEl>
                                        <p:attrNameLst>
                                          <p:attrName>style.visibility</p:attrName>
                                        </p:attrNameLst>
                                      </p:cBhvr>
                                      <p:to>
                                        <p:strVal val="visible"/>
                                      </p:to>
                                    </p:set>
                                    <p:animEffect transition="in" filter="blinds(horizontal)">
                                      <p:cBhvr>
                                        <p:cTn id="84" dur="500"/>
                                        <p:tgtEl>
                                          <p:spTgt spid="2269"/>
                                        </p:tgtEl>
                                      </p:cBhvr>
                                    </p:animEffect>
                                  </p:childTnLst>
                                </p:cTn>
                              </p:par>
                              <p:par>
                                <p:cTn id="85" presetID="3" presetClass="entr" presetSubtype="10" fill="hold" nodeType="withEffect">
                                  <p:stCondLst>
                                    <p:cond delay="0"/>
                                  </p:stCondLst>
                                  <p:childTnLst>
                                    <p:set>
                                      <p:cBhvr>
                                        <p:cTn id="86" dur="1" fill="hold">
                                          <p:stCondLst>
                                            <p:cond delay="0"/>
                                          </p:stCondLst>
                                        </p:cTn>
                                        <p:tgtEl>
                                          <p:spTgt spid="2257"/>
                                        </p:tgtEl>
                                        <p:attrNameLst>
                                          <p:attrName>style.visibility</p:attrName>
                                        </p:attrNameLst>
                                      </p:cBhvr>
                                      <p:to>
                                        <p:strVal val="visible"/>
                                      </p:to>
                                    </p:set>
                                    <p:animEffect transition="in" filter="blinds(horizontal)">
                                      <p:cBhvr>
                                        <p:cTn id="87" dur="500"/>
                                        <p:tgtEl>
                                          <p:spTgt spid="2257"/>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317"/>
                                        </p:tgtEl>
                                        <p:attrNameLst>
                                          <p:attrName>style.visibility</p:attrName>
                                        </p:attrNameLst>
                                      </p:cBhvr>
                                      <p:to>
                                        <p:strVal val="visible"/>
                                      </p:to>
                                    </p:set>
                                    <p:animEffect transition="in" filter="blinds(horizontal)">
                                      <p:cBhvr>
                                        <p:cTn id="90" dur="500"/>
                                        <p:tgtEl>
                                          <p:spTgt spid="231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2296"/>
                                        </p:tgtEl>
                                        <p:attrNameLst>
                                          <p:attrName>style.visibility</p:attrName>
                                        </p:attrNameLst>
                                      </p:cBhvr>
                                      <p:to>
                                        <p:strVal val="visible"/>
                                      </p:to>
                                    </p:set>
                                    <p:animEffect transition="in" filter="blinds(horizontal)">
                                      <p:cBhvr>
                                        <p:cTn id="95" dur="500"/>
                                        <p:tgtEl>
                                          <p:spTgt spid="2296"/>
                                        </p:tgtEl>
                                      </p:cBhvr>
                                    </p:animEffect>
                                  </p:childTnLst>
                                </p:cTn>
                              </p:par>
                              <p:par>
                                <p:cTn id="96" presetID="3" presetClass="entr" presetSubtype="10" fill="hold" nodeType="withEffect">
                                  <p:stCondLst>
                                    <p:cond delay="0"/>
                                  </p:stCondLst>
                                  <p:childTnLst>
                                    <p:set>
                                      <p:cBhvr>
                                        <p:cTn id="97" dur="1" fill="hold">
                                          <p:stCondLst>
                                            <p:cond delay="0"/>
                                          </p:stCondLst>
                                        </p:cTn>
                                        <p:tgtEl>
                                          <p:spTgt spid="2299"/>
                                        </p:tgtEl>
                                        <p:attrNameLst>
                                          <p:attrName>style.visibility</p:attrName>
                                        </p:attrNameLst>
                                      </p:cBhvr>
                                      <p:to>
                                        <p:strVal val="visible"/>
                                      </p:to>
                                    </p:set>
                                    <p:animEffect transition="in" filter="blinds(horizontal)">
                                      <p:cBhvr>
                                        <p:cTn id="98" dur="500"/>
                                        <p:tgtEl>
                                          <p:spTgt spid="2299"/>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318"/>
                                        </p:tgtEl>
                                        <p:attrNameLst>
                                          <p:attrName>style.visibility</p:attrName>
                                        </p:attrNameLst>
                                      </p:cBhvr>
                                      <p:to>
                                        <p:strVal val="visible"/>
                                      </p:to>
                                    </p:set>
                                    <p:animEffect transition="in" filter="blinds(horizontal)">
                                      <p:cBhvr>
                                        <p:cTn id="101" dur="500"/>
                                        <p:tgtEl>
                                          <p:spTgt spid="231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2314"/>
                                        </p:tgtEl>
                                        <p:attrNameLst>
                                          <p:attrName>style.visibility</p:attrName>
                                        </p:attrNameLst>
                                      </p:cBhvr>
                                      <p:to>
                                        <p:strVal val="visible"/>
                                      </p:to>
                                    </p:set>
                                    <p:animEffect transition="in" filter="blinds(horizontal)">
                                      <p:cBhvr>
                                        <p:cTn id="106" dur="500"/>
                                        <p:tgtEl>
                                          <p:spTgt spid="2314"/>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319"/>
                                        </p:tgtEl>
                                        <p:attrNameLst>
                                          <p:attrName>style.visibility</p:attrName>
                                        </p:attrNameLst>
                                      </p:cBhvr>
                                      <p:to>
                                        <p:strVal val="visible"/>
                                      </p:to>
                                    </p:set>
                                    <p:animEffect transition="in" filter="blinds(horizontal)">
                                      <p:cBhvr>
                                        <p:cTn id="109" dur="500"/>
                                        <p:tgtEl>
                                          <p:spTgt spid="2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5" grpId="0"/>
      <p:bldP spid="2126" grpId="0"/>
      <p:bldP spid="2176" grpId="0"/>
      <p:bldP spid="2177" grpId="0"/>
      <p:bldP spid="2212" grpId="0"/>
      <p:bldP spid="2213" grpId="0"/>
      <p:bldP spid="2223" grpId="0"/>
      <p:bldP spid="2224" grpId="0"/>
      <p:bldP spid="2226" grpId="0"/>
      <p:bldP spid="2256" grpId="0"/>
      <p:bldP spid="2269" grpId="0"/>
      <p:bldP spid="2282" grpId="0"/>
      <p:bldP spid="2296" grpId="0"/>
      <p:bldP spid="2315" grpId="0"/>
      <p:bldP spid="2316" grpId="0"/>
      <p:bldP spid="2317" grpId="0"/>
      <p:bldP spid="2318" grpId="0"/>
      <p:bldP spid="2319" grpId="0"/>
      <p:bldP spid="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2AB9DB-E1B4-244E-95BD-B4782F680C36}"/>
              </a:ext>
            </a:extLst>
          </p:cNvPr>
          <p:cNvSpPr>
            <a:spLocks noGrp="1"/>
          </p:cNvSpPr>
          <p:nvPr>
            <p:ph idx="1"/>
          </p:nvPr>
        </p:nvSpPr>
        <p:spPr>
          <a:xfrm>
            <a:off x="685800" y="692150"/>
            <a:ext cx="8207375" cy="4114800"/>
          </a:xfrm>
        </p:spPr>
        <p:txBody>
          <a:bodyPr/>
          <a:lstStyle/>
          <a:p>
            <a:pPr>
              <a:buClr>
                <a:srgbClr val="0000FF"/>
              </a:buClr>
            </a:pPr>
            <a:r>
              <a:rPr lang="zh-CN" altLang="en-US" b="1">
                <a:solidFill>
                  <a:srgbClr val="000099"/>
                </a:solidFill>
                <a:latin typeface="幼圆" pitchFamily="49" charset="-122"/>
                <a:ea typeface="幼圆" pitchFamily="49" charset="-122"/>
              </a:rPr>
              <a:t>分页系统实现了离散分配，但是程序运行时，系统给出的是逻辑地址，即</a:t>
            </a:r>
            <a:r>
              <a:rPr lang="zh-CN" altLang="en-US" b="1">
                <a:solidFill>
                  <a:srgbClr val="C00000"/>
                </a:solidFill>
                <a:latin typeface="幼圆" pitchFamily="49" charset="-122"/>
                <a:ea typeface="幼圆" pitchFamily="49" charset="-122"/>
              </a:rPr>
              <a:t>页号</a:t>
            </a:r>
            <a:r>
              <a:rPr lang="zh-CN" altLang="en-US" b="1">
                <a:solidFill>
                  <a:srgbClr val="000099"/>
                </a:solidFill>
                <a:latin typeface="幼圆" pitchFamily="49" charset="-122"/>
                <a:ea typeface="幼圆" pitchFamily="49" charset="-122"/>
              </a:rPr>
              <a:t>和</a:t>
            </a:r>
            <a:r>
              <a:rPr lang="zh-CN" altLang="en-US" b="1">
                <a:solidFill>
                  <a:srgbClr val="C00000"/>
                </a:solidFill>
                <a:latin typeface="幼圆" pitchFamily="49" charset="-122"/>
                <a:ea typeface="幼圆" pitchFamily="49" charset="-122"/>
              </a:rPr>
              <a:t>页内偏移</a:t>
            </a:r>
            <a:r>
              <a:rPr lang="zh-CN" altLang="en-US" b="1">
                <a:solidFill>
                  <a:srgbClr val="000099"/>
                </a:solidFill>
                <a:latin typeface="幼圆" pitchFamily="49" charset="-122"/>
                <a:ea typeface="幼圆" pitchFamily="49" charset="-122"/>
              </a:rPr>
              <a:t>。而实际</a:t>
            </a:r>
            <a:r>
              <a:rPr lang="zh-CN" altLang="en-US" b="1">
                <a:solidFill>
                  <a:srgbClr val="C00000"/>
                </a:solidFill>
                <a:latin typeface="幼圆" pitchFamily="49" charset="-122"/>
                <a:ea typeface="幼圆" pitchFamily="49" charset="-122"/>
              </a:rPr>
              <a:t>页面</a:t>
            </a:r>
            <a:r>
              <a:rPr lang="zh-CN" altLang="en-US" b="1">
                <a:solidFill>
                  <a:srgbClr val="000099"/>
                </a:solidFill>
                <a:latin typeface="幼圆" pitchFamily="49" charset="-122"/>
                <a:ea typeface="幼圆" pitchFamily="49" charset="-122"/>
              </a:rPr>
              <a:t>存放</a:t>
            </a:r>
            <a:r>
              <a:rPr lang="zh-CN" altLang="en-US" b="1">
                <a:solidFill>
                  <a:srgbClr val="C00000"/>
                </a:solidFill>
                <a:latin typeface="幼圆" pitchFamily="49" charset="-122"/>
                <a:ea typeface="幼圆" pitchFamily="49" charset="-122"/>
              </a:rPr>
              <a:t>在内存空间</a:t>
            </a:r>
            <a:r>
              <a:rPr lang="zh-CN" altLang="en-US" b="1">
                <a:solidFill>
                  <a:srgbClr val="000099"/>
                </a:solidFill>
                <a:latin typeface="幼圆" pitchFamily="49" charset="-122"/>
                <a:ea typeface="幼圆" pitchFamily="49" charset="-122"/>
              </a:rPr>
              <a:t>。</a:t>
            </a:r>
            <a:endParaRPr lang="en-US" altLang="zh-CN" b="1">
              <a:solidFill>
                <a:srgbClr val="000099"/>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需要解决的重要问题</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D60093"/>
                </a:solidFill>
                <a:latin typeface="幼圆" pitchFamily="49" charset="-122"/>
                <a:ea typeface="幼圆" pitchFamily="49" charset="-122"/>
              </a:rPr>
              <a:t>如何实现从</a:t>
            </a:r>
            <a:r>
              <a:rPr lang="zh-CN" altLang="en-US" b="1">
                <a:solidFill>
                  <a:srgbClr val="0000FF"/>
                </a:solidFill>
                <a:latin typeface="幼圆" pitchFamily="49" charset="-122"/>
                <a:ea typeface="幼圆" pitchFamily="49" charset="-122"/>
              </a:rPr>
              <a:t>逻辑地址</a:t>
            </a:r>
            <a:r>
              <a:rPr lang="zh-CN" altLang="en-US" b="1">
                <a:solidFill>
                  <a:srgbClr val="D60093"/>
                </a:solidFill>
                <a:latin typeface="幼圆" pitchFamily="49" charset="-122"/>
                <a:ea typeface="幼圆" pitchFamily="49" charset="-122"/>
              </a:rPr>
              <a:t>→</a:t>
            </a:r>
            <a:r>
              <a:rPr lang="zh-CN" altLang="en-US" b="1">
                <a:solidFill>
                  <a:srgbClr val="0000FF"/>
                </a:solidFill>
                <a:latin typeface="幼圆" pitchFamily="49" charset="-122"/>
                <a:ea typeface="幼圆" pitchFamily="49" charset="-122"/>
              </a:rPr>
              <a:t>物理地址</a:t>
            </a:r>
            <a:r>
              <a:rPr lang="zh-CN" altLang="en-US" b="1">
                <a:solidFill>
                  <a:srgbClr val="D60093"/>
                </a:solidFill>
                <a:latin typeface="幼圆" pitchFamily="49" charset="-122"/>
                <a:ea typeface="幼圆" pitchFamily="49" charset="-122"/>
              </a:rPr>
              <a:t>之间的转换？</a:t>
            </a:r>
            <a:endParaRPr lang="en-US" altLang="zh-CN" b="1">
              <a:solidFill>
                <a:srgbClr val="D60093"/>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地址变换机构</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在系统设置地址变换机构，实现从逻辑地址到物理地址的转换</a:t>
            </a:r>
          </a:p>
        </p:txBody>
      </p:sp>
      <p:sp>
        <p:nvSpPr>
          <p:cNvPr id="60419" name="Rectangle 2">
            <a:extLst>
              <a:ext uri="{FF2B5EF4-FFF2-40B4-BE49-F238E27FC236}">
                <a16:creationId xmlns:a16="http://schemas.microsoft.com/office/drawing/2014/main" id="{08B2099B-2010-7C48-A1E6-4C36B3093D1A}"/>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spTree>
    <p:extLst>
      <p:ext uri="{BB962C8B-B14F-4D97-AF65-F5344CB8AC3E}">
        <p14:creationId xmlns:p14="http://schemas.microsoft.com/office/powerpoint/2010/main" val="176984194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F26460-3A50-EE42-965E-713C1101CF84}"/>
              </a:ext>
            </a:extLst>
          </p:cNvPr>
          <p:cNvSpPr>
            <a:spLocks noGrp="1"/>
          </p:cNvSpPr>
          <p:nvPr>
            <p:ph idx="1"/>
          </p:nvPr>
        </p:nvSpPr>
        <p:spPr>
          <a:xfrm>
            <a:off x="685800" y="692150"/>
            <a:ext cx="7772400" cy="5257800"/>
          </a:xfrm>
        </p:spPr>
        <p:txBody>
          <a:bodyPr/>
          <a:lstStyle/>
          <a:p>
            <a:pPr>
              <a:lnSpc>
                <a:spcPts val="4200"/>
              </a:lnSpc>
              <a:buClr>
                <a:srgbClr val="0000FF"/>
              </a:buClr>
            </a:pPr>
            <a:r>
              <a:rPr lang="zh-CN" altLang="en-US" b="1">
                <a:solidFill>
                  <a:srgbClr val="FF3300"/>
                </a:solidFill>
                <a:latin typeface="幼圆" pitchFamily="49" charset="-122"/>
                <a:ea typeface="幼圆" pitchFamily="49" charset="-122"/>
              </a:rPr>
              <a:t>基本的地址变换机构</a:t>
            </a:r>
            <a:endParaRPr lang="en-US" altLang="zh-CN" b="1">
              <a:solidFill>
                <a:srgbClr val="FF3300"/>
              </a:solidFill>
              <a:latin typeface="幼圆" pitchFamily="49" charset="-122"/>
              <a:ea typeface="幼圆" pitchFamily="49" charset="-122"/>
            </a:endParaRPr>
          </a:p>
          <a:p>
            <a:pPr lvl="1">
              <a:lnSpc>
                <a:spcPts val="4200"/>
              </a:lnSpc>
              <a:buClr>
                <a:srgbClr val="0000FF"/>
              </a:buClr>
            </a:pPr>
            <a:r>
              <a:rPr lang="zh-CN" altLang="en-US" b="1">
                <a:solidFill>
                  <a:srgbClr val="0000FF"/>
                </a:solidFill>
                <a:latin typeface="幼圆" pitchFamily="49" charset="-122"/>
                <a:ea typeface="幼圆" pitchFamily="49" charset="-122"/>
              </a:rPr>
              <a:t>系统设置一组专门寄存器</a:t>
            </a:r>
            <a:endParaRPr lang="en-US" altLang="zh-CN" b="1">
              <a:solidFill>
                <a:srgbClr val="0000FF"/>
              </a:solidFill>
              <a:latin typeface="幼圆" pitchFamily="49" charset="-122"/>
              <a:ea typeface="幼圆" pitchFamily="49" charset="-122"/>
            </a:endParaRPr>
          </a:p>
          <a:p>
            <a:pPr lvl="2">
              <a:lnSpc>
                <a:spcPts val="42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一个页表项用一个寄存器。</a:t>
            </a:r>
            <a:endParaRPr lang="en-US" altLang="zh-CN" sz="2800" b="1">
              <a:solidFill>
                <a:srgbClr val="000000"/>
              </a:solidFill>
              <a:latin typeface="幼圆" pitchFamily="49" charset="-122"/>
              <a:ea typeface="幼圆" pitchFamily="49" charset="-122"/>
            </a:endParaRPr>
          </a:p>
          <a:p>
            <a:pPr lvl="2">
              <a:lnSpc>
                <a:spcPts val="42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适用于较小系统，具有很高的访问速度。但寄存器成本较高。</a:t>
            </a:r>
          </a:p>
          <a:p>
            <a:pPr lvl="1">
              <a:lnSpc>
                <a:spcPts val="4200"/>
              </a:lnSpc>
              <a:buClr>
                <a:srgbClr val="0000FF"/>
              </a:buClr>
            </a:pPr>
            <a:r>
              <a:rPr lang="zh-CN" altLang="en-US" b="1">
                <a:solidFill>
                  <a:srgbClr val="0000FF"/>
                </a:solidFill>
                <a:latin typeface="幼圆" pitchFamily="49" charset="-122"/>
                <a:ea typeface="幼圆" pitchFamily="49" charset="-122"/>
              </a:rPr>
              <a:t>系统配置一个页表寄存器（</a:t>
            </a:r>
            <a:r>
              <a:rPr lang="en-US" altLang="zh-CN" b="1">
                <a:solidFill>
                  <a:srgbClr val="0000FF"/>
                </a:solidFill>
                <a:latin typeface="幼圆" pitchFamily="49" charset="-122"/>
                <a:ea typeface="幼圆" pitchFamily="49" charset="-122"/>
              </a:rPr>
              <a:t>PTR</a:t>
            </a:r>
            <a:r>
              <a:rPr lang="zh-CN" altLang="en-US" b="1">
                <a:solidFill>
                  <a:srgbClr val="0000FF"/>
                </a:solidFill>
                <a:latin typeface="幼圆" pitchFamily="49" charset="-122"/>
                <a:ea typeface="幼圆" pitchFamily="49" charset="-122"/>
              </a:rPr>
              <a:t>）</a:t>
            </a:r>
            <a:endParaRPr lang="en-US" altLang="zh-CN" b="1">
              <a:solidFill>
                <a:srgbClr val="0000FF"/>
              </a:solidFill>
              <a:latin typeface="幼圆" pitchFamily="49" charset="-122"/>
              <a:ea typeface="幼圆" pitchFamily="49" charset="-122"/>
            </a:endParaRPr>
          </a:p>
          <a:p>
            <a:pPr lvl="2">
              <a:lnSpc>
                <a:spcPts val="42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存放</a:t>
            </a:r>
            <a:r>
              <a:rPr lang="zh-CN" altLang="en-US" sz="2800" b="1">
                <a:solidFill>
                  <a:srgbClr val="0000FF"/>
                </a:solidFill>
                <a:latin typeface="幼圆" pitchFamily="49" charset="-122"/>
                <a:ea typeface="幼圆" pitchFamily="49" charset="-122"/>
              </a:rPr>
              <a:t>运行进程</a:t>
            </a:r>
            <a:r>
              <a:rPr lang="zh-CN" altLang="en-US" sz="2800" b="1">
                <a:solidFill>
                  <a:srgbClr val="000000"/>
                </a:solidFill>
                <a:latin typeface="幼圆" pitchFamily="49" charset="-122"/>
                <a:ea typeface="幼圆" pitchFamily="49" charset="-122"/>
              </a:rPr>
              <a:t>的</a:t>
            </a:r>
            <a:r>
              <a:rPr lang="zh-CN" altLang="en-US" sz="2800" b="1">
                <a:solidFill>
                  <a:srgbClr val="D60093"/>
                </a:solidFill>
                <a:latin typeface="幼圆" pitchFamily="49" charset="-122"/>
                <a:ea typeface="幼圆" pitchFamily="49" charset="-122"/>
              </a:rPr>
              <a:t>页表始址</a:t>
            </a:r>
            <a:r>
              <a:rPr lang="zh-CN" altLang="en-US" sz="2800" b="1">
                <a:solidFill>
                  <a:srgbClr val="000000"/>
                </a:solidFill>
                <a:latin typeface="幼圆" pitchFamily="49" charset="-122"/>
                <a:ea typeface="幼圆" pitchFamily="49" charset="-122"/>
              </a:rPr>
              <a:t>和</a:t>
            </a:r>
            <a:r>
              <a:rPr lang="zh-CN" altLang="en-US" sz="2800" b="1">
                <a:solidFill>
                  <a:srgbClr val="D60093"/>
                </a:solidFill>
                <a:latin typeface="幼圆" pitchFamily="49" charset="-122"/>
                <a:ea typeface="幼圆" pitchFamily="49" charset="-122"/>
              </a:rPr>
              <a:t>页表长度</a:t>
            </a:r>
            <a:r>
              <a:rPr lang="zh-CN" altLang="en-US" sz="2800" b="1">
                <a:solidFill>
                  <a:srgbClr val="000000"/>
                </a:solidFill>
                <a:latin typeface="幼圆" pitchFamily="49" charset="-122"/>
                <a:ea typeface="幼圆" pitchFamily="49" charset="-122"/>
              </a:rPr>
              <a:t>。</a:t>
            </a:r>
            <a:endParaRPr lang="en-US" altLang="zh-CN" sz="2800" b="1">
              <a:solidFill>
                <a:srgbClr val="000000"/>
              </a:solidFill>
              <a:latin typeface="幼圆" pitchFamily="49" charset="-122"/>
              <a:ea typeface="幼圆" pitchFamily="49" charset="-122"/>
            </a:endParaRPr>
          </a:p>
          <a:p>
            <a:pPr lvl="2">
              <a:lnSpc>
                <a:spcPts val="42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页表驻留在内存中。</a:t>
            </a:r>
          </a:p>
        </p:txBody>
      </p:sp>
      <p:sp>
        <p:nvSpPr>
          <p:cNvPr id="61443" name="Rectangle 2">
            <a:extLst>
              <a:ext uri="{FF2B5EF4-FFF2-40B4-BE49-F238E27FC236}">
                <a16:creationId xmlns:a16="http://schemas.microsoft.com/office/drawing/2014/main" id="{6735F9F5-D33B-6747-BE93-E7DB2ED89CBE}"/>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spTree>
    <p:extLst>
      <p:ext uri="{BB962C8B-B14F-4D97-AF65-F5344CB8AC3E}">
        <p14:creationId xmlns:p14="http://schemas.microsoft.com/office/powerpoint/2010/main" val="190745020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026">
            <a:extLst>
              <a:ext uri="{FF2B5EF4-FFF2-40B4-BE49-F238E27FC236}">
                <a16:creationId xmlns:a16="http://schemas.microsoft.com/office/drawing/2014/main" id="{D967B35A-5B0A-7E49-95C5-D1BE311A5D78}"/>
              </a:ext>
            </a:extLst>
          </p:cNvPr>
          <p:cNvSpPr txBox="1">
            <a:spLocks noChangeArrowheads="1"/>
          </p:cNvSpPr>
          <p:nvPr/>
        </p:nvSpPr>
        <p:spPr bwMode="auto">
          <a:xfrm>
            <a:off x="533400" y="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graphicFrame>
        <p:nvGraphicFramePr>
          <p:cNvPr id="395279" name="Group 1039">
            <a:extLst>
              <a:ext uri="{FF2B5EF4-FFF2-40B4-BE49-F238E27FC236}">
                <a16:creationId xmlns:a16="http://schemas.microsoft.com/office/drawing/2014/main" id="{5924D4D2-E985-4642-958F-EFA73D57A79B}"/>
              </a:ext>
            </a:extLst>
          </p:cNvPr>
          <p:cNvGraphicFramePr>
            <a:graphicFrameLocks noGrp="1"/>
          </p:cNvGraphicFramePr>
          <p:nvPr/>
        </p:nvGraphicFramePr>
        <p:xfrm>
          <a:off x="685800" y="13970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477" name="Oval 1040">
            <a:extLst>
              <a:ext uri="{FF2B5EF4-FFF2-40B4-BE49-F238E27FC236}">
                <a16:creationId xmlns:a16="http://schemas.microsoft.com/office/drawing/2014/main" id="{7862D2BA-B931-B84E-A898-C93CFD681A38}"/>
              </a:ext>
            </a:extLst>
          </p:cNvPr>
          <p:cNvSpPr>
            <a:spLocks noChangeArrowheads="1"/>
          </p:cNvSpPr>
          <p:nvPr/>
        </p:nvSpPr>
        <p:spPr bwMode="auto">
          <a:xfrm>
            <a:off x="4419600" y="1524000"/>
            <a:ext cx="457200" cy="457200"/>
          </a:xfrm>
          <a:prstGeom prst="ellipse">
            <a:avLst/>
          </a:prstGeom>
          <a:solidFill>
            <a:srgbClr val="FFFFFF"/>
          </a:solidFill>
          <a:ln w="19050">
            <a:solidFill>
              <a:schemeClr val="tx1"/>
            </a:solidFill>
            <a:round/>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395281" name="Group 1041">
            <a:extLst>
              <a:ext uri="{FF2B5EF4-FFF2-40B4-BE49-F238E27FC236}">
                <a16:creationId xmlns:a16="http://schemas.microsoft.com/office/drawing/2014/main" id="{F6C4303E-EEAB-8C45-BC07-3DEE2B0571D9}"/>
              </a:ext>
            </a:extLst>
          </p:cNvPr>
          <p:cNvGraphicFramePr>
            <a:graphicFrameLocks noGrp="1"/>
          </p:cNvGraphicFramePr>
          <p:nvPr/>
        </p:nvGraphicFramePr>
        <p:xfrm>
          <a:off x="5181600" y="13716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488" name="Oval 1051">
            <a:extLst>
              <a:ext uri="{FF2B5EF4-FFF2-40B4-BE49-F238E27FC236}">
                <a16:creationId xmlns:a16="http://schemas.microsoft.com/office/drawing/2014/main" id="{1A171DCC-9FE7-DF4F-A637-86D15A91E782}"/>
              </a:ext>
            </a:extLst>
          </p:cNvPr>
          <p:cNvSpPr>
            <a:spLocks noChangeArrowheads="1"/>
          </p:cNvSpPr>
          <p:nvPr/>
        </p:nvSpPr>
        <p:spPr bwMode="auto">
          <a:xfrm>
            <a:off x="1143000" y="2438400"/>
            <a:ext cx="457200" cy="457200"/>
          </a:xfrm>
          <a:prstGeom prst="ellipse">
            <a:avLst/>
          </a:prstGeom>
          <a:solidFill>
            <a:srgbClr val="FFFFFF"/>
          </a:solidFill>
          <a:ln w="19050">
            <a:solidFill>
              <a:schemeClr val="tx1"/>
            </a:solidFill>
            <a:round/>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395320" name="Group 1080">
            <a:extLst>
              <a:ext uri="{FF2B5EF4-FFF2-40B4-BE49-F238E27FC236}">
                <a16:creationId xmlns:a16="http://schemas.microsoft.com/office/drawing/2014/main" id="{2415CA9A-64D3-C644-9537-980B0BCF6E3D}"/>
              </a:ext>
            </a:extLst>
          </p:cNvPr>
          <p:cNvGraphicFramePr>
            <a:graphicFrameLocks noGrp="1"/>
          </p:cNvGraphicFramePr>
          <p:nvPr/>
        </p:nvGraphicFramePr>
        <p:xfrm>
          <a:off x="4038600" y="3124200"/>
          <a:ext cx="1219200" cy="1981200"/>
        </p:xfrm>
        <a:graphic>
          <a:graphicData uri="http://schemas.openxmlformats.org/drawingml/2006/table">
            <a:tbl>
              <a:tblPr/>
              <a:tblGrid>
                <a:gridCol w="1219200">
                  <a:extLst>
                    <a:ext uri="{9D8B030D-6E8A-4147-A177-3AD203B41FA5}">
                      <a16:colId xmlns:a16="http://schemas.microsoft.com/office/drawing/2014/main" val="20000"/>
                    </a:ext>
                  </a:extLst>
                </a:gridCol>
              </a:tblGrid>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rgbClr val="FFFFFF"/>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035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503" name="Line 1081">
            <a:extLst>
              <a:ext uri="{FF2B5EF4-FFF2-40B4-BE49-F238E27FC236}">
                <a16:creationId xmlns:a16="http://schemas.microsoft.com/office/drawing/2014/main" id="{84CF4F37-A55B-D34A-99E3-DA7C3CFFDDA4}"/>
              </a:ext>
            </a:extLst>
          </p:cNvPr>
          <p:cNvSpPr>
            <a:spLocks noChangeShapeType="1"/>
          </p:cNvSpPr>
          <p:nvPr/>
        </p:nvSpPr>
        <p:spPr bwMode="auto">
          <a:xfrm>
            <a:off x="1600200" y="2667000"/>
            <a:ext cx="4267200" cy="0"/>
          </a:xfrm>
          <a:prstGeom prst="line">
            <a:avLst/>
          </a:prstGeom>
          <a:noFill/>
          <a:ln w="1905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62504" name="Line 1082">
            <a:extLst>
              <a:ext uri="{FF2B5EF4-FFF2-40B4-BE49-F238E27FC236}">
                <a16:creationId xmlns:a16="http://schemas.microsoft.com/office/drawing/2014/main" id="{6CD66269-7B14-254E-A4DC-20F8A56737FC}"/>
              </a:ext>
            </a:extLst>
          </p:cNvPr>
          <p:cNvSpPr>
            <a:spLocks noChangeShapeType="1"/>
          </p:cNvSpPr>
          <p:nvPr/>
        </p:nvSpPr>
        <p:spPr bwMode="auto">
          <a:xfrm flipV="1">
            <a:off x="5867400" y="1905000"/>
            <a:ext cx="0" cy="762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05" name="Line 1083">
            <a:extLst>
              <a:ext uri="{FF2B5EF4-FFF2-40B4-BE49-F238E27FC236}">
                <a16:creationId xmlns:a16="http://schemas.microsoft.com/office/drawing/2014/main" id="{6566DA19-EAB8-E341-AB43-F1D79A3C922E}"/>
              </a:ext>
            </a:extLst>
          </p:cNvPr>
          <p:cNvSpPr>
            <a:spLocks noChangeShapeType="1"/>
          </p:cNvSpPr>
          <p:nvPr/>
        </p:nvSpPr>
        <p:spPr bwMode="auto">
          <a:xfrm flipV="1">
            <a:off x="4648200" y="1981200"/>
            <a:ext cx="0" cy="685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06" name="Line 1084">
            <a:extLst>
              <a:ext uri="{FF2B5EF4-FFF2-40B4-BE49-F238E27FC236}">
                <a16:creationId xmlns:a16="http://schemas.microsoft.com/office/drawing/2014/main" id="{0B6BD234-C0C3-EB4B-A24F-AE328EA5E5FB}"/>
              </a:ext>
            </a:extLst>
          </p:cNvPr>
          <p:cNvSpPr>
            <a:spLocks noChangeShapeType="1"/>
          </p:cNvSpPr>
          <p:nvPr/>
        </p:nvSpPr>
        <p:spPr bwMode="auto">
          <a:xfrm>
            <a:off x="1371600" y="1905000"/>
            <a:ext cx="0" cy="5334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07" name="Line 1085">
            <a:extLst>
              <a:ext uri="{FF2B5EF4-FFF2-40B4-BE49-F238E27FC236}">
                <a16:creationId xmlns:a16="http://schemas.microsoft.com/office/drawing/2014/main" id="{1E6584BD-AE47-6E46-A433-9584E5240742}"/>
              </a:ext>
            </a:extLst>
          </p:cNvPr>
          <p:cNvSpPr>
            <a:spLocks noChangeShapeType="1"/>
          </p:cNvSpPr>
          <p:nvPr/>
        </p:nvSpPr>
        <p:spPr bwMode="auto">
          <a:xfrm>
            <a:off x="1371600" y="2895600"/>
            <a:ext cx="0" cy="14478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08" name="Line 1086">
            <a:extLst>
              <a:ext uri="{FF2B5EF4-FFF2-40B4-BE49-F238E27FC236}">
                <a16:creationId xmlns:a16="http://schemas.microsoft.com/office/drawing/2014/main" id="{D5C6C2BE-DCEA-5142-AA65-9CD9FC7DB873}"/>
              </a:ext>
            </a:extLst>
          </p:cNvPr>
          <p:cNvSpPr>
            <a:spLocks noChangeShapeType="1"/>
          </p:cNvSpPr>
          <p:nvPr/>
        </p:nvSpPr>
        <p:spPr bwMode="auto">
          <a:xfrm>
            <a:off x="1371600" y="4343400"/>
            <a:ext cx="2667000"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395327" name="Group 1087">
            <a:extLst>
              <a:ext uri="{FF2B5EF4-FFF2-40B4-BE49-F238E27FC236}">
                <a16:creationId xmlns:a16="http://schemas.microsoft.com/office/drawing/2014/main" id="{F3E8F879-731B-7845-ABEB-5BEF69B7BF49}"/>
              </a:ext>
            </a:extLst>
          </p:cNvPr>
          <p:cNvGraphicFramePr>
            <a:graphicFrameLocks noGrp="1"/>
          </p:cNvGraphicFramePr>
          <p:nvPr/>
        </p:nvGraphicFramePr>
        <p:xfrm>
          <a:off x="5715000" y="41910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1" i="0" u="none" strike="noStrike" cap="none" normalizeH="0" baseline="0">
                          <a:ln>
                            <a:noFill/>
                          </a:ln>
                          <a:solidFill>
                            <a:srgbClr val="3333FF"/>
                          </a:solidFill>
                          <a:effectLst/>
                          <a:latin typeface="Times New Roman" pitchFamily="18" charset="0"/>
                          <a:ea typeface="宋体" pitchFamily="2" charset="-122"/>
                        </a:rPr>
                        <a:t>     b</a:t>
                      </a: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0" i="0" u="none" strike="noStrike" cap="none" normalizeH="0" baseline="0">
                          <a:ln>
                            <a:noFill/>
                          </a:ln>
                          <a:solidFill>
                            <a:srgbClr val="3333FF"/>
                          </a:solidFill>
                          <a:effectLst/>
                          <a:latin typeface="Times New Roman" pitchFamily="18" charset="0"/>
                          <a:ea typeface="宋体" pitchFamily="2" charset="-122"/>
                        </a:rPr>
                        <a:t>   d</a:t>
                      </a: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519" name="Line 1097">
            <a:extLst>
              <a:ext uri="{FF2B5EF4-FFF2-40B4-BE49-F238E27FC236}">
                <a16:creationId xmlns:a16="http://schemas.microsoft.com/office/drawing/2014/main" id="{EB009876-2ED1-5D49-9562-B7673E1239EC}"/>
              </a:ext>
            </a:extLst>
          </p:cNvPr>
          <p:cNvSpPr>
            <a:spLocks noChangeShapeType="1"/>
          </p:cNvSpPr>
          <p:nvPr/>
        </p:nvSpPr>
        <p:spPr bwMode="auto">
          <a:xfrm>
            <a:off x="5257800" y="4495800"/>
            <a:ext cx="4572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20" name="Text Box 1098">
            <a:extLst>
              <a:ext uri="{FF2B5EF4-FFF2-40B4-BE49-F238E27FC236}">
                <a16:creationId xmlns:a16="http://schemas.microsoft.com/office/drawing/2014/main" id="{E5D0E799-6B2C-B449-99D3-8D5CFB9390A0}"/>
              </a:ext>
            </a:extLst>
          </p:cNvPr>
          <p:cNvSpPr txBox="1">
            <a:spLocks noChangeArrowheads="1"/>
          </p:cNvSpPr>
          <p:nvPr/>
        </p:nvSpPr>
        <p:spPr bwMode="auto">
          <a:xfrm>
            <a:off x="685800" y="144780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页表始址</a:t>
            </a:r>
          </a:p>
        </p:txBody>
      </p:sp>
      <p:sp>
        <p:nvSpPr>
          <p:cNvPr id="62521" name="Text Box 1099">
            <a:extLst>
              <a:ext uri="{FF2B5EF4-FFF2-40B4-BE49-F238E27FC236}">
                <a16:creationId xmlns:a16="http://schemas.microsoft.com/office/drawing/2014/main" id="{2DE967D2-6720-3C49-A9D7-BE44F4318713}"/>
              </a:ext>
            </a:extLst>
          </p:cNvPr>
          <p:cNvSpPr txBox="1">
            <a:spLocks noChangeArrowheads="1"/>
          </p:cNvSpPr>
          <p:nvPr/>
        </p:nvSpPr>
        <p:spPr bwMode="auto">
          <a:xfrm>
            <a:off x="1905000" y="14478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页表长度</a:t>
            </a:r>
          </a:p>
        </p:txBody>
      </p:sp>
      <p:sp>
        <p:nvSpPr>
          <p:cNvPr id="62522" name="Text Box 1100">
            <a:extLst>
              <a:ext uri="{FF2B5EF4-FFF2-40B4-BE49-F238E27FC236}">
                <a16:creationId xmlns:a16="http://schemas.microsoft.com/office/drawing/2014/main" id="{874495EB-9347-C74B-8ECF-B16C779BB48C}"/>
              </a:ext>
            </a:extLst>
          </p:cNvPr>
          <p:cNvSpPr txBox="1">
            <a:spLocks noChangeArrowheads="1"/>
          </p:cNvSpPr>
          <p:nvPr/>
        </p:nvSpPr>
        <p:spPr bwMode="auto">
          <a:xfrm>
            <a:off x="5181600" y="14478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r>
              <a:rPr lang="en-US" altLang="zh-CN" sz="2000">
                <a:solidFill>
                  <a:srgbClr val="3333FF"/>
                </a:solidFill>
              </a:rPr>
              <a:t>3</a:t>
            </a:r>
            <a:r>
              <a:rPr lang="zh-CN" altLang="en-US" sz="2000">
                <a:solidFill>
                  <a:srgbClr val="3333FF"/>
                </a:solidFill>
              </a:rPr>
              <a:t>）</a:t>
            </a:r>
          </a:p>
        </p:txBody>
      </p:sp>
      <p:sp>
        <p:nvSpPr>
          <p:cNvPr id="62523" name="Text Box 1101">
            <a:extLst>
              <a:ext uri="{FF2B5EF4-FFF2-40B4-BE49-F238E27FC236}">
                <a16:creationId xmlns:a16="http://schemas.microsoft.com/office/drawing/2014/main" id="{F68C2052-554F-5B44-B50E-1933337668DF}"/>
              </a:ext>
            </a:extLst>
          </p:cNvPr>
          <p:cNvSpPr txBox="1">
            <a:spLocks noChangeArrowheads="1"/>
          </p:cNvSpPr>
          <p:nvPr/>
        </p:nvSpPr>
        <p:spPr bwMode="auto">
          <a:xfrm>
            <a:off x="6400800" y="143192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页内地址</a:t>
            </a:r>
          </a:p>
        </p:txBody>
      </p:sp>
      <p:sp>
        <p:nvSpPr>
          <p:cNvPr id="62524" name="Text Box 1102">
            <a:extLst>
              <a:ext uri="{FF2B5EF4-FFF2-40B4-BE49-F238E27FC236}">
                <a16:creationId xmlns:a16="http://schemas.microsoft.com/office/drawing/2014/main" id="{FB881C09-CF87-7341-9562-0C0183CB3B8E}"/>
              </a:ext>
            </a:extLst>
          </p:cNvPr>
          <p:cNvSpPr txBox="1">
            <a:spLocks noChangeArrowheads="1"/>
          </p:cNvSpPr>
          <p:nvPr/>
        </p:nvSpPr>
        <p:spPr bwMode="auto">
          <a:xfrm>
            <a:off x="4038600" y="822325"/>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越界中断</a:t>
            </a:r>
          </a:p>
        </p:txBody>
      </p:sp>
      <p:sp>
        <p:nvSpPr>
          <p:cNvPr id="62525" name="Line 1103">
            <a:extLst>
              <a:ext uri="{FF2B5EF4-FFF2-40B4-BE49-F238E27FC236}">
                <a16:creationId xmlns:a16="http://schemas.microsoft.com/office/drawing/2014/main" id="{0115D9C2-40DB-EA49-B01D-8BD1AFF683D4}"/>
              </a:ext>
            </a:extLst>
          </p:cNvPr>
          <p:cNvSpPr>
            <a:spLocks noChangeShapeType="1"/>
          </p:cNvSpPr>
          <p:nvPr/>
        </p:nvSpPr>
        <p:spPr bwMode="auto">
          <a:xfrm flipV="1">
            <a:off x="4648200" y="1219200"/>
            <a:ext cx="0" cy="304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26" name="Text Box 1104">
            <a:extLst>
              <a:ext uri="{FF2B5EF4-FFF2-40B4-BE49-F238E27FC236}">
                <a16:creationId xmlns:a16="http://schemas.microsoft.com/office/drawing/2014/main" id="{A43F346A-9F5A-644C-8542-F322B64AA283}"/>
              </a:ext>
            </a:extLst>
          </p:cNvPr>
          <p:cNvSpPr txBox="1">
            <a:spLocks noChangeArrowheads="1"/>
          </p:cNvSpPr>
          <p:nvPr/>
        </p:nvSpPr>
        <p:spPr bwMode="auto">
          <a:xfrm>
            <a:off x="4343400" y="2757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块号</a:t>
            </a:r>
          </a:p>
        </p:txBody>
      </p:sp>
      <p:sp>
        <p:nvSpPr>
          <p:cNvPr id="62527" name="Text Box 1105">
            <a:extLst>
              <a:ext uri="{FF2B5EF4-FFF2-40B4-BE49-F238E27FC236}">
                <a16:creationId xmlns:a16="http://schemas.microsoft.com/office/drawing/2014/main" id="{FC328573-676F-4645-BC08-3330D24C621A}"/>
              </a:ext>
            </a:extLst>
          </p:cNvPr>
          <p:cNvSpPr txBox="1">
            <a:spLocks noChangeArrowheads="1"/>
          </p:cNvSpPr>
          <p:nvPr/>
        </p:nvSpPr>
        <p:spPr bwMode="auto">
          <a:xfrm>
            <a:off x="3352800" y="27432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p>
        </p:txBody>
      </p:sp>
      <p:sp>
        <p:nvSpPr>
          <p:cNvPr id="62528" name="Line 1106">
            <a:extLst>
              <a:ext uri="{FF2B5EF4-FFF2-40B4-BE49-F238E27FC236}">
                <a16:creationId xmlns:a16="http://schemas.microsoft.com/office/drawing/2014/main" id="{752F446C-9FBF-5C47-BC2C-718EBC39A3B3}"/>
              </a:ext>
            </a:extLst>
          </p:cNvPr>
          <p:cNvSpPr>
            <a:spLocks noChangeShapeType="1"/>
          </p:cNvSpPr>
          <p:nvPr/>
        </p:nvSpPr>
        <p:spPr bwMode="auto">
          <a:xfrm flipH="1">
            <a:off x="2971800" y="3124200"/>
            <a:ext cx="106680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29" name="Text Box 1107">
            <a:extLst>
              <a:ext uri="{FF2B5EF4-FFF2-40B4-BE49-F238E27FC236}">
                <a16:creationId xmlns:a16="http://schemas.microsoft.com/office/drawing/2014/main" id="{6380ABCC-B1CB-B34B-A58C-4D0049A7DE91}"/>
              </a:ext>
            </a:extLst>
          </p:cNvPr>
          <p:cNvSpPr txBox="1">
            <a:spLocks noChangeArrowheads="1"/>
          </p:cNvSpPr>
          <p:nvPr/>
        </p:nvSpPr>
        <p:spPr bwMode="auto">
          <a:xfrm>
            <a:off x="3657600" y="3124200"/>
            <a:ext cx="6096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3333FF"/>
                </a:solidFill>
              </a:rPr>
              <a:t>0</a:t>
            </a:r>
          </a:p>
          <a:p>
            <a:pPr>
              <a:lnSpc>
                <a:spcPct val="80000"/>
              </a:lnSpc>
              <a:spcBef>
                <a:spcPct val="50000"/>
              </a:spcBef>
            </a:pPr>
            <a:r>
              <a:rPr lang="en-US" altLang="zh-CN" sz="2000">
                <a:solidFill>
                  <a:srgbClr val="3333FF"/>
                </a:solidFill>
              </a:rPr>
              <a:t>1</a:t>
            </a:r>
          </a:p>
          <a:p>
            <a:pPr>
              <a:lnSpc>
                <a:spcPct val="80000"/>
              </a:lnSpc>
              <a:spcBef>
                <a:spcPct val="50000"/>
              </a:spcBef>
            </a:pPr>
            <a:r>
              <a:rPr lang="en-US" altLang="zh-CN" sz="2000">
                <a:solidFill>
                  <a:srgbClr val="3333FF"/>
                </a:solidFill>
              </a:rPr>
              <a:t>2</a:t>
            </a:r>
          </a:p>
          <a:p>
            <a:pPr>
              <a:lnSpc>
                <a:spcPct val="80000"/>
              </a:lnSpc>
              <a:spcBef>
                <a:spcPct val="50000"/>
              </a:spcBef>
            </a:pPr>
            <a:r>
              <a:rPr lang="en-US" altLang="zh-CN" sz="2000">
                <a:solidFill>
                  <a:srgbClr val="3333FF"/>
                </a:solidFill>
              </a:rPr>
              <a:t>3</a:t>
            </a:r>
          </a:p>
          <a:p>
            <a:pPr>
              <a:lnSpc>
                <a:spcPct val="80000"/>
              </a:lnSpc>
              <a:spcBef>
                <a:spcPct val="50000"/>
              </a:spcBef>
            </a:pPr>
            <a:r>
              <a:rPr lang="en-US" altLang="zh-CN" sz="2000">
                <a:solidFill>
                  <a:srgbClr val="3333FF"/>
                </a:solidFill>
              </a:rPr>
              <a:t>4</a:t>
            </a:r>
          </a:p>
        </p:txBody>
      </p:sp>
      <p:sp>
        <p:nvSpPr>
          <p:cNvPr id="62530" name="Text Box 1108">
            <a:extLst>
              <a:ext uri="{FF2B5EF4-FFF2-40B4-BE49-F238E27FC236}">
                <a16:creationId xmlns:a16="http://schemas.microsoft.com/office/drawing/2014/main" id="{406B7BC1-179A-0646-937F-436AFAAC8D37}"/>
              </a:ext>
            </a:extLst>
          </p:cNvPr>
          <p:cNvSpPr txBox="1">
            <a:spLocks noChangeArrowheads="1"/>
          </p:cNvSpPr>
          <p:nvPr/>
        </p:nvSpPr>
        <p:spPr bwMode="auto">
          <a:xfrm>
            <a:off x="4419600" y="3200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1</a:t>
            </a:r>
          </a:p>
        </p:txBody>
      </p:sp>
      <p:sp>
        <p:nvSpPr>
          <p:cNvPr id="62531" name="Text Box 1109">
            <a:extLst>
              <a:ext uri="{FF2B5EF4-FFF2-40B4-BE49-F238E27FC236}">
                <a16:creationId xmlns:a16="http://schemas.microsoft.com/office/drawing/2014/main" id="{74718E95-DC24-2642-8289-A5B435553258}"/>
              </a:ext>
            </a:extLst>
          </p:cNvPr>
          <p:cNvSpPr txBox="1">
            <a:spLocks noChangeArrowheads="1"/>
          </p:cNvSpPr>
          <p:nvPr/>
        </p:nvSpPr>
        <p:spPr bwMode="auto">
          <a:xfrm>
            <a:off x="4419600" y="4267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b</a:t>
            </a:r>
          </a:p>
        </p:txBody>
      </p:sp>
      <p:sp>
        <p:nvSpPr>
          <p:cNvPr id="62532" name="Line 1110">
            <a:extLst>
              <a:ext uri="{FF2B5EF4-FFF2-40B4-BE49-F238E27FC236}">
                <a16:creationId xmlns:a16="http://schemas.microsoft.com/office/drawing/2014/main" id="{66616AC6-CC82-954A-B7AF-422D86DF9782}"/>
              </a:ext>
            </a:extLst>
          </p:cNvPr>
          <p:cNvSpPr>
            <a:spLocks noChangeShapeType="1"/>
          </p:cNvSpPr>
          <p:nvPr/>
        </p:nvSpPr>
        <p:spPr bwMode="auto">
          <a:xfrm>
            <a:off x="7315200" y="1905000"/>
            <a:ext cx="0" cy="22860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33" name="Text Box 1111">
            <a:extLst>
              <a:ext uri="{FF2B5EF4-FFF2-40B4-BE49-F238E27FC236}">
                <a16:creationId xmlns:a16="http://schemas.microsoft.com/office/drawing/2014/main" id="{95A429FF-74FF-AF46-B5AF-D4CA675FF337}"/>
              </a:ext>
            </a:extLst>
          </p:cNvPr>
          <p:cNvSpPr txBox="1">
            <a:spLocks noChangeArrowheads="1"/>
          </p:cNvSpPr>
          <p:nvPr/>
        </p:nvSpPr>
        <p:spPr bwMode="auto">
          <a:xfrm>
            <a:off x="6400800" y="48768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物理地址</a:t>
            </a:r>
          </a:p>
        </p:txBody>
      </p:sp>
      <p:sp>
        <p:nvSpPr>
          <p:cNvPr id="62534" name="Text Box 1112">
            <a:extLst>
              <a:ext uri="{FF2B5EF4-FFF2-40B4-BE49-F238E27FC236}">
                <a16:creationId xmlns:a16="http://schemas.microsoft.com/office/drawing/2014/main" id="{6EA83885-85D5-094A-89AC-3950264C7BE9}"/>
              </a:ext>
            </a:extLst>
          </p:cNvPr>
          <p:cNvSpPr txBox="1">
            <a:spLocks noChangeArrowheads="1"/>
          </p:cNvSpPr>
          <p:nvPr/>
        </p:nvSpPr>
        <p:spPr bwMode="auto">
          <a:xfrm>
            <a:off x="1219200" y="2452688"/>
            <a:ext cx="30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3333FF"/>
                </a:solidFill>
              </a:rPr>
              <a:t>+</a:t>
            </a:r>
          </a:p>
        </p:txBody>
      </p:sp>
      <p:sp>
        <p:nvSpPr>
          <p:cNvPr id="62535" name="Text Box 1114">
            <a:extLst>
              <a:ext uri="{FF2B5EF4-FFF2-40B4-BE49-F238E27FC236}">
                <a16:creationId xmlns:a16="http://schemas.microsoft.com/office/drawing/2014/main" id="{73E83533-3CE8-9C4E-9322-3BDF2391EE14}"/>
              </a:ext>
            </a:extLst>
          </p:cNvPr>
          <p:cNvSpPr txBox="1">
            <a:spLocks noChangeArrowheads="1"/>
          </p:cNvSpPr>
          <p:nvPr/>
        </p:nvSpPr>
        <p:spPr bwMode="auto">
          <a:xfrm>
            <a:off x="4419600" y="1524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a:t>
            </a:r>
          </a:p>
        </p:txBody>
      </p:sp>
      <p:sp>
        <p:nvSpPr>
          <p:cNvPr id="62536" name="Text Box 1116">
            <a:extLst>
              <a:ext uri="{FF2B5EF4-FFF2-40B4-BE49-F238E27FC236}">
                <a16:creationId xmlns:a16="http://schemas.microsoft.com/office/drawing/2014/main" id="{D54B0AA0-424A-7545-B85A-41333B127D0D}"/>
              </a:ext>
            </a:extLst>
          </p:cNvPr>
          <p:cNvSpPr txBox="1">
            <a:spLocks noChangeArrowheads="1"/>
          </p:cNvSpPr>
          <p:nvPr/>
        </p:nvSpPr>
        <p:spPr bwMode="auto">
          <a:xfrm>
            <a:off x="4191000" y="52578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a:t>
            </a:r>
          </a:p>
        </p:txBody>
      </p:sp>
      <p:sp>
        <p:nvSpPr>
          <p:cNvPr id="62537" name="Text Box 1117">
            <a:extLst>
              <a:ext uri="{FF2B5EF4-FFF2-40B4-BE49-F238E27FC236}">
                <a16:creationId xmlns:a16="http://schemas.microsoft.com/office/drawing/2014/main" id="{DAA0F3D7-9DE3-894D-89F6-636D9A214AAD}"/>
              </a:ext>
            </a:extLst>
          </p:cNvPr>
          <p:cNvSpPr txBox="1">
            <a:spLocks noChangeArrowheads="1"/>
          </p:cNvSpPr>
          <p:nvPr/>
        </p:nvSpPr>
        <p:spPr bwMode="auto">
          <a:xfrm>
            <a:off x="1219200" y="974725"/>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页表寄存器</a:t>
            </a:r>
          </a:p>
        </p:txBody>
      </p:sp>
      <p:sp>
        <p:nvSpPr>
          <p:cNvPr id="62538" name="Text Box 1118">
            <a:extLst>
              <a:ext uri="{FF2B5EF4-FFF2-40B4-BE49-F238E27FC236}">
                <a16:creationId xmlns:a16="http://schemas.microsoft.com/office/drawing/2014/main" id="{55E5CDF6-EB1C-754B-8016-9EBB5FDD99CE}"/>
              </a:ext>
            </a:extLst>
          </p:cNvPr>
          <p:cNvSpPr txBox="1">
            <a:spLocks noChangeArrowheads="1"/>
          </p:cNvSpPr>
          <p:nvPr/>
        </p:nvSpPr>
        <p:spPr bwMode="auto">
          <a:xfrm>
            <a:off x="5791200" y="974725"/>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逻辑地址</a:t>
            </a:r>
          </a:p>
        </p:txBody>
      </p:sp>
      <p:sp>
        <p:nvSpPr>
          <p:cNvPr id="62539" name="Text Box 1120">
            <a:extLst>
              <a:ext uri="{FF2B5EF4-FFF2-40B4-BE49-F238E27FC236}">
                <a16:creationId xmlns:a16="http://schemas.microsoft.com/office/drawing/2014/main" id="{CA4EF8E9-DEB1-7840-B4AF-458B07D952CF}"/>
              </a:ext>
            </a:extLst>
          </p:cNvPr>
          <p:cNvSpPr txBox="1">
            <a:spLocks noChangeArrowheads="1"/>
          </p:cNvSpPr>
          <p:nvPr/>
        </p:nvSpPr>
        <p:spPr bwMode="auto">
          <a:xfrm>
            <a:off x="381000" y="4572000"/>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页表始址</a:t>
            </a:r>
            <a:r>
              <a:rPr lang="en-US" altLang="zh-CN" sz="2000">
                <a:solidFill>
                  <a:srgbClr val="3333FF"/>
                </a:solidFill>
              </a:rPr>
              <a:t>+</a:t>
            </a:r>
            <a:r>
              <a:rPr lang="zh-CN" altLang="en-US" sz="2000">
                <a:solidFill>
                  <a:srgbClr val="3333FF"/>
                </a:solidFill>
              </a:rPr>
              <a:t>页表项长度</a:t>
            </a:r>
            <a:r>
              <a:rPr lang="en-US" altLang="zh-CN" sz="2000">
                <a:solidFill>
                  <a:srgbClr val="3333FF"/>
                </a:solidFill>
              </a:rPr>
              <a:t>×</a:t>
            </a:r>
            <a:r>
              <a:rPr lang="zh-CN" altLang="en-US" sz="2000">
                <a:solidFill>
                  <a:srgbClr val="3333FF"/>
                </a:solidFill>
              </a:rPr>
              <a:t>页号</a:t>
            </a:r>
          </a:p>
        </p:txBody>
      </p:sp>
      <p:sp>
        <p:nvSpPr>
          <p:cNvPr id="62540" name="Text Box 1123">
            <a:extLst>
              <a:ext uri="{FF2B5EF4-FFF2-40B4-BE49-F238E27FC236}">
                <a16:creationId xmlns:a16="http://schemas.microsoft.com/office/drawing/2014/main" id="{DB3DE319-F7C7-664B-B814-B2B7B9216891}"/>
              </a:ext>
            </a:extLst>
          </p:cNvPr>
          <p:cNvSpPr txBox="1">
            <a:spLocks noChangeArrowheads="1"/>
          </p:cNvSpPr>
          <p:nvPr/>
        </p:nvSpPr>
        <p:spPr bwMode="auto">
          <a:xfrm>
            <a:off x="2895600" y="60198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图 ４</a:t>
            </a:r>
            <a:r>
              <a:rPr lang="en-US" altLang="zh-CN" sz="2400">
                <a:solidFill>
                  <a:srgbClr val="3333FF"/>
                </a:solidFill>
              </a:rPr>
              <a:t>-15 </a:t>
            </a:r>
            <a:r>
              <a:rPr lang="zh-CN" altLang="en-US" sz="2400">
                <a:solidFill>
                  <a:srgbClr val="3333FF"/>
                </a:solidFill>
              </a:rPr>
              <a:t>分页系统的地址变换机构</a:t>
            </a:r>
          </a:p>
        </p:txBody>
      </p:sp>
      <p:sp>
        <p:nvSpPr>
          <p:cNvPr id="62541" name="AutoShape 1124">
            <a:extLst>
              <a:ext uri="{FF2B5EF4-FFF2-40B4-BE49-F238E27FC236}">
                <a16:creationId xmlns:a16="http://schemas.microsoft.com/office/drawing/2014/main" id="{8810187C-60B7-4E46-A65F-137A19D34038}"/>
              </a:ext>
            </a:extLst>
          </p:cNvPr>
          <p:cNvSpPr>
            <a:spLocks/>
          </p:cNvSpPr>
          <p:nvPr/>
        </p:nvSpPr>
        <p:spPr bwMode="auto">
          <a:xfrm rot="-5400000">
            <a:off x="6896100" y="3619500"/>
            <a:ext cx="76200" cy="2438400"/>
          </a:xfrm>
          <a:prstGeom prst="leftBrace">
            <a:avLst>
              <a:gd name="adj1" fmla="val 266667"/>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42" name="Line 1125">
            <a:extLst>
              <a:ext uri="{FF2B5EF4-FFF2-40B4-BE49-F238E27FC236}">
                <a16:creationId xmlns:a16="http://schemas.microsoft.com/office/drawing/2014/main" id="{3B441044-70A2-B34F-9E9B-820DC621EE18}"/>
              </a:ext>
            </a:extLst>
          </p:cNvPr>
          <p:cNvSpPr>
            <a:spLocks noChangeShapeType="1"/>
          </p:cNvSpPr>
          <p:nvPr/>
        </p:nvSpPr>
        <p:spPr bwMode="auto">
          <a:xfrm>
            <a:off x="3124200" y="1676400"/>
            <a:ext cx="12954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43" name="Text Box 1126">
            <a:extLst>
              <a:ext uri="{FF2B5EF4-FFF2-40B4-BE49-F238E27FC236}">
                <a16:creationId xmlns:a16="http://schemas.microsoft.com/office/drawing/2014/main" id="{58870A44-DAA2-D245-970E-80CE696CC546}"/>
              </a:ext>
            </a:extLst>
          </p:cNvPr>
          <p:cNvSpPr txBox="1">
            <a:spLocks noChangeArrowheads="1"/>
          </p:cNvSpPr>
          <p:nvPr/>
        </p:nvSpPr>
        <p:spPr bwMode="auto">
          <a:xfrm>
            <a:off x="4495800" y="25146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200">
                <a:solidFill>
                  <a:schemeClr val="tx1"/>
                </a:solidFill>
              </a:rPr>
              <a:t>●</a:t>
            </a:r>
          </a:p>
        </p:txBody>
      </p:sp>
      <p:sp>
        <p:nvSpPr>
          <p:cNvPr id="62544" name="Line 1127">
            <a:extLst>
              <a:ext uri="{FF2B5EF4-FFF2-40B4-BE49-F238E27FC236}">
                <a16:creationId xmlns:a16="http://schemas.microsoft.com/office/drawing/2014/main" id="{1BB4E6F1-152A-DE40-90B9-E6BBBF164465}"/>
              </a:ext>
            </a:extLst>
          </p:cNvPr>
          <p:cNvSpPr>
            <a:spLocks noChangeShapeType="1"/>
          </p:cNvSpPr>
          <p:nvPr/>
        </p:nvSpPr>
        <p:spPr bwMode="auto">
          <a:xfrm>
            <a:off x="8153400" y="1295400"/>
            <a:ext cx="0" cy="2286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45" name="Line 1128">
            <a:extLst>
              <a:ext uri="{FF2B5EF4-FFF2-40B4-BE49-F238E27FC236}">
                <a16:creationId xmlns:a16="http://schemas.microsoft.com/office/drawing/2014/main" id="{F3609889-60FF-654E-B418-020F22D03367}"/>
              </a:ext>
            </a:extLst>
          </p:cNvPr>
          <p:cNvSpPr>
            <a:spLocks noChangeShapeType="1"/>
          </p:cNvSpPr>
          <p:nvPr/>
        </p:nvSpPr>
        <p:spPr bwMode="auto">
          <a:xfrm>
            <a:off x="8610600" y="1219200"/>
            <a:ext cx="0" cy="2362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46" name="Freeform 1129">
            <a:extLst>
              <a:ext uri="{FF2B5EF4-FFF2-40B4-BE49-F238E27FC236}">
                <a16:creationId xmlns:a16="http://schemas.microsoft.com/office/drawing/2014/main" id="{0A969BA1-E0A5-3245-AB3C-F4DA7E4D34E5}"/>
              </a:ext>
            </a:extLst>
          </p:cNvPr>
          <p:cNvSpPr>
            <a:spLocks/>
          </p:cNvSpPr>
          <p:nvPr/>
        </p:nvSpPr>
        <p:spPr bwMode="auto">
          <a:xfrm>
            <a:off x="8153400" y="1219200"/>
            <a:ext cx="457200" cy="241300"/>
          </a:xfrm>
          <a:custGeom>
            <a:avLst/>
            <a:gdLst>
              <a:gd name="T0" fmla="*/ 0 w 288"/>
              <a:gd name="T1" fmla="*/ 2147483647 h 152"/>
              <a:gd name="T2" fmla="*/ 2147483647 w 288"/>
              <a:gd name="T3" fmla="*/ 2147483647 h 152"/>
              <a:gd name="T4" fmla="*/ 2147483647 w 288"/>
              <a:gd name="T5" fmla="*/ 0 h 152"/>
              <a:gd name="T6" fmla="*/ 0 60000 65536"/>
              <a:gd name="T7" fmla="*/ 0 60000 65536"/>
              <a:gd name="T8" fmla="*/ 0 60000 65536"/>
              <a:gd name="T9" fmla="*/ 0 w 288"/>
              <a:gd name="T10" fmla="*/ 0 h 152"/>
              <a:gd name="T11" fmla="*/ 288 w 288"/>
              <a:gd name="T12" fmla="*/ 152 h 152"/>
            </a:gdLst>
            <a:ahLst/>
            <a:cxnLst>
              <a:cxn ang="T6">
                <a:pos x="T0" y="T1"/>
              </a:cxn>
              <a:cxn ang="T7">
                <a:pos x="T2" y="T3"/>
              </a:cxn>
              <a:cxn ang="T8">
                <a:pos x="T4" y="T5"/>
              </a:cxn>
            </a:cxnLst>
            <a:rect l="T9" t="T10" r="T11" b="T12"/>
            <a:pathLst>
              <a:path w="288" h="152">
                <a:moveTo>
                  <a:pt x="0" y="48"/>
                </a:moveTo>
                <a:cubicBezTo>
                  <a:pt x="48" y="100"/>
                  <a:pt x="96" y="152"/>
                  <a:pt x="144" y="144"/>
                </a:cubicBezTo>
                <a:cubicBezTo>
                  <a:pt x="192" y="136"/>
                  <a:pt x="240" y="68"/>
                  <a:pt x="288"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47" name="Freeform 1130">
            <a:extLst>
              <a:ext uri="{FF2B5EF4-FFF2-40B4-BE49-F238E27FC236}">
                <a16:creationId xmlns:a16="http://schemas.microsoft.com/office/drawing/2014/main" id="{8C04F54D-9924-3E42-B877-C9B467B41754}"/>
              </a:ext>
            </a:extLst>
          </p:cNvPr>
          <p:cNvSpPr>
            <a:spLocks/>
          </p:cNvSpPr>
          <p:nvPr/>
        </p:nvSpPr>
        <p:spPr bwMode="auto">
          <a:xfrm>
            <a:off x="8153400" y="3505200"/>
            <a:ext cx="457200" cy="165100"/>
          </a:xfrm>
          <a:custGeom>
            <a:avLst/>
            <a:gdLst>
              <a:gd name="T0" fmla="*/ 0 w 288"/>
              <a:gd name="T1" fmla="*/ 0 h 104"/>
              <a:gd name="T2" fmla="*/ 2147483647 w 288"/>
              <a:gd name="T3" fmla="*/ 2147483647 h 104"/>
              <a:gd name="T4" fmla="*/ 2147483647 w 288"/>
              <a:gd name="T5" fmla="*/ 2147483647 h 104"/>
              <a:gd name="T6" fmla="*/ 0 60000 65536"/>
              <a:gd name="T7" fmla="*/ 0 60000 65536"/>
              <a:gd name="T8" fmla="*/ 0 60000 65536"/>
              <a:gd name="T9" fmla="*/ 0 w 288"/>
              <a:gd name="T10" fmla="*/ 0 h 104"/>
              <a:gd name="T11" fmla="*/ 288 w 288"/>
              <a:gd name="T12" fmla="*/ 104 h 104"/>
            </a:gdLst>
            <a:ahLst/>
            <a:cxnLst>
              <a:cxn ang="T6">
                <a:pos x="T0" y="T1"/>
              </a:cxn>
              <a:cxn ang="T7">
                <a:pos x="T2" y="T3"/>
              </a:cxn>
              <a:cxn ang="T8">
                <a:pos x="T4" y="T5"/>
              </a:cxn>
            </a:cxnLst>
            <a:rect l="T9" t="T10" r="T11" b="T12"/>
            <a:pathLst>
              <a:path w="288" h="104">
                <a:moveTo>
                  <a:pt x="0" y="0"/>
                </a:moveTo>
                <a:cubicBezTo>
                  <a:pt x="24" y="44"/>
                  <a:pt x="48" y="88"/>
                  <a:pt x="96" y="96"/>
                </a:cubicBezTo>
                <a:cubicBezTo>
                  <a:pt x="144" y="104"/>
                  <a:pt x="216" y="76"/>
                  <a:pt x="288" y="48"/>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48" name="Rectangle 1131">
            <a:extLst>
              <a:ext uri="{FF2B5EF4-FFF2-40B4-BE49-F238E27FC236}">
                <a16:creationId xmlns:a16="http://schemas.microsoft.com/office/drawing/2014/main" id="{B10ED2AD-6497-074F-8385-669F53FB0AFC}"/>
              </a:ext>
            </a:extLst>
          </p:cNvPr>
          <p:cNvSpPr>
            <a:spLocks noChangeArrowheads="1"/>
          </p:cNvSpPr>
          <p:nvPr/>
        </p:nvSpPr>
        <p:spPr bwMode="auto">
          <a:xfrm>
            <a:off x="8153400" y="2133600"/>
            <a:ext cx="457200" cy="533400"/>
          </a:xfrm>
          <a:prstGeom prst="rect">
            <a:avLst/>
          </a:prstGeom>
          <a:solidFill>
            <a:srgbClr val="00FF00"/>
          </a:solidFill>
          <a:ln w="28575">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49" name="Line 1132">
            <a:extLst>
              <a:ext uri="{FF2B5EF4-FFF2-40B4-BE49-F238E27FC236}">
                <a16:creationId xmlns:a16="http://schemas.microsoft.com/office/drawing/2014/main" id="{D6E72840-B5C4-0E43-B631-4F507AAE86F5}"/>
              </a:ext>
            </a:extLst>
          </p:cNvPr>
          <p:cNvSpPr>
            <a:spLocks noChangeShapeType="1"/>
          </p:cNvSpPr>
          <p:nvPr/>
        </p:nvSpPr>
        <p:spPr bwMode="auto">
          <a:xfrm>
            <a:off x="8610600" y="2438400"/>
            <a:ext cx="22860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62550" name="Line 1133">
            <a:extLst>
              <a:ext uri="{FF2B5EF4-FFF2-40B4-BE49-F238E27FC236}">
                <a16:creationId xmlns:a16="http://schemas.microsoft.com/office/drawing/2014/main" id="{4C3B18C2-1801-B040-ADC6-DFB57C2098AA}"/>
              </a:ext>
            </a:extLst>
          </p:cNvPr>
          <p:cNvSpPr>
            <a:spLocks noChangeShapeType="1"/>
          </p:cNvSpPr>
          <p:nvPr/>
        </p:nvSpPr>
        <p:spPr bwMode="auto">
          <a:xfrm>
            <a:off x="8839200" y="2438400"/>
            <a:ext cx="0" cy="1981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51" name="Line 1134">
            <a:extLst>
              <a:ext uri="{FF2B5EF4-FFF2-40B4-BE49-F238E27FC236}">
                <a16:creationId xmlns:a16="http://schemas.microsoft.com/office/drawing/2014/main" id="{96233AD9-5A58-A943-803E-DF7C04C83700}"/>
              </a:ext>
            </a:extLst>
          </p:cNvPr>
          <p:cNvSpPr>
            <a:spLocks noChangeShapeType="1"/>
          </p:cNvSpPr>
          <p:nvPr/>
        </p:nvSpPr>
        <p:spPr bwMode="auto">
          <a:xfrm>
            <a:off x="8153400" y="44196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52" name="Line 1135">
            <a:extLst>
              <a:ext uri="{FF2B5EF4-FFF2-40B4-BE49-F238E27FC236}">
                <a16:creationId xmlns:a16="http://schemas.microsoft.com/office/drawing/2014/main" id="{6C09511E-A582-6844-A29F-FC6EC0F16CDC}"/>
              </a:ext>
            </a:extLst>
          </p:cNvPr>
          <p:cNvSpPr>
            <a:spLocks noChangeShapeType="1"/>
          </p:cNvSpPr>
          <p:nvPr/>
        </p:nvSpPr>
        <p:spPr bwMode="auto">
          <a:xfrm>
            <a:off x="8610600" y="2133600"/>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53" name="Line 1136">
            <a:extLst>
              <a:ext uri="{FF2B5EF4-FFF2-40B4-BE49-F238E27FC236}">
                <a16:creationId xmlns:a16="http://schemas.microsoft.com/office/drawing/2014/main" id="{C2EDACC7-9F58-6347-B671-4FFE7C522FA1}"/>
              </a:ext>
            </a:extLst>
          </p:cNvPr>
          <p:cNvSpPr>
            <a:spLocks noChangeShapeType="1"/>
          </p:cNvSpPr>
          <p:nvPr/>
        </p:nvSpPr>
        <p:spPr bwMode="auto">
          <a:xfrm flipV="1">
            <a:off x="8763000" y="2133600"/>
            <a:ext cx="0" cy="3048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54" name="Text Box 1137">
            <a:extLst>
              <a:ext uri="{FF2B5EF4-FFF2-40B4-BE49-F238E27FC236}">
                <a16:creationId xmlns:a16="http://schemas.microsoft.com/office/drawing/2014/main" id="{4B275E02-59F5-5C46-A063-37A66EBD299B}"/>
              </a:ext>
            </a:extLst>
          </p:cNvPr>
          <p:cNvSpPr txBox="1">
            <a:spLocks noChangeArrowheads="1"/>
          </p:cNvSpPr>
          <p:nvPr/>
        </p:nvSpPr>
        <p:spPr bwMode="auto">
          <a:xfrm>
            <a:off x="8763000" y="2057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d</a:t>
            </a:r>
          </a:p>
        </p:txBody>
      </p:sp>
      <p:sp>
        <p:nvSpPr>
          <p:cNvPr id="62555" name="AutoShape 1138">
            <a:extLst>
              <a:ext uri="{FF2B5EF4-FFF2-40B4-BE49-F238E27FC236}">
                <a16:creationId xmlns:a16="http://schemas.microsoft.com/office/drawing/2014/main" id="{E2B7C86B-6E7E-204B-B058-DA0602C65445}"/>
              </a:ext>
            </a:extLst>
          </p:cNvPr>
          <p:cNvSpPr>
            <a:spLocks/>
          </p:cNvSpPr>
          <p:nvPr/>
        </p:nvSpPr>
        <p:spPr bwMode="auto">
          <a:xfrm>
            <a:off x="8001000" y="2133600"/>
            <a:ext cx="152400" cy="533400"/>
          </a:xfrm>
          <a:prstGeom prst="leftBrace">
            <a:avLst>
              <a:gd name="adj1" fmla="val 29167"/>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56" name="Text Box 1139">
            <a:extLst>
              <a:ext uri="{FF2B5EF4-FFF2-40B4-BE49-F238E27FC236}">
                <a16:creationId xmlns:a16="http://schemas.microsoft.com/office/drawing/2014/main" id="{5A6F8E7F-25CB-9B43-A658-7F3E87298025}"/>
              </a:ext>
            </a:extLst>
          </p:cNvPr>
          <p:cNvSpPr txBox="1">
            <a:spLocks noChangeArrowheads="1"/>
          </p:cNvSpPr>
          <p:nvPr/>
        </p:nvSpPr>
        <p:spPr bwMode="auto">
          <a:xfrm>
            <a:off x="7696200" y="2209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b</a:t>
            </a:r>
          </a:p>
        </p:txBody>
      </p:sp>
      <p:sp>
        <p:nvSpPr>
          <p:cNvPr id="62557" name="Text Box 1140">
            <a:extLst>
              <a:ext uri="{FF2B5EF4-FFF2-40B4-BE49-F238E27FC236}">
                <a16:creationId xmlns:a16="http://schemas.microsoft.com/office/drawing/2014/main" id="{3B397C88-1850-5A4B-99A9-342745B3CAE3}"/>
              </a:ext>
            </a:extLst>
          </p:cNvPr>
          <p:cNvSpPr txBox="1">
            <a:spLocks noChangeArrowheads="1"/>
          </p:cNvSpPr>
          <p:nvPr/>
        </p:nvSpPr>
        <p:spPr bwMode="auto">
          <a:xfrm>
            <a:off x="8001000" y="685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内存</a:t>
            </a:r>
          </a:p>
        </p:txBody>
      </p:sp>
      <p:sp>
        <p:nvSpPr>
          <p:cNvPr id="62558" name="Text Box 1141">
            <a:extLst>
              <a:ext uri="{FF2B5EF4-FFF2-40B4-BE49-F238E27FC236}">
                <a16:creationId xmlns:a16="http://schemas.microsoft.com/office/drawing/2014/main" id="{0F3F7AA0-2156-0645-9D33-1C3568F3CC43}"/>
              </a:ext>
            </a:extLst>
          </p:cNvPr>
          <p:cNvSpPr txBox="1">
            <a:spLocks noChangeArrowheads="1"/>
          </p:cNvSpPr>
          <p:nvPr/>
        </p:nvSpPr>
        <p:spPr bwMode="auto">
          <a:xfrm>
            <a:off x="7543800" y="1752600"/>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600">
                <a:solidFill>
                  <a:srgbClr val="3333FF"/>
                </a:solidFill>
              </a:rPr>
              <a:t>物理块号</a:t>
            </a:r>
          </a:p>
        </p:txBody>
      </p:sp>
      <p:sp>
        <p:nvSpPr>
          <p:cNvPr id="62559" name="Line 1142">
            <a:extLst>
              <a:ext uri="{FF2B5EF4-FFF2-40B4-BE49-F238E27FC236}">
                <a16:creationId xmlns:a16="http://schemas.microsoft.com/office/drawing/2014/main" id="{4B073E6B-06DF-4741-8483-C3EB334282B9}"/>
              </a:ext>
            </a:extLst>
          </p:cNvPr>
          <p:cNvSpPr>
            <a:spLocks noChangeShapeType="1"/>
          </p:cNvSpPr>
          <p:nvPr/>
        </p:nvSpPr>
        <p:spPr bwMode="auto">
          <a:xfrm flipH="1">
            <a:off x="8153400" y="2438400"/>
            <a:ext cx="457200" cy="0"/>
          </a:xfrm>
          <a:prstGeom prst="line">
            <a:avLst/>
          </a:prstGeom>
          <a:noFill/>
          <a:ln w="12700">
            <a:solidFill>
              <a:srgbClr val="D6009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51013620"/>
      </p:ext>
    </p:extLst>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191D77C6-8460-4948-BE43-75E047C32EC7}"/>
              </a:ext>
            </a:extLst>
          </p:cNvPr>
          <p:cNvSpPr txBox="1">
            <a:spLocks noChangeArrowheads="1"/>
          </p:cNvSpPr>
          <p:nvPr/>
        </p:nvSpPr>
        <p:spPr bwMode="auto">
          <a:xfrm>
            <a:off x="609600" y="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graphicFrame>
        <p:nvGraphicFramePr>
          <p:cNvPr id="396363" name="Group 75">
            <a:extLst>
              <a:ext uri="{FF2B5EF4-FFF2-40B4-BE49-F238E27FC236}">
                <a16:creationId xmlns:a16="http://schemas.microsoft.com/office/drawing/2014/main" id="{64514CDB-CF95-D844-A5C5-657E5C03F182}"/>
              </a:ext>
            </a:extLst>
          </p:cNvPr>
          <p:cNvGraphicFramePr>
            <a:graphicFrameLocks noGrp="1"/>
          </p:cNvGraphicFramePr>
          <p:nvPr/>
        </p:nvGraphicFramePr>
        <p:xfrm>
          <a:off x="4648200" y="1752600"/>
          <a:ext cx="4191000" cy="457200"/>
        </p:xfrm>
        <a:graphic>
          <a:graphicData uri="http://schemas.openxmlformats.org/drawingml/2006/table">
            <a:tbl>
              <a:tblPr/>
              <a:tblGrid>
                <a:gridCol w="261938">
                  <a:extLst>
                    <a:ext uri="{9D8B030D-6E8A-4147-A177-3AD203B41FA5}">
                      <a16:colId xmlns:a16="http://schemas.microsoft.com/office/drawing/2014/main" val="2745959590"/>
                    </a:ext>
                  </a:extLst>
                </a:gridCol>
                <a:gridCol w="261937">
                  <a:extLst>
                    <a:ext uri="{9D8B030D-6E8A-4147-A177-3AD203B41FA5}">
                      <a16:colId xmlns:a16="http://schemas.microsoft.com/office/drawing/2014/main" val="1491579432"/>
                    </a:ext>
                  </a:extLst>
                </a:gridCol>
                <a:gridCol w="261938">
                  <a:extLst>
                    <a:ext uri="{9D8B030D-6E8A-4147-A177-3AD203B41FA5}">
                      <a16:colId xmlns:a16="http://schemas.microsoft.com/office/drawing/2014/main" val="3495626417"/>
                    </a:ext>
                  </a:extLst>
                </a:gridCol>
                <a:gridCol w="261937">
                  <a:extLst>
                    <a:ext uri="{9D8B030D-6E8A-4147-A177-3AD203B41FA5}">
                      <a16:colId xmlns:a16="http://schemas.microsoft.com/office/drawing/2014/main" val="1010063380"/>
                    </a:ext>
                  </a:extLst>
                </a:gridCol>
                <a:gridCol w="261938">
                  <a:extLst>
                    <a:ext uri="{9D8B030D-6E8A-4147-A177-3AD203B41FA5}">
                      <a16:colId xmlns:a16="http://schemas.microsoft.com/office/drawing/2014/main" val="3271783535"/>
                    </a:ext>
                  </a:extLst>
                </a:gridCol>
                <a:gridCol w="261937">
                  <a:extLst>
                    <a:ext uri="{9D8B030D-6E8A-4147-A177-3AD203B41FA5}">
                      <a16:colId xmlns:a16="http://schemas.microsoft.com/office/drawing/2014/main" val="3734194262"/>
                    </a:ext>
                  </a:extLst>
                </a:gridCol>
                <a:gridCol w="261938">
                  <a:extLst>
                    <a:ext uri="{9D8B030D-6E8A-4147-A177-3AD203B41FA5}">
                      <a16:colId xmlns:a16="http://schemas.microsoft.com/office/drawing/2014/main" val="2164932950"/>
                    </a:ext>
                  </a:extLst>
                </a:gridCol>
                <a:gridCol w="261937">
                  <a:extLst>
                    <a:ext uri="{9D8B030D-6E8A-4147-A177-3AD203B41FA5}">
                      <a16:colId xmlns:a16="http://schemas.microsoft.com/office/drawing/2014/main" val="411113673"/>
                    </a:ext>
                  </a:extLst>
                </a:gridCol>
                <a:gridCol w="261938">
                  <a:extLst>
                    <a:ext uri="{9D8B030D-6E8A-4147-A177-3AD203B41FA5}">
                      <a16:colId xmlns:a16="http://schemas.microsoft.com/office/drawing/2014/main" val="3983461425"/>
                    </a:ext>
                  </a:extLst>
                </a:gridCol>
                <a:gridCol w="261937">
                  <a:extLst>
                    <a:ext uri="{9D8B030D-6E8A-4147-A177-3AD203B41FA5}">
                      <a16:colId xmlns:a16="http://schemas.microsoft.com/office/drawing/2014/main" val="2763742381"/>
                    </a:ext>
                  </a:extLst>
                </a:gridCol>
                <a:gridCol w="261938">
                  <a:extLst>
                    <a:ext uri="{9D8B030D-6E8A-4147-A177-3AD203B41FA5}">
                      <a16:colId xmlns:a16="http://schemas.microsoft.com/office/drawing/2014/main" val="509621756"/>
                    </a:ext>
                  </a:extLst>
                </a:gridCol>
                <a:gridCol w="261937">
                  <a:extLst>
                    <a:ext uri="{9D8B030D-6E8A-4147-A177-3AD203B41FA5}">
                      <a16:colId xmlns:a16="http://schemas.microsoft.com/office/drawing/2014/main" val="3592148438"/>
                    </a:ext>
                  </a:extLst>
                </a:gridCol>
                <a:gridCol w="261938">
                  <a:extLst>
                    <a:ext uri="{9D8B030D-6E8A-4147-A177-3AD203B41FA5}">
                      <a16:colId xmlns:a16="http://schemas.microsoft.com/office/drawing/2014/main" val="474603902"/>
                    </a:ext>
                  </a:extLst>
                </a:gridCol>
                <a:gridCol w="261937">
                  <a:extLst>
                    <a:ext uri="{9D8B030D-6E8A-4147-A177-3AD203B41FA5}">
                      <a16:colId xmlns:a16="http://schemas.microsoft.com/office/drawing/2014/main" val="3762579636"/>
                    </a:ext>
                  </a:extLst>
                </a:gridCol>
                <a:gridCol w="261938">
                  <a:extLst>
                    <a:ext uri="{9D8B030D-6E8A-4147-A177-3AD203B41FA5}">
                      <a16:colId xmlns:a16="http://schemas.microsoft.com/office/drawing/2014/main" val="673213583"/>
                    </a:ext>
                  </a:extLst>
                </a:gridCol>
                <a:gridCol w="261937">
                  <a:extLst>
                    <a:ext uri="{9D8B030D-6E8A-4147-A177-3AD203B41FA5}">
                      <a16:colId xmlns:a16="http://schemas.microsoft.com/office/drawing/2014/main" val="1958798502"/>
                    </a:ext>
                  </a:extLst>
                </a:gridCol>
              </a:tblGrid>
              <a:tr h="4572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38555501"/>
                  </a:ext>
                </a:extLst>
              </a:tr>
            </a:tbl>
          </a:graphicData>
        </a:graphic>
      </p:graphicFrame>
      <p:graphicFrame>
        <p:nvGraphicFramePr>
          <p:cNvPr id="396460" name="Group 172">
            <a:extLst>
              <a:ext uri="{FF2B5EF4-FFF2-40B4-BE49-F238E27FC236}">
                <a16:creationId xmlns:a16="http://schemas.microsoft.com/office/drawing/2014/main" id="{4C670075-6643-2649-B8BF-AEF14F4D38BC}"/>
              </a:ext>
            </a:extLst>
          </p:cNvPr>
          <p:cNvGraphicFramePr>
            <a:graphicFrameLocks noGrp="1"/>
          </p:cNvGraphicFramePr>
          <p:nvPr/>
        </p:nvGraphicFramePr>
        <p:xfrm>
          <a:off x="2819400" y="3019425"/>
          <a:ext cx="1143000" cy="1189038"/>
        </p:xfrm>
        <a:graphic>
          <a:graphicData uri="http://schemas.openxmlformats.org/drawingml/2006/table">
            <a:tbl>
              <a:tblPr/>
              <a:tblGrid>
                <a:gridCol w="1143000">
                  <a:extLst>
                    <a:ext uri="{9D8B030D-6E8A-4147-A177-3AD203B41FA5}">
                      <a16:colId xmlns:a16="http://schemas.microsoft.com/office/drawing/2014/main" val="20000"/>
                    </a:ext>
                  </a:extLst>
                </a:gridCol>
              </a:tblGrid>
              <a:tr h="3963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itchFamily="18" charset="0"/>
                          <a:ea typeface="宋体" pitchFamily="2" charset="-122"/>
                        </a:rPr>
                        <a:t>000101</a:t>
                      </a:r>
                    </a:p>
                  </a:txBody>
                  <a:tcPr marT="45732" marB="4573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3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itchFamily="18" charset="0"/>
                          <a:ea typeface="宋体" pitchFamily="2" charset="-122"/>
                        </a:rPr>
                        <a:t>000110</a:t>
                      </a:r>
                    </a:p>
                  </a:txBody>
                  <a:tcPr marT="45732" marB="4573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itchFamily="18" charset="0"/>
                          <a:ea typeface="宋体" pitchFamily="2" charset="-122"/>
                        </a:rPr>
                        <a:t>011001</a:t>
                      </a:r>
                    </a:p>
                  </a:txBody>
                  <a:tcPr marT="45732" marB="4573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96422" name="Group 134">
            <a:extLst>
              <a:ext uri="{FF2B5EF4-FFF2-40B4-BE49-F238E27FC236}">
                <a16:creationId xmlns:a16="http://schemas.microsoft.com/office/drawing/2014/main" id="{950DC317-D553-2C4D-A336-2E06F47902E2}"/>
              </a:ext>
            </a:extLst>
          </p:cNvPr>
          <p:cNvGraphicFramePr>
            <a:graphicFrameLocks noGrp="1"/>
          </p:cNvGraphicFramePr>
          <p:nvPr/>
        </p:nvGraphicFramePr>
        <p:xfrm>
          <a:off x="4572000" y="4953000"/>
          <a:ext cx="4191000" cy="457200"/>
        </p:xfrm>
        <a:graphic>
          <a:graphicData uri="http://schemas.openxmlformats.org/drawingml/2006/table">
            <a:tbl>
              <a:tblPr/>
              <a:tblGrid>
                <a:gridCol w="261938">
                  <a:extLst>
                    <a:ext uri="{9D8B030D-6E8A-4147-A177-3AD203B41FA5}">
                      <a16:colId xmlns:a16="http://schemas.microsoft.com/office/drawing/2014/main" val="2435340851"/>
                    </a:ext>
                  </a:extLst>
                </a:gridCol>
                <a:gridCol w="261937">
                  <a:extLst>
                    <a:ext uri="{9D8B030D-6E8A-4147-A177-3AD203B41FA5}">
                      <a16:colId xmlns:a16="http://schemas.microsoft.com/office/drawing/2014/main" val="4042823077"/>
                    </a:ext>
                  </a:extLst>
                </a:gridCol>
                <a:gridCol w="261938">
                  <a:extLst>
                    <a:ext uri="{9D8B030D-6E8A-4147-A177-3AD203B41FA5}">
                      <a16:colId xmlns:a16="http://schemas.microsoft.com/office/drawing/2014/main" val="3082175077"/>
                    </a:ext>
                  </a:extLst>
                </a:gridCol>
                <a:gridCol w="261937">
                  <a:extLst>
                    <a:ext uri="{9D8B030D-6E8A-4147-A177-3AD203B41FA5}">
                      <a16:colId xmlns:a16="http://schemas.microsoft.com/office/drawing/2014/main" val="2829518686"/>
                    </a:ext>
                  </a:extLst>
                </a:gridCol>
                <a:gridCol w="261938">
                  <a:extLst>
                    <a:ext uri="{9D8B030D-6E8A-4147-A177-3AD203B41FA5}">
                      <a16:colId xmlns:a16="http://schemas.microsoft.com/office/drawing/2014/main" val="2565632858"/>
                    </a:ext>
                  </a:extLst>
                </a:gridCol>
                <a:gridCol w="261937">
                  <a:extLst>
                    <a:ext uri="{9D8B030D-6E8A-4147-A177-3AD203B41FA5}">
                      <a16:colId xmlns:a16="http://schemas.microsoft.com/office/drawing/2014/main" val="2567201858"/>
                    </a:ext>
                  </a:extLst>
                </a:gridCol>
                <a:gridCol w="261938">
                  <a:extLst>
                    <a:ext uri="{9D8B030D-6E8A-4147-A177-3AD203B41FA5}">
                      <a16:colId xmlns:a16="http://schemas.microsoft.com/office/drawing/2014/main" val="2325505966"/>
                    </a:ext>
                  </a:extLst>
                </a:gridCol>
                <a:gridCol w="261937">
                  <a:extLst>
                    <a:ext uri="{9D8B030D-6E8A-4147-A177-3AD203B41FA5}">
                      <a16:colId xmlns:a16="http://schemas.microsoft.com/office/drawing/2014/main" val="4236587930"/>
                    </a:ext>
                  </a:extLst>
                </a:gridCol>
                <a:gridCol w="261938">
                  <a:extLst>
                    <a:ext uri="{9D8B030D-6E8A-4147-A177-3AD203B41FA5}">
                      <a16:colId xmlns:a16="http://schemas.microsoft.com/office/drawing/2014/main" val="2721194982"/>
                    </a:ext>
                  </a:extLst>
                </a:gridCol>
                <a:gridCol w="261937">
                  <a:extLst>
                    <a:ext uri="{9D8B030D-6E8A-4147-A177-3AD203B41FA5}">
                      <a16:colId xmlns:a16="http://schemas.microsoft.com/office/drawing/2014/main" val="1138390692"/>
                    </a:ext>
                  </a:extLst>
                </a:gridCol>
                <a:gridCol w="261938">
                  <a:extLst>
                    <a:ext uri="{9D8B030D-6E8A-4147-A177-3AD203B41FA5}">
                      <a16:colId xmlns:a16="http://schemas.microsoft.com/office/drawing/2014/main" val="3546545374"/>
                    </a:ext>
                  </a:extLst>
                </a:gridCol>
                <a:gridCol w="261937">
                  <a:extLst>
                    <a:ext uri="{9D8B030D-6E8A-4147-A177-3AD203B41FA5}">
                      <a16:colId xmlns:a16="http://schemas.microsoft.com/office/drawing/2014/main" val="2674988959"/>
                    </a:ext>
                  </a:extLst>
                </a:gridCol>
                <a:gridCol w="261938">
                  <a:extLst>
                    <a:ext uri="{9D8B030D-6E8A-4147-A177-3AD203B41FA5}">
                      <a16:colId xmlns:a16="http://schemas.microsoft.com/office/drawing/2014/main" val="1783201770"/>
                    </a:ext>
                  </a:extLst>
                </a:gridCol>
                <a:gridCol w="261937">
                  <a:extLst>
                    <a:ext uri="{9D8B030D-6E8A-4147-A177-3AD203B41FA5}">
                      <a16:colId xmlns:a16="http://schemas.microsoft.com/office/drawing/2014/main" val="721946276"/>
                    </a:ext>
                  </a:extLst>
                </a:gridCol>
                <a:gridCol w="261938">
                  <a:extLst>
                    <a:ext uri="{9D8B030D-6E8A-4147-A177-3AD203B41FA5}">
                      <a16:colId xmlns:a16="http://schemas.microsoft.com/office/drawing/2014/main" val="2882799639"/>
                    </a:ext>
                  </a:extLst>
                </a:gridCol>
                <a:gridCol w="261937">
                  <a:extLst>
                    <a:ext uri="{9D8B030D-6E8A-4147-A177-3AD203B41FA5}">
                      <a16:colId xmlns:a16="http://schemas.microsoft.com/office/drawing/2014/main" val="458618078"/>
                    </a:ext>
                  </a:extLst>
                </a:gridCol>
              </a:tblGrid>
              <a:tr h="4572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20508477"/>
                  </a:ext>
                </a:extLst>
              </a:tr>
            </a:tbl>
          </a:graphicData>
        </a:graphic>
      </p:graphicFrame>
      <p:sp>
        <p:nvSpPr>
          <p:cNvPr id="63575" name="Text Box 173">
            <a:extLst>
              <a:ext uri="{FF2B5EF4-FFF2-40B4-BE49-F238E27FC236}">
                <a16:creationId xmlns:a16="http://schemas.microsoft.com/office/drawing/2014/main" id="{8A64CE3B-E918-D640-8282-E5CCB571064E}"/>
              </a:ext>
            </a:extLst>
          </p:cNvPr>
          <p:cNvSpPr txBox="1">
            <a:spLocks noChangeArrowheads="1"/>
          </p:cNvSpPr>
          <p:nvPr/>
        </p:nvSpPr>
        <p:spPr bwMode="auto">
          <a:xfrm>
            <a:off x="2514600" y="2971800"/>
            <a:ext cx="457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0</a:t>
            </a:r>
          </a:p>
          <a:p>
            <a:pPr>
              <a:spcBef>
                <a:spcPct val="50000"/>
              </a:spcBef>
            </a:pPr>
            <a:r>
              <a:rPr lang="en-US" altLang="zh-CN" sz="2000">
                <a:solidFill>
                  <a:srgbClr val="3333FF"/>
                </a:solidFill>
              </a:rPr>
              <a:t>1</a:t>
            </a:r>
          </a:p>
          <a:p>
            <a:pPr>
              <a:spcBef>
                <a:spcPct val="50000"/>
              </a:spcBef>
            </a:pPr>
            <a:r>
              <a:rPr lang="en-US" altLang="zh-CN" sz="2000">
                <a:solidFill>
                  <a:srgbClr val="3333FF"/>
                </a:solidFill>
              </a:rPr>
              <a:t>2</a:t>
            </a:r>
          </a:p>
          <a:p>
            <a:pPr>
              <a:spcBef>
                <a:spcPct val="50000"/>
              </a:spcBef>
            </a:pPr>
            <a:endParaRPr lang="en-US" altLang="zh-CN" sz="2000">
              <a:solidFill>
                <a:srgbClr val="3333FF"/>
              </a:solidFill>
            </a:endParaRPr>
          </a:p>
        </p:txBody>
      </p:sp>
      <p:sp>
        <p:nvSpPr>
          <p:cNvPr id="63576" name="AutoShape 174">
            <a:extLst>
              <a:ext uri="{FF2B5EF4-FFF2-40B4-BE49-F238E27FC236}">
                <a16:creationId xmlns:a16="http://schemas.microsoft.com/office/drawing/2014/main" id="{016FF149-D11A-CA4C-9045-41171DE7A3ED}"/>
              </a:ext>
            </a:extLst>
          </p:cNvPr>
          <p:cNvSpPr>
            <a:spLocks/>
          </p:cNvSpPr>
          <p:nvPr/>
        </p:nvSpPr>
        <p:spPr bwMode="auto">
          <a:xfrm rot="5400000" flipV="1">
            <a:off x="7353300" y="3543300"/>
            <a:ext cx="152400" cy="2667000"/>
          </a:xfrm>
          <a:prstGeom prst="leftBrace">
            <a:avLst>
              <a:gd name="adj1" fmla="val 1458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77" name="AutoShape 175">
            <a:extLst>
              <a:ext uri="{FF2B5EF4-FFF2-40B4-BE49-F238E27FC236}">
                <a16:creationId xmlns:a16="http://schemas.microsoft.com/office/drawing/2014/main" id="{3AD1469F-C5DA-824C-AC39-8A65CB9CEB3B}"/>
              </a:ext>
            </a:extLst>
          </p:cNvPr>
          <p:cNvSpPr>
            <a:spLocks/>
          </p:cNvSpPr>
          <p:nvPr/>
        </p:nvSpPr>
        <p:spPr bwMode="auto">
          <a:xfrm rot="-5400000">
            <a:off x="5334000" y="1524000"/>
            <a:ext cx="152400" cy="1524000"/>
          </a:xfrm>
          <a:prstGeom prst="leftBrace">
            <a:avLst>
              <a:gd name="adj1" fmla="val 833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78" name="AutoShape 176">
            <a:extLst>
              <a:ext uri="{FF2B5EF4-FFF2-40B4-BE49-F238E27FC236}">
                <a16:creationId xmlns:a16="http://schemas.microsoft.com/office/drawing/2014/main" id="{43FF8D64-41FF-964B-B8F1-83941493586F}"/>
              </a:ext>
            </a:extLst>
          </p:cNvPr>
          <p:cNvSpPr>
            <a:spLocks/>
          </p:cNvSpPr>
          <p:nvPr/>
        </p:nvSpPr>
        <p:spPr bwMode="auto">
          <a:xfrm rot="-5400000">
            <a:off x="7429500" y="952500"/>
            <a:ext cx="152400" cy="2667000"/>
          </a:xfrm>
          <a:prstGeom prst="leftBrace">
            <a:avLst>
              <a:gd name="adj1" fmla="val 1458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79" name="AutoShape 177">
            <a:extLst>
              <a:ext uri="{FF2B5EF4-FFF2-40B4-BE49-F238E27FC236}">
                <a16:creationId xmlns:a16="http://schemas.microsoft.com/office/drawing/2014/main" id="{82B4F1EE-8814-4745-B133-F442009ED780}"/>
              </a:ext>
            </a:extLst>
          </p:cNvPr>
          <p:cNvSpPr>
            <a:spLocks/>
          </p:cNvSpPr>
          <p:nvPr/>
        </p:nvSpPr>
        <p:spPr bwMode="auto">
          <a:xfrm rot="5400000" flipV="1">
            <a:off x="5257800" y="4114800"/>
            <a:ext cx="152400" cy="1524000"/>
          </a:xfrm>
          <a:prstGeom prst="leftBrace">
            <a:avLst>
              <a:gd name="adj1" fmla="val 833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80" name="Line 178">
            <a:extLst>
              <a:ext uri="{FF2B5EF4-FFF2-40B4-BE49-F238E27FC236}">
                <a16:creationId xmlns:a16="http://schemas.microsoft.com/office/drawing/2014/main" id="{8FC8526C-B227-7C40-8B7E-5361A6C93B84}"/>
              </a:ext>
            </a:extLst>
          </p:cNvPr>
          <p:cNvSpPr>
            <a:spLocks noChangeShapeType="1"/>
          </p:cNvSpPr>
          <p:nvPr/>
        </p:nvSpPr>
        <p:spPr bwMode="auto">
          <a:xfrm>
            <a:off x="1835150" y="2565400"/>
            <a:ext cx="0" cy="93503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1" name="Line 179">
            <a:extLst>
              <a:ext uri="{FF2B5EF4-FFF2-40B4-BE49-F238E27FC236}">
                <a16:creationId xmlns:a16="http://schemas.microsoft.com/office/drawing/2014/main" id="{0FD88C0C-1A70-3B41-9C03-501F07EB7C3E}"/>
              </a:ext>
            </a:extLst>
          </p:cNvPr>
          <p:cNvSpPr>
            <a:spLocks noChangeShapeType="1"/>
          </p:cNvSpPr>
          <p:nvPr/>
        </p:nvSpPr>
        <p:spPr bwMode="auto">
          <a:xfrm>
            <a:off x="1835150" y="3429000"/>
            <a:ext cx="7620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82" name="Line 180">
            <a:extLst>
              <a:ext uri="{FF2B5EF4-FFF2-40B4-BE49-F238E27FC236}">
                <a16:creationId xmlns:a16="http://schemas.microsoft.com/office/drawing/2014/main" id="{B81B4B6B-67C6-8247-940D-E7600D939920}"/>
              </a:ext>
            </a:extLst>
          </p:cNvPr>
          <p:cNvSpPr>
            <a:spLocks noChangeShapeType="1"/>
          </p:cNvSpPr>
          <p:nvPr/>
        </p:nvSpPr>
        <p:spPr bwMode="auto">
          <a:xfrm>
            <a:off x="3962400" y="3581400"/>
            <a:ext cx="13716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3" name="Line 181">
            <a:extLst>
              <a:ext uri="{FF2B5EF4-FFF2-40B4-BE49-F238E27FC236}">
                <a16:creationId xmlns:a16="http://schemas.microsoft.com/office/drawing/2014/main" id="{9675E479-FDB4-9C48-ACFB-FA7FE4AD9449}"/>
              </a:ext>
            </a:extLst>
          </p:cNvPr>
          <p:cNvSpPr>
            <a:spLocks noChangeShapeType="1"/>
          </p:cNvSpPr>
          <p:nvPr/>
        </p:nvSpPr>
        <p:spPr bwMode="auto">
          <a:xfrm>
            <a:off x="5334000" y="3581400"/>
            <a:ext cx="0" cy="11430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84" name="Line 182">
            <a:extLst>
              <a:ext uri="{FF2B5EF4-FFF2-40B4-BE49-F238E27FC236}">
                <a16:creationId xmlns:a16="http://schemas.microsoft.com/office/drawing/2014/main" id="{12DEAEF5-5C88-DE42-88E9-85ECF28757C0}"/>
              </a:ext>
            </a:extLst>
          </p:cNvPr>
          <p:cNvSpPr>
            <a:spLocks noChangeShapeType="1"/>
          </p:cNvSpPr>
          <p:nvPr/>
        </p:nvSpPr>
        <p:spPr bwMode="auto">
          <a:xfrm>
            <a:off x="5410200" y="2362200"/>
            <a:ext cx="0" cy="2286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5" name="Line 183">
            <a:extLst>
              <a:ext uri="{FF2B5EF4-FFF2-40B4-BE49-F238E27FC236}">
                <a16:creationId xmlns:a16="http://schemas.microsoft.com/office/drawing/2014/main" id="{705B5F0A-4991-6741-AA11-7926BD5E9B3D}"/>
              </a:ext>
            </a:extLst>
          </p:cNvPr>
          <p:cNvSpPr>
            <a:spLocks noChangeShapeType="1"/>
          </p:cNvSpPr>
          <p:nvPr/>
        </p:nvSpPr>
        <p:spPr bwMode="auto">
          <a:xfrm flipH="1">
            <a:off x="1828800" y="2590800"/>
            <a:ext cx="35814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6" name="Line 184">
            <a:extLst>
              <a:ext uri="{FF2B5EF4-FFF2-40B4-BE49-F238E27FC236}">
                <a16:creationId xmlns:a16="http://schemas.microsoft.com/office/drawing/2014/main" id="{617EE862-F4E3-7D4F-81C8-1002D6095AD4}"/>
              </a:ext>
            </a:extLst>
          </p:cNvPr>
          <p:cNvSpPr>
            <a:spLocks noChangeShapeType="1"/>
          </p:cNvSpPr>
          <p:nvPr/>
        </p:nvSpPr>
        <p:spPr bwMode="auto">
          <a:xfrm>
            <a:off x="7467600" y="2362200"/>
            <a:ext cx="0" cy="23622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87" name="AutoShape 186">
            <a:extLst>
              <a:ext uri="{FF2B5EF4-FFF2-40B4-BE49-F238E27FC236}">
                <a16:creationId xmlns:a16="http://schemas.microsoft.com/office/drawing/2014/main" id="{B0DACB11-DBED-9B44-9658-DAD4B99A73A0}"/>
              </a:ext>
            </a:extLst>
          </p:cNvPr>
          <p:cNvSpPr>
            <a:spLocks/>
          </p:cNvSpPr>
          <p:nvPr/>
        </p:nvSpPr>
        <p:spPr bwMode="auto">
          <a:xfrm rot="-5400000">
            <a:off x="6553200" y="3505200"/>
            <a:ext cx="228600" cy="4191000"/>
          </a:xfrm>
          <a:prstGeom prst="leftBrace">
            <a:avLst>
              <a:gd name="adj1" fmla="val 152778"/>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88" name="Line 188">
            <a:extLst>
              <a:ext uri="{FF2B5EF4-FFF2-40B4-BE49-F238E27FC236}">
                <a16:creationId xmlns:a16="http://schemas.microsoft.com/office/drawing/2014/main" id="{FDC9FF80-091A-7C46-99B0-87CEE3560ABE}"/>
              </a:ext>
            </a:extLst>
          </p:cNvPr>
          <p:cNvSpPr>
            <a:spLocks noChangeShapeType="1"/>
          </p:cNvSpPr>
          <p:nvPr/>
        </p:nvSpPr>
        <p:spPr bwMode="auto">
          <a:xfrm flipV="1">
            <a:off x="4648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9" name="Line 189">
            <a:extLst>
              <a:ext uri="{FF2B5EF4-FFF2-40B4-BE49-F238E27FC236}">
                <a16:creationId xmlns:a16="http://schemas.microsoft.com/office/drawing/2014/main" id="{CF397EA2-D051-4C4D-A4D5-C946C33A4BE5}"/>
              </a:ext>
            </a:extLst>
          </p:cNvPr>
          <p:cNvSpPr>
            <a:spLocks noChangeShapeType="1"/>
          </p:cNvSpPr>
          <p:nvPr/>
        </p:nvSpPr>
        <p:spPr bwMode="auto">
          <a:xfrm flipV="1">
            <a:off x="6172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90" name="Line 190">
            <a:extLst>
              <a:ext uri="{FF2B5EF4-FFF2-40B4-BE49-F238E27FC236}">
                <a16:creationId xmlns:a16="http://schemas.microsoft.com/office/drawing/2014/main" id="{13F801F5-5C93-C14B-AE1E-11CACFD0E1B6}"/>
              </a:ext>
            </a:extLst>
          </p:cNvPr>
          <p:cNvSpPr>
            <a:spLocks noChangeShapeType="1"/>
          </p:cNvSpPr>
          <p:nvPr/>
        </p:nvSpPr>
        <p:spPr bwMode="auto">
          <a:xfrm flipV="1">
            <a:off x="8839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91" name="Line 191">
            <a:extLst>
              <a:ext uri="{FF2B5EF4-FFF2-40B4-BE49-F238E27FC236}">
                <a16:creationId xmlns:a16="http://schemas.microsoft.com/office/drawing/2014/main" id="{3C835135-7659-B74E-86A2-FCC24DDD0C81}"/>
              </a:ext>
            </a:extLst>
          </p:cNvPr>
          <p:cNvSpPr>
            <a:spLocks noChangeShapeType="1"/>
          </p:cNvSpPr>
          <p:nvPr/>
        </p:nvSpPr>
        <p:spPr bwMode="auto">
          <a:xfrm>
            <a:off x="4648200" y="1447800"/>
            <a:ext cx="15240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92" name="Line 192">
            <a:extLst>
              <a:ext uri="{FF2B5EF4-FFF2-40B4-BE49-F238E27FC236}">
                <a16:creationId xmlns:a16="http://schemas.microsoft.com/office/drawing/2014/main" id="{0D52D8AD-483D-0B47-BF51-A06C9CEE99C4}"/>
              </a:ext>
            </a:extLst>
          </p:cNvPr>
          <p:cNvSpPr>
            <a:spLocks noChangeShapeType="1"/>
          </p:cNvSpPr>
          <p:nvPr/>
        </p:nvSpPr>
        <p:spPr bwMode="auto">
          <a:xfrm>
            <a:off x="6172200" y="1447800"/>
            <a:ext cx="26670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93" name="Text Box 193">
            <a:extLst>
              <a:ext uri="{FF2B5EF4-FFF2-40B4-BE49-F238E27FC236}">
                <a16:creationId xmlns:a16="http://schemas.microsoft.com/office/drawing/2014/main" id="{046D07CF-5145-7A43-8DBF-EC234E3C5666}"/>
              </a:ext>
            </a:extLst>
          </p:cNvPr>
          <p:cNvSpPr txBox="1">
            <a:spLocks noChangeArrowheads="1"/>
          </p:cNvSpPr>
          <p:nvPr/>
        </p:nvSpPr>
        <p:spPr bwMode="auto">
          <a:xfrm>
            <a:off x="4876800" y="10810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6 </a:t>
            </a:r>
            <a:r>
              <a:rPr lang="zh-CN" altLang="en-US">
                <a:solidFill>
                  <a:srgbClr val="3333FF"/>
                </a:solidFill>
              </a:rPr>
              <a:t>位页号</a:t>
            </a:r>
          </a:p>
        </p:txBody>
      </p:sp>
      <p:sp>
        <p:nvSpPr>
          <p:cNvPr id="63594" name="Text Box 194">
            <a:extLst>
              <a:ext uri="{FF2B5EF4-FFF2-40B4-BE49-F238E27FC236}">
                <a16:creationId xmlns:a16="http://schemas.microsoft.com/office/drawing/2014/main" id="{A7FE0329-AFF0-B543-BA01-AD0C1A5B318E}"/>
              </a:ext>
            </a:extLst>
          </p:cNvPr>
          <p:cNvSpPr txBox="1">
            <a:spLocks noChangeArrowheads="1"/>
          </p:cNvSpPr>
          <p:nvPr/>
        </p:nvSpPr>
        <p:spPr bwMode="auto">
          <a:xfrm>
            <a:off x="6477000" y="777875"/>
            <a:ext cx="22098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70000"/>
              </a:lnSpc>
              <a:spcBef>
                <a:spcPct val="50000"/>
              </a:spcBef>
            </a:pPr>
            <a:r>
              <a:rPr lang="en-US" altLang="zh-CN" sz="2000">
                <a:solidFill>
                  <a:srgbClr val="3333FF"/>
                </a:solidFill>
              </a:rPr>
              <a:t>10 </a:t>
            </a:r>
            <a:r>
              <a:rPr lang="zh-CN" altLang="en-US" sz="2000">
                <a:solidFill>
                  <a:srgbClr val="3333FF"/>
                </a:solidFill>
              </a:rPr>
              <a:t>位页内地址</a:t>
            </a:r>
          </a:p>
          <a:p>
            <a:pPr>
              <a:lnSpc>
                <a:spcPct val="70000"/>
              </a:lnSpc>
              <a:spcBef>
                <a:spcPct val="50000"/>
              </a:spcBef>
            </a:pPr>
            <a:r>
              <a:rPr lang="zh-CN" altLang="en-US" sz="2000">
                <a:solidFill>
                  <a:srgbClr val="3333FF"/>
                </a:solidFill>
              </a:rPr>
              <a:t>（偏移量）</a:t>
            </a:r>
          </a:p>
        </p:txBody>
      </p:sp>
      <p:sp>
        <p:nvSpPr>
          <p:cNvPr id="63595" name="Text Box 195">
            <a:extLst>
              <a:ext uri="{FF2B5EF4-FFF2-40B4-BE49-F238E27FC236}">
                <a16:creationId xmlns:a16="http://schemas.microsoft.com/office/drawing/2014/main" id="{353C5A25-DC13-7B4D-B9FF-97AF75F9CC7B}"/>
              </a:ext>
            </a:extLst>
          </p:cNvPr>
          <p:cNvSpPr txBox="1">
            <a:spLocks noChangeArrowheads="1"/>
          </p:cNvSpPr>
          <p:nvPr/>
        </p:nvSpPr>
        <p:spPr bwMode="auto">
          <a:xfrm>
            <a:off x="5867400" y="57150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16 </a:t>
            </a:r>
            <a:r>
              <a:rPr lang="zh-CN" altLang="en-US" sz="2000">
                <a:solidFill>
                  <a:srgbClr val="3333FF"/>
                </a:solidFill>
              </a:rPr>
              <a:t>位物理地址</a:t>
            </a:r>
          </a:p>
        </p:txBody>
      </p:sp>
      <p:sp>
        <p:nvSpPr>
          <p:cNvPr id="63596" name="Text Box 197">
            <a:extLst>
              <a:ext uri="{FF2B5EF4-FFF2-40B4-BE49-F238E27FC236}">
                <a16:creationId xmlns:a16="http://schemas.microsoft.com/office/drawing/2014/main" id="{66B8B237-A0EA-214C-ABCD-9C5F42502C54}"/>
              </a:ext>
            </a:extLst>
          </p:cNvPr>
          <p:cNvSpPr txBox="1">
            <a:spLocks noChangeArrowheads="1"/>
          </p:cNvSpPr>
          <p:nvPr/>
        </p:nvSpPr>
        <p:spPr bwMode="auto">
          <a:xfrm>
            <a:off x="1258888" y="5805488"/>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逻辑地址转换为物理地址示例</a:t>
            </a:r>
          </a:p>
        </p:txBody>
      </p:sp>
      <p:sp>
        <p:nvSpPr>
          <p:cNvPr id="63597" name="Text Box 198">
            <a:extLst>
              <a:ext uri="{FF2B5EF4-FFF2-40B4-BE49-F238E27FC236}">
                <a16:creationId xmlns:a16="http://schemas.microsoft.com/office/drawing/2014/main" id="{62263297-329A-7442-9952-73142212FA37}"/>
              </a:ext>
            </a:extLst>
          </p:cNvPr>
          <p:cNvSpPr txBox="1">
            <a:spLocks noChangeArrowheads="1"/>
          </p:cNvSpPr>
          <p:nvPr/>
        </p:nvSpPr>
        <p:spPr bwMode="auto">
          <a:xfrm>
            <a:off x="2819400" y="41910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进程页表</a:t>
            </a:r>
          </a:p>
        </p:txBody>
      </p:sp>
      <p:sp>
        <p:nvSpPr>
          <p:cNvPr id="63598" name="Text Box 199">
            <a:extLst>
              <a:ext uri="{FF2B5EF4-FFF2-40B4-BE49-F238E27FC236}">
                <a16:creationId xmlns:a16="http://schemas.microsoft.com/office/drawing/2014/main" id="{383AA097-A6AA-D542-A646-E65BC3144015}"/>
              </a:ext>
            </a:extLst>
          </p:cNvPr>
          <p:cNvSpPr txBox="1">
            <a:spLocks noChangeArrowheads="1"/>
          </p:cNvSpPr>
          <p:nvPr/>
        </p:nvSpPr>
        <p:spPr bwMode="auto">
          <a:xfrm>
            <a:off x="2209800" y="25908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页号</a:t>
            </a:r>
          </a:p>
        </p:txBody>
      </p:sp>
      <p:sp>
        <p:nvSpPr>
          <p:cNvPr id="63599" name="Text Box 200">
            <a:extLst>
              <a:ext uri="{FF2B5EF4-FFF2-40B4-BE49-F238E27FC236}">
                <a16:creationId xmlns:a16="http://schemas.microsoft.com/office/drawing/2014/main" id="{F897C13F-B3DB-0048-A1D9-5D0863018B56}"/>
              </a:ext>
            </a:extLst>
          </p:cNvPr>
          <p:cNvSpPr txBox="1">
            <a:spLocks noChangeArrowheads="1"/>
          </p:cNvSpPr>
          <p:nvPr/>
        </p:nvSpPr>
        <p:spPr bwMode="auto">
          <a:xfrm>
            <a:off x="3048000" y="25908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FF3300"/>
                </a:solidFill>
              </a:rPr>
              <a:t>块号</a:t>
            </a:r>
          </a:p>
        </p:txBody>
      </p:sp>
      <p:sp>
        <p:nvSpPr>
          <p:cNvPr id="63600" name="Text Box 201">
            <a:extLst>
              <a:ext uri="{FF2B5EF4-FFF2-40B4-BE49-F238E27FC236}">
                <a16:creationId xmlns:a16="http://schemas.microsoft.com/office/drawing/2014/main" id="{83780151-D5A1-3F47-AA23-F0B9794C6294}"/>
              </a:ext>
            </a:extLst>
          </p:cNvPr>
          <p:cNvSpPr txBox="1">
            <a:spLocks noChangeArrowheads="1"/>
          </p:cNvSpPr>
          <p:nvPr/>
        </p:nvSpPr>
        <p:spPr bwMode="auto">
          <a:xfrm>
            <a:off x="914400" y="2193925"/>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chemeClr val="tx1"/>
                </a:solidFill>
              </a:rPr>
              <a:t>页表始址</a:t>
            </a:r>
            <a:r>
              <a:rPr lang="en-US" altLang="zh-CN" sz="2000">
                <a:solidFill>
                  <a:schemeClr val="tx1"/>
                </a:solidFill>
              </a:rPr>
              <a:t>+</a:t>
            </a:r>
            <a:r>
              <a:rPr lang="zh-CN" altLang="en-US" sz="2000">
                <a:solidFill>
                  <a:schemeClr val="tx1"/>
                </a:solidFill>
              </a:rPr>
              <a:t>页表项长度</a:t>
            </a:r>
            <a:r>
              <a:rPr lang="en-US" altLang="zh-CN" sz="2000">
                <a:solidFill>
                  <a:schemeClr val="tx1"/>
                </a:solidFill>
              </a:rPr>
              <a:t>×</a:t>
            </a:r>
            <a:r>
              <a:rPr lang="zh-CN" altLang="en-US" sz="2000">
                <a:solidFill>
                  <a:schemeClr val="tx1"/>
                </a:solidFill>
              </a:rPr>
              <a:t>页号</a:t>
            </a:r>
          </a:p>
        </p:txBody>
      </p:sp>
    </p:spTree>
    <p:extLst>
      <p:ext uri="{BB962C8B-B14F-4D97-AF65-F5344CB8AC3E}">
        <p14:creationId xmlns:p14="http://schemas.microsoft.com/office/powerpoint/2010/main" val="2003637330"/>
      </p:ext>
    </p:extLst>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6CD8B7-4ED5-C44F-9086-553AFDFB1526}"/>
              </a:ext>
            </a:extLst>
          </p:cNvPr>
          <p:cNvSpPr>
            <a:spLocks noGrp="1"/>
          </p:cNvSpPr>
          <p:nvPr>
            <p:ph idx="1"/>
          </p:nvPr>
        </p:nvSpPr>
        <p:spPr>
          <a:xfrm>
            <a:off x="684213" y="549275"/>
            <a:ext cx="8208962" cy="5616575"/>
          </a:xfrm>
        </p:spPr>
        <p:txBody>
          <a:bodyPr/>
          <a:lstStyle/>
          <a:p>
            <a:pPr>
              <a:lnSpc>
                <a:spcPct val="105000"/>
              </a:lnSpc>
              <a:buClr>
                <a:srgbClr val="0000FF"/>
              </a:buClr>
            </a:pPr>
            <a:r>
              <a:rPr lang="zh-CN" altLang="en-US" sz="2800" b="1">
                <a:solidFill>
                  <a:srgbClr val="FF3300"/>
                </a:solidFill>
                <a:latin typeface="幼圆" pitchFamily="49" charset="-122"/>
                <a:ea typeface="幼圆" pitchFamily="49" charset="-122"/>
              </a:rPr>
              <a:t>具有快表的地址变换机构</a:t>
            </a:r>
          </a:p>
          <a:p>
            <a:pPr lvl="1">
              <a:lnSpc>
                <a:spcPct val="105000"/>
              </a:lnSpc>
              <a:buClr>
                <a:srgbClr val="0000FF"/>
              </a:buClr>
            </a:pPr>
            <a:r>
              <a:rPr lang="zh-CN" altLang="en-US" b="1">
                <a:solidFill>
                  <a:srgbClr val="0000FF"/>
                </a:solidFill>
                <a:latin typeface="幼圆" pitchFamily="49" charset="-122"/>
                <a:ea typeface="幼圆" pitchFamily="49" charset="-122"/>
              </a:rPr>
              <a:t>问题的提出：</a:t>
            </a:r>
            <a:r>
              <a:rPr lang="zh-CN" altLang="en-US" b="1">
                <a:solidFill>
                  <a:srgbClr val="000000"/>
                </a:solidFill>
                <a:latin typeface="幼圆" pitchFamily="49" charset="-122"/>
                <a:ea typeface="幼圆" pitchFamily="49" charset="-122"/>
              </a:rPr>
              <a:t>由于页表是存放在内存中的，这使</a:t>
            </a:r>
            <a:r>
              <a:rPr lang="en-US" altLang="zh-CN" b="1">
                <a:solidFill>
                  <a:srgbClr val="000000"/>
                </a:solidFill>
                <a:latin typeface="幼圆" pitchFamily="49" charset="-122"/>
                <a:ea typeface="幼圆" pitchFamily="49" charset="-122"/>
              </a:rPr>
              <a:t>CPU</a:t>
            </a:r>
            <a:r>
              <a:rPr lang="zh-CN" altLang="en-US" b="1">
                <a:solidFill>
                  <a:srgbClr val="000000"/>
                </a:solidFill>
                <a:latin typeface="幼圆" pitchFamily="49" charset="-122"/>
                <a:ea typeface="幼圆" pitchFamily="49" charset="-122"/>
              </a:rPr>
              <a:t>每次要存取一个数据时，都要两次访问内存。使计算机的处理速度降低近１</a:t>
            </a:r>
            <a:r>
              <a:rPr lang="en-US" altLang="zh-CN" b="1">
                <a:solidFill>
                  <a:srgbClr val="000000"/>
                </a:solidFill>
                <a:latin typeface="幼圆" pitchFamily="49" charset="-122"/>
                <a:ea typeface="幼圆" pitchFamily="49" charset="-122"/>
              </a:rPr>
              <a:t>/</a:t>
            </a:r>
            <a:r>
              <a:rPr lang="zh-CN" altLang="en-US" b="1">
                <a:solidFill>
                  <a:srgbClr val="000000"/>
                </a:solidFill>
                <a:latin typeface="幼圆" pitchFamily="49" charset="-122"/>
                <a:ea typeface="幼圆" pitchFamily="49" charset="-122"/>
              </a:rPr>
              <a:t>２</a:t>
            </a:r>
            <a:endParaRPr lang="en-US" altLang="zh-CN" b="1">
              <a:solidFill>
                <a:srgbClr val="000000"/>
              </a:solidFill>
              <a:latin typeface="幼圆" pitchFamily="49" charset="-122"/>
              <a:ea typeface="幼圆" pitchFamily="49" charset="-122"/>
            </a:endParaRPr>
          </a:p>
          <a:p>
            <a:pPr lvl="1">
              <a:lnSpc>
                <a:spcPct val="105000"/>
              </a:lnSpc>
              <a:buClr>
                <a:srgbClr val="0000FF"/>
              </a:buClr>
            </a:pPr>
            <a:r>
              <a:rPr lang="zh-CN" altLang="en-US" b="1">
                <a:solidFill>
                  <a:srgbClr val="0000FF"/>
                </a:solidFill>
                <a:latin typeface="幼圆" pitchFamily="49" charset="-122"/>
                <a:ea typeface="幼圆" pitchFamily="49" charset="-122"/>
              </a:rPr>
              <a:t>如何才能提高地址变换速度？</a:t>
            </a:r>
            <a:endParaRPr lang="en-US" altLang="zh-CN" b="1">
              <a:solidFill>
                <a:srgbClr val="0000FF"/>
              </a:solidFill>
              <a:latin typeface="幼圆" pitchFamily="49" charset="-122"/>
              <a:ea typeface="幼圆" pitchFamily="49" charset="-122"/>
            </a:endParaRPr>
          </a:p>
          <a:p>
            <a:pPr lvl="2">
              <a:lnSpc>
                <a:spcPct val="1050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在地址变换机构中，增设一个具有并行查寻能力的特殊高速缓冲存储器（俗称</a:t>
            </a:r>
            <a:r>
              <a:rPr lang="zh-CN" altLang="en-US" sz="2800" b="1">
                <a:solidFill>
                  <a:srgbClr val="0000FF"/>
                </a:solidFill>
                <a:latin typeface="幼圆" pitchFamily="49" charset="-122"/>
                <a:ea typeface="幼圆" pitchFamily="49" charset="-122"/>
              </a:rPr>
              <a:t>快表</a:t>
            </a:r>
            <a:r>
              <a:rPr lang="zh-CN" altLang="en-US" sz="2800" b="1">
                <a:solidFill>
                  <a:srgbClr val="000000"/>
                </a:solidFill>
                <a:latin typeface="幼圆" pitchFamily="49" charset="-122"/>
                <a:ea typeface="幼圆" pitchFamily="49" charset="-122"/>
              </a:rPr>
              <a:t>或联想存储器）</a:t>
            </a:r>
            <a:endParaRPr lang="en-US" altLang="zh-CN" sz="2800" b="1">
              <a:solidFill>
                <a:srgbClr val="000000"/>
              </a:solidFill>
              <a:latin typeface="幼圆" pitchFamily="49" charset="-122"/>
              <a:ea typeface="幼圆" pitchFamily="49" charset="-122"/>
            </a:endParaRPr>
          </a:p>
          <a:p>
            <a:pPr lvl="1">
              <a:lnSpc>
                <a:spcPct val="105000"/>
              </a:lnSpc>
              <a:buClr>
                <a:srgbClr val="0000FF"/>
              </a:buClr>
              <a:buFont typeface="Wingdings" pitchFamily="2" charset="2"/>
              <a:buChar char="l"/>
            </a:pPr>
            <a:r>
              <a:rPr lang="zh-CN" altLang="en-US" b="1">
                <a:solidFill>
                  <a:srgbClr val="0000FF"/>
                </a:solidFill>
                <a:latin typeface="幼圆" pitchFamily="49" charset="-122"/>
                <a:ea typeface="幼圆" pitchFamily="49" charset="-122"/>
              </a:rPr>
              <a:t>快表的作用：</a:t>
            </a:r>
            <a:r>
              <a:rPr lang="zh-CN" altLang="en-US" b="1">
                <a:solidFill>
                  <a:srgbClr val="000000"/>
                </a:solidFill>
                <a:latin typeface="幼圆" pitchFamily="49" charset="-122"/>
                <a:ea typeface="幼圆" pitchFamily="49" charset="-122"/>
              </a:rPr>
              <a:t>存放当前访问的那些页表项</a:t>
            </a:r>
            <a:endParaRPr lang="en-US" altLang="zh-CN" b="1">
              <a:solidFill>
                <a:srgbClr val="000000"/>
              </a:solidFill>
              <a:latin typeface="幼圆" pitchFamily="49" charset="-122"/>
              <a:ea typeface="幼圆" pitchFamily="49" charset="-122"/>
            </a:endParaRPr>
          </a:p>
          <a:p>
            <a:pPr lvl="1">
              <a:lnSpc>
                <a:spcPct val="105000"/>
              </a:lnSpc>
              <a:buClr>
                <a:srgbClr val="0000FF"/>
              </a:buClr>
              <a:buFont typeface="Wingdings" pitchFamily="2" charset="2"/>
              <a:buChar char="l"/>
            </a:pPr>
            <a:r>
              <a:rPr lang="zh-CN" altLang="en-US" b="1">
                <a:solidFill>
                  <a:srgbClr val="0000FF"/>
                </a:solidFill>
                <a:latin typeface="幼圆" pitchFamily="49" charset="-122"/>
                <a:ea typeface="幼圆" pitchFamily="49" charset="-122"/>
              </a:rPr>
              <a:t>快表效果</a:t>
            </a:r>
            <a:r>
              <a:rPr lang="en-US" altLang="zh-CN" b="1">
                <a:solidFill>
                  <a:srgbClr val="0000FF"/>
                </a:solidFill>
                <a:latin typeface="幼圆" pitchFamily="49" charset="-122"/>
                <a:ea typeface="幼圆" pitchFamily="49" charset="-122"/>
              </a:rPr>
              <a:t>:</a:t>
            </a:r>
            <a:r>
              <a:rPr lang="zh-CN" altLang="en-US" b="1">
                <a:solidFill>
                  <a:srgbClr val="000000"/>
                </a:solidFill>
                <a:latin typeface="幼圆" pitchFamily="49" charset="-122"/>
                <a:ea typeface="幼圆" pitchFamily="49" charset="-122"/>
              </a:rPr>
              <a:t>取决于对快表的访问</a:t>
            </a:r>
            <a:r>
              <a:rPr lang="zh-CN" altLang="en-US" b="1">
                <a:solidFill>
                  <a:srgbClr val="D60093"/>
                </a:solidFill>
                <a:latin typeface="幼圆" pitchFamily="49" charset="-122"/>
                <a:ea typeface="幼圆" pitchFamily="49" charset="-122"/>
              </a:rPr>
              <a:t>命中率</a:t>
            </a:r>
            <a:endParaRPr lang="en-US" altLang="zh-CN" b="1">
              <a:solidFill>
                <a:srgbClr val="D60093"/>
              </a:solidFill>
              <a:latin typeface="幼圆" pitchFamily="49" charset="-122"/>
              <a:ea typeface="幼圆" pitchFamily="49" charset="-122"/>
            </a:endParaRPr>
          </a:p>
          <a:p>
            <a:pPr lvl="1">
              <a:lnSpc>
                <a:spcPct val="105000"/>
              </a:lnSpc>
              <a:buClr>
                <a:srgbClr val="0000FF"/>
              </a:buClr>
              <a:buFont typeface="Wingdings" pitchFamily="2" charset="2"/>
              <a:buChar char="l"/>
            </a:pPr>
            <a:r>
              <a:rPr lang="zh-CN" altLang="en-US" b="1">
                <a:solidFill>
                  <a:srgbClr val="0000FF"/>
                </a:solidFill>
                <a:latin typeface="幼圆" pitchFamily="49" charset="-122"/>
                <a:ea typeface="幼圆" pitchFamily="49" charset="-122"/>
              </a:rPr>
              <a:t>快表的大小：</a:t>
            </a:r>
            <a:r>
              <a:rPr lang="zh-CN" altLang="en-US" b="1">
                <a:solidFill>
                  <a:srgbClr val="000000"/>
                </a:solidFill>
                <a:latin typeface="幼圆" pitchFamily="49" charset="-122"/>
                <a:ea typeface="幼圆" pitchFamily="49" charset="-122"/>
              </a:rPr>
              <a:t>通常存放１６－５１２个页表项</a:t>
            </a:r>
            <a:endParaRPr lang="en-US" altLang="zh-CN" sz="3200" b="1">
              <a:solidFill>
                <a:srgbClr val="000000"/>
              </a:solidFill>
              <a:latin typeface="幼圆" pitchFamily="49" charset="-122"/>
              <a:ea typeface="幼圆" pitchFamily="49" charset="-122"/>
            </a:endParaRPr>
          </a:p>
          <a:p>
            <a:pPr>
              <a:lnSpc>
                <a:spcPct val="105000"/>
              </a:lnSpc>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rPr>
              <a:t>地址变换过程</a:t>
            </a:r>
          </a:p>
        </p:txBody>
      </p:sp>
      <p:sp>
        <p:nvSpPr>
          <p:cNvPr id="64515" name="Text Box 1027">
            <a:extLst>
              <a:ext uri="{FF2B5EF4-FFF2-40B4-BE49-F238E27FC236}">
                <a16:creationId xmlns:a16="http://schemas.microsoft.com/office/drawing/2014/main" id="{22F7DD7C-451A-1E43-8D3C-83F1810201EF}"/>
              </a:ext>
            </a:extLst>
          </p:cNvPr>
          <p:cNvSpPr txBox="1">
            <a:spLocks noChangeArrowheads="1"/>
          </p:cNvSpPr>
          <p:nvPr/>
        </p:nvSpPr>
        <p:spPr bwMode="auto">
          <a:xfrm>
            <a:off x="533400" y="4445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spTree>
    <p:extLst>
      <p:ext uri="{BB962C8B-B14F-4D97-AF65-F5344CB8AC3E}">
        <p14:creationId xmlns:p14="http://schemas.microsoft.com/office/powerpoint/2010/main" val="24497476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027">
            <a:extLst>
              <a:ext uri="{FF2B5EF4-FFF2-40B4-BE49-F238E27FC236}">
                <a16:creationId xmlns:a16="http://schemas.microsoft.com/office/drawing/2014/main" id="{648FDDA3-B8F2-4B4B-9542-2DCDB99931CD}"/>
              </a:ext>
            </a:extLst>
          </p:cNvPr>
          <p:cNvSpPr txBox="1">
            <a:spLocks noChangeArrowheads="1"/>
          </p:cNvSpPr>
          <p:nvPr/>
        </p:nvSpPr>
        <p:spPr bwMode="auto">
          <a:xfrm>
            <a:off x="533400" y="4445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graphicFrame>
        <p:nvGraphicFramePr>
          <p:cNvPr id="397316" name="Group 1028">
            <a:extLst>
              <a:ext uri="{FF2B5EF4-FFF2-40B4-BE49-F238E27FC236}">
                <a16:creationId xmlns:a16="http://schemas.microsoft.com/office/drawing/2014/main" id="{CCDB942B-B72F-F84D-9DAA-B66C6E327A0E}"/>
              </a:ext>
            </a:extLst>
          </p:cNvPr>
          <p:cNvGraphicFramePr>
            <a:graphicFrameLocks noGrp="1"/>
          </p:cNvGraphicFramePr>
          <p:nvPr/>
        </p:nvGraphicFramePr>
        <p:xfrm>
          <a:off x="914400" y="13970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549" name="Oval 1038">
            <a:extLst>
              <a:ext uri="{FF2B5EF4-FFF2-40B4-BE49-F238E27FC236}">
                <a16:creationId xmlns:a16="http://schemas.microsoft.com/office/drawing/2014/main" id="{AA6EA7AA-A205-C449-A5F7-27AD0944ABE1}"/>
              </a:ext>
            </a:extLst>
          </p:cNvPr>
          <p:cNvSpPr>
            <a:spLocks noChangeArrowheads="1"/>
          </p:cNvSpPr>
          <p:nvPr/>
        </p:nvSpPr>
        <p:spPr bwMode="auto">
          <a:xfrm>
            <a:off x="4343400" y="1524000"/>
            <a:ext cx="457200" cy="457200"/>
          </a:xfrm>
          <a:prstGeom prst="ellipse">
            <a:avLst/>
          </a:prstGeom>
          <a:solidFill>
            <a:srgbClr val="FFFFFF"/>
          </a:solidFill>
          <a:ln w="19050">
            <a:solidFill>
              <a:schemeClr val="tx1"/>
            </a:solidFill>
            <a:round/>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397327" name="Group 1039">
            <a:extLst>
              <a:ext uri="{FF2B5EF4-FFF2-40B4-BE49-F238E27FC236}">
                <a16:creationId xmlns:a16="http://schemas.microsoft.com/office/drawing/2014/main" id="{73945EFF-4FD3-C84B-97D8-54774A9C46C5}"/>
              </a:ext>
            </a:extLst>
          </p:cNvPr>
          <p:cNvGraphicFramePr>
            <a:graphicFrameLocks noGrp="1"/>
          </p:cNvGraphicFramePr>
          <p:nvPr/>
        </p:nvGraphicFramePr>
        <p:xfrm>
          <a:off x="6324600" y="13716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560" name="Oval 1049">
            <a:extLst>
              <a:ext uri="{FF2B5EF4-FFF2-40B4-BE49-F238E27FC236}">
                <a16:creationId xmlns:a16="http://schemas.microsoft.com/office/drawing/2014/main" id="{731171C0-40EF-FA49-84AE-51CBC5A78686}"/>
              </a:ext>
            </a:extLst>
          </p:cNvPr>
          <p:cNvSpPr>
            <a:spLocks noChangeArrowheads="1"/>
          </p:cNvSpPr>
          <p:nvPr/>
        </p:nvSpPr>
        <p:spPr bwMode="auto">
          <a:xfrm>
            <a:off x="1371600" y="2438400"/>
            <a:ext cx="457200" cy="457200"/>
          </a:xfrm>
          <a:prstGeom prst="ellipse">
            <a:avLst/>
          </a:prstGeom>
          <a:solidFill>
            <a:srgbClr val="FFFFFF"/>
          </a:solidFill>
          <a:ln w="19050">
            <a:solidFill>
              <a:schemeClr val="tx1"/>
            </a:solidFill>
            <a:round/>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397338" name="Group 1050">
            <a:extLst>
              <a:ext uri="{FF2B5EF4-FFF2-40B4-BE49-F238E27FC236}">
                <a16:creationId xmlns:a16="http://schemas.microsoft.com/office/drawing/2014/main" id="{E2F8FF1E-A5B0-8F43-8E9B-00AE70107D1A}"/>
              </a:ext>
            </a:extLst>
          </p:cNvPr>
          <p:cNvGraphicFramePr>
            <a:graphicFrameLocks noGrp="1"/>
          </p:cNvGraphicFramePr>
          <p:nvPr/>
        </p:nvGraphicFramePr>
        <p:xfrm>
          <a:off x="2743200" y="3124200"/>
          <a:ext cx="1219200" cy="1981200"/>
        </p:xfrm>
        <a:graphic>
          <a:graphicData uri="http://schemas.openxmlformats.org/drawingml/2006/table">
            <a:tbl>
              <a:tblPr/>
              <a:tblGrid>
                <a:gridCol w="1219200">
                  <a:extLst>
                    <a:ext uri="{9D8B030D-6E8A-4147-A177-3AD203B41FA5}">
                      <a16:colId xmlns:a16="http://schemas.microsoft.com/office/drawing/2014/main" val="20000"/>
                    </a:ext>
                  </a:extLst>
                </a:gridCol>
              </a:tblGrid>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rgbClr val="FFFFFF"/>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035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5575" name="Line 1064">
            <a:extLst>
              <a:ext uri="{FF2B5EF4-FFF2-40B4-BE49-F238E27FC236}">
                <a16:creationId xmlns:a16="http://schemas.microsoft.com/office/drawing/2014/main" id="{E839512F-B4C7-B74A-9275-6B7E505A031E}"/>
              </a:ext>
            </a:extLst>
          </p:cNvPr>
          <p:cNvSpPr>
            <a:spLocks noChangeShapeType="1"/>
          </p:cNvSpPr>
          <p:nvPr/>
        </p:nvSpPr>
        <p:spPr bwMode="auto">
          <a:xfrm>
            <a:off x="1828800" y="2667000"/>
            <a:ext cx="5029200" cy="0"/>
          </a:xfrm>
          <a:prstGeom prst="line">
            <a:avLst/>
          </a:prstGeom>
          <a:noFill/>
          <a:ln w="1905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65576" name="Line 1065">
            <a:extLst>
              <a:ext uri="{FF2B5EF4-FFF2-40B4-BE49-F238E27FC236}">
                <a16:creationId xmlns:a16="http://schemas.microsoft.com/office/drawing/2014/main" id="{4B9292FE-B8EB-D847-AB71-D7A9B43DC3F2}"/>
              </a:ext>
            </a:extLst>
          </p:cNvPr>
          <p:cNvSpPr>
            <a:spLocks noChangeShapeType="1"/>
          </p:cNvSpPr>
          <p:nvPr/>
        </p:nvSpPr>
        <p:spPr bwMode="auto">
          <a:xfrm flipV="1">
            <a:off x="6858000" y="1905000"/>
            <a:ext cx="0" cy="762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577" name="Line 1066">
            <a:extLst>
              <a:ext uri="{FF2B5EF4-FFF2-40B4-BE49-F238E27FC236}">
                <a16:creationId xmlns:a16="http://schemas.microsoft.com/office/drawing/2014/main" id="{EF6B761A-C8F9-3E4C-8CC3-DD33C6867B05}"/>
              </a:ext>
            </a:extLst>
          </p:cNvPr>
          <p:cNvSpPr>
            <a:spLocks noChangeShapeType="1"/>
          </p:cNvSpPr>
          <p:nvPr/>
        </p:nvSpPr>
        <p:spPr bwMode="auto">
          <a:xfrm flipV="1">
            <a:off x="4572000" y="1981200"/>
            <a:ext cx="0" cy="685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578" name="Line 1067">
            <a:extLst>
              <a:ext uri="{FF2B5EF4-FFF2-40B4-BE49-F238E27FC236}">
                <a16:creationId xmlns:a16="http://schemas.microsoft.com/office/drawing/2014/main" id="{2D2F6A4F-3777-4448-96A8-19F1A3EF3205}"/>
              </a:ext>
            </a:extLst>
          </p:cNvPr>
          <p:cNvSpPr>
            <a:spLocks noChangeShapeType="1"/>
          </p:cNvSpPr>
          <p:nvPr/>
        </p:nvSpPr>
        <p:spPr bwMode="auto">
          <a:xfrm>
            <a:off x="1600200" y="1905000"/>
            <a:ext cx="0" cy="5334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579" name="Line 1068">
            <a:extLst>
              <a:ext uri="{FF2B5EF4-FFF2-40B4-BE49-F238E27FC236}">
                <a16:creationId xmlns:a16="http://schemas.microsoft.com/office/drawing/2014/main" id="{6C63C3E0-0F02-C743-8C54-401A030477CD}"/>
              </a:ext>
            </a:extLst>
          </p:cNvPr>
          <p:cNvSpPr>
            <a:spLocks noChangeShapeType="1"/>
          </p:cNvSpPr>
          <p:nvPr/>
        </p:nvSpPr>
        <p:spPr bwMode="auto">
          <a:xfrm>
            <a:off x="1600200" y="2895600"/>
            <a:ext cx="0" cy="14478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580" name="Line 1069">
            <a:extLst>
              <a:ext uri="{FF2B5EF4-FFF2-40B4-BE49-F238E27FC236}">
                <a16:creationId xmlns:a16="http://schemas.microsoft.com/office/drawing/2014/main" id="{4984BFE9-B7A1-814B-968E-83751CF1F887}"/>
              </a:ext>
            </a:extLst>
          </p:cNvPr>
          <p:cNvSpPr>
            <a:spLocks noChangeShapeType="1"/>
          </p:cNvSpPr>
          <p:nvPr/>
        </p:nvSpPr>
        <p:spPr bwMode="auto">
          <a:xfrm>
            <a:off x="1600200" y="4343400"/>
            <a:ext cx="1143000"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397358" name="Group 1070">
            <a:extLst>
              <a:ext uri="{FF2B5EF4-FFF2-40B4-BE49-F238E27FC236}">
                <a16:creationId xmlns:a16="http://schemas.microsoft.com/office/drawing/2014/main" id="{F7B50EA4-B6D7-D84E-9541-73A966F072EF}"/>
              </a:ext>
            </a:extLst>
          </p:cNvPr>
          <p:cNvGraphicFramePr>
            <a:graphicFrameLocks noGrp="1"/>
          </p:cNvGraphicFramePr>
          <p:nvPr/>
        </p:nvGraphicFramePr>
        <p:xfrm>
          <a:off x="6477000" y="5470525"/>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591" name="Text Box 1081">
            <a:extLst>
              <a:ext uri="{FF2B5EF4-FFF2-40B4-BE49-F238E27FC236}">
                <a16:creationId xmlns:a16="http://schemas.microsoft.com/office/drawing/2014/main" id="{0CB00D09-82CC-2E4D-9623-0EBFCE3EA51F}"/>
              </a:ext>
            </a:extLst>
          </p:cNvPr>
          <p:cNvSpPr txBox="1">
            <a:spLocks noChangeArrowheads="1"/>
          </p:cNvSpPr>
          <p:nvPr/>
        </p:nvSpPr>
        <p:spPr bwMode="auto">
          <a:xfrm>
            <a:off x="914400" y="1447800"/>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页表始址</a:t>
            </a:r>
          </a:p>
        </p:txBody>
      </p:sp>
      <p:sp>
        <p:nvSpPr>
          <p:cNvPr id="65592" name="Text Box 1082">
            <a:extLst>
              <a:ext uri="{FF2B5EF4-FFF2-40B4-BE49-F238E27FC236}">
                <a16:creationId xmlns:a16="http://schemas.microsoft.com/office/drawing/2014/main" id="{5D580F23-7149-E245-B48E-4009AAD97C28}"/>
              </a:ext>
            </a:extLst>
          </p:cNvPr>
          <p:cNvSpPr txBox="1">
            <a:spLocks noChangeArrowheads="1"/>
          </p:cNvSpPr>
          <p:nvPr/>
        </p:nvSpPr>
        <p:spPr bwMode="auto">
          <a:xfrm>
            <a:off x="2133600" y="14478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页表长度</a:t>
            </a:r>
          </a:p>
        </p:txBody>
      </p:sp>
      <p:sp>
        <p:nvSpPr>
          <p:cNvPr id="65593" name="Text Box 1083">
            <a:extLst>
              <a:ext uri="{FF2B5EF4-FFF2-40B4-BE49-F238E27FC236}">
                <a16:creationId xmlns:a16="http://schemas.microsoft.com/office/drawing/2014/main" id="{83A2250D-9C41-9649-AD88-0181A0F87B68}"/>
              </a:ext>
            </a:extLst>
          </p:cNvPr>
          <p:cNvSpPr txBox="1">
            <a:spLocks noChangeArrowheads="1"/>
          </p:cNvSpPr>
          <p:nvPr/>
        </p:nvSpPr>
        <p:spPr bwMode="auto">
          <a:xfrm>
            <a:off x="6324600" y="14478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r>
              <a:rPr lang="en-US" altLang="zh-CN" sz="2000">
                <a:solidFill>
                  <a:srgbClr val="3333FF"/>
                </a:solidFill>
              </a:rPr>
              <a:t>3</a:t>
            </a:r>
            <a:r>
              <a:rPr lang="zh-CN" altLang="en-US" sz="2000">
                <a:solidFill>
                  <a:srgbClr val="3333FF"/>
                </a:solidFill>
              </a:rPr>
              <a:t>）</a:t>
            </a:r>
          </a:p>
        </p:txBody>
      </p:sp>
      <p:sp>
        <p:nvSpPr>
          <p:cNvPr id="65594" name="Text Box 1084">
            <a:extLst>
              <a:ext uri="{FF2B5EF4-FFF2-40B4-BE49-F238E27FC236}">
                <a16:creationId xmlns:a16="http://schemas.microsoft.com/office/drawing/2014/main" id="{0C99C95A-3481-3449-9F83-26CE6DE78B56}"/>
              </a:ext>
            </a:extLst>
          </p:cNvPr>
          <p:cNvSpPr txBox="1">
            <a:spLocks noChangeArrowheads="1"/>
          </p:cNvSpPr>
          <p:nvPr/>
        </p:nvSpPr>
        <p:spPr bwMode="auto">
          <a:xfrm>
            <a:off x="7543800" y="1431925"/>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页内地址</a:t>
            </a:r>
          </a:p>
        </p:txBody>
      </p:sp>
      <p:sp>
        <p:nvSpPr>
          <p:cNvPr id="65595" name="Text Box 1085">
            <a:extLst>
              <a:ext uri="{FF2B5EF4-FFF2-40B4-BE49-F238E27FC236}">
                <a16:creationId xmlns:a16="http://schemas.microsoft.com/office/drawing/2014/main" id="{DFA565E1-3CB1-DA48-BC50-06E160FC987A}"/>
              </a:ext>
            </a:extLst>
          </p:cNvPr>
          <p:cNvSpPr txBox="1">
            <a:spLocks noChangeArrowheads="1"/>
          </p:cNvSpPr>
          <p:nvPr/>
        </p:nvSpPr>
        <p:spPr bwMode="auto">
          <a:xfrm>
            <a:off x="4267200" y="822325"/>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越界中断</a:t>
            </a:r>
          </a:p>
        </p:txBody>
      </p:sp>
      <p:sp>
        <p:nvSpPr>
          <p:cNvPr id="65596" name="Line 1086">
            <a:extLst>
              <a:ext uri="{FF2B5EF4-FFF2-40B4-BE49-F238E27FC236}">
                <a16:creationId xmlns:a16="http://schemas.microsoft.com/office/drawing/2014/main" id="{833B56E6-4E82-7140-9657-58C377B7055A}"/>
              </a:ext>
            </a:extLst>
          </p:cNvPr>
          <p:cNvSpPr>
            <a:spLocks noChangeShapeType="1"/>
          </p:cNvSpPr>
          <p:nvPr/>
        </p:nvSpPr>
        <p:spPr bwMode="auto">
          <a:xfrm flipV="1">
            <a:off x="4572000" y="1219200"/>
            <a:ext cx="0" cy="304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597" name="Text Box 1087">
            <a:extLst>
              <a:ext uri="{FF2B5EF4-FFF2-40B4-BE49-F238E27FC236}">
                <a16:creationId xmlns:a16="http://schemas.microsoft.com/office/drawing/2014/main" id="{3E41B077-240F-BE40-80A3-B509EAB93FE6}"/>
              </a:ext>
            </a:extLst>
          </p:cNvPr>
          <p:cNvSpPr txBox="1">
            <a:spLocks noChangeArrowheads="1"/>
          </p:cNvSpPr>
          <p:nvPr/>
        </p:nvSpPr>
        <p:spPr bwMode="auto">
          <a:xfrm>
            <a:off x="2971800" y="2757488"/>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块号</a:t>
            </a:r>
          </a:p>
        </p:txBody>
      </p:sp>
      <p:sp>
        <p:nvSpPr>
          <p:cNvPr id="65598" name="Text Box 1088">
            <a:extLst>
              <a:ext uri="{FF2B5EF4-FFF2-40B4-BE49-F238E27FC236}">
                <a16:creationId xmlns:a16="http://schemas.microsoft.com/office/drawing/2014/main" id="{D8D62852-05FE-8844-832D-E689B63053FB}"/>
              </a:ext>
            </a:extLst>
          </p:cNvPr>
          <p:cNvSpPr txBox="1">
            <a:spLocks noChangeArrowheads="1"/>
          </p:cNvSpPr>
          <p:nvPr/>
        </p:nvSpPr>
        <p:spPr bwMode="auto">
          <a:xfrm>
            <a:off x="2133600" y="2743200"/>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p>
        </p:txBody>
      </p:sp>
      <p:sp>
        <p:nvSpPr>
          <p:cNvPr id="65599" name="Line 1089">
            <a:extLst>
              <a:ext uri="{FF2B5EF4-FFF2-40B4-BE49-F238E27FC236}">
                <a16:creationId xmlns:a16="http://schemas.microsoft.com/office/drawing/2014/main" id="{407DA659-ACE2-6E40-96AD-9625428931E3}"/>
              </a:ext>
            </a:extLst>
          </p:cNvPr>
          <p:cNvSpPr>
            <a:spLocks noChangeShapeType="1"/>
          </p:cNvSpPr>
          <p:nvPr/>
        </p:nvSpPr>
        <p:spPr bwMode="auto">
          <a:xfrm flipH="1">
            <a:off x="1752600" y="3124200"/>
            <a:ext cx="106680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00" name="Text Box 1090">
            <a:extLst>
              <a:ext uri="{FF2B5EF4-FFF2-40B4-BE49-F238E27FC236}">
                <a16:creationId xmlns:a16="http://schemas.microsoft.com/office/drawing/2014/main" id="{5846A24B-FF0F-5546-BE3D-9216853067F3}"/>
              </a:ext>
            </a:extLst>
          </p:cNvPr>
          <p:cNvSpPr txBox="1">
            <a:spLocks noChangeArrowheads="1"/>
          </p:cNvSpPr>
          <p:nvPr/>
        </p:nvSpPr>
        <p:spPr bwMode="auto">
          <a:xfrm>
            <a:off x="2362200" y="3124200"/>
            <a:ext cx="6096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3333FF"/>
                </a:solidFill>
              </a:rPr>
              <a:t>0</a:t>
            </a:r>
          </a:p>
          <a:p>
            <a:pPr>
              <a:lnSpc>
                <a:spcPct val="80000"/>
              </a:lnSpc>
              <a:spcBef>
                <a:spcPct val="50000"/>
              </a:spcBef>
            </a:pPr>
            <a:r>
              <a:rPr lang="en-US" altLang="zh-CN" sz="2000">
                <a:solidFill>
                  <a:srgbClr val="3333FF"/>
                </a:solidFill>
              </a:rPr>
              <a:t>1</a:t>
            </a:r>
          </a:p>
          <a:p>
            <a:pPr>
              <a:lnSpc>
                <a:spcPct val="80000"/>
              </a:lnSpc>
              <a:spcBef>
                <a:spcPct val="50000"/>
              </a:spcBef>
            </a:pPr>
            <a:r>
              <a:rPr lang="en-US" altLang="zh-CN" sz="2000">
                <a:solidFill>
                  <a:srgbClr val="3333FF"/>
                </a:solidFill>
              </a:rPr>
              <a:t>2</a:t>
            </a:r>
          </a:p>
          <a:p>
            <a:pPr>
              <a:lnSpc>
                <a:spcPct val="80000"/>
              </a:lnSpc>
              <a:spcBef>
                <a:spcPct val="50000"/>
              </a:spcBef>
            </a:pPr>
            <a:r>
              <a:rPr lang="en-US" altLang="zh-CN" sz="2000">
                <a:solidFill>
                  <a:srgbClr val="3333FF"/>
                </a:solidFill>
              </a:rPr>
              <a:t>3</a:t>
            </a:r>
          </a:p>
          <a:p>
            <a:pPr>
              <a:lnSpc>
                <a:spcPct val="80000"/>
              </a:lnSpc>
              <a:spcBef>
                <a:spcPct val="50000"/>
              </a:spcBef>
            </a:pPr>
            <a:r>
              <a:rPr lang="en-US" altLang="zh-CN" sz="2000">
                <a:solidFill>
                  <a:srgbClr val="3333FF"/>
                </a:solidFill>
              </a:rPr>
              <a:t>4</a:t>
            </a:r>
          </a:p>
        </p:txBody>
      </p:sp>
      <p:sp>
        <p:nvSpPr>
          <p:cNvPr id="65601" name="Text Box 1091">
            <a:extLst>
              <a:ext uri="{FF2B5EF4-FFF2-40B4-BE49-F238E27FC236}">
                <a16:creationId xmlns:a16="http://schemas.microsoft.com/office/drawing/2014/main" id="{2DE4B777-0060-1645-9E42-38816CB55C62}"/>
              </a:ext>
            </a:extLst>
          </p:cNvPr>
          <p:cNvSpPr txBox="1">
            <a:spLocks noChangeArrowheads="1"/>
          </p:cNvSpPr>
          <p:nvPr/>
        </p:nvSpPr>
        <p:spPr bwMode="auto">
          <a:xfrm>
            <a:off x="3124200" y="3200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1</a:t>
            </a:r>
          </a:p>
        </p:txBody>
      </p:sp>
      <p:sp>
        <p:nvSpPr>
          <p:cNvPr id="65602" name="Text Box 1092">
            <a:extLst>
              <a:ext uri="{FF2B5EF4-FFF2-40B4-BE49-F238E27FC236}">
                <a16:creationId xmlns:a16="http://schemas.microsoft.com/office/drawing/2014/main" id="{85DB428F-E766-3646-81B3-D98B49A67AC3}"/>
              </a:ext>
            </a:extLst>
          </p:cNvPr>
          <p:cNvSpPr txBox="1">
            <a:spLocks noChangeArrowheads="1"/>
          </p:cNvSpPr>
          <p:nvPr/>
        </p:nvSpPr>
        <p:spPr bwMode="auto">
          <a:xfrm>
            <a:off x="3124200" y="4267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b</a:t>
            </a:r>
          </a:p>
        </p:txBody>
      </p:sp>
      <p:sp>
        <p:nvSpPr>
          <p:cNvPr id="65603" name="Line 1093">
            <a:extLst>
              <a:ext uri="{FF2B5EF4-FFF2-40B4-BE49-F238E27FC236}">
                <a16:creationId xmlns:a16="http://schemas.microsoft.com/office/drawing/2014/main" id="{3FEEBEEA-363D-F844-862C-CFD5ECA1F636}"/>
              </a:ext>
            </a:extLst>
          </p:cNvPr>
          <p:cNvSpPr>
            <a:spLocks noChangeShapeType="1"/>
          </p:cNvSpPr>
          <p:nvPr/>
        </p:nvSpPr>
        <p:spPr bwMode="auto">
          <a:xfrm>
            <a:off x="8153400" y="1905000"/>
            <a:ext cx="0" cy="35814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604" name="Text Box 1094">
            <a:extLst>
              <a:ext uri="{FF2B5EF4-FFF2-40B4-BE49-F238E27FC236}">
                <a16:creationId xmlns:a16="http://schemas.microsoft.com/office/drawing/2014/main" id="{BE098E78-274F-F74B-9EAC-5082450B474B}"/>
              </a:ext>
            </a:extLst>
          </p:cNvPr>
          <p:cNvSpPr txBox="1">
            <a:spLocks noChangeArrowheads="1"/>
          </p:cNvSpPr>
          <p:nvPr/>
        </p:nvSpPr>
        <p:spPr bwMode="auto">
          <a:xfrm>
            <a:off x="7162800" y="6156325"/>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物理地址</a:t>
            </a:r>
          </a:p>
        </p:txBody>
      </p:sp>
      <p:sp>
        <p:nvSpPr>
          <p:cNvPr id="65605" name="Text Box 1095">
            <a:extLst>
              <a:ext uri="{FF2B5EF4-FFF2-40B4-BE49-F238E27FC236}">
                <a16:creationId xmlns:a16="http://schemas.microsoft.com/office/drawing/2014/main" id="{9713CA05-DE0C-EC49-A37C-946987948578}"/>
              </a:ext>
            </a:extLst>
          </p:cNvPr>
          <p:cNvSpPr txBox="1">
            <a:spLocks noChangeArrowheads="1"/>
          </p:cNvSpPr>
          <p:nvPr/>
        </p:nvSpPr>
        <p:spPr bwMode="auto">
          <a:xfrm>
            <a:off x="1447800" y="2452688"/>
            <a:ext cx="30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3333FF"/>
                </a:solidFill>
              </a:rPr>
              <a:t>+</a:t>
            </a:r>
          </a:p>
        </p:txBody>
      </p:sp>
      <p:sp>
        <p:nvSpPr>
          <p:cNvPr id="65606" name="Text Box 1096">
            <a:extLst>
              <a:ext uri="{FF2B5EF4-FFF2-40B4-BE49-F238E27FC236}">
                <a16:creationId xmlns:a16="http://schemas.microsoft.com/office/drawing/2014/main" id="{59160D17-56B2-1449-AB83-B1742965D424}"/>
              </a:ext>
            </a:extLst>
          </p:cNvPr>
          <p:cNvSpPr txBox="1">
            <a:spLocks noChangeArrowheads="1"/>
          </p:cNvSpPr>
          <p:nvPr/>
        </p:nvSpPr>
        <p:spPr bwMode="auto">
          <a:xfrm>
            <a:off x="4343400" y="1524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a:t>
            </a:r>
          </a:p>
        </p:txBody>
      </p:sp>
      <p:sp>
        <p:nvSpPr>
          <p:cNvPr id="65607" name="Text Box 1097">
            <a:extLst>
              <a:ext uri="{FF2B5EF4-FFF2-40B4-BE49-F238E27FC236}">
                <a16:creationId xmlns:a16="http://schemas.microsoft.com/office/drawing/2014/main" id="{6B4810D6-3529-3446-9584-5D0E7397C1FB}"/>
              </a:ext>
            </a:extLst>
          </p:cNvPr>
          <p:cNvSpPr txBox="1">
            <a:spLocks noChangeArrowheads="1"/>
          </p:cNvSpPr>
          <p:nvPr/>
        </p:nvSpPr>
        <p:spPr bwMode="auto">
          <a:xfrm>
            <a:off x="2895600" y="52578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a:t>
            </a:r>
          </a:p>
        </p:txBody>
      </p:sp>
      <p:sp>
        <p:nvSpPr>
          <p:cNvPr id="65608" name="Text Box 1098">
            <a:extLst>
              <a:ext uri="{FF2B5EF4-FFF2-40B4-BE49-F238E27FC236}">
                <a16:creationId xmlns:a16="http://schemas.microsoft.com/office/drawing/2014/main" id="{58B34100-E456-0F46-8C33-9EDB8ED5C46F}"/>
              </a:ext>
            </a:extLst>
          </p:cNvPr>
          <p:cNvSpPr txBox="1">
            <a:spLocks noChangeArrowheads="1"/>
          </p:cNvSpPr>
          <p:nvPr/>
        </p:nvSpPr>
        <p:spPr bwMode="auto">
          <a:xfrm>
            <a:off x="1447800" y="974725"/>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页表寄存器</a:t>
            </a:r>
          </a:p>
        </p:txBody>
      </p:sp>
      <p:sp>
        <p:nvSpPr>
          <p:cNvPr id="65609" name="Text Box 1099">
            <a:extLst>
              <a:ext uri="{FF2B5EF4-FFF2-40B4-BE49-F238E27FC236}">
                <a16:creationId xmlns:a16="http://schemas.microsoft.com/office/drawing/2014/main" id="{22CB2B42-CBF3-4E4A-9E86-1D9ECCFC21E8}"/>
              </a:ext>
            </a:extLst>
          </p:cNvPr>
          <p:cNvSpPr txBox="1">
            <a:spLocks noChangeArrowheads="1"/>
          </p:cNvSpPr>
          <p:nvPr/>
        </p:nvSpPr>
        <p:spPr bwMode="auto">
          <a:xfrm>
            <a:off x="6934200" y="974725"/>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逻辑地址</a:t>
            </a:r>
          </a:p>
        </p:txBody>
      </p:sp>
      <p:sp>
        <p:nvSpPr>
          <p:cNvPr id="65610" name="Text Box 1100">
            <a:extLst>
              <a:ext uri="{FF2B5EF4-FFF2-40B4-BE49-F238E27FC236}">
                <a16:creationId xmlns:a16="http://schemas.microsoft.com/office/drawing/2014/main" id="{EA04638F-1C87-3640-BCFE-2F53E3CA308A}"/>
              </a:ext>
            </a:extLst>
          </p:cNvPr>
          <p:cNvSpPr txBox="1">
            <a:spLocks noChangeArrowheads="1"/>
          </p:cNvSpPr>
          <p:nvPr/>
        </p:nvSpPr>
        <p:spPr bwMode="auto">
          <a:xfrm>
            <a:off x="609600" y="4648200"/>
            <a:ext cx="2286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zh-CN" altLang="en-US" sz="2000">
                <a:solidFill>
                  <a:srgbClr val="3333FF"/>
                </a:solidFill>
              </a:rPr>
              <a:t>页表始址</a:t>
            </a:r>
          </a:p>
          <a:p>
            <a:pPr>
              <a:lnSpc>
                <a:spcPct val="80000"/>
              </a:lnSpc>
              <a:spcBef>
                <a:spcPct val="50000"/>
              </a:spcBef>
            </a:pPr>
            <a:r>
              <a:rPr lang="en-US" altLang="zh-CN" sz="2000">
                <a:solidFill>
                  <a:srgbClr val="3333FF"/>
                </a:solidFill>
              </a:rPr>
              <a:t>+</a:t>
            </a:r>
            <a:r>
              <a:rPr lang="zh-CN" altLang="en-US" sz="2000">
                <a:solidFill>
                  <a:srgbClr val="3333FF"/>
                </a:solidFill>
              </a:rPr>
              <a:t>页表长度</a:t>
            </a:r>
            <a:r>
              <a:rPr lang="en-US" altLang="zh-CN" sz="2000">
                <a:solidFill>
                  <a:srgbClr val="3333FF"/>
                </a:solidFill>
              </a:rPr>
              <a:t>×</a:t>
            </a:r>
            <a:r>
              <a:rPr lang="zh-CN" altLang="en-US" sz="2000">
                <a:solidFill>
                  <a:srgbClr val="3333FF"/>
                </a:solidFill>
              </a:rPr>
              <a:t>页号</a:t>
            </a:r>
          </a:p>
        </p:txBody>
      </p:sp>
      <p:sp>
        <p:nvSpPr>
          <p:cNvPr id="65611" name="Text Box 1101">
            <a:extLst>
              <a:ext uri="{FF2B5EF4-FFF2-40B4-BE49-F238E27FC236}">
                <a16:creationId xmlns:a16="http://schemas.microsoft.com/office/drawing/2014/main" id="{EB8B751F-D9CB-D54F-9F85-D490C88B85F0}"/>
              </a:ext>
            </a:extLst>
          </p:cNvPr>
          <p:cNvSpPr txBox="1">
            <a:spLocks noChangeArrowheads="1"/>
          </p:cNvSpPr>
          <p:nvPr/>
        </p:nvSpPr>
        <p:spPr bwMode="auto">
          <a:xfrm>
            <a:off x="1752600" y="594995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图 </a:t>
            </a:r>
            <a:r>
              <a:rPr lang="en-US" altLang="zh-CN" sz="2400">
                <a:solidFill>
                  <a:srgbClr val="D60093"/>
                </a:solidFill>
              </a:rPr>
              <a:t>5-16 </a:t>
            </a:r>
            <a:r>
              <a:rPr lang="zh-CN" altLang="en-US" sz="2400">
                <a:solidFill>
                  <a:srgbClr val="D60093"/>
                </a:solidFill>
              </a:rPr>
              <a:t>具有快表的地址变换机构</a:t>
            </a:r>
          </a:p>
        </p:txBody>
      </p:sp>
      <p:sp>
        <p:nvSpPr>
          <p:cNvPr id="65612" name="AutoShape 1102">
            <a:extLst>
              <a:ext uri="{FF2B5EF4-FFF2-40B4-BE49-F238E27FC236}">
                <a16:creationId xmlns:a16="http://schemas.microsoft.com/office/drawing/2014/main" id="{7E3FA574-1FBA-AB45-B195-37FB1D65D437}"/>
              </a:ext>
            </a:extLst>
          </p:cNvPr>
          <p:cNvSpPr>
            <a:spLocks/>
          </p:cNvSpPr>
          <p:nvPr/>
        </p:nvSpPr>
        <p:spPr bwMode="auto">
          <a:xfrm rot="-5400000">
            <a:off x="7658100" y="4899025"/>
            <a:ext cx="76200" cy="2438400"/>
          </a:xfrm>
          <a:prstGeom prst="leftBrace">
            <a:avLst>
              <a:gd name="adj1" fmla="val 266667"/>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5613" name="Line 1103">
            <a:extLst>
              <a:ext uri="{FF2B5EF4-FFF2-40B4-BE49-F238E27FC236}">
                <a16:creationId xmlns:a16="http://schemas.microsoft.com/office/drawing/2014/main" id="{FFE4EF5A-66DF-D247-988C-CF6B18066860}"/>
              </a:ext>
            </a:extLst>
          </p:cNvPr>
          <p:cNvSpPr>
            <a:spLocks noChangeShapeType="1"/>
          </p:cNvSpPr>
          <p:nvPr/>
        </p:nvSpPr>
        <p:spPr bwMode="auto">
          <a:xfrm>
            <a:off x="3352800" y="1676400"/>
            <a:ext cx="9906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14" name="Line 1104">
            <a:extLst>
              <a:ext uri="{FF2B5EF4-FFF2-40B4-BE49-F238E27FC236}">
                <a16:creationId xmlns:a16="http://schemas.microsoft.com/office/drawing/2014/main" id="{763E8594-C516-4B49-B7C0-CE82B56816BC}"/>
              </a:ext>
            </a:extLst>
          </p:cNvPr>
          <p:cNvSpPr>
            <a:spLocks noChangeShapeType="1"/>
          </p:cNvSpPr>
          <p:nvPr/>
        </p:nvSpPr>
        <p:spPr bwMode="auto">
          <a:xfrm>
            <a:off x="3962400" y="4495800"/>
            <a:ext cx="5334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15" name="Line 1105">
            <a:extLst>
              <a:ext uri="{FF2B5EF4-FFF2-40B4-BE49-F238E27FC236}">
                <a16:creationId xmlns:a16="http://schemas.microsoft.com/office/drawing/2014/main" id="{62AF5124-852D-A94A-9894-B629D1AC166C}"/>
              </a:ext>
            </a:extLst>
          </p:cNvPr>
          <p:cNvSpPr>
            <a:spLocks noChangeShapeType="1"/>
          </p:cNvSpPr>
          <p:nvPr/>
        </p:nvSpPr>
        <p:spPr bwMode="auto">
          <a:xfrm>
            <a:off x="4495800" y="4495800"/>
            <a:ext cx="0" cy="6858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16" name="Line 1106">
            <a:extLst>
              <a:ext uri="{FF2B5EF4-FFF2-40B4-BE49-F238E27FC236}">
                <a16:creationId xmlns:a16="http://schemas.microsoft.com/office/drawing/2014/main" id="{396CBB37-A290-2D46-B242-2B3E87940F14}"/>
              </a:ext>
            </a:extLst>
          </p:cNvPr>
          <p:cNvSpPr>
            <a:spLocks noChangeShapeType="1"/>
          </p:cNvSpPr>
          <p:nvPr/>
        </p:nvSpPr>
        <p:spPr bwMode="auto">
          <a:xfrm>
            <a:off x="4495800" y="5181600"/>
            <a:ext cx="25908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aphicFrame>
        <p:nvGraphicFramePr>
          <p:cNvPr id="397441" name="Group 1153">
            <a:extLst>
              <a:ext uri="{FF2B5EF4-FFF2-40B4-BE49-F238E27FC236}">
                <a16:creationId xmlns:a16="http://schemas.microsoft.com/office/drawing/2014/main" id="{F550B0A9-E287-9644-9E1F-E4C2719E7A96}"/>
              </a:ext>
            </a:extLst>
          </p:cNvPr>
          <p:cNvGraphicFramePr>
            <a:graphicFrameLocks noGrp="1"/>
          </p:cNvGraphicFramePr>
          <p:nvPr/>
        </p:nvGraphicFramePr>
        <p:xfrm>
          <a:off x="5257800" y="3124200"/>
          <a:ext cx="1066800" cy="17068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35218">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1" i="0" u="none" strike="noStrike" cap="none" normalizeH="0" baseline="0">
                        <a:ln>
                          <a:noFill/>
                        </a:ln>
                        <a:solidFill>
                          <a:srgbClr val="3333FF"/>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5218">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1" i="0" u="none" strike="noStrike" cap="none" normalizeH="0" baseline="0">
                        <a:ln>
                          <a:noFill/>
                        </a:ln>
                        <a:solidFill>
                          <a:srgbClr val="3333FF"/>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5218">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692">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1600" b="1" i="0" u="none" strike="noStrike" cap="none" normalizeH="0" baseline="0">
                          <a:ln>
                            <a:noFill/>
                          </a:ln>
                          <a:solidFill>
                            <a:srgbClr val="3333FF"/>
                          </a:solidFill>
                          <a:effectLst/>
                          <a:latin typeface="Times New Roman" pitchFamily="18" charset="0"/>
                          <a:ea typeface="宋体" pitchFamily="2" charset="-122"/>
                        </a:rPr>
                        <a:t> 3</a:t>
                      </a: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1800" b="1" i="0" u="none" strike="noStrike" cap="none" normalizeH="0" baseline="0">
                          <a:ln>
                            <a:noFill/>
                          </a:ln>
                          <a:solidFill>
                            <a:srgbClr val="3333FF"/>
                          </a:solidFill>
                          <a:effectLst/>
                          <a:latin typeface="Times New Roman" pitchFamily="18" charset="0"/>
                          <a:ea typeface="宋体" pitchFamily="2" charset="-122"/>
                        </a:rPr>
                        <a:t> b</a:t>
                      </a: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5218">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5637" name="Text Box 1154">
            <a:extLst>
              <a:ext uri="{FF2B5EF4-FFF2-40B4-BE49-F238E27FC236}">
                <a16:creationId xmlns:a16="http://schemas.microsoft.com/office/drawing/2014/main" id="{4269D963-C7A2-E04E-A492-0CC331CDAECA}"/>
              </a:ext>
            </a:extLst>
          </p:cNvPr>
          <p:cNvSpPr txBox="1">
            <a:spLocks noChangeArrowheads="1"/>
          </p:cNvSpPr>
          <p:nvPr/>
        </p:nvSpPr>
        <p:spPr bwMode="auto">
          <a:xfrm>
            <a:off x="5791200" y="2743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块号</a:t>
            </a:r>
          </a:p>
        </p:txBody>
      </p:sp>
      <p:sp>
        <p:nvSpPr>
          <p:cNvPr id="65638" name="Text Box 1155">
            <a:extLst>
              <a:ext uri="{FF2B5EF4-FFF2-40B4-BE49-F238E27FC236}">
                <a16:creationId xmlns:a16="http://schemas.microsoft.com/office/drawing/2014/main" id="{D4A1CFED-8E92-1847-812A-3D3012DE6F0C}"/>
              </a:ext>
            </a:extLst>
          </p:cNvPr>
          <p:cNvSpPr txBox="1">
            <a:spLocks noChangeArrowheads="1"/>
          </p:cNvSpPr>
          <p:nvPr/>
        </p:nvSpPr>
        <p:spPr bwMode="auto">
          <a:xfrm>
            <a:off x="5181600" y="2743200"/>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p>
        </p:txBody>
      </p:sp>
      <p:sp>
        <p:nvSpPr>
          <p:cNvPr id="65639" name="Rectangle 1156">
            <a:extLst>
              <a:ext uri="{FF2B5EF4-FFF2-40B4-BE49-F238E27FC236}">
                <a16:creationId xmlns:a16="http://schemas.microsoft.com/office/drawing/2014/main" id="{6EE2374D-B0D9-AC45-A6A1-3AB0210FB3EF}"/>
              </a:ext>
            </a:extLst>
          </p:cNvPr>
          <p:cNvSpPr>
            <a:spLocks noChangeArrowheads="1"/>
          </p:cNvSpPr>
          <p:nvPr/>
        </p:nvSpPr>
        <p:spPr bwMode="auto">
          <a:xfrm>
            <a:off x="4419600" y="2971800"/>
            <a:ext cx="609600" cy="1447800"/>
          </a:xfrm>
          <a:prstGeom prst="rect">
            <a:avLst/>
          </a:prstGeom>
          <a:solidFill>
            <a:srgbClr val="FFFFFF"/>
          </a:solidFill>
          <a:ln w="1905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5640" name="Text Box 1157">
            <a:extLst>
              <a:ext uri="{FF2B5EF4-FFF2-40B4-BE49-F238E27FC236}">
                <a16:creationId xmlns:a16="http://schemas.microsoft.com/office/drawing/2014/main" id="{60BBA182-2C3A-1D4B-9239-478209FDF414}"/>
              </a:ext>
            </a:extLst>
          </p:cNvPr>
          <p:cNvSpPr txBox="1">
            <a:spLocks noChangeArrowheads="1"/>
          </p:cNvSpPr>
          <p:nvPr/>
        </p:nvSpPr>
        <p:spPr bwMode="auto">
          <a:xfrm>
            <a:off x="4495800" y="3048000"/>
            <a:ext cx="457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输入寄存器</a:t>
            </a:r>
          </a:p>
        </p:txBody>
      </p:sp>
      <p:sp>
        <p:nvSpPr>
          <p:cNvPr id="65641" name="Line 1159">
            <a:extLst>
              <a:ext uri="{FF2B5EF4-FFF2-40B4-BE49-F238E27FC236}">
                <a16:creationId xmlns:a16="http://schemas.microsoft.com/office/drawing/2014/main" id="{5992B48D-0E6E-4240-90F9-8564204C54BE}"/>
              </a:ext>
            </a:extLst>
          </p:cNvPr>
          <p:cNvSpPr>
            <a:spLocks noChangeShapeType="1"/>
          </p:cNvSpPr>
          <p:nvPr/>
        </p:nvSpPr>
        <p:spPr bwMode="auto">
          <a:xfrm>
            <a:off x="4724400" y="2667000"/>
            <a:ext cx="0" cy="3048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42" name="Line 1160">
            <a:extLst>
              <a:ext uri="{FF2B5EF4-FFF2-40B4-BE49-F238E27FC236}">
                <a16:creationId xmlns:a16="http://schemas.microsoft.com/office/drawing/2014/main" id="{C4378520-4477-8C41-947F-500B1A31BE33}"/>
              </a:ext>
            </a:extLst>
          </p:cNvPr>
          <p:cNvSpPr>
            <a:spLocks noChangeShapeType="1"/>
          </p:cNvSpPr>
          <p:nvPr/>
        </p:nvSpPr>
        <p:spPr bwMode="auto">
          <a:xfrm flipV="1">
            <a:off x="5029200" y="3124200"/>
            <a:ext cx="228600" cy="2286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3" name="Line 1161">
            <a:extLst>
              <a:ext uri="{FF2B5EF4-FFF2-40B4-BE49-F238E27FC236}">
                <a16:creationId xmlns:a16="http://schemas.microsoft.com/office/drawing/2014/main" id="{9AF3286F-58DA-7046-A3A6-3BCD657B859D}"/>
              </a:ext>
            </a:extLst>
          </p:cNvPr>
          <p:cNvSpPr>
            <a:spLocks noChangeShapeType="1"/>
          </p:cNvSpPr>
          <p:nvPr/>
        </p:nvSpPr>
        <p:spPr bwMode="auto">
          <a:xfrm flipV="1">
            <a:off x="5029200" y="3429000"/>
            <a:ext cx="228600" cy="2286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4" name="Line 1162">
            <a:extLst>
              <a:ext uri="{FF2B5EF4-FFF2-40B4-BE49-F238E27FC236}">
                <a16:creationId xmlns:a16="http://schemas.microsoft.com/office/drawing/2014/main" id="{6BD3B2AB-EEA5-3443-9B20-E40802F1E274}"/>
              </a:ext>
            </a:extLst>
          </p:cNvPr>
          <p:cNvSpPr>
            <a:spLocks noChangeShapeType="1"/>
          </p:cNvSpPr>
          <p:nvPr/>
        </p:nvSpPr>
        <p:spPr bwMode="auto">
          <a:xfrm flipV="1">
            <a:off x="5029200" y="3810000"/>
            <a:ext cx="228600" cy="1524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5" name="Line 1163">
            <a:extLst>
              <a:ext uri="{FF2B5EF4-FFF2-40B4-BE49-F238E27FC236}">
                <a16:creationId xmlns:a16="http://schemas.microsoft.com/office/drawing/2014/main" id="{C8CC2F36-AC8B-344F-8811-54B19986E5A5}"/>
              </a:ext>
            </a:extLst>
          </p:cNvPr>
          <p:cNvSpPr>
            <a:spLocks noChangeShapeType="1"/>
          </p:cNvSpPr>
          <p:nvPr/>
        </p:nvSpPr>
        <p:spPr bwMode="auto">
          <a:xfrm>
            <a:off x="5029200" y="4114800"/>
            <a:ext cx="2286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6" name="Line 1164">
            <a:extLst>
              <a:ext uri="{FF2B5EF4-FFF2-40B4-BE49-F238E27FC236}">
                <a16:creationId xmlns:a16="http://schemas.microsoft.com/office/drawing/2014/main" id="{37574A17-FA9C-D94C-859C-A933D9EFC20E}"/>
              </a:ext>
            </a:extLst>
          </p:cNvPr>
          <p:cNvSpPr>
            <a:spLocks noChangeShapeType="1"/>
          </p:cNvSpPr>
          <p:nvPr/>
        </p:nvSpPr>
        <p:spPr bwMode="auto">
          <a:xfrm>
            <a:off x="5029200" y="4343400"/>
            <a:ext cx="228600" cy="1524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7" name="Text Box 1165">
            <a:extLst>
              <a:ext uri="{FF2B5EF4-FFF2-40B4-BE49-F238E27FC236}">
                <a16:creationId xmlns:a16="http://schemas.microsoft.com/office/drawing/2014/main" id="{78A42AEB-E284-7C45-9F19-E745775ED4FD}"/>
              </a:ext>
            </a:extLst>
          </p:cNvPr>
          <p:cNvSpPr txBox="1">
            <a:spLocks noChangeArrowheads="1"/>
          </p:cNvSpPr>
          <p:nvPr/>
        </p:nvSpPr>
        <p:spPr bwMode="auto">
          <a:xfrm>
            <a:off x="5257800" y="4814888"/>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快表</a:t>
            </a:r>
          </a:p>
        </p:txBody>
      </p:sp>
      <p:sp>
        <p:nvSpPr>
          <p:cNvPr id="65648" name="Text Box 1166">
            <a:extLst>
              <a:ext uri="{FF2B5EF4-FFF2-40B4-BE49-F238E27FC236}">
                <a16:creationId xmlns:a16="http://schemas.microsoft.com/office/drawing/2014/main" id="{ED6DE7E0-3477-C343-9F22-7FA5131AA535}"/>
              </a:ext>
            </a:extLst>
          </p:cNvPr>
          <p:cNvSpPr txBox="1">
            <a:spLocks noChangeArrowheads="1"/>
          </p:cNvSpPr>
          <p:nvPr/>
        </p:nvSpPr>
        <p:spPr bwMode="auto">
          <a:xfrm>
            <a:off x="6858000" y="553085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b</a:t>
            </a:r>
          </a:p>
        </p:txBody>
      </p:sp>
      <p:sp>
        <p:nvSpPr>
          <p:cNvPr id="65649" name="Text Box 1167">
            <a:extLst>
              <a:ext uri="{FF2B5EF4-FFF2-40B4-BE49-F238E27FC236}">
                <a16:creationId xmlns:a16="http://schemas.microsoft.com/office/drawing/2014/main" id="{84461B1C-C40C-A546-9F14-DE9D0F948FB2}"/>
              </a:ext>
            </a:extLst>
          </p:cNvPr>
          <p:cNvSpPr txBox="1">
            <a:spLocks noChangeArrowheads="1"/>
          </p:cNvSpPr>
          <p:nvPr/>
        </p:nvSpPr>
        <p:spPr bwMode="auto">
          <a:xfrm>
            <a:off x="8077200" y="55467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d</a:t>
            </a:r>
          </a:p>
        </p:txBody>
      </p:sp>
      <p:sp>
        <p:nvSpPr>
          <p:cNvPr id="65650" name="Line 1168">
            <a:extLst>
              <a:ext uri="{FF2B5EF4-FFF2-40B4-BE49-F238E27FC236}">
                <a16:creationId xmlns:a16="http://schemas.microsoft.com/office/drawing/2014/main" id="{C4F3D99B-18AB-4A40-8561-B5F9B41D7912}"/>
              </a:ext>
            </a:extLst>
          </p:cNvPr>
          <p:cNvSpPr>
            <a:spLocks noChangeShapeType="1"/>
          </p:cNvSpPr>
          <p:nvPr/>
        </p:nvSpPr>
        <p:spPr bwMode="auto">
          <a:xfrm>
            <a:off x="6324600" y="4267200"/>
            <a:ext cx="7620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51" name="Line 1169">
            <a:extLst>
              <a:ext uri="{FF2B5EF4-FFF2-40B4-BE49-F238E27FC236}">
                <a16:creationId xmlns:a16="http://schemas.microsoft.com/office/drawing/2014/main" id="{969B44CD-95EB-F444-A9E1-93801B2E7482}"/>
              </a:ext>
            </a:extLst>
          </p:cNvPr>
          <p:cNvSpPr>
            <a:spLocks noChangeShapeType="1"/>
          </p:cNvSpPr>
          <p:nvPr/>
        </p:nvSpPr>
        <p:spPr bwMode="auto">
          <a:xfrm>
            <a:off x="7086600" y="4267200"/>
            <a:ext cx="0" cy="12192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652" name="Rectangle 1170">
            <a:extLst>
              <a:ext uri="{FF2B5EF4-FFF2-40B4-BE49-F238E27FC236}">
                <a16:creationId xmlns:a16="http://schemas.microsoft.com/office/drawing/2014/main" id="{05326BF5-5C2C-C54D-9DEC-9FE2E865A06F}"/>
              </a:ext>
            </a:extLst>
          </p:cNvPr>
          <p:cNvSpPr>
            <a:spLocks noChangeArrowheads="1"/>
          </p:cNvSpPr>
          <p:nvPr/>
        </p:nvSpPr>
        <p:spPr bwMode="auto">
          <a:xfrm>
            <a:off x="4419600" y="2514600"/>
            <a:ext cx="282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1200">
                <a:solidFill>
                  <a:schemeClr val="tx1"/>
                </a:solidFill>
              </a:rPr>
              <a:t>●</a:t>
            </a:r>
          </a:p>
        </p:txBody>
      </p:sp>
      <p:sp>
        <p:nvSpPr>
          <p:cNvPr id="65653" name="Text Box 1171">
            <a:extLst>
              <a:ext uri="{FF2B5EF4-FFF2-40B4-BE49-F238E27FC236}">
                <a16:creationId xmlns:a16="http://schemas.microsoft.com/office/drawing/2014/main" id="{9FDD1220-0A2B-CF4A-B7D7-EEECE7D71D2F}"/>
              </a:ext>
            </a:extLst>
          </p:cNvPr>
          <p:cNvSpPr txBox="1">
            <a:spLocks noChangeArrowheads="1"/>
          </p:cNvSpPr>
          <p:nvPr/>
        </p:nvSpPr>
        <p:spPr bwMode="auto">
          <a:xfrm>
            <a:off x="4572000" y="251460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200">
                <a:solidFill>
                  <a:schemeClr val="tx1"/>
                </a:solidFill>
              </a:rPr>
              <a:t>●</a:t>
            </a:r>
          </a:p>
        </p:txBody>
      </p:sp>
    </p:spTree>
    <p:extLst>
      <p:ext uri="{BB962C8B-B14F-4D97-AF65-F5344CB8AC3E}">
        <p14:creationId xmlns:p14="http://schemas.microsoft.com/office/powerpoint/2010/main" val="469344693"/>
      </p:ext>
    </p:extLst>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FAF184-CF01-B044-A16E-F0FF1BE36D70}"/>
              </a:ext>
            </a:extLst>
          </p:cNvPr>
          <p:cNvSpPr>
            <a:spLocks noGrp="1"/>
          </p:cNvSpPr>
          <p:nvPr>
            <p:ph idx="1"/>
          </p:nvPr>
        </p:nvSpPr>
        <p:spPr>
          <a:xfrm>
            <a:off x="685800" y="765175"/>
            <a:ext cx="8062913" cy="5543550"/>
          </a:xfrm>
        </p:spPr>
        <p:txBody>
          <a:bodyPr/>
          <a:lstStyle/>
          <a:p>
            <a:pPr hangingPunct="1">
              <a:lnSpc>
                <a:spcPct val="110000"/>
              </a:lnSpc>
              <a:buClr>
                <a:srgbClr val="0000FF"/>
              </a:buClr>
            </a:pPr>
            <a:r>
              <a:rPr lang="zh-CN" altLang="en-US" sz="2800" b="1">
                <a:solidFill>
                  <a:srgbClr val="0000FF"/>
                </a:solidFill>
                <a:latin typeface="幼圆" pitchFamily="49" charset="-122"/>
                <a:ea typeface="幼圆" pitchFamily="49" charset="-122"/>
              </a:rPr>
              <a:t>现代的大多数计算机系统都支持非常大的逻辑地址空间，页表非常大，要占用相当大的内存空间。</a:t>
            </a:r>
            <a:endParaRPr lang="en-US" altLang="zh-CN" sz="2800" b="1">
              <a:solidFill>
                <a:srgbClr val="0000FF"/>
              </a:solidFill>
              <a:latin typeface="幼圆" pitchFamily="49" charset="-122"/>
              <a:ea typeface="幼圆" pitchFamily="49" charset="-122"/>
            </a:endParaRPr>
          </a:p>
          <a:p>
            <a:pPr lvl="1" hangingPunct="1">
              <a:lnSpc>
                <a:spcPct val="110000"/>
              </a:lnSpc>
              <a:buClr>
                <a:srgbClr val="0000FF"/>
              </a:buClr>
            </a:pPr>
            <a:r>
              <a:rPr lang="zh-CN" altLang="en-US" b="1">
                <a:solidFill>
                  <a:srgbClr val="000000"/>
                </a:solidFill>
                <a:latin typeface="幼圆" pitchFamily="49" charset="-122"/>
                <a:ea typeface="幼圆" pitchFamily="49" charset="-122"/>
              </a:rPr>
              <a:t>例如：一个３２位的逻辑地址空间的分页系统，规定页面大小为４ＫＢ</a:t>
            </a:r>
            <a:r>
              <a:rPr lang="en-US" altLang="zh-CN" b="1">
                <a:solidFill>
                  <a:srgbClr val="000000"/>
                </a:solidFill>
                <a:latin typeface="幼圆" pitchFamily="49" charset="-122"/>
                <a:ea typeface="幼圆" pitchFamily="49" charset="-122"/>
              </a:rPr>
              <a:t>(</a:t>
            </a:r>
            <a:r>
              <a:rPr lang="zh-CN" altLang="en-US" b="1">
                <a:solidFill>
                  <a:srgbClr val="000000"/>
                </a:solidFill>
                <a:latin typeface="幼圆" pitchFamily="49" charset="-122"/>
                <a:ea typeface="幼圆" pitchFamily="49" charset="-122"/>
              </a:rPr>
              <a:t>占</a:t>
            </a:r>
            <a:r>
              <a:rPr lang="en-US" altLang="zh-CN" b="1">
                <a:solidFill>
                  <a:srgbClr val="000000"/>
                </a:solidFill>
                <a:latin typeface="幼圆" pitchFamily="49" charset="-122"/>
                <a:ea typeface="幼圆" pitchFamily="49" charset="-122"/>
              </a:rPr>
              <a:t>12</a:t>
            </a:r>
            <a:r>
              <a:rPr lang="zh-CN" altLang="en-US" b="1">
                <a:solidFill>
                  <a:srgbClr val="000000"/>
                </a:solidFill>
                <a:latin typeface="幼圆" pitchFamily="49" charset="-122"/>
                <a:ea typeface="幼圆" pitchFamily="49" charset="-122"/>
              </a:rPr>
              <a:t>位</a:t>
            </a:r>
            <a:r>
              <a:rPr lang="en-US" altLang="zh-CN" b="1">
                <a:solidFill>
                  <a:srgbClr val="000000"/>
                </a:solidFill>
                <a:latin typeface="幼圆" pitchFamily="49" charset="-122"/>
                <a:ea typeface="幼圆" pitchFamily="49" charset="-122"/>
              </a:rPr>
              <a:t>)</a:t>
            </a:r>
            <a:r>
              <a:rPr lang="zh-CN" altLang="en-US" b="1">
                <a:solidFill>
                  <a:srgbClr val="000000"/>
                </a:solidFill>
                <a:latin typeface="幼圆" pitchFamily="49" charset="-122"/>
                <a:ea typeface="幼圆" pitchFamily="49" charset="-122"/>
              </a:rPr>
              <a:t>，则每个进程的页表项可达１Ｍ（</a:t>
            </a:r>
            <a:r>
              <a:rPr lang="en-US" altLang="zh-CN" b="1">
                <a:solidFill>
                  <a:srgbClr val="000000"/>
                </a:solidFill>
                <a:latin typeface="幼圆" pitchFamily="49" charset="-122"/>
                <a:ea typeface="幼圆" pitchFamily="49" charset="-122"/>
              </a:rPr>
              <a:t>20</a:t>
            </a:r>
            <a:r>
              <a:rPr lang="zh-CN" altLang="en-US" b="1">
                <a:solidFill>
                  <a:srgbClr val="000000"/>
                </a:solidFill>
                <a:latin typeface="幼圆" pitchFamily="49" charset="-122"/>
                <a:ea typeface="幼圆" pitchFamily="49" charset="-122"/>
              </a:rPr>
              <a:t>位）个，占４ＭＢ（每个页表项占</a:t>
            </a:r>
            <a:r>
              <a:rPr lang="en-US" altLang="zh-CN" b="1">
                <a:solidFill>
                  <a:srgbClr val="000000"/>
                </a:solidFill>
                <a:latin typeface="幼圆" pitchFamily="49" charset="-122"/>
                <a:ea typeface="幼圆" pitchFamily="49" charset="-122"/>
              </a:rPr>
              <a:t>4B</a:t>
            </a:r>
            <a:r>
              <a:rPr lang="zh-CN" altLang="en-US" b="1">
                <a:solidFill>
                  <a:srgbClr val="000000"/>
                </a:solidFill>
                <a:latin typeface="幼圆" pitchFamily="49" charset="-122"/>
                <a:ea typeface="幼圆" pitchFamily="49" charset="-122"/>
              </a:rPr>
              <a:t>）的内存空间，而且要求连续存放</a:t>
            </a:r>
            <a:endParaRPr lang="en-US" altLang="zh-CN" b="1">
              <a:solidFill>
                <a:srgbClr val="000000"/>
              </a:solidFill>
              <a:latin typeface="幼圆" pitchFamily="49" charset="-122"/>
              <a:ea typeface="幼圆" pitchFamily="49" charset="-122"/>
            </a:endParaRPr>
          </a:p>
          <a:p>
            <a:pPr hangingPunct="1">
              <a:lnSpc>
                <a:spcPct val="110000"/>
              </a:lnSpc>
              <a:buClr>
                <a:srgbClr val="0000FF"/>
              </a:buClr>
            </a:pPr>
            <a:r>
              <a:rPr lang="zh-CN" altLang="en-US" b="1">
                <a:solidFill>
                  <a:srgbClr val="D60093"/>
                </a:solidFill>
                <a:latin typeface="幼圆" pitchFamily="49" charset="-122"/>
                <a:ea typeface="幼圆" pitchFamily="49" charset="-122"/>
              </a:rPr>
              <a:t>如何解决为页表寻找大空间问题？</a:t>
            </a:r>
            <a:endParaRPr lang="en-US" altLang="zh-CN" b="1">
              <a:solidFill>
                <a:srgbClr val="D60093"/>
              </a:solidFill>
              <a:latin typeface="幼圆" pitchFamily="49" charset="-122"/>
              <a:ea typeface="幼圆" pitchFamily="49" charset="-122"/>
            </a:endParaRPr>
          </a:p>
          <a:p>
            <a:pPr lvl="1" hangingPunct="1">
              <a:lnSpc>
                <a:spcPct val="110000"/>
              </a:lnSpc>
              <a:buClr>
                <a:srgbClr val="0000FF"/>
              </a:buClr>
            </a:pPr>
            <a:r>
              <a:rPr lang="zh-CN" altLang="en-US" b="1">
                <a:solidFill>
                  <a:srgbClr val="000000"/>
                </a:solidFill>
                <a:latin typeface="幼圆" pitchFamily="49" charset="-122"/>
                <a:ea typeface="幼圆" pitchFamily="49" charset="-122"/>
              </a:rPr>
              <a:t>采用离散的方式存储页表</a:t>
            </a:r>
            <a:endParaRPr lang="en-US" altLang="zh-CN" b="1">
              <a:solidFill>
                <a:srgbClr val="000000"/>
              </a:solidFill>
              <a:latin typeface="幼圆" pitchFamily="49" charset="-122"/>
              <a:ea typeface="幼圆" pitchFamily="49" charset="-122"/>
            </a:endParaRPr>
          </a:p>
          <a:p>
            <a:pPr lvl="1" hangingPunct="1">
              <a:lnSpc>
                <a:spcPct val="110000"/>
              </a:lnSpc>
              <a:buClr>
                <a:srgbClr val="0000FF"/>
              </a:buClr>
            </a:pPr>
            <a:r>
              <a:rPr lang="zh-CN" altLang="en-US" b="1">
                <a:solidFill>
                  <a:srgbClr val="000000"/>
                </a:solidFill>
                <a:latin typeface="幼圆" pitchFamily="49" charset="-122"/>
                <a:ea typeface="幼圆" pitchFamily="49" charset="-122"/>
              </a:rPr>
              <a:t>只将</a:t>
            </a:r>
            <a:r>
              <a:rPr lang="zh-CN" altLang="en-US" b="1">
                <a:solidFill>
                  <a:srgbClr val="0000FF"/>
                </a:solidFill>
                <a:latin typeface="幼圆" pitchFamily="49" charset="-122"/>
                <a:ea typeface="幼圆" pitchFamily="49" charset="-122"/>
              </a:rPr>
              <a:t>当前需要</a:t>
            </a:r>
            <a:r>
              <a:rPr lang="zh-CN" altLang="en-US" b="1">
                <a:solidFill>
                  <a:srgbClr val="000000"/>
                </a:solidFill>
                <a:latin typeface="幼圆" pitchFamily="49" charset="-122"/>
                <a:ea typeface="幼圆" pitchFamily="49" charset="-122"/>
              </a:rPr>
              <a:t>的</a:t>
            </a:r>
            <a:r>
              <a:rPr lang="zh-CN" altLang="en-US" b="1">
                <a:solidFill>
                  <a:srgbClr val="D60093"/>
                </a:solidFill>
                <a:latin typeface="幼圆" pitchFamily="49" charset="-122"/>
                <a:ea typeface="幼圆" pitchFamily="49" charset="-122"/>
              </a:rPr>
              <a:t>部分页表项</a:t>
            </a:r>
            <a:r>
              <a:rPr lang="zh-CN" altLang="en-US" b="1">
                <a:solidFill>
                  <a:srgbClr val="0000FF"/>
                </a:solidFill>
                <a:latin typeface="幼圆" pitchFamily="49" charset="-122"/>
                <a:ea typeface="幼圆" pitchFamily="49" charset="-122"/>
              </a:rPr>
              <a:t>调入内存</a:t>
            </a:r>
            <a:endParaRPr lang="zh-CN" altLang="en-US" b="1">
              <a:solidFill>
                <a:srgbClr val="D60093"/>
              </a:solidFill>
              <a:latin typeface="幼圆" pitchFamily="49" charset="-122"/>
              <a:ea typeface="幼圆" pitchFamily="49" charset="-122"/>
            </a:endParaRPr>
          </a:p>
        </p:txBody>
      </p:sp>
      <p:sp>
        <p:nvSpPr>
          <p:cNvPr id="66563" name="Text Box 1027">
            <a:extLst>
              <a:ext uri="{FF2B5EF4-FFF2-40B4-BE49-F238E27FC236}">
                <a16:creationId xmlns:a16="http://schemas.microsoft.com/office/drawing/2014/main" id="{543402CD-68DB-1543-B974-B49A893C472C}"/>
              </a:ext>
            </a:extLst>
          </p:cNvPr>
          <p:cNvSpPr txBox="1">
            <a:spLocks noChangeArrowheads="1"/>
          </p:cNvSpPr>
          <p:nvPr/>
        </p:nvSpPr>
        <p:spPr bwMode="auto">
          <a:xfrm>
            <a:off x="533400" y="4445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两级或多级页表</a:t>
            </a:r>
          </a:p>
        </p:txBody>
      </p:sp>
    </p:spTree>
    <p:extLst>
      <p:ext uri="{BB962C8B-B14F-4D97-AF65-F5344CB8AC3E}">
        <p14:creationId xmlns:p14="http://schemas.microsoft.com/office/powerpoint/2010/main" val="23434569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EC1E28-965A-8046-BCEF-F6622A6FFCF5}"/>
              </a:ext>
            </a:extLst>
          </p:cNvPr>
          <p:cNvSpPr>
            <a:spLocks noGrp="1"/>
          </p:cNvSpPr>
          <p:nvPr>
            <p:ph idx="1"/>
          </p:nvPr>
        </p:nvSpPr>
        <p:spPr>
          <a:xfrm>
            <a:off x="685800" y="620713"/>
            <a:ext cx="8207375" cy="4114800"/>
          </a:xfrm>
        </p:spPr>
        <p:txBody>
          <a:bodyPr/>
          <a:lstStyle/>
          <a:p>
            <a:pPr marL="342900" lvl="1" indent="-342900">
              <a:buClr>
                <a:srgbClr val="0000FF"/>
              </a:buClr>
              <a:buSzTx/>
              <a:buFont typeface="Monotype Sorts" pitchFamily="2" charset="2"/>
              <a:buChar char="§"/>
            </a:pPr>
            <a:r>
              <a:rPr lang="zh-CN" altLang="en-US" sz="3200" b="1">
                <a:solidFill>
                  <a:srgbClr val="0000FF"/>
                </a:solidFill>
                <a:latin typeface="幼圆" pitchFamily="49" charset="-122"/>
                <a:ea typeface="幼圆" pitchFamily="49" charset="-122"/>
              </a:rPr>
              <a:t>采用离散方式存储页表的主要方法</a:t>
            </a:r>
            <a:endParaRPr lang="en-US" altLang="zh-CN" sz="3200" b="1">
              <a:solidFill>
                <a:srgbClr val="0000FF"/>
              </a:solidFill>
              <a:latin typeface="幼圆" pitchFamily="49" charset="-122"/>
              <a:ea typeface="幼圆" pitchFamily="49" charset="-122"/>
            </a:endParaRPr>
          </a:p>
          <a:p>
            <a:pPr marL="742950" lvl="2" indent="-342900">
              <a:buClr>
                <a:srgbClr val="0000FF"/>
              </a:buClr>
              <a:buSzPct val="50000"/>
              <a:buFont typeface="Wingdings" pitchFamily="2" charset="2"/>
              <a:buChar char="l"/>
            </a:pPr>
            <a:r>
              <a:rPr lang="zh-CN" altLang="en-US" sz="2800" b="1">
                <a:solidFill>
                  <a:srgbClr val="D60093"/>
                </a:solidFill>
                <a:latin typeface="幼圆" pitchFamily="49" charset="-122"/>
                <a:ea typeface="幼圆" pitchFamily="49" charset="-122"/>
              </a:rPr>
              <a:t>采用两级或多级页表</a:t>
            </a:r>
            <a:endParaRPr lang="en-US" altLang="zh-CN" sz="2800" b="1">
              <a:solidFill>
                <a:srgbClr val="D60093"/>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两级页表</a:t>
            </a:r>
            <a:endParaRPr lang="en-US" altLang="zh-CN" b="1">
              <a:solidFill>
                <a:srgbClr val="0000FF"/>
              </a:solidFill>
              <a:latin typeface="幼圆" pitchFamily="49" charset="-122"/>
              <a:ea typeface="幼圆" pitchFamily="49" charset="-122"/>
            </a:endParaRPr>
          </a:p>
          <a:p>
            <a:pPr marL="342900" lvl="1" indent="-342900">
              <a:buClr>
                <a:srgbClr val="0000FF"/>
              </a:buClr>
            </a:pPr>
            <a:r>
              <a:rPr lang="zh-CN" altLang="en-US" b="1">
                <a:solidFill>
                  <a:srgbClr val="000000"/>
                </a:solidFill>
                <a:latin typeface="幼圆" pitchFamily="49" charset="-122"/>
                <a:ea typeface="幼圆" pitchFamily="49" charset="-122"/>
              </a:rPr>
              <a:t>采用将页表进行分页的办法，使每个页面的大小与内存物理块的大小相同，并进行编号。</a:t>
            </a:r>
            <a:endParaRPr lang="en-US" altLang="zh-CN" b="1">
              <a:solidFill>
                <a:srgbClr val="000000"/>
              </a:solidFill>
              <a:latin typeface="幼圆" pitchFamily="49" charset="-122"/>
              <a:ea typeface="幼圆" pitchFamily="49" charset="-122"/>
            </a:endParaRPr>
          </a:p>
          <a:p>
            <a:pPr marL="342900" lvl="1" indent="-342900">
              <a:buClr>
                <a:srgbClr val="0000FF"/>
              </a:buClr>
            </a:pPr>
            <a:r>
              <a:rPr lang="zh-CN" altLang="en-US" b="1">
                <a:solidFill>
                  <a:srgbClr val="D60093"/>
                </a:solidFill>
                <a:latin typeface="幼圆" pitchFamily="49" charset="-122"/>
                <a:ea typeface="幼圆" pitchFamily="49" charset="-122"/>
              </a:rPr>
              <a:t>外层</a:t>
            </a:r>
            <a:r>
              <a:rPr lang="zh-CN" altLang="en-US" b="1">
                <a:solidFill>
                  <a:srgbClr val="D60093"/>
                </a:solidFill>
                <a:ea typeface="幼圆" pitchFamily="49" charset="-122"/>
              </a:rPr>
              <a:t>页表（</a:t>
            </a:r>
            <a:r>
              <a:rPr lang="en-US" altLang="zh-CN" b="1">
                <a:solidFill>
                  <a:srgbClr val="D60093"/>
                </a:solidFill>
                <a:ea typeface="幼圆" pitchFamily="49" charset="-122"/>
              </a:rPr>
              <a:t>Outer Page Table</a:t>
            </a:r>
            <a:r>
              <a:rPr lang="zh-CN" altLang="en-US" b="1">
                <a:solidFill>
                  <a:srgbClr val="D60093"/>
                </a:solidFill>
                <a:ea typeface="幼圆" pitchFamily="49" charset="-122"/>
              </a:rPr>
              <a:t>）：</a:t>
            </a:r>
            <a:r>
              <a:rPr lang="zh-CN" altLang="en-US" b="1">
                <a:solidFill>
                  <a:srgbClr val="000000"/>
                </a:solidFill>
                <a:latin typeface="幼圆" pitchFamily="49" charset="-122"/>
                <a:ea typeface="幼圆" pitchFamily="49" charset="-122"/>
              </a:rPr>
              <a:t>为离散分配的页表页面建立的一张页表，该页表的每个页表项中记录了页表页面的物理块号。</a:t>
            </a:r>
            <a:endParaRPr lang="en-US" altLang="zh-CN" b="1">
              <a:solidFill>
                <a:srgbClr val="000000"/>
              </a:solidFill>
              <a:latin typeface="幼圆" pitchFamily="49" charset="-122"/>
              <a:ea typeface="幼圆" pitchFamily="49" charset="-122"/>
            </a:endParaRPr>
          </a:p>
          <a:p>
            <a:pPr marL="342900" lvl="1" indent="-342900">
              <a:buClr>
                <a:srgbClr val="0000FF"/>
              </a:buClr>
            </a:pPr>
            <a:r>
              <a:rPr lang="zh-CN" altLang="en-US" b="1">
                <a:solidFill>
                  <a:srgbClr val="D60093"/>
                </a:solidFill>
                <a:latin typeface="幼圆" pitchFamily="49" charset="-122"/>
                <a:ea typeface="幼圆" pitchFamily="49" charset="-122"/>
              </a:rPr>
              <a:t>地址结构</a:t>
            </a:r>
          </a:p>
        </p:txBody>
      </p:sp>
      <p:graphicFrame>
        <p:nvGraphicFramePr>
          <p:cNvPr id="4" name="Group 27">
            <a:extLst>
              <a:ext uri="{FF2B5EF4-FFF2-40B4-BE49-F238E27FC236}">
                <a16:creationId xmlns:a16="http://schemas.microsoft.com/office/drawing/2014/main" id="{895EE244-6D24-6E46-B628-C182DF1A3B01}"/>
              </a:ext>
            </a:extLst>
          </p:cNvPr>
          <p:cNvGraphicFramePr>
            <a:graphicFrameLocks noGrp="1"/>
          </p:cNvGraphicFramePr>
          <p:nvPr/>
        </p:nvGraphicFramePr>
        <p:xfrm>
          <a:off x="1524000" y="5553075"/>
          <a:ext cx="6019800" cy="518048"/>
        </p:xfrm>
        <a:graphic>
          <a:graphicData uri="http://schemas.openxmlformats.org/drawingml/2006/table">
            <a:tbl>
              <a:tblPr/>
              <a:tblGrid>
                <a:gridCol w="20066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3333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Line 37">
            <a:extLst>
              <a:ext uri="{FF2B5EF4-FFF2-40B4-BE49-F238E27FC236}">
                <a16:creationId xmlns:a16="http://schemas.microsoft.com/office/drawing/2014/main" id="{1CF5218B-9D86-9247-9D72-7B6030C70F0E}"/>
              </a:ext>
            </a:extLst>
          </p:cNvPr>
          <p:cNvSpPr>
            <a:spLocks noChangeShapeType="1"/>
          </p:cNvSpPr>
          <p:nvPr/>
        </p:nvSpPr>
        <p:spPr bwMode="auto">
          <a:xfrm flipV="1">
            <a:off x="1524000" y="5172075"/>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 name="Line 38">
            <a:extLst>
              <a:ext uri="{FF2B5EF4-FFF2-40B4-BE49-F238E27FC236}">
                <a16:creationId xmlns:a16="http://schemas.microsoft.com/office/drawing/2014/main" id="{7968442D-0F76-144F-9C4E-D15C829D35CC}"/>
              </a:ext>
            </a:extLst>
          </p:cNvPr>
          <p:cNvSpPr>
            <a:spLocks noChangeShapeType="1"/>
          </p:cNvSpPr>
          <p:nvPr/>
        </p:nvSpPr>
        <p:spPr bwMode="auto">
          <a:xfrm flipV="1">
            <a:off x="7543800" y="5172075"/>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Line 39">
            <a:extLst>
              <a:ext uri="{FF2B5EF4-FFF2-40B4-BE49-F238E27FC236}">
                <a16:creationId xmlns:a16="http://schemas.microsoft.com/office/drawing/2014/main" id="{A51C5954-FB5A-944C-BD16-703AB8E2DF5B}"/>
              </a:ext>
            </a:extLst>
          </p:cNvPr>
          <p:cNvSpPr>
            <a:spLocks noChangeShapeType="1"/>
          </p:cNvSpPr>
          <p:nvPr/>
        </p:nvSpPr>
        <p:spPr bwMode="auto">
          <a:xfrm flipV="1">
            <a:off x="3505200" y="5248275"/>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 name="Line 40">
            <a:extLst>
              <a:ext uri="{FF2B5EF4-FFF2-40B4-BE49-F238E27FC236}">
                <a16:creationId xmlns:a16="http://schemas.microsoft.com/office/drawing/2014/main" id="{609018A6-DE3A-E046-8126-B560B766FF48}"/>
              </a:ext>
            </a:extLst>
          </p:cNvPr>
          <p:cNvSpPr>
            <a:spLocks noChangeShapeType="1"/>
          </p:cNvSpPr>
          <p:nvPr/>
        </p:nvSpPr>
        <p:spPr bwMode="auto">
          <a:xfrm flipV="1">
            <a:off x="5562600" y="5172075"/>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 name="Text Box 41">
            <a:extLst>
              <a:ext uri="{FF2B5EF4-FFF2-40B4-BE49-F238E27FC236}">
                <a16:creationId xmlns:a16="http://schemas.microsoft.com/office/drawing/2014/main" id="{52D66AB3-D719-5547-9633-D97817FA4F17}"/>
              </a:ext>
            </a:extLst>
          </p:cNvPr>
          <p:cNvSpPr txBox="1">
            <a:spLocks noChangeArrowheads="1"/>
          </p:cNvSpPr>
          <p:nvPr/>
        </p:nvSpPr>
        <p:spPr bwMode="auto">
          <a:xfrm>
            <a:off x="1981200" y="5172075"/>
            <a:ext cx="190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外层页号</a:t>
            </a:r>
          </a:p>
        </p:txBody>
      </p:sp>
      <p:sp>
        <p:nvSpPr>
          <p:cNvPr id="10" name="Text Box 42">
            <a:extLst>
              <a:ext uri="{FF2B5EF4-FFF2-40B4-BE49-F238E27FC236}">
                <a16:creationId xmlns:a16="http://schemas.microsoft.com/office/drawing/2014/main" id="{04145749-CC29-474E-BF6B-4BC45E0CA0F6}"/>
              </a:ext>
            </a:extLst>
          </p:cNvPr>
          <p:cNvSpPr txBox="1">
            <a:spLocks noChangeArrowheads="1"/>
          </p:cNvSpPr>
          <p:nvPr/>
        </p:nvSpPr>
        <p:spPr bwMode="auto">
          <a:xfrm>
            <a:off x="3563938" y="5084763"/>
            <a:ext cx="2303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外层页内地址</a:t>
            </a:r>
          </a:p>
        </p:txBody>
      </p:sp>
      <p:sp>
        <p:nvSpPr>
          <p:cNvPr id="11" name="Text Box 43">
            <a:extLst>
              <a:ext uri="{FF2B5EF4-FFF2-40B4-BE49-F238E27FC236}">
                <a16:creationId xmlns:a16="http://schemas.microsoft.com/office/drawing/2014/main" id="{D9EAE77B-5B33-CD4B-87B1-5C8B595492EC}"/>
              </a:ext>
            </a:extLst>
          </p:cNvPr>
          <p:cNvSpPr txBox="1">
            <a:spLocks noChangeArrowheads="1"/>
          </p:cNvSpPr>
          <p:nvPr/>
        </p:nvSpPr>
        <p:spPr bwMode="auto">
          <a:xfrm>
            <a:off x="5795963" y="5084763"/>
            <a:ext cx="152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页内地址</a:t>
            </a:r>
          </a:p>
        </p:txBody>
      </p:sp>
      <p:sp>
        <p:nvSpPr>
          <p:cNvPr id="12" name="Line 44">
            <a:extLst>
              <a:ext uri="{FF2B5EF4-FFF2-40B4-BE49-F238E27FC236}">
                <a16:creationId xmlns:a16="http://schemas.microsoft.com/office/drawing/2014/main" id="{080C8DC2-9DD6-E74E-8A13-8D7AD270644B}"/>
              </a:ext>
            </a:extLst>
          </p:cNvPr>
          <p:cNvSpPr>
            <a:spLocks noChangeShapeType="1"/>
          </p:cNvSpPr>
          <p:nvPr/>
        </p:nvSpPr>
        <p:spPr bwMode="auto">
          <a:xfrm>
            <a:off x="1524000" y="5400675"/>
            <a:ext cx="45720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 name="Line 45">
            <a:extLst>
              <a:ext uri="{FF2B5EF4-FFF2-40B4-BE49-F238E27FC236}">
                <a16:creationId xmlns:a16="http://schemas.microsoft.com/office/drawing/2014/main" id="{15DAA2BE-198E-6A49-B6F0-2F4309A3AEF5}"/>
              </a:ext>
            </a:extLst>
          </p:cNvPr>
          <p:cNvSpPr>
            <a:spLocks noChangeShapeType="1"/>
          </p:cNvSpPr>
          <p:nvPr/>
        </p:nvSpPr>
        <p:spPr bwMode="auto">
          <a:xfrm>
            <a:off x="1600200" y="5553075"/>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46">
            <a:extLst>
              <a:ext uri="{FF2B5EF4-FFF2-40B4-BE49-F238E27FC236}">
                <a16:creationId xmlns:a16="http://schemas.microsoft.com/office/drawing/2014/main" id="{CFD84505-5822-F84D-9AB2-6FDA136A7E24}"/>
              </a:ext>
            </a:extLst>
          </p:cNvPr>
          <p:cNvSpPr>
            <a:spLocks noChangeShapeType="1"/>
          </p:cNvSpPr>
          <p:nvPr/>
        </p:nvSpPr>
        <p:spPr bwMode="auto">
          <a:xfrm>
            <a:off x="3505200" y="5400675"/>
            <a:ext cx="30480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5" name="Line 47">
            <a:extLst>
              <a:ext uri="{FF2B5EF4-FFF2-40B4-BE49-F238E27FC236}">
                <a16:creationId xmlns:a16="http://schemas.microsoft.com/office/drawing/2014/main" id="{25F0BC5F-88B7-214C-98FF-771E1E63A427}"/>
              </a:ext>
            </a:extLst>
          </p:cNvPr>
          <p:cNvSpPr>
            <a:spLocks noChangeShapeType="1"/>
          </p:cNvSpPr>
          <p:nvPr/>
        </p:nvSpPr>
        <p:spPr bwMode="auto">
          <a:xfrm>
            <a:off x="3048000" y="5400675"/>
            <a:ext cx="4572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48">
            <a:extLst>
              <a:ext uri="{FF2B5EF4-FFF2-40B4-BE49-F238E27FC236}">
                <a16:creationId xmlns:a16="http://schemas.microsoft.com/office/drawing/2014/main" id="{176C711C-4B14-4546-898D-3316C01EC204}"/>
              </a:ext>
            </a:extLst>
          </p:cNvPr>
          <p:cNvSpPr>
            <a:spLocks noChangeShapeType="1"/>
          </p:cNvSpPr>
          <p:nvPr/>
        </p:nvSpPr>
        <p:spPr bwMode="auto">
          <a:xfrm>
            <a:off x="5334000" y="5400675"/>
            <a:ext cx="228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49">
            <a:extLst>
              <a:ext uri="{FF2B5EF4-FFF2-40B4-BE49-F238E27FC236}">
                <a16:creationId xmlns:a16="http://schemas.microsoft.com/office/drawing/2014/main" id="{FA5A6E2F-DD43-DE42-A55A-FD5DCE91A5EF}"/>
              </a:ext>
            </a:extLst>
          </p:cNvPr>
          <p:cNvSpPr>
            <a:spLocks noChangeShapeType="1"/>
          </p:cNvSpPr>
          <p:nvPr/>
        </p:nvSpPr>
        <p:spPr bwMode="auto">
          <a:xfrm>
            <a:off x="5562600" y="5400675"/>
            <a:ext cx="30480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8" name="Line 50">
            <a:extLst>
              <a:ext uri="{FF2B5EF4-FFF2-40B4-BE49-F238E27FC236}">
                <a16:creationId xmlns:a16="http://schemas.microsoft.com/office/drawing/2014/main" id="{CBB8F340-B21A-3B4E-8B32-DC1E66F45016}"/>
              </a:ext>
            </a:extLst>
          </p:cNvPr>
          <p:cNvSpPr>
            <a:spLocks noChangeShapeType="1"/>
          </p:cNvSpPr>
          <p:nvPr/>
        </p:nvSpPr>
        <p:spPr bwMode="auto">
          <a:xfrm>
            <a:off x="7086600" y="5400675"/>
            <a:ext cx="4572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Text Box 51">
            <a:extLst>
              <a:ext uri="{FF2B5EF4-FFF2-40B4-BE49-F238E27FC236}">
                <a16:creationId xmlns:a16="http://schemas.microsoft.com/office/drawing/2014/main" id="{E967BFA0-15FA-7A4D-9CAF-EBE704CF3B99}"/>
              </a:ext>
            </a:extLst>
          </p:cNvPr>
          <p:cNvSpPr txBox="1">
            <a:spLocks noChangeArrowheads="1"/>
          </p:cNvSpPr>
          <p:nvPr/>
        </p:nvSpPr>
        <p:spPr bwMode="auto">
          <a:xfrm>
            <a:off x="1752600" y="5629275"/>
            <a:ext cx="556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         p1                      p2                          d</a:t>
            </a:r>
          </a:p>
        </p:txBody>
      </p:sp>
      <p:sp>
        <p:nvSpPr>
          <p:cNvPr id="20" name="Text Box 52">
            <a:extLst>
              <a:ext uri="{FF2B5EF4-FFF2-40B4-BE49-F238E27FC236}">
                <a16:creationId xmlns:a16="http://schemas.microsoft.com/office/drawing/2014/main" id="{D642CA91-1FB5-2D46-A160-55FC6566F536}"/>
              </a:ext>
            </a:extLst>
          </p:cNvPr>
          <p:cNvSpPr txBox="1">
            <a:spLocks noChangeArrowheads="1"/>
          </p:cNvSpPr>
          <p:nvPr/>
        </p:nvSpPr>
        <p:spPr bwMode="auto">
          <a:xfrm>
            <a:off x="1258888" y="6021388"/>
            <a:ext cx="655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31                      22   21                  12   11                      0</a:t>
            </a:r>
          </a:p>
        </p:txBody>
      </p:sp>
      <p:sp>
        <p:nvSpPr>
          <p:cNvPr id="67613" name="Text Box 1027">
            <a:extLst>
              <a:ext uri="{FF2B5EF4-FFF2-40B4-BE49-F238E27FC236}">
                <a16:creationId xmlns:a16="http://schemas.microsoft.com/office/drawing/2014/main" id="{C3ACAD5F-D967-5F4D-B014-C8B217F971FF}"/>
              </a:ext>
            </a:extLst>
          </p:cNvPr>
          <p:cNvSpPr txBox="1">
            <a:spLocks noChangeArrowheads="1"/>
          </p:cNvSpPr>
          <p:nvPr/>
        </p:nvSpPr>
        <p:spPr bwMode="auto">
          <a:xfrm>
            <a:off x="533400" y="4445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两级或多级页表</a:t>
            </a:r>
          </a:p>
        </p:txBody>
      </p:sp>
    </p:spTree>
    <p:extLst>
      <p:ext uri="{BB962C8B-B14F-4D97-AF65-F5344CB8AC3E}">
        <p14:creationId xmlns:p14="http://schemas.microsoft.com/office/powerpoint/2010/main" val="19905136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par>
                                <p:cTn id="30" presetID="3" presetClass="entr" presetSubtype="1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par>
                                <p:cTn id="33" presetID="3" presetClass="entr" presetSubtype="1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par>
                                <p:cTn id="36" presetID="3" presetClass="entr" presetSubtype="1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linds(horizontal)">
                                      <p:cBhvr>
                                        <p:cTn id="38" dur="500"/>
                                        <p:tgtEl>
                                          <p:spTgt spid="7"/>
                                        </p:tgtEl>
                                      </p:cBhvr>
                                    </p:animEffect>
                                  </p:childTnLst>
                                </p:cTn>
                              </p:par>
                              <p:par>
                                <p:cTn id="39" presetID="3" presetClass="entr" presetSubtype="1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linds(horizontal)">
                                      <p:cBhvr>
                                        <p:cTn id="44" dur="500"/>
                                        <p:tgtEl>
                                          <p:spTgt spid="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linds(horizontal)">
                                      <p:cBhvr>
                                        <p:cTn id="50" dur="500"/>
                                        <p:tgtEl>
                                          <p:spTgt spid="11"/>
                                        </p:tgtEl>
                                      </p:cBhvr>
                                    </p:animEffect>
                                  </p:childTnLst>
                                </p:cTn>
                              </p:par>
                              <p:par>
                                <p:cTn id="51" presetID="3" presetClass="entr" presetSubtype="1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par>
                                <p:cTn id="54" presetID="3" presetClass="entr" presetSubtype="1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linds(horizontal)">
                                      <p:cBhvr>
                                        <p:cTn id="56" dur="500"/>
                                        <p:tgtEl>
                                          <p:spTgt spid="13"/>
                                        </p:tgtEl>
                                      </p:cBhvr>
                                    </p:animEffect>
                                  </p:childTnLst>
                                </p:cTn>
                              </p:par>
                              <p:par>
                                <p:cTn id="57" presetID="3" presetClass="entr" presetSubtype="1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linds(horizontal)">
                                      <p:cBhvr>
                                        <p:cTn id="59" dur="500"/>
                                        <p:tgtEl>
                                          <p:spTgt spid="14"/>
                                        </p:tgtEl>
                                      </p:cBhvr>
                                    </p:animEffect>
                                  </p:childTnLst>
                                </p:cTn>
                              </p:par>
                              <p:par>
                                <p:cTn id="60" presetID="3" presetClass="entr" presetSubtype="1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par>
                                <p:cTn id="63" presetID="3" presetClass="entr" presetSubtype="1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blinds(horizontal)">
                                      <p:cBhvr>
                                        <p:cTn id="65" dur="500"/>
                                        <p:tgtEl>
                                          <p:spTgt spid="16"/>
                                        </p:tgtEl>
                                      </p:cBhvr>
                                    </p:animEffect>
                                  </p:childTnLst>
                                </p:cTn>
                              </p:par>
                              <p:par>
                                <p:cTn id="66" presetID="3" presetClass="entr" presetSubtype="10"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linds(horizontal)">
                                      <p:cBhvr>
                                        <p:cTn id="68" dur="500"/>
                                        <p:tgtEl>
                                          <p:spTgt spid="17"/>
                                        </p:tgtEl>
                                      </p:cBhvr>
                                    </p:animEffect>
                                  </p:childTnLst>
                                </p:cTn>
                              </p:par>
                              <p:par>
                                <p:cTn id="69" presetID="3" presetClass="entr" presetSubtype="10"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linds(horizontal)">
                                      <p:cBhvr>
                                        <p:cTn id="71" dur="500"/>
                                        <p:tgtEl>
                                          <p:spTgt spid="1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blinds(horizontal)">
                                      <p:cBhvr>
                                        <p:cTn id="74" dur="500"/>
                                        <p:tgtEl>
                                          <p:spTgt spid="19"/>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blinds(horizontal)">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6">
            <a:extLst>
              <a:ext uri="{FF2B5EF4-FFF2-40B4-BE49-F238E27FC236}">
                <a16:creationId xmlns:a16="http://schemas.microsoft.com/office/drawing/2014/main" id="{8F1B75A3-6AE1-1947-ADB0-0415ADBC1FF3}"/>
              </a:ext>
            </a:extLst>
          </p:cNvPr>
          <p:cNvGrpSpPr>
            <a:grpSpLocks/>
          </p:cNvGrpSpPr>
          <p:nvPr/>
        </p:nvGrpSpPr>
        <p:grpSpPr bwMode="auto">
          <a:xfrm>
            <a:off x="7308850" y="1203325"/>
            <a:ext cx="1655763" cy="4968875"/>
            <a:chOff x="6876256" y="620688"/>
            <a:chExt cx="1656184" cy="4968552"/>
          </a:xfrm>
        </p:grpSpPr>
        <p:grpSp>
          <p:nvGrpSpPr>
            <p:cNvPr id="13327" name="组合 64">
              <a:extLst>
                <a:ext uri="{FF2B5EF4-FFF2-40B4-BE49-F238E27FC236}">
                  <a16:creationId xmlns:a16="http://schemas.microsoft.com/office/drawing/2014/main" id="{633254B7-15BA-3B44-878B-FB536AF62836}"/>
                </a:ext>
              </a:extLst>
            </p:cNvPr>
            <p:cNvGrpSpPr>
              <a:grpSpLocks/>
            </p:cNvGrpSpPr>
            <p:nvPr/>
          </p:nvGrpSpPr>
          <p:grpSpPr bwMode="auto">
            <a:xfrm>
              <a:off x="6876256" y="620688"/>
              <a:ext cx="1656184" cy="4968552"/>
              <a:chOff x="6516216" y="620688"/>
              <a:chExt cx="1656184" cy="4968552"/>
            </a:xfrm>
          </p:grpSpPr>
          <p:grpSp>
            <p:nvGrpSpPr>
              <p:cNvPr id="13329" name="组合 63">
                <a:extLst>
                  <a:ext uri="{FF2B5EF4-FFF2-40B4-BE49-F238E27FC236}">
                    <a16:creationId xmlns:a16="http://schemas.microsoft.com/office/drawing/2014/main" id="{CED2BA26-8769-D24B-94D8-31FF9F85A2C7}"/>
                  </a:ext>
                </a:extLst>
              </p:cNvPr>
              <p:cNvGrpSpPr>
                <a:grpSpLocks/>
              </p:cNvGrpSpPr>
              <p:nvPr/>
            </p:nvGrpSpPr>
            <p:grpSpPr bwMode="auto">
              <a:xfrm>
                <a:off x="6516216" y="620688"/>
                <a:ext cx="1513271" cy="4968552"/>
                <a:chOff x="6588224" y="620688"/>
                <a:chExt cx="1513271" cy="4968552"/>
              </a:xfrm>
            </p:grpSpPr>
            <p:sp>
              <p:nvSpPr>
                <p:cNvPr id="13331" name="矩形 59">
                  <a:extLst>
                    <a:ext uri="{FF2B5EF4-FFF2-40B4-BE49-F238E27FC236}">
                      <a16:creationId xmlns:a16="http://schemas.microsoft.com/office/drawing/2014/main" id="{9A8FA184-3E7D-2E44-ABB8-CCD11DC51912}"/>
                    </a:ext>
                  </a:extLst>
                </p:cNvPr>
                <p:cNvSpPr>
                  <a:spLocks noChangeArrowheads="1"/>
                </p:cNvSpPr>
                <p:nvPr/>
              </p:nvSpPr>
              <p:spPr bwMode="auto">
                <a:xfrm>
                  <a:off x="6589327" y="620688"/>
                  <a:ext cx="1512168" cy="4968552"/>
                </a:xfrm>
                <a:prstGeom prst="rect">
                  <a:avLst/>
                </a:prstGeom>
                <a:solidFill>
                  <a:srgbClr val="53FFA1"/>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3332" name="矩形 60">
                  <a:extLst>
                    <a:ext uri="{FF2B5EF4-FFF2-40B4-BE49-F238E27FC236}">
                      <a16:creationId xmlns:a16="http://schemas.microsoft.com/office/drawing/2014/main" id="{46DE0A64-3681-124D-841F-D5B2AD3581B2}"/>
                    </a:ext>
                  </a:extLst>
                </p:cNvPr>
                <p:cNvSpPr>
                  <a:spLocks noChangeArrowheads="1"/>
                </p:cNvSpPr>
                <p:nvPr/>
              </p:nvSpPr>
              <p:spPr bwMode="auto">
                <a:xfrm>
                  <a:off x="6588224" y="620688"/>
                  <a:ext cx="1512168" cy="792088"/>
                </a:xfrm>
                <a:prstGeom prst="rect">
                  <a:avLst/>
                </a:prstGeom>
                <a:solidFill>
                  <a:srgbClr val="FF0000"/>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sp>
            <p:nvSpPr>
              <p:cNvPr id="62" name="TextBox 61">
                <a:extLst>
                  <a:ext uri="{FF2B5EF4-FFF2-40B4-BE49-F238E27FC236}">
                    <a16:creationId xmlns:a16="http://schemas.microsoft.com/office/drawing/2014/main" id="{3DB86749-FF64-2D46-9231-393726DD02EA}"/>
                  </a:ext>
                </a:extLst>
              </p:cNvPr>
              <p:cNvSpPr txBox="1"/>
              <p:nvPr/>
            </p:nvSpPr>
            <p:spPr>
              <a:xfrm>
                <a:off x="6587672" y="836574"/>
                <a:ext cx="1584728" cy="461933"/>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8F8F8"/>
                    </a:solidFill>
                    <a:effectLst>
                      <a:outerShdw blurRad="38100" dist="38100" dir="2700000" algn="tl">
                        <a:srgbClr val="C0C0C0"/>
                      </a:outerShdw>
                    </a:effectLst>
                  </a:rPr>
                  <a:t>操作系统</a:t>
                </a:r>
              </a:p>
            </p:txBody>
          </p:sp>
        </p:grpSp>
        <p:sp>
          <p:nvSpPr>
            <p:cNvPr id="66" name="TextBox 65">
              <a:extLst>
                <a:ext uri="{FF2B5EF4-FFF2-40B4-BE49-F238E27FC236}">
                  <a16:creationId xmlns:a16="http://schemas.microsoft.com/office/drawing/2014/main" id="{D96C9DE9-8903-4B4D-9219-D4BDD657984E}"/>
                </a:ext>
              </a:extLst>
            </p:cNvPr>
            <p:cNvSpPr txBox="1"/>
            <p:nvPr/>
          </p:nvSpPr>
          <p:spPr>
            <a:xfrm>
              <a:off x="7236711" y="2709702"/>
              <a:ext cx="652628" cy="1815982"/>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000000"/>
                  </a:solidFill>
                  <a:effectLst>
                    <a:outerShdw blurRad="38100" dist="38100" dir="2700000" algn="tl">
                      <a:srgbClr val="C0C0C0"/>
                    </a:outerShdw>
                  </a:effectLst>
                  <a:latin typeface="幼圆" pitchFamily="49" charset="-122"/>
                  <a:ea typeface="幼圆" pitchFamily="49" charset="-122"/>
                </a:rPr>
                <a:t>用户空间</a:t>
              </a:r>
            </a:p>
          </p:txBody>
        </p:sp>
      </p:grpSp>
      <p:grpSp>
        <p:nvGrpSpPr>
          <p:cNvPr id="6" name="组合 40">
            <a:extLst>
              <a:ext uri="{FF2B5EF4-FFF2-40B4-BE49-F238E27FC236}">
                <a16:creationId xmlns:a16="http://schemas.microsoft.com/office/drawing/2014/main" id="{8B620460-4D2A-4048-B676-5A8CF9815580}"/>
              </a:ext>
            </a:extLst>
          </p:cNvPr>
          <p:cNvGrpSpPr>
            <a:grpSpLocks/>
          </p:cNvGrpSpPr>
          <p:nvPr/>
        </p:nvGrpSpPr>
        <p:grpSpPr bwMode="auto">
          <a:xfrm>
            <a:off x="388967" y="1049360"/>
            <a:ext cx="2730500" cy="4500265"/>
            <a:chOff x="533400" y="609600"/>
            <a:chExt cx="2514600" cy="4500265"/>
          </a:xfrm>
          <a:noFill/>
        </p:grpSpPr>
        <p:sp>
          <p:nvSpPr>
            <p:cNvPr id="2072" name="Rectangle 2">
              <a:extLst>
                <a:ext uri="{FF2B5EF4-FFF2-40B4-BE49-F238E27FC236}">
                  <a16:creationId xmlns:a16="http://schemas.microsoft.com/office/drawing/2014/main" id="{DA83194E-1C57-A744-8F70-7C2F560B873E}"/>
                </a:ext>
              </a:extLst>
            </p:cNvPr>
            <p:cNvSpPr>
              <a:spLocks noChangeArrowheads="1"/>
            </p:cNvSpPr>
            <p:nvPr/>
          </p:nvSpPr>
          <p:spPr bwMode="auto">
            <a:xfrm>
              <a:off x="1191283" y="1066800"/>
              <a:ext cx="1247118" cy="3390528"/>
            </a:xfrm>
            <a:prstGeom prst="rect">
              <a:avLst/>
            </a:prstGeom>
            <a:grpFill/>
            <a:ln w="28575">
              <a:solidFill>
                <a:schemeClr val="tx1"/>
              </a:solidFill>
              <a:miter lim="800000"/>
              <a:headEnd/>
              <a:tailEnd/>
            </a:ln>
          </p:spPr>
          <p:txBody>
            <a:bodyPr wrap="none" anchor="ctr"/>
            <a:lstStyle/>
            <a:p>
              <a:pPr>
                <a:defRPr/>
              </a:pPr>
              <a:endParaRPr lang="zh-CN" altLang="en-US" sz="2400">
                <a:solidFill>
                  <a:srgbClr val="000000"/>
                </a:solidFill>
                <a:latin typeface="幼圆" pitchFamily="49" charset="-122"/>
                <a:ea typeface="幼圆" pitchFamily="49" charset="-122"/>
              </a:endParaRPr>
            </a:p>
          </p:txBody>
        </p:sp>
        <p:grpSp>
          <p:nvGrpSpPr>
            <p:cNvPr id="7" name="组合 39">
              <a:extLst>
                <a:ext uri="{FF2B5EF4-FFF2-40B4-BE49-F238E27FC236}">
                  <a16:creationId xmlns:a16="http://schemas.microsoft.com/office/drawing/2014/main" id="{9FBA9306-FB4E-F345-B7B4-122BA01C3E7B}"/>
                </a:ext>
              </a:extLst>
            </p:cNvPr>
            <p:cNvGrpSpPr>
              <a:grpSpLocks/>
            </p:cNvGrpSpPr>
            <p:nvPr/>
          </p:nvGrpSpPr>
          <p:grpSpPr bwMode="auto">
            <a:xfrm>
              <a:off x="533400" y="609600"/>
              <a:ext cx="2514600" cy="4500265"/>
              <a:chOff x="533400" y="609600"/>
              <a:chExt cx="2514600" cy="4500265"/>
            </a:xfrm>
            <a:grpFill/>
          </p:grpSpPr>
          <p:sp>
            <p:nvSpPr>
              <p:cNvPr id="2074" name="Line 5">
                <a:extLst>
                  <a:ext uri="{FF2B5EF4-FFF2-40B4-BE49-F238E27FC236}">
                    <a16:creationId xmlns:a16="http://schemas.microsoft.com/office/drawing/2014/main" id="{CF554D0D-9ADE-9E47-9F0E-92D8D460C4F6}"/>
                  </a:ext>
                </a:extLst>
              </p:cNvPr>
              <p:cNvSpPr>
                <a:spLocks noChangeShapeType="1"/>
              </p:cNvSpPr>
              <p:nvPr/>
            </p:nvSpPr>
            <p:spPr bwMode="auto">
              <a:xfrm>
                <a:off x="1219200" y="2590800"/>
                <a:ext cx="1219200" cy="0"/>
              </a:xfrm>
              <a:prstGeom prst="line">
                <a:avLst/>
              </a:prstGeom>
              <a:grpFill/>
              <a:ln w="28575">
                <a:solidFill>
                  <a:schemeClr val="tx1"/>
                </a:solidFill>
                <a:prstDash val="sysDot"/>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75" name="Text Box 8">
                <a:extLst>
                  <a:ext uri="{FF2B5EF4-FFF2-40B4-BE49-F238E27FC236}">
                    <a16:creationId xmlns:a16="http://schemas.microsoft.com/office/drawing/2014/main" id="{0BF807BB-3E6E-814D-AA2A-ED079611855C}"/>
                  </a:ext>
                </a:extLst>
              </p:cNvPr>
              <p:cNvSpPr txBox="1">
                <a:spLocks noChangeArrowheads="1"/>
              </p:cNvSpPr>
              <p:nvPr/>
            </p:nvSpPr>
            <p:spPr bwMode="auto">
              <a:xfrm>
                <a:off x="533400" y="609600"/>
                <a:ext cx="1676400" cy="461665"/>
              </a:xfrm>
              <a:prstGeom prst="rect">
                <a:avLst/>
              </a:prstGeom>
              <a:grpFill/>
              <a:ln w="9525">
                <a:noFill/>
                <a:miter lim="800000"/>
                <a:headEnd/>
                <a:tailEnd/>
              </a:ln>
            </p:spPr>
            <p:txBody>
              <a:bodyPr>
                <a:spAutoFit/>
              </a:bodyPr>
              <a:lstStyle/>
              <a:p>
                <a:pPr>
                  <a:spcBef>
                    <a:spcPct val="50000"/>
                  </a:spcBef>
                  <a:defRPr/>
                </a:pPr>
                <a:r>
                  <a:rPr lang="zh-CN" altLang="en-US" sz="2400" dirty="0">
                    <a:solidFill>
                      <a:srgbClr val="0000FF"/>
                    </a:solidFill>
                    <a:latin typeface="幼圆" pitchFamily="49" charset="-122"/>
                    <a:ea typeface="幼圆" pitchFamily="49" charset="-122"/>
                  </a:rPr>
                  <a:t>符号地址</a:t>
                </a:r>
              </a:p>
            </p:txBody>
          </p:sp>
          <p:sp>
            <p:nvSpPr>
              <p:cNvPr id="2076" name="Text Box 11">
                <a:extLst>
                  <a:ext uri="{FF2B5EF4-FFF2-40B4-BE49-F238E27FC236}">
                    <a16:creationId xmlns:a16="http://schemas.microsoft.com/office/drawing/2014/main" id="{B7B57B19-F080-8A4A-9FA8-48AB25AB8F70}"/>
                  </a:ext>
                </a:extLst>
              </p:cNvPr>
              <p:cNvSpPr txBox="1">
                <a:spLocks noChangeArrowheads="1"/>
              </p:cNvSpPr>
              <p:nvPr/>
            </p:nvSpPr>
            <p:spPr bwMode="auto">
              <a:xfrm>
                <a:off x="1295400" y="1143000"/>
                <a:ext cx="1295400" cy="1015663"/>
              </a:xfrm>
              <a:prstGeom prst="rect">
                <a:avLst/>
              </a:prstGeom>
              <a:grpFill/>
              <a:ln w="9525">
                <a:noFill/>
                <a:miter lim="800000"/>
                <a:headEnd/>
                <a:tailEnd/>
              </a:ln>
            </p:spPr>
            <p:txBody>
              <a:bodyPr>
                <a:spAutoFit/>
              </a:bodyPr>
              <a:lstStyle/>
              <a:p>
                <a:pPr>
                  <a:spcBef>
                    <a:spcPct val="50000"/>
                  </a:spcBef>
                  <a:defRPr/>
                </a:pPr>
                <a:r>
                  <a:rPr lang="zh-CN" altLang="en-US" sz="2400" dirty="0">
                    <a:solidFill>
                      <a:srgbClr val="000000"/>
                    </a:solidFill>
                    <a:latin typeface="幼圆" pitchFamily="49" charset="-122"/>
                    <a:ea typeface="幼圆" pitchFamily="49" charset="-122"/>
                  </a:rPr>
                  <a:t>程序</a:t>
                </a:r>
              </a:p>
              <a:p>
                <a:pPr>
                  <a:spcBef>
                    <a:spcPct val="50000"/>
                  </a:spcBef>
                  <a:defRPr/>
                </a:pPr>
                <a:r>
                  <a:rPr lang="en-US" altLang="zh-CN" sz="2400" dirty="0">
                    <a:solidFill>
                      <a:srgbClr val="000000"/>
                    </a:solidFill>
                    <a:latin typeface="幼圆" pitchFamily="49" charset="-122"/>
                    <a:ea typeface="幼圆" pitchFamily="49" charset="-122"/>
                  </a:rPr>
                  <a:t>JUMP </a:t>
                </a:r>
                <a:r>
                  <a:rPr lang="en-US" altLang="zh-CN" sz="2400" dirty="0" err="1">
                    <a:solidFill>
                      <a:srgbClr val="000000"/>
                    </a:solidFill>
                    <a:latin typeface="幼圆" pitchFamily="49" charset="-122"/>
                    <a:ea typeface="幼圆" pitchFamily="49" charset="-122"/>
                  </a:rPr>
                  <a:t>i</a:t>
                </a:r>
                <a:endParaRPr lang="en-US" altLang="zh-CN" sz="2400" dirty="0">
                  <a:solidFill>
                    <a:srgbClr val="000000"/>
                  </a:solidFill>
                  <a:latin typeface="幼圆" pitchFamily="49" charset="-122"/>
                  <a:ea typeface="幼圆" pitchFamily="49" charset="-122"/>
                </a:endParaRPr>
              </a:p>
            </p:txBody>
          </p:sp>
          <p:sp>
            <p:nvSpPr>
              <p:cNvPr id="2077" name="Text Box 12">
                <a:extLst>
                  <a:ext uri="{FF2B5EF4-FFF2-40B4-BE49-F238E27FC236}">
                    <a16:creationId xmlns:a16="http://schemas.microsoft.com/office/drawing/2014/main" id="{EE67E724-5F30-E04C-8141-426E4C0FBCE4}"/>
                  </a:ext>
                </a:extLst>
              </p:cNvPr>
              <p:cNvSpPr txBox="1">
                <a:spLocks noChangeArrowheads="1"/>
              </p:cNvSpPr>
              <p:nvPr/>
            </p:nvSpPr>
            <p:spPr bwMode="auto">
              <a:xfrm>
                <a:off x="1295400" y="2209800"/>
                <a:ext cx="1066800" cy="461665"/>
              </a:xfrm>
              <a:prstGeom prst="rect">
                <a:avLst/>
              </a:prstGeom>
              <a:grpFill/>
              <a:ln w="9525">
                <a:noFill/>
                <a:miter lim="800000"/>
                <a:headEnd/>
                <a:tailEnd/>
              </a:ln>
            </p:spPr>
            <p:txBody>
              <a:bodyPr>
                <a:spAutoFit/>
              </a:bodyPr>
              <a:lstStyle/>
              <a:p>
                <a:pPr>
                  <a:spcBef>
                    <a:spcPct val="50000"/>
                  </a:spcBef>
                  <a:defRPr/>
                </a:pPr>
                <a:r>
                  <a:rPr lang="en-US" altLang="zh-CN" sz="2400" dirty="0">
                    <a:solidFill>
                      <a:srgbClr val="000000"/>
                    </a:solidFill>
                    <a:latin typeface="幼圆" pitchFamily="49" charset="-122"/>
                    <a:ea typeface="幼圆" pitchFamily="49" charset="-122"/>
                  </a:rPr>
                  <a:t>LOAD j</a:t>
                </a:r>
              </a:p>
            </p:txBody>
          </p:sp>
          <p:sp>
            <p:nvSpPr>
              <p:cNvPr id="2078" name="Text Box 13">
                <a:extLst>
                  <a:ext uri="{FF2B5EF4-FFF2-40B4-BE49-F238E27FC236}">
                    <a16:creationId xmlns:a16="http://schemas.microsoft.com/office/drawing/2014/main" id="{08DF31EC-AE74-6A45-8BE3-E12883A12937}"/>
                  </a:ext>
                </a:extLst>
              </p:cNvPr>
              <p:cNvSpPr txBox="1">
                <a:spLocks noChangeArrowheads="1"/>
              </p:cNvSpPr>
              <p:nvPr/>
            </p:nvSpPr>
            <p:spPr bwMode="auto">
              <a:xfrm>
                <a:off x="1447800" y="3446386"/>
                <a:ext cx="914400" cy="461665"/>
              </a:xfrm>
              <a:prstGeom prst="rect">
                <a:avLst/>
              </a:prstGeom>
              <a:grpFill/>
              <a:ln w="9525">
                <a:noFill/>
                <a:miter lim="800000"/>
                <a:headEnd/>
                <a:tailEnd/>
              </a:ln>
            </p:spPr>
            <p:txBody>
              <a:bodyPr>
                <a:spAutoFit/>
              </a:bodyPr>
              <a:lstStyle/>
              <a:p>
                <a:pPr>
                  <a:spcBef>
                    <a:spcPct val="50000"/>
                  </a:spcBef>
                  <a:defRPr/>
                </a:pPr>
                <a:r>
                  <a:rPr lang="en-US" altLang="zh-CN" sz="2400" dirty="0">
                    <a:solidFill>
                      <a:srgbClr val="000000"/>
                    </a:solidFill>
                    <a:latin typeface="幼圆" pitchFamily="49" charset="-122"/>
                    <a:ea typeface="幼圆" pitchFamily="49" charset="-122"/>
                  </a:rPr>
                  <a:t>DATA</a:t>
                </a:r>
              </a:p>
            </p:txBody>
          </p:sp>
          <p:sp>
            <p:nvSpPr>
              <p:cNvPr id="2079" name="Text Box 14">
                <a:extLst>
                  <a:ext uri="{FF2B5EF4-FFF2-40B4-BE49-F238E27FC236}">
                    <a16:creationId xmlns:a16="http://schemas.microsoft.com/office/drawing/2014/main" id="{80CCAA79-C13E-A24D-9DAE-804EA5003991}"/>
                  </a:ext>
                </a:extLst>
              </p:cNvPr>
              <p:cNvSpPr txBox="1">
                <a:spLocks noChangeArrowheads="1"/>
              </p:cNvSpPr>
              <p:nvPr/>
            </p:nvSpPr>
            <p:spPr bwMode="auto">
              <a:xfrm>
                <a:off x="914400" y="1905000"/>
                <a:ext cx="457200" cy="461665"/>
              </a:xfrm>
              <a:prstGeom prst="rect">
                <a:avLst/>
              </a:prstGeom>
              <a:grpFill/>
              <a:ln w="9525">
                <a:noFill/>
                <a:miter lim="800000"/>
                <a:headEnd/>
                <a:tailEnd/>
              </a:ln>
            </p:spPr>
            <p:txBody>
              <a:bodyPr>
                <a:spAutoFit/>
              </a:bodyPr>
              <a:lstStyle/>
              <a:p>
                <a:pPr>
                  <a:spcBef>
                    <a:spcPct val="50000"/>
                  </a:spcBef>
                  <a:defRPr/>
                </a:pPr>
                <a:r>
                  <a:rPr lang="en-US" altLang="zh-CN" sz="2400" dirty="0" err="1">
                    <a:solidFill>
                      <a:srgbClr val="000000"/>
                    </a:solidFill>
                    <a:latin typeface="幼圆" pitchFamily="49" charset="-122"/>
                    <a:ea typeface="幼圆" pitchFamily="49" charset="-122"/>
                  </a:rPr>
                  <a:t>i</a:t>
                </a:r>
                <a:endParaRPr lang="en-US" altLang="zh-CN" sz="2400" dirty="0">
                  <a:solidFill>
                    <a:srgbClr val="000000"/>
                  </a:solidFill>
                  <a:latin typeface="幼圆" pitchFamily="49" charset="-122"/>
                  <a:ea typeface="幼圆" pitchFamily="49" charset="-122"/>
                </a:endParaRPr>
              </a:p>
            </p:txBody>
          </p:sp>
          <p:sp>
            <p:nvSpPr>
              <p:cNvPr id="2080" name="Text Box 15">
                <a:extLst>
                  <a:ext uri="{FF2B5EF4-FFF2-40B4-BE49-F238E27FC236}">
                    <a16:creationId xmlns:a16="http://schemas.microsoft.com/office/drawing/2014/main" id="{2A5EFBAE-DF94-404D-8725-2B1D6580D17B}"/>
                  </a:ext>
                </a:extLst>
              </p:cNvPr>
              <p:cNvSpPr txBox="1">
                <a:spLocks noChangeArrowheads="1"/>
              </p:cNvSpPr>
              <p:nvPr/>
            </p:nvSpPr>
            <p:spPr bwMode="auto">
              <a:xfrm>
                <a:off x="914400" y="3429000"/>
                <a:ext cx="228600" cy="461665"/>
              </a:xfrm>
              <a:prstGeom prst="rect">
                <a:avLst/>
              </a:prstGeom>
              <a:grpFill/>
              <a:ln w="9525">
                <a:noFill/>
                <a:miter lim="800000"/>
                <a:headEnd/>
                <a:tailEnd/>
              </a:ln>
            </p:spPr>
            <p:txBody>
              <a:bodyPr>
                <a:spAutoFit/>
              </a:bodyPr>
              <a:lstStyle/>
              <a:p>
                <a:pPr>
                  <a:spcBef>
                    <a:spcPct val="50000"/>
                  </a:spcBef>
                  <a:defRPr/>
                </a:pPr>
                <a:r>
                  <a:rPr lang="en-US" altLang="zh-CN" sz="2400">
                    <a:solidFill>
                      <a:srgbClr val="000000"/>
                    </a:solidFill>
                    <a:latin typeface="幼圆" pitchFamily="49" charset="-122"/>
                    <a:ea typeface="幼圆" pitchFamily="49" charset="-122"/>
                  </a:rPr>
                  <a:t>j</a:t>
                </a:r>
              </a:p>
            </p:txBody>
          </p:sp>
          <p:sp>
            <p:nvSpPr>
              <p:cNvPr id="2081" name="Line 16">
                <a:extLst>
                  <a:ext uri="{FF2B5EF4-FFF2-40B4-BE49-F238E27FC236}">
                    <a16:creationId xmlns:a16="http://schemas.microsoft.com/office/drawing/2014/main" id="{A237D409-28C7-A249-84FA-37D0ED3FFFF6}"/>
                  </a:ext>
                </a:extLst>
              </p:cNvPr>
              <p:cNvSpPr>
                <a:spLocks noChangeShapeType="1"/>
              </p:cNvSpPr>
              <p:nvPr/>
            </p:nvSpPr>
            <p:spPr bwMode="auto">
              <a:xfrm>
                <a:off x="2286000" y="1752600"/>
                <a:ext cx="457200" cy="0"/>
              </a:xfrm>
              <a:prstGeom prst="line">
                <a:avLst/>
              </a:prstGeom>
              <a:grpFill/>
              <a:ln w="9525">
                <a:solidFill>
                  <a:schemeClr val="tx1"/>
                </a:solidFill>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82" name="Line 18">
                <a:extLst>
                  <a:ext uri="{FF2B5EF4-FFF2-40B4-BE49-F238E27FC236}">
                    <a16:creationId xmlns:a16="http://schemas.microsoft.com/office/drawing/2014/main" id="{D2A8E906-E170-EC43-86AA-1C964D021992}"/>
                  </a:ext>
                </a:extLst>
              </p:cNvPr>
              <p:cNvSpPr>
                <a:spLocks noChangeShapeType="1"/>
              </p:cNvSpPr>
              <p:nvPr/>
            </p:nvSpPr>
            <p:spPr bwMode="auto">
              <a:xfrm flipH="1">
                <a:off x="2286000" y="2133600"/>
                <a:ext cx="457200" cy="0"/>
              </a:xfrm>
              <a:prstGeom prst="line">
                <a:avLst/>
              </a:prstGeom>
              <a:grpFill/>
              <a:ln w="9525">
                <a:solidFill>
                  <a:schemeClr val="tx1"/>
                </a:solidFill>
                <a:round/>
                <a:headEnd/>
                <a:tailEnd type="triangle" w="med" len="med"/>
              </a:ln>
            </p:spPr>
            <p:txBody>
              <a:bodyPr/>
              <a:lstStyle/>
              <a:p>
                <a:pPr>
                  <a:defRPr/>
                </a:pPr>
                <a:endParaRPr lang="zh-CN" altLang="en-US" sz="2400">
                  <a:solidFill>
                    <a:srgbClr val="000000"/>
                  </a:solidFill>
                  <a:latin typeface="幼圆" pitchFamily="49" charset="-122"/>
                  <a:ea typeface="幼圆" pitchFamily="49" charset="-122"/>
                </a:endParaRPr>
              </a:p>
            </p:txBody>
          </p:sp>
          <p:sp>
            <p:nvSpPr>
              <p:cNvPr id="3" name="Line 19">
                <a:extLst>
                  <a:ext uri="{FF2B5EF4-FFF2-40B4-BE49-F238E27FC236}">
                    <a16:creationId xmlns:a16="http://schemas.microsoft.com/office/drawing/2014/main" id="{A9FD445A-3A6E-A24E-8008-E7497C990B6D}"/>
                  </a:ext>
                </a:extLst>
              </p:cNvPr>
              <p:cNvSpPr>
                <a:spLocks noChangeShapeType="1"/>
              </p:cNvSpPr>
              <p:nvPr/>
            </p:nvSpPr>
            <p:spPr bwMode="auto">
              <a:xfrm>
                <a:off x="2362200" y="2438400"/>
                <a:ext cx="381000" cy="0"/>
              </a:xfrm>
              <a:prstGeom prst="line">
                <a:avLst/>
              </a:prstGeom>
              <a:grpFill/>
              <a:ln w="9525">
                <a:solidFill>
                  <a:schemeClr val="tx1"/>
                </a:solidFill>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84" name="Line 21">
                <a:extLst>
                  <a:ext uri="{FF2B5EF4-FFF2-40B4-BE49-F238E27FC236}">
                    <a16:creationId xmlns:a16="http://schemas.microsoft.com/office/drawing/2014/main" id="{CF0D01B1-F896-A44C-9E11-78A0A9B88605}"/>
                  </a:ext>
                </a:extLst>
              </p:cNvPr>
              <p:cNvSpPr>
                <a:spLocks noChangeShapeType="1"/>
              </p:cNvSpPr>
              <p:nvPr/>
            </p:nvSpPr>
            <p:spPr bwMode="auto">
              <a:xfrm flipH="1">
                <a:off x="2133600" y="3657600"/>
                <a:ext cx="609600" cy="0"/>
              </a:xfrm>
              <a:prstGeom prst="line">
                <a:avLst/>
              </a:prstGeom>
              <a:grpFill/>
              <a:ln w="9525">
                <a:solidFill>
                  <a:schemeClr val="tx1"/>
                </a:solidFill>
                <a:round/>
                <a:headEnd/>
                <a:tailEnd type="triangle" w="med" len="me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85" name="Text Box 32">
                <a:extLst>
                  <a:ext uri="{FF2B5EF4-FFF2-40B4-BE49-F238E27FC236}">
                    <a16:creationId xmlns:a16="http://schemas.microsoft.com/office/drawing/2014/main" id="{16A01D5A-AC24-4048-96BE-C68D400E426C}"/>
                  </a:ext>
                </a:extLst>
              </p:cNvPr>
              <p:cNvSpPr txBox="1">
                <a:spLocks noChangeArrowheads="1"/>
              </p:cNvSpPr>
              <p:nvPr/>
            </p:nvSpPr>
            <p:spPr bwMode="auto">
              <a:xfrm>
                <a:off x="914400" y="4648200"/>
                <a:ext cx="2133600" cy="461665"/>
              </a:xfrm>
              <a:prstGeom prst="rect">
                <a:avLst/>
              </a:prstGeom>
              <a:grpFill/>
              <a:ln w="9525">
                <a:noFill/>
                <a:miter lim="800000"/>
                <a:headEnd/>
                <a:tailEnd/>
              </a:ln>
            </p:spPr>
            <p:txBody>
              <a:bodyPr>
                <a:spAutoFit/>
              </a:bodyPr>
              <a:lstStyle/>
              <a:p>
                <a:pPr>
                  <a:spcBef>
                    <a:spcPct val="50000"/>
                  </a:spcBef>
                  <a:defRPr/>
                </a:pPr>
                <a:r>
                  <a:rPr lang="en-US" altLang="zh-CN" sz="2400">
                    <a:solidFill>
                      <a:srgbClr val="000000"/>
                    </a:solidFill>
                    <a:latin typeface="幼圆" pitchFamily="49" charset="-122"/>
                    <a:ea typeface="幼圆" pitchFamily="49" charset="-122"/>
                  </a:rPr>
                  <a:t>(a) </a:t>
                </a:r>
                <a:r>
                  <a:rPr lang="zh-CN" altLang="en-US" sz="2400">
                    <a:solidFill>
                      <a:srgbClr val="000000"/>
                    </a:solidFill>
                    <a:latin typeface="幼圆" pitchFamily="49" charset="-122"/>
                    <a:ea typeface="幼圆" pitchFamily="49" charset="-122"/>
                  </a:rPr>
                  <a:t>目标模块</a:t>
                </a:r>
              </a:p>
            </p:txBody>
          </p:sp>
          <p:sp>
            <p:nvSpPr>
              <p:cNvPr id="2086" name="Line 17">
                <a:extLst>
                  <a:ext uri="{FF2B5EF4-FFF2-40B4-BE49-F238E27FC236}">
                    <a16:creationId xmlns:a16="http://schemas.microsoft.com/office/drawing/2014/main" id="{77688C86-A059-2C49-9EF5-F9E52F5735E8}"/>
                  </a:ext>
                </a:extLst>
              </p:cNvPr>
              <p:cNvSpPr>
                <a:spLocks noChangeShapeType="1"/>
              </p:cNvSpPr>
              <p:nvPr/>
            </p:nvSpPr>
            <p:spPr bwMode="auto">
              <a:xfrm>
                <a:off x="2754135" y="1752600"/>
                <a:ext cx="0" cy="381000"/>
              </a:xfrm>
              <a:prstGeom prst="line">
                <a:avLst/>
              </a:prstGeom>
              <a:grpFill/>
              <a:ln w="9525">
                <a:solidFill>
                  <a:schemeClr val="tx1"/>
                </a:solidFill>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87" name="Line 20">
                <a:extLst>
                  <a:ext uri="{FF2B5EF4-FFF2-40B4-BE49-F238E27FC236}">
                    <a16:creationId xmlns:a16="http://schemas.microsoft.com/office/drawing/2014/main" id="{EBDBB498-F94B-1B4E-ADD4-9EF14A2D14CB}"/>
                  </a:ext>
                </a:extLst>
              </p:cNvPr>
              <p:cNvSpPr>
                <a:spLocks noChangeShapeType="1"/>
              </p:cNvSpPr>
              <p:nvPr/>
            </p:nvSpPr>
            <p:spPr bwMode="auto">
              <a:xfrm>
                <a:off x="2754135" y="2438400"/>
                <a:ext cx="0" cy="1219200"/>
              </a:xfrm>
              <a:prstGeom prst="line">
                <a:avLst/>
              </a:prstGeom>
              <a:grpFill/>
              <a:ln w="9525">
                <a:solidFill>
                  <a:schemeClr val="tx1"/>
                </a:solidFill>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grpSp>
      </p:grpSp>
      <p:sp>
        <p:nvSpPr>
          <p:cNvPr id="2083" name="Text Box 35">
            <a:extLst>
              <a:ext uri="{FF2B5EF4-FFF2-40B4-BE49-F238E27FC236}">
                <a16:creationId xmlns:a16="http://schemas.microsoft.com/office/drawing/2014/main" id="{E18375E4-14FB-6749-915B-7F6E7E866428}"/>
              </a:ext>
            </a:extLst>
          </p:cNvPr>
          <p:cNvSpPr txBox="1">
            <a:spLocks noChangeArrowheads="1"/>
          </p:cNvSpPr>
          <p:nvPr/>
        </p:nvSpPr>
        <p:spPr bwMode="auto">
          <a:xfrm>
            <a:off x="4238625" y="5732463"/>
            <a:ext cx="2997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a:solidFill>
                  <a:srgbClr val="0000FF"/>
                </a:solidFill>
                <a:latin typeface="幼圆" pitchFamily="49" charset="-122"/>
                <a:ea typeface="幼圆" pitchFamily="49" charset="-122"/>
              </a:rPr>
              <a:t>绝对装入方式</a:t>
            </a:r>
          </a:p>
        </p:txBody>
      </p:sp>
      <p:grpSp>
        <p:nvGrpSpPr>
          <p:cNvPr id="8" name="组合 55">
            <a:extLst>
              <a:ext uri="{FF2B5EF4-FFF2-40B4-BE49-F238E27FC236}">
                <a16:creationId xmlns:a16="http://schemas.microsoft.com/office/drawing/2014/main" id="{58ED31B8-5ECE-4A43-974D-BD529FF03E21}"/>
              </a:ext>
            </a:extLst>
          </p:cNvPr>
          <p:cNvGrpSpPr>
            <a:grpSpLocks/>
          </p:cNvGrpSpPr>
          <p:nvPr/>
        </p:nvGrpSpPr>
        <p:grpSpPr bwMode="auto">
          <a:xfrm>
            <a:off x="3609410" y="1152547"/>
            <a:ext cx="2410167" cy="3763963"/>
            <a:chOff x="6072336" y="1321296"/>
            <a:chExt cx="2545888" cy="3762634"/>
          </a:xfrm>
          <a:noFill/>
        </p:grpSpPr>
        <p:sp>
          <p:nvSpPr>
            <p:cNvPr id="2065" name="Rectangle 3">
              <a:extLst>
                <a:ext uri="{FF2B5EF4-FFF2-40B4-BE49-F238E27FC236}">
                  <a16:creationId xmlns:a16="http://schemas.microsoft.com/office/drawing/2014/main" id="{C2E971B1-346E-CA47-A479-B14C1FE68AF8}"/>
                </a:ext>
              </a:extLst>
            </p:cNvPr>
            <p:cNvSpPr>
              <a:spLocks noChangeArrowheads="1"/>
            </p:cNvSpPr>
            <p:nvPr/>
          </p:nvSpPr>
          <p:spPr bwMode="auto">
            <a:xfrm>
              <a:off x="6952457" y="1664568"/>
              <a:ext cx="1477187" cy="3419362"/>
            </a:xfrm>
            <a:prstGeom prst="rect">
              <a:avLst/>
            </a:prstGeom>
            <a:solidFill>
              <a:srgbClr val="FFFFFF"/>
            </a:solidFill>
            <a:ln w="28575">
              <a:solidFill>
                <a:schemeClr val="tx1"/>
              </a:solidFill>
              <a:miter lim="800000"/>
              <a:headEnd/>
              <a:tailEnd/>
            </a:ln>
          </p:spPr>
          <p:txBody>
            <a:bodyPr wrap="none" anchor="ctr"/>
            <a:lstStyle/>
            <a:p>
              <a:pPr>
                <a:defRPr/>
              </a:pPr>
              <a:endParaRPr lang="zh-CN" altLang="en-US">
                <a:solidFill>
                  <a:srgbClr val="000000"/>
                </a:solidFill>
              </a:endParaRPr>
            </a:p>
          </p:txBody>
        </p:sp>
        <p:sp>
          <p:nvSpPr>
            <p:cNvPr id="2066" name="Text Box 25">
              <a:extLst>
                <a:ext uri="{FF2B5EF4-FFF2-40B4-BE49-F238E27FC236}">
                  <a16:creationId xmlns:a16="http://schemas.microsoft.com/office/drawing/2014/main" id="{EA8B97C5-9EDF-4B4D-8485-8DA6E63D3386}"/>
                </a:ext>
              </a:extLst>
            </p:cNvPr>
            <p:cNvSpPr txBox="1">
              <a:spLocks noChangeArrowheads="1"/>
            </p:cNvSpPr>
            <p:nvPr/>
          </p:nvSpPr>
          <p:spPr bwMode="auto">
            <a:xfrm>
              <a:off x="6941824" y="2990280"/>
              <a:ext cx="1676400" cy="400110"/>
            </a:xfrm>
            <a:prstGeom prst="rect">
              <a:avLst/>
            </a:prstGeom>
            <a:grpFill/>
            <a:ln w="9525">
              <a:noFill/>
              <a:miter lim="800000"/>
              <a:headEnd/>
              <a:tailEnd/>
            </a:ln>
          </p:spPr>
          <p:txBody>
            <a:bodyPr>
              <a:spAutoFit/>
            </a:bodyPr>
            <a:lstStyle/>
            <a:p>
              <a:pPr>
                <a:spcBef>
                  <a:spcPct val="50000"/>
                </a:spcBef>
                <a:defRPr/>
              </a:pPr>
              <a:r>
                <a:rPr lang="en-US" altLang="zh-CN" sz="2000" dirty="0">
                  <a:solidFill>
                    <a:srgbClr val="000000"/>
                  </a:solidFill>
                </a:rPr>
                <a:t>LOAD 2224</a:t>
              </a:r>
            </a:p>
          </p:txBody>
        </p:sp>
        <p:sp>
          <p:nvSpPr>
            <p:cNvPr id="2067" name="Text Box 25">
              <a:extLst>
                <a:ext uri="{FF2B5EF4-FFF2-40B4-BE49-F238E27FC236}">
                  <a16:creationId xmlns:a16="http://schemas.microsoft.com/office/drawing/2014/main" id="{92202AB6-B8D3-6E42-811C-3A8280C069E3}"/>
                </a:ext>
              </a:extLst>
            </p:cNvPr>
            <p:cNvSpPr txBox="1">
              <a:spLocks noChangeArrowheads="1"/>
            </p:cNvSpPr>
            <p:nvPr/>
          </p:nvSpPr>
          <p:spPr bwMode="auto">
            <a:xfrm>
              <a:off x="6928048" y="2126184"/>
              <a:ext cx="1676400" cy="400110"/>
            </a:xfrm>
            <a:prstGeom prst="rect">
              <a:avLst/>
            </a:prstGeom>
            <a:grpFill/>
            <a:ln w="9525">
              <a:noFill/>
              <a:miter lim="800000"/>
              <a:headEnd/>
              <a:tailEnd/>
            </a:ln>
          </p:spPr>
          <p:txBody>
            <a:bodyPr>
              <a:spAutoFit/>
            </a:bodyPr>
            <a:lstStyle/>
            <a:p>
              <a:pPr>
                <a:spcBef>
                  <a:spcPct val="50000"/>
                </a:spcBef>
                <a:defRPr/>
              </a:pPr>
              <a:r>
                <a:rPr lang="en-US" altLang="zh-CN" sz="2000">
                  <a:solidFill>
                    <a:srgbClr val="000000"/>
                  </a:solidFill>
                </a:rPr>
                <a:t>JUMP 1424</a:t>
              </a:r>
            </a:p>
          </p:txBody>
        </p:sp>
        <p:sp>
          <p:nvSpPr>
            <p:cNvPr id="2068" name="Line 6">
              <a:extLst>
                <a:ext uri="{FF2B5EF4-FFF2-40B4-BE49-F238E27FC236}">
                  <a16:creationId xmlns:a16="http://schemas.microsoft.com/office/drawing/2014/main" id="{91286758-9161-6D40-B775-F05DC6D60F21}"/>
                </a:ext>
              </a:extLst>
            </p:cNvPr>
            <p:cNvSpPr>
              <a:spLocks noChangeShapeType="1"/>
            </p:cNvSpPr>
            <p:nvPr/>
          </p:nvSpPr>
          <p:spPr bwMode="auto">
            <a:xfrm flipV="1">
              <a:off x="6953199" y="3355738"/>
              <a:ext cx="1476442" cy="1254"/>
            </a:xfrm>
            <a:prstGeom prst="line">
              <a:avLst/>
            </a:prstGeom>
            <a:grpFill/>
            <a:ln w="28575">
              <a:solidFill>
                <a:schemeClr val="tx1"/>
              </a:solidFill>
              <a:prstDash val="sysDot"/>
              <a:round/>
              <a:headEnd/>
              <a:tailEnd/>
            </a:ln>
          </p:spPr>
          <p:txBody>
            <a:bodyPr/>
            <a:lstStyle/>
            <a:p>
              <a:pPr>
                <a:defRPr/>
              </a:pPr>
              <a:endParaRPr lang="zh-CN" altLang="en-US">
                <a:solidFill>
                  <a:srgbClr val="000000"/>
                </a:solidFill>
              </a:endParaRPr>
            </a:p>
          </p:txBody>
        </p:sp>
        <p:sp>
          <p:nvSpPr>
            <p:cNvPr id="2069" name="Text Box 22">
              <a:extLst>
                <a:ext uri="{FF2B5EF4-FFF2-40B4-BE49-F238E27FC236}">
                  <a16:creationId xmlns:a16="http://schemas.microsoft.com/office/drawing/2014/main" id="{ED923BFA-34EC-6443-9EB3-13F6559514CD}"/>
                </a:ext>
              </a:extLst>
            </p:cNvPr>
            <p:cNvSpPr txBox="1">
              <a:spLocks noChangeArrowheads="1"/>
            </p:cNvSpPr>
            <p:nvPr/>
          </p:nvSpPr>
          <p:spPr bwMode="auto">
            <a:xfrm>
              <a:off x="6148536" y="1321296"/>
              <a:ext cx="838201" cy="369202"/>
            </a:xfrm>
            <a:prstGeom prst="rect">
              <a:avLst/>
            </a:prstGeom>
            <a:grpFill/>
            <a:ln w="9525">
              <a:noFill/>
              <a:miter lim="800000"/>
              <a:headEnd/>
              <a:tailEnd/>
            </a:ln>
          </p:spPr>
          <p:txBody>
            <a:bodyPr>
              <a:spAutoFit/>
            </a:bodyPr>
            <a:lstStyle/>
            <a:p>
              <a:pPr>
                <a:spcBef>
                  <a:spcPct val="50000"/>
                </a:spcBef>
                <a:defRPr/>
              </a:pPr>
              <a:r>
                <a:rPr lang="en-US" altLang="zh-CN">
                  <a:solidFill>
                    <a:srgbClr val="000000"/>
                  </a:solidFill>
                </a:rPr>
                <a:t>1024</a:t>
              </a:r>
            </a:p>
          </p:txBody>
        </p:sp>
        <p:sp>
          <p:nvSpPr>
            <p:cNvPr id="2070" name="Text Box 23">
              <a:extLst>
                <a:ext uri="{FF2B5EF4-FFF2-40B4-BE49-F238E27FC236}">
                  <a16:creationId xmlns:a16="http://schemas.microsoft.com/office/drawing/2014/main" id="{CD5F77C6-2625-4647-BE7D-DFB06D1B5D8D}"/>
                </a:ext>
              </a:extLst>
            </p:cNvPr>
            <p:cNvSpPr txBox="1">
              <a:spLocks noChangeArrowheads="1"/>
            </p:cNvSpPr>
            <p:nvPr/>
          </p:nvSpPr>
          <p:spPr bwMode="auto">
            <a:xfrm>
              <a:off x="6117779" y="2545432"/>
              <a:ext cx="1295400" cy="369202"/>
            </a:xfrm>
            <a:prstGeom prst="rect">
              <a:avLst/>
            </a:prstGeom>
            <a:grpFill/>
            <a:ln w="9525">
              <a:noFill/>
              <a:miter lim="800000"/>
              <a:headEnd/>
              <a:tailEnd/>
            </a:ln>
          </p:spPr>
          <p:txBody>
            <a:bodyPr>
              <a:spAutoFit/>
            </a:bodyPr>
            <a:lstStyle/>
            <a:p>
              <a:pPr>
                <a:spcBef>
                  <a:spcPct val="50000"/>
                </a:spcBef>
                <a:defRPr/>
              </a:pPr>
              <a:r>
                <a:rPr lang="en-US" altLang="zh-CN">
                  <a:solidFill>
                    <a:srgbClr val="000000"/>
                  </a:solidFill>
                </a:rPr>
                <a:t>1424</a:t>
              </a:r>
            </a:p>
          </p:txBody>
        </p:sp>
        <p:sp>
          <p:nvSpPr>
            <p:cNvPr id="2071" name="Text Box 24">
              <a:extLst>
                <a:ext uri="{FF2B5EF4-FFF2-40B4-BE49-F238E27FC236}">
                  <a16:creationId xmlns:a16="http://schemas.microsoft.com/office/drawing/2014/main" id="{667B0C2E-83E8-FD4C-98B5-695A302433F1}"/>
                </a:ext>
              </a:extLst>
            </p:cNvPr>
            <p:cNvSpPr txBox="1">
              <a:spLocks noChangeArrowheads="1"/>
            </p:cNvSpPr>
            <p:nvPr/>
          </p:nvSpPr>
          <p:spPr bwMode="auto">
            <a:xfrm>
              <a:off x="6072336" y="3960440"/>
              <a:ext cx="1523999" cy="369202"/>
            </a:xfrm>
            <a:prstGeom prst="rect">
              <a:avLst/>
            </a:prstGeom>
            <a:grpFill/>
            <a:ln w="9525">
              <a:noFill/>
              <a:miter lim="800000"/>
              <a:headEnd/>
              <a:tailEnd/>
            </a:ln>
          </p:spPr>
          <p:txBody>
            <a:bodyPr>
              <a:spAutoFit/>
            </a:bodyPr>
            <a:lstStyle/>
            <a:p>
              <a:pPr>
                <a:spcBef>
                  <a:spcPct val="50000"/>
                </a:spcBef>
                <a:defRPr/>
              </a:pPr>
              <a:r>
                <a:rPr lang="en-US" altLang="zh-CN">
                  <a:solidFill>
                    <a:srgbClr val="000000"/>
                  </a:solidFill>
                </a:rPr>
                <a:t>2224</a:t>
              </a:r>
            </a:p>
          </p:txBody>
        </p:sp>
      </p:grpSp>
      <p:sp>
        <p:nvSpPr>
          <p:cNvPr id="58" name="Text Box 9">
            <a:extLst>
              <a:ext uri="{FF2B5EF4-FFF2-40B4-BE49-F238E27FC236}">
                <a16:creationId xmlns:a16="http://schemas.microsoft.com/office/drawing/2014/main" id="{9B8B901F-E148-F04F-808E-E13AEFDF7B53}"/>
              </a:ext>
            </a:extLst>
          </p:cNvPr>
          <p:cNvSpPr txBox="1">
            <a:spLocks noChangeArrowheads="1"/>
          </p:cNvSpPr>
          <p:nvPr/>
        </p:nvSpPr>
        <p:spPr bwMode="auto">
          <a:xfrm>
            <a:off x="4479925" y="936625"/>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绝对地址</a:t>
            </a:r>
          </a:p>
        </p:txBody>
      </p:sp>
      <p:sp>
        <p:nvSpPr>
          <p:cNvPr id="68" name="TextBox 67">
            <a:extLst>
              <a:ext uri="{FF2B5EF4-FFF2-40B4-BE49-F238E27FC236}">
                <a16:creationId xmlns:a16="http://schemas.microsoft.com/office/drawing/2014/main" id="{80BF0393-2C37-B743-8F17-2967ABBE6AB9}"/>
              </a:ext>
            </a:extLst>
          </p:cNvPr>
          <p:cNvSpPr txBox="1">
            <a:spLocks noChangeArrowheads="1"/>
          </p:cNvSpPr>
          <p:nvPr/>
        </p:nvSpPr>
        <p:spPr bwMode="auto">
          <a:xfrm>
            <a:off x="7546975" y="692150"/>
            <a:ext cx="11509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内存</a:t>
            </a:r>
          </a:p>
        </p:txBody>
      </p:sp>
      <p:sp>
        <p:nvSpPr>
          <p:cNvPr id="47" name="TextBox 46">
            <a:extLst>
              <a:ext uri="{FF2B5EF4-FFF2-40B4-BE49-F238E27FC236}">
                <a16:creationId xmlns:a16="http://schemas.microsoft.com/office/drawing/2014/main" id="{0F19DF2F-4E65-3F4C-AE16-73EAFCB09F64}"/>
              </a:ext>
            </a:extLst>
          </p:cNvPr>
          <p:cNvSpPr txBox="1">
            <a:spLocks noChangeArrowheads="1"/>
          </p:cNvSpPr>
          <p:nvPr/>
        </p:nvSpPr>
        <p:spPr bwMode="auto">
          <a:xfrm>
            <a:off x="3997325" y="5113338"/>
            <a:ext cx="2303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00"/>
                </a:solidFill>
                <a:latin typeface="幼圆" pitchFamily="49" charset="-122"/>
                <a:ea typeface="幼圆" pitchFamily="49" charset="-122"/>
              </a:rPr>
              <a:t>（</a:t>
            </a:r>
            <a:r>
              <a:rPr lang="en-US" altLang="zh-CN" sz="2400">
                <a:solidFill>
                  <a:srgbClr val="000000"/>
                </a:solidFill>
                <a:latin typeface="幼圆" pitchFamily="49" charset="-122"/>
                <a:ea typeface="幼圆" pitchFamily="49" charset="-122"/>
              </a:rPr>
              <a:t>b</a:t>
            </a:r>
            <a:r>
              <a:rPr lang="zh-CN" altLang="en-US" sz="2400">
                <a:solidFill>
                  <a:srgbClr val="000000"/>
                </a:solidFill>
                <a:latin typeface="幼圆" pitchFamily="49" charset="-122"/>
                <a:ea typeface="幼圆" pitchFamily="49" charset="-122"/>
              </a:rPr>
              <a:t>）装入模块</a:t>
            </a:r>
          </a:p>
        </p:txBody>
      </p:sp>
      <p:grpSp>
        <p:nvGrpSpPr>
          <p:cNvPr id="9" name="组合 55">
            <a:extLst>
              <a:ext uri="{FF2B5EF4-FFF2-40B4-BE49-F238E27FC236}">
                <a16:creationId xmlns:a16="http://schemas.microsoft.com/office/drawing/2014/main" id="{0A6BD31A-B03D-3D44-90E8-529078B10D24}"/>
              </a:ext>
            </a:extLst>
          </p:cNvPr>
          <p:cNvGrpSpPr>
            <a:grpSpLocks/>
          </p:cNvGrpSpPr>
          <p:nvPr/>
        </p:nvGrpSpPr>
        <p:grpSpPr bwMode="auto">
          <a:xfrm>
            <a:off x="3591390" y="1152547"/>
            <a:ext cx="2428186" cy="3763963"/>
            <a:chOff x="6072336" y="1321296"/>
            <a:chExt cx="2563224" cy="3762634"/>
          </a:xfrm>
          <a:noFill/>
        </p:grpSpPr>
        <p:sp>
          <p:nvSpPr>
            <p:cNvPr id="2058" name="Rectangle 3">
              <a:extLst>
                <a:ext uri="{FF2B5EF4-FFF2-40B4-BE49-F238E27FC236}">
                  <a16:creationId xmlns:a16="http://schemas.microsoft.com/office/drawing/2014/main" id="{0DA72B24-B6CE-BE40-8ACA-A67DB98BED68}"/>
                </a:ext>
              </a:extLst>
            </p:cNvPr>
            <p:cNvSpPr>
              <a:spLocks noChangeArrowheads="1"/>
            </p:cNvSpPr>
            <p:nvPr/>
          </p:nvSpPr>
          <p:spPr bwMode="auto">
            <a:xfrm>
              <a:off x="6952457" y="1664568"/>
              <a:ext cx="1477187" cy="3419362"/>
            </a:xfrm>
            <a:prstGeom prst="rect">
              <a:avLst/>
            </a:prstGeom>
            <a:grpFill/>
            <a:ln w="28575">
              <a:solidFill>
                <a:schemeClr val="tx1"/>
              </a:solidFill>
              <a:miter lim="800000"/>
              <a:headEnd/>
              <a:tailEnd/>
            </a:ln>
          </p:spPr>
          <p:txBody>
            <a:bodyPr wrap="none" anchor="ctr"/>
            <a:lstStyle/>
            <a:p>
              <a:pPr>
                <a:defRPr/>
              </a:pPr>
              <a:endParaRPr lang="zh-CN" altLang="en-US">
                <a:solidFill>
                  <a:srgbClr val="000000"/>
                </a:solidFill>
              </a:endParaRPr>
            </a:p>
          </p:txBody>
        </p:sp>
        <p:sp>
          <p:nvSpPr>
            <p:cNvPr id="2059" name="Text Box 25">
              <a:extLst>
                <a:ext uri="{FF2B5EF4-FFF2-40B4-BE49-F238E27FC236}">
                  <a16:creationId xmlns:a16="http://schemas.microsoft.com/office/drawing/2014/main" id="{CBB725A4-C26A-FC43-A053-B40A2095A9A8}"/>
                </a:ext>
              </a:extLst>
            </p:cNvPr>
            <p:cNvSpPr txBox="1">
              <a:spLocks noChangeArrowheads="1"/>
            </p:cNvSpPr>
            <p:nvPr/>
          </p:nvSpPr>
          <p:spPr bwMode="auto">
            <a:xfrm>
              <a:off x="6959160" y="3000072"/>
              <a:ext cx="1676400" cy="400110"/>
            </a:xfrm>
            <a:prstGeom prst="rect">
              <a:avLst/>
            </a:prstGeom>
            <a:grpFill/>
            <a:ln w="9525">
              <a:noFill/>
              <a:miter lim="800000"/>
              <a:headEnd/>
              <a:tailEnd/>
            </a:ln>
          </p:spPr>
          <p:txBody>
            <a:bodyPr>
              <a:spAutoFit/>
            </a:bodyPr>
            <a:lstStyle/>
            <a:p>
              <a:pPr>
                <a:spcBef>
                  <a:spcPct val="50000"/>
                </a:spcBef>
                <a:defRPr/>
              </a:pPr>
              <a:r>
                <a:rPr lang="en-US" altLang="zh-CN" sz="2000" dirty="0">
                  <a:solidFill>
                    <a:srgbClr val="000000"/>
                  </a:solidFill>
                </a:rPr>
                <a:t>LOAD 2224</a:t>
              </a:r>
            </a:p>
          </p:txBody>
        </p:sp>
        <p:sp>
          <p:nvSpPr>
            <p:cNvPr id="2060" name="Text Box 25">
              <a:extLst>
                <a:ext uri="{FF2B5EF4-FFF2-40B4-BE49-F238E27FC236}">
                  <a16:creationId xmlns:a16="http://schemas.microsoft.com/office/drawing/2014/main" id="{AB10B97A-C273-1A46-8642-00507F59750C}"/>
                </a:ext>
              </a:extLst>
            </p:cNvPr>
            <p:cNvSpPr txBox="1">
              <a:spLocks noChangeArrowheads="1"/>
            </p:cNvSpPr>
            <p:nvPr/>
          </p:nvSpPr>
          <p:spPr bwMode="auto">
            <a:xfrm>
              <a:off x="6928048" y="2126184"/>
              <a:ext cx="1676400" cy="400110"/>
            </a:xfrm>
            <a:prstGeom prst="rect">
              <a:avLst/>
            </a:prstGeom>
            <a:grpFill/>
            <a:ln w="9525">
              <a:noFill/>
              <a:miter lim="800000"/>
              <a:headEnd/>
              <a:tailEnd/>
            </a:ln>
          </p:spPr>
          <p:txBody>
            <a:bodyPr>
              <a:spAutoFit/>
            </a:bodyPr>
            <a:lstStyle/>
            <a:p>
              <a:pPr>
                <a:spcBef>
                  <a:spcPct val="50000"/>
                </a:spcBef>
                <a:defRPr/>
              </a:pPr>
              <a:r>
                <a:rPr lang="en-US" altLang="zh-CN" sz="2000">
                  <a:solidFill>
                    <a:srgbClr val="000000"/>
                  </a:solidFill>
                </a:rPr>
                <a:t>JUMP 1424</a:t>
              </a:r>
            </a:p>
          </p:txBody>
        </p:sp>
        <p:sp>
          <p:nvSpPr>
            <p:cNvPr id="2061" name="Line 6">
              <a:extLst>
                <a:ext uri="{FF2B5EF4-FFF2-40B4-BE49-F238E27FC236}">
                  <a16:creationId xmlns:a16="http://schemas.microsoft.com/office/drawing/2014/main" id="{031D9A0B-5CD9-1244-8D24-0384F48ADA77}"/>
                </a:ext>
              </a:extLst>
            </p:cNvPr>
            <p:cNvSpPr>
              <a:spLocks noChangeShapeType="1"/>
            </p:cNvSpPr>
            <p:nvPr/>
          </p:nvSpPr>
          <p:spPr bwMode="auto">
            <a:xfrm flipV="1">
              <a:off x="6953199" y="3355738"/>
              <a:ext cx="1476442" cy="1254"/>
            </a:xfrm>
            <a:prstGeom prst="line">
              <a:avLst/>
            </a:prstGeom>
            <a:grpFill/>
            <a:ln w="28575">
              <a:solidFill>
                <a:schemeClr val="tx1"/>
              </a:solidFill>
              <a:prstDash val="sysDot"/>
              <a:round/>
              <a:headEnd/>
              <a:tailEnd/>
            </a:ln>
          </p:spPr>
          <p:txBody>
            <a:bodyPr/>
            <a:lstStyle/>
            <a:p>
              <a:pPr>
                <a:defRPr/>
              </a:pPr>
              <a:endParaRPr lang="zh-CN" altLang="en-US">
                <a:solidFill>
                  <a:srgbClr val="000000"/>
                </a:solidFill>
              </a:endParaRPr>
            </a:p>
          </p:txBody>
        </p:sp>
        <p:sp>
          <p:nvSpPr>
            <p:cNvPr id="2062" name="Text Box 22">
              <a:extLst>
                <a:ext uri="{FF2B5EF4-FFF2-40B4-BE49-F238E27FC236}">
                  <a16:creationId xmlns:a16="http://schemas.microsoft.com/office/drawing/2014/main" id="{684C5163-DFC8-CF44-9799-39D7FEDA1A92}"/>
                </a:ext>
              </a:extLst>
            </p:cNvPr>
            <p:cNvSpPr txBox="1">
              <a:spLocks noChangeArrowheads="1"/>
            </p:cNvSpPr>
            <p:nvPr/>
          </p:nvSpPr>
          <p:spPr bwMode="auto">
            <a:xfrm>
              <a:off x="6148536" y="1321296"/>
              <a:ext cx="838200" cy="369202"/>
            </a:xfrm>
            <a:prstGeom prst="rect">
              <a:avLst/>
            </a:prstGeom>
            <a:grpFill/>
            <a:ln w="9525">
              <a:noFill/>
              <a:miter lim="800000"/>
              <a:headEnd/>
              <a:tailEnd/>
            </a:ln>
          </p:spPr>
          <p:txBody>
            <a:bodyPr>
              <a:spAutoFit/>
            </a:bodyPr>
            <a:lstStyle/>
            <a:p>
              <a:pPr>
                <a:spcBef>
                  <a:spcPct val="50000"/>
                </a:spcBef>
                <a:defRPr/>
              </a:pPr>
              <a:r>
                <a:rPr lang="en-US" altLang="zh-CN" dirty="0">
                  <a:solidFill>
                    <a:srgbClr val="000000"/>
                  </a:solidFill>
                </a:rPr>
                <a:t>1024</a:t>
              </a:r>
            </a:p>
          </p:txBody>
        </p:sp>
        <p:sp>
          <p:nvSpPr>
            <p:cNvPr id="2063" name="Text Box 23">
              <a:extLst>
                <a:ext uri="{FF2B5EF4-FFF2-40B4-BE49-F238E27FC236}">
                  <a16:creationId xmlns:a16="http://schemas.microsoft.com/office/drawing/2014/main" id="{6FB901F9-AF10-F149-AAFE-A41981BC3B2B}"/>
                </a:ext>
              </a:extLst>
            </p:cNvPr>
            <p:cNvSpPr txBox="1">
              <a:spLocks noChangeArrowheads="1"/>
            </p:cNvSpPr>
            <p:nvPr/>
          </p:nvSpPr>
          <p:spPr bwMode="auto">
            <a:xfrm>
              <a:off x="6117779" y="2545432"/>
              <a:ext cx="1295400" cy="369202"/>
            </a:xfrm>
            <a:prstGeom prst="rect">
              <a:avLst/>
            </a:prstGeom>
            <a:grpFill/>
            <a:ln w="9525">
              <a:noFill/>
              <a:miter lim="800000"/>
              <a:headEnd/>
              <a:tailEnd/>
            </a:ln>
          </p:spPr>
          <p:txBody>
            <a:bodyPr>
              <a:spAutoFit/>
            </a:bodyPr>
            <a:lstStyle/>
            <a:p>
              <a:pPr>
                <a:spcBef>
                  <a:spcPct val="50000"/>
                </a:spcBef>
                <a:defRPr/>
              </a:pPr>
              <a:r>
                <a:rPr lang="en-US" altLang="zh-CN" dirty="0">
                  <a:solidFill>
                    <a:srgbClr val="000000"/>
                  </a:solidFill>
                </a:rPr>
                <a:t>1424</a:t>
              </a:r>
            </a:p>
          </p:txBody>
        </p:sp>
        <p:sp>
          <p:nvSpPr>
            <p:cNvPr id="2064" name="Text Box 24">
              <a:extLst>
                <a:ext uri="{FF2B5EF4-FFF2-40B4-BE49-F238E27FC236}">
                  <a16:creationId xmlns:a16="http://schemas.microsoft.com/office/drawing/2014/main" id="{CC41362B-2037-2944-94FE-95E33C6F934B}"/>
                </a:ext>
              </a:extLst>
            </p:cNvPr>
            <p:cNvSpPr txBox="1">
              <a:spLocks noChangeArrowheads="1"/>
            </p:cNvSpPr>
            <p:nvPr/>
          </p:nvSpPr>
          <p:spPr bwMode="auto">
            <a:xfrm>
              <a:off x="6072336" y="3960440"/>
              <a:ext cx="1524000" cy="369202"/>
            </a:xfrm>
            <a:prstGeom prst="rect">
              <a:avLst/>
            </a:prstGeom>
            <a:grpFill/>
            <a:ln w="9525">
              <a:noFill/>
              <a:miter lim="800000"/>
              <a:headEnd/>
              <a:tailEnd/>
            </a:ln>
          </p:spPr>
          <p:txBody>
            <a:bodyPr>
              <a:spAutoFit/>
            </a:bodyPr>
            <a:lstStyle/>
            <a:p>
              <a:pPr>
                <a:spcBef>
                  <a:spcPct val="50000"/>
                </a:spcBef>
                <a:defRPr/>
              </a:pPr>
              <a:r>
                <a:rPr lang="en-US" altLang="zh-CN">
                  <a:solidFill>
                    <a:srgbClr val="000000"/>
                  </a:solidFill>
                </a:rPr>
                <a:t>2224</a:t>
              </a:r>
            </a:p>
          </p:txBody>
        </p:sp>
      </p:grpSp>
      <p:sp>
        <p:nvSpPr>
          <p:cNvPr id="13322" name="Rectangle 2">
            <a:hlinkClick r:id="rId2"/>
            <a:extLst>
              <a:ext uri="{FF2B5EF4-FFF2-40B4-BE49-F238E27FC236}">
                <a16:creationId xmlns:a16="http://schemas.microsoft.com/office/drawing/2014/main" id="{BCDB20C3-8BFC-6440-86C0-2E7C6DEE13B5}"/>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－－程序的装入</a:t>
            </a:r>
          </a:p>
        </p:txBody>
      </p:sp>
      <p:sp>
        <p:nvSpPr>
          <p:cNvPr id="48" name="Text Box 13">
            <a:extLst>
              <a:ext uri="{FF2B5EF4-FFF2-40B4-BE49-F238E27FC236}">
                <a16:creationId xmlns:a16="http://schemas.microsoft.com/office/drawing/2014/main" id="{353D0846-F9BE-4C4A-ADC1-EFBB9D931206}"/>
              </a:ext>
            </a:extLst>
          </p:cNvPr>
          <p:cNvSpPr txBox="1">
            <a:spLocks noChangeArrowheads="1"/>
          </p:cNvSpPr>
          <p:nvPr/>
        </p:nvSpPr>
        <p:spPr bwMode="auto">
          <a:xfrm>
            <a:off x="4667250" y="3716338"/>
            <a:ext cx="992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DATA</a:t>
            </a:r>
          </a:p>
        </p:txBody>
      </p:sp>
      <p:sp>
        <p:nvSpPr>
          <p:cNvPr id="49" name="Text Box 13">
            <a:extLst>
              <a:ext uri="{FF2B5EF4-FFF2-40B4-BE49-F238E27FC236}">
                <a16:creationId xmlns:a16="http://schemas.microsoft.com/office/drawing/2014/main" id="{A9715407-CDB9-2B46-9A19-BB321F1EEC8A}"/>
              </a:ext>
            </a:extLst>
          </p:cNvPr>
          <p:cNvSpPr txBox="1">
            <a:spLocks noChangeArrowheads="1"/>
          </p:cNvSpPr>
          <p:nvPr/>
        </p:nvSpPr>
        <p:spPr bwMode="auto">
          <a:xfrm>
            <a:off x="7645400" y="4191000"/>
            <a:ext cx="993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DATA</a:t>
            </a:r>
          </a:p>
        </p:txBody>
      </p:sp>
      <p:sp>
        <p:nvSpPr>
          <p:cNvPr id="51" name="矩形 50">
            <a:extLst>
              <a:ext uri="{FF2B5EF4-FFF2-40B4-BE49-F238E27FC236}">
                <a16:creationId xmlns:a16="http://schemas.microsoft.com/office/drawing/2014/main" id="{2BF06BE3-3B60-C242-B7FC-E6DFCDF371CC}"/>
              </a:ext>
            </a:extLst>
          </p:cNvPr>
          <p:cNvSpPr>
            <a:spLocks noChangeArrowheads="1"/>
          </p:cNvSpPr>
          <p:nvPr/>
        </p:nvSpPr>
        <p:spPr bwMode="auto">
          <a:xfrm>
            <a:off x="468313" y="765175"/>
            <a:ext cx="2374900" cy="5184775"/>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0" name="内容占位符 2">
            <a:extLst>
              <a:ext uri="{FF2B5EF4-FFF2-40B4-BE49-F238E27FC236}">
                <a16:creationId xmlns:a16="http://schemas.microsoft.com/office/drawing/2014/main" id="{6D6EEE5E-E98C-C044-BFE8-05F0DB34F244}"/>
              </a:ext>
            </a:extLst>
          </p:cNvPr>
          <p:cNvSpPr txBox="1">
            <a:spLocks/>
          </p:cNvSpPr>
          <p:nvPr/>
        </p:nvSpPr>
        <p:spPr>
          <a:xfrm>
            <a:off x="395288" y="642938"/>
            <a:ext cx="3240087" cy="5643562"/>
          </a:xfrm>
          <a:prstGeom prst="rect">
            <a:avLst/>
          </a:prstGeom>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rgbClr val="0000FF"/>
              </a:buClr>
              <a:buFont typeface="Monotype Sorts" pitchFamily="2" charset="2"/>
              <a:buChar char="§"/>
            </a:pPr>
            <a:r>
              <a:rPr lang="zh-CN" altLang="en-US" sz="3200">
                <a:solidFill>
                  <a:srgbClr val="0000FF"/>
                </a:solidFill>
                <a:latin typeface="幼圆" pitchFamily="49" charset="-122"/>
                <a:ea typeface="幼圆" pitchFamily="49" charset="-122"/>
              </a:rPr>
              <a:t>绝对装入方式</a:t>
            </a:r>
            <a:endParaRPr lang="en-US" altLang="zh-CN" sz="3200">
              <a:solidFill>
                <a:srgbClr val="0000FF"/>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800">
                <a:solidFill>
                  <a:srgbClr val="000000"/>
                </a:solidFill>
                <a:latin typeface="幼圆" pitchFamily="49" charset="-122"/>
                <a:ea typeface="幼圆" pitchFamily="49" charset="-122"/>
              </a:rPr>
              <a:t>由装入程序根据装入模块中的地址，将程序和数据装入内存</a:t>
            </a:r>
            <a:endParaRPr lang="en-US" altLang="zh-CN" sz="2800">
              <a:solidFill>
                <a:srgbClr val="000000"/>
              </a:solidFill>
              <a:latin typeface="幼圆" pitchFamily="49" charset="-122"/>
              <a:ea typeface="幼圆" pitchFamily="49" charset="-122"/>
            </a:endParaRPr>
          </a:p>
          <a:p>
            <a:pPr>
              <a:spcBef>
                <a:spcPct val="20000"/>
              </a:spcBef>
              <a:buClr>
                <a:srgbClr val="0000FF"/>
              </a:buClr>
              <a:buFont typeface="Monotype Sorts" pitchFamily="2" charset="2"/>
              <a:buChar char="§"/>
            </a:pPr>
            <a:r>
              <a:rPr lang="zh-CN" altLang="en-US" sz="3200">
                <a:solidFill>
                  <a:srgbClr val="0000FF"/>
                </a:solidFill>
                <a:latin typeface="幼圆" pitchFamily="49" charset="-122"/>
                <a:ea typeface="幼圆" pitchFamily="49" charset="-122"/>
              </a:rPr>
              <a:t>特点</a:t>
            </a:r>
            <a:endParaRPr lang="en-US" altLang="zh-CN" sz="3200">
              <a:solidFill>
                <a:srgbClr val="0000FF"/>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800">
                <a:solidFill>
                  <a:srgbClr val="000000"/>
                </a:solidFill>
                <a:latin typeface="幼圆" pitchFamily="49" charset="-122"/>
                <a:ea typeface="幼圆" pitchFamily="49" charset="-122"/>
              </a:rPr>
              <a:t>需要事先知道内存装入地址</a:t>
            </a:r>
            <a:endParaRPr lang="en-US" altLang="zh-CN" sz="2800">
              <a:solidFill>
                <a:srgbClr val="000000"/>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800">
                <a:solidFill>
                  <a:srgbClr val="000000"/>
                </a:solidFill>
                <a:latin typeface="幼圆" pitchFamily="49" charset="-122"/>
                <a:ea typeface="幼圆" pitchFamily="49" charset="-122"/>
              </a:rPr>
              <a:t>只适合单道程序系统</a:t>
            </a:r>
            <a:endParaRPr lang="en-US" altLang="zh-CN" sz="2800">
              <a:solidFill>
                <a:srgbClr val="000000"/>
              </a:solidFill>
              <a:latin typeface="幼圆" pitchFamily="49" charset="-122"/>
              <a:ea typeface="幼圆" pitchFamily="49" charset="-122"/>
            </a:endParaRPr>
          </a:p>
        </p:txBody>
      </p:sp>
    </p:spTree>
    <p:extLst>
      <p:ext uri="{BB962C8B-B14F-4D97-AF65-F5344CB8AC3E}">
        <p14:creationId xmlns:p14="http://schemas.microsoft.com/office/powerpoint/2010/main" val="38138663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blinds(horizontal)">
                                      <p:cBhvr>
                                        <p:cTn id="11" dur="500"/>
                                        <p:tgtEl>
                                          <p:spTgt spid="58"/>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blinds(horizontal)">
                                      <p:cBhvr>
                                        <p:cTn id="19" dur="500"/>
                                        <p:tgtEl>
                                          <p:spTgt spid="47"/>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blinds(horizontal)">
                                      <p:cBhvr>
                                        <p:cTn id="23" dur="500"/>
                                        <p:tgtEl>
                                          <p:spTgt spid="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par>
                          <p:cTn id="29" fill="hold" nodeType="afterGroup">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blinds(horizontal)">
                                      <p:cBhvr>
                                        <p:cTn id="32" dur="500"/>
                                        <p:tgtEl>
                                          <p:spTgt spid="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nodeType="clickEffect">
                                  <p:stCondLst>
                                    <p:cond delay="0"/>
                                  </p:stCondLst>
                                  <p:childTnLst>
                                    <p:animMotion origin="layout" path="M -2.5E-6 -1.11111E-6 L 0.31997 0.0787 " pathEditMode="relative" rAng="0" ptsTypes="AA">
                                      <p:cBhvr>
                                        <p:cTn id="36" dur="3000" fill="hold"/>
                                        <p:tgtEl>
                                          <p:spTgt spid="8"/>
                                        </p:tgtEl>
                                        <p:attrNameLst>
                                          <p:attrName>ppt_x</p:attrName>
                                          <p:attrName>ppt_y</p:attrName>
                                        </p:attrNameLst>
                                      </p:cBhvr>
                                      <p:rCtr x="15990" y="3935"/>
                                    </p:animMotion>
                                  </p:childTnLst>
                                </p:cTn>
                              </p:par>
                            </p:childTnLst>
                          </p:cTn>
                        </p:par>
                        <p:par>
                          <p:cTn id="37" fill="hold" nodeType="afterGroup">
                            <p:stCondLst>
                              <p:cond delay="3000"/>
                            </p:stCondLst>
                            <p:childTnLst>
                              <p:par>
                                <p:cTn id="38" presetID="3" presetClass="entr" presetSubtype="10" fill="hold" grpId="0"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blinds(horizontal)">
                                      <p:cBhvr>
                                        <p:cTn id="40" dur="500"/>
                                        <p:tgtEl>
                                          <p:spTgt spid="4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2083"/>
                                        </p:tgtEl>
                                        <p:attrNameLst>
                                          <p:attrName>style.visibility</p:attrName>
                                        </p:attrNameLst>
                                      </p:cBhvr>
                                      <p:to>
                                        <p:strVal val="visible"/>
                                      </p:to>
                                    </p:set>
                                    <p:anim calcmode="lin" valueType="num">
                                      <p:cBhvr>
                                        <p:cTn id="45" dur="1000" fill="hold"/>
                                        <p:tgtEl>
                                          <p:spTgt spid="2083"/>
                                        </p:tgtEl>
                                        <p:attrNameLst>
                                          <p:attrName>ppt_w</p:attrName>
                                        </p:attrNameLst>
                                      </p:cBhvr>
                                      <p:tavLst>
                                        <p:tav tm="0">
                                          <p:val>
                                            <p:fltVal val="0"/>
                                          </p:val>
                                        </p:tav>
                                        <p:tav tm="100000">
                                          <p:val>
                                            <p:strVal val="#ppt_w"/>
                                          </p:val>
                                        </p:tav>
                                      </p:tavLst>
                                    </p:anim>
                                    <p:anim calcmode="lin" valueType="num">
                                      <p:cBhvr>
                                        <p:cTn id="46" dur="1000" fill="hold"/>
                                        <p:tgtEl>
                                          <p:spTgt spid="2083"/>
                                        </p:tgtEl>
                                        <p:attrNameLst>
                                          <p:attrName>ppt_h</p:attrName>
                                        </p:attrNameLst>
                                      </p:cBhvr>
                                      <p:tavLst>
                                        <p:tav tm="0">
                                          <p:val>
                                            <p:fltVal val="0"/>
                                          </p:val>
                                        </p:tav>
                                        <p:tav tm="100000">
                                          <p:val>
                                            <p:strVal val="#ppt_h"/>
                                          </p:val>
                                        </p:tav>
                                      </p:tavLst>
                                    </p:anim>
                                    <p:anim calcmode="lin" valueType="num">
                                      <p:cBhvr>
                                        <p:cTn id="47" dur="1000" fill="hold"/>
                                        <p:tgtEl>
                                          <p:spTgt spid="2083"/>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208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blinds(horizontal)">
                                      <p:cBhvr>
                                        <p:cTn id="53" dur="500"/>
                                        <p:tgtEl>
                                          <p:spTgt spid="5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0">
                                            <p:txEl>
                                              <p:pRg st="0" end="0"/>
                                            </p:txEl>
                                          </p:spTgt>
                                        </p:tgtEl>
                                        <p:attrNameLst>
                                          <p:attrName>style.visibility</p:attrName>
                                        </p:attrNameLst>
                                      </p:cBhvr>
                                      <p:to>
                                        <p:strVal val="visible"/>
                                      </p:to>
                                    </p:set>
                                    <p:animEffect transition="in" filter="blinds(horizontal)">
                                      <p:cBhvr>
                                        <p:cTn id="58" dur="500"/>
                                        <p:tgtEl>
                                          <p:spTgt spid="50">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0">
                                            <p:txEl>
                                              <p:pRg st="1" end="1"/>
                                            </p:txEl>
                                          </p:spTgt>
                                        </p:tgtEl>
                                        <p:attrNameLst>
                                          <p:attrName>style.visibility</p:attrName>
                                        </p:attrNameLst>
                                      </p:cBhvr>
                                      <p:to>
                                        <p:strVal val="visible"/>
                                      </p:to>
                                    </p:set>
                                    <p:animEffect transition="in" filter="blinds(horizontal)">
                                      <p:cBhvr>
                                        <p:cTn id="63" dur="500"/>
                                        <p:tgtEl>
                                          <p:spTgt spid="50">
                                            <p:txEl>
                                              <p:pRg st="1" end="1"/>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0">
                                            <p:txEl>
                                              <p:pRg st="2" end="2"/>
                                            </p:txEl>
                                          </p:spTgt>
                                        </p:tgtEl>
                                        <p:attrNameLst>
                                          <p:attrName>style.visibility</p:attrName>
                                        </p:attrNameLst>
                                      </p:cBhvr>
                                      <p:to>
                                        <p:strVal val="visible"/>
                                      </p:to>
                                    </p:set>
                                    <p:animEffect transition="in" filter="blinds(horizontal)">
                                      <p:cBhvr>
                                        <p:cTn id="68" dur="500"/>
                                        <p:tgtEl>
                                          <p:spTgt spid="50">
                                            <p:txEl>
                                              <p:pRg st="2" end="2"/>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0">
                                            <p:txEl>
                                              <p:pRg st="3" end="3"/>
                                            </p:txEl>
                                          </p:spTgt>
                                        </p:tgtEl>
                                        <p:attrNameLst>
                                          <p:attrName>style.visibility</p:attrName>
                                        </p:attrNameLst>
                                      </p:cBhvr>
                                      <p:to>
                                        <p:strVal val="visible"/>
                                      </p:to>
                                    </p:set>
                                    <p:animEffect transition="in" filter="blinds(horizontal)">
                                      <p:cBhvr>
                                        <p:cTn id="73" dur="500"/>
                                        <p:tgtEl>
                                          <p:spTgt spid="50">
                                            <p:txEl>
                                              <p:pRg st="3" end="3"/>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0">
                                            <p:txEl>
                                              <p:pRg st="4" end="4"/>
                                            </p:txEl>
                                          </p:spTgt>
                                        </p:tgtEl>
                                        <p:attrNameLst>
                                          <p:attrName>style.visibility</p:attrName>
                                        </p:attrNameLst>
                                      </p:cBhvr>
                                      <p:to>
                                        <p:strVal val="visible"/>
                                      </p:to>
                                    </p:set>
                                    <p:animEffect transition="in" filter="blinds(horizontal)">
                                      <p:cBhvr>
                                        <p:cTn id="78" dur="500"/>
                                        <p:tgtEl>
                                          <p:spTgt spid="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3" grpId="0"/>
      <p:bldP spid="58" grpId="0"/>
      <p:bldP spid="68" grpId="0"/>
      <p:bldP spid="47" grpId="0"/>
      <p:bldP spid="48" grpId="0"/>
      <p:bldP spid="49" grpId="0"/>
      <p:bldP spid="51" grpId="0" animBg="1"/>
      <p:bldP spid="50"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89" name="Group 141">
            <a:extLst>
              <a:ext uri="{FF2B5EF4-FFF2-40B4-BE49-F238E27FC236}">
                <a16:creationId xmlns:a16="http://schemas.microsoft.com/office/drawing/2014/main" id="{D7AB706C-37A7-9744-8871-92B2E5BEC392}"/>
              </a:ext>
            </a:extLst>
          </p:cNvPr>
          <p:cNvGraphicFramePr>
            <a:graphicFrameLocks noGrp="1"/>
          </p:cNvGraphicFramePr>
          <p:nvPr/>
        </p:nvGraphicFramePr>
        <p:xfrm>
          <a:off x="1066800" y="1397000"/>
          <a:ext cx="1219200" cy="2547938"/>
        </p:xfrm>
        <a:graphic>
          <a:graphicData uri="http://schemas.openxmlformats.org/drawingml/2006/table">
            <a:tbl>
              <a:tblPr/>
              <a:tblGrid>
                <a:gridCol w="1219200">
                  <a:extLst>
                    <a:ext uri="{9D8B030D-6E8A-4147-A177-3AD203B41FA5}">
                      <a16:colId xmlns:a16="http://schemas.microsoft.com/office/drawing/2014/main" val="20000"/>
                    </a:ext>
                  </a:extLst>
                </a:gridCol>
              </a:tblGrid>
              <a:tr h="304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rgbClr val="3333FF"/>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3288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196" name="Group 148">
            <a:extLst>
              <a:ext uri="{FF2B5EF4-FFF2-40B4-BE49-F238E27FC236}">
                <a16:creationId xmlns:a16="http://schemas.microsoft.com/office/drawing/2014/main" id="{E3F31789-6624-3048-88C4-DEB40A48F994}"/>
              </a:ext>
            </a:extLst>
          </p:cNvPr>
          <p:cNvGraphicFramePr>
            <a:graphicFrameLocks noGrp="1"/>
          </p:cNvGraphicFramePr>
          <p:nvPr/>
        </p:nvGraphicFramePr>
        <p:xfrm>
          <a:off x="4038600" y="381000"/>
          <a:ext cx="1219200" cy="1584325"/>
        </p:xfrm>
        <a:graphic>
          <a:graphicData uri="http://schemas.openxmlformats.org/drawingml/2006/table">
            <a:tbl>
              <a:tblPr/>
              <a:tblGrid>
                <a:gridCol w="1219200">
                  <a:extLst>
                    <a:ext uri="{9D8B030D-6E8A-4147-A177-3AD203B41FA5}">
                      <a16:colId xmlns:a16="http://schemas.microsoft.com/office/drawing/2014/main" val="20000"/>
                    </a:ext>
                  </a:extLst>
                </a:gridCol>
              </a:tblGrid>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1" i="0" u="none" strike="noStrike" cap="none" normalizeH="0" baseline="0">
                        <a:ln>
                          <a:noFill/>
                        </a:ln>
                        <a:solidFill>
                          <a:srgbClr val="3333FF"/>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09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203" name="Group 155">
            <a:extLst>
              <a:ext uri="{FF2B5EF4-FFF2-40B4-BE49-F238E27FC236}">
                <a16:creationId xmlns:a16="http://schemas.microsoft.com/office/drawing/2014/main" id="{89D646C7-BFBE-5F4D-A292-DECB4EAB6C07}"/>
              </a:ext>
            </a:extLst>
          </p:cNvPr>
          <p:cNvGraphicFramePr>
            <a:graphicFrameLocks noGrp="1"/>
          </p:cNvGraphicFramePr>
          <p:nvPr/>
        </p:nvGraphicFramePr>
        <p:xfrm>
          <a:off x="4038600" y="2438400"/>
          <a:ext cx="1219200" cy="1584325"/>
        </p:xfrm>
        <a:graphic>
          <a:graphicData uri="http://schemas.openxmlformats.org/drawingml/2006/table">
            <a:tbl>
              <a:tblPr/>
              <a:tblGrid>
                <a:gridCol w="1219200">
                  <a:extLst>
                    <a:ext uri="{9D8B030D-6E8A-4147-A177-3AD203B41FA5}">
                      <a16:colId xmlns:a16="http://schemas.microsoft.com/office/drawing/2014/main" val="20000"/>
                    </a:ext>
                  </a:extLst>
                </a:gridCol>
              </a:tblGrid>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rgbClr val="3333FF"/>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09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210" name="Group 162">
            <a:extLst>
              <a:ext uri="{FF2B5EF4-FFF2-40B4-BE49-F238E27FC236}">
                <a16:creationId xmlns:a16="http://schemas.microsoft.com/office/drawing/2014/main" id="{705788A4-0EC8-EB43-A67F-944663DF9F55}"/>
              </a:ext>
            </a:extLst>
          </p:cNvPr>
          <p:cNvGraphicFramePr>
            <a:graphicFrameLocks noGrp="1"/>
          </p:cNvGraphicFramePr>
          <p:nvPr/>
        </p:nvGraphicFramePr>
        <p:xfrm>
          <a:off x="4038600" y="4516438"/>
          <a:ext cx="1219200" cy="1584325"/>
        </p:xfrm>
        <a:graphic>
          <a:graphicData uri="http://schemas.openxmlformats.org/drawingml/2006/table">
            <a:tbl>
              <a:tblPr/>
              <a:tblGrid>
                <a:gridCol w="1219200">
                  <a:extLst>
                    <a:ext uri="{9D8B030D-6E8A-4147-A177-3AD203B41FA5}">
                      <a16:colId xmlns:a16="http://schemas.microsoft.com/office/drawing/2014/main" val="20000"/>
                    </a:ext>
                  </a:extLst>
                </a:gridCol>
              </a:tblGrid>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rgbClr val="3333FF"/>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09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281" name="Group 233">
            <a:extLst>
              <a:ext uri="{FF2B5EF4-FFF2-40B4-BE49-F238E27FC236}">
                <a16:creationId xmlns:a16="http://schemas.microsoft.com/office/drawing/2014/main" id="{A603DB78-3424-5C4B-B499-A902BA33AE40}"/>
              </a:ext>
            </a:extLst>
          </p:cNvPr>
          <p:cNvGraphicFramePr>
            <a:graphicFrameLocks noGrp="1"/>
          </p:cNvGraphicFramePr>
          <p:nvPr/>
        </p:nvGraphicFramePr>
        <p:xfrm>
          <a:off x="6553200" y="457200"/>
          <a:ext cx="1371600" cy="5121275"/>
        </p:xfrm>
        <a:graphic>
          <a:graphicData uri="http://schemas.openxmlformats.org/drawingml/2006/table">
            <a:tbl>
              <a:tblPr/>
              <a:tblGrid>
                <a:gridCol w="1371600">
                  <a:extLst>
                    <a:ext uri="{9D8B030D-6E8A-4147-A177-3AD203B41FA5}">
                      <a16:colId xmlns:a16="http://schemas.microsoft.com/office/drawing/2014/main" val="20000"/>
                    </a:ext>
                  </a:extLst>
                </a:gridCol>
              </a:tblGrid>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rgbClr val="3333FF"/>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925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7925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6096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68700" name="Text Box 186">
            <a:extLst>
              <a:ext uri="{FF2B5EF4-FFF2-40B4-BE49-F238E27FC236}">
                <a16:creationId xmlns:a16="http://schemas.microsoft.com/office/drawing/2014/main" id="{4A829AAB-2DA8-CE40-8C8E-77AC6F7FF3FC}"/>
              </a:ext>
            </a:extLst>
          </p:cNvPr>
          <p:cNvSpPr txBox="1">
            <a:spLocks noChangeArrowheads="1"/>
          </p:cNvSpPr>
          <p:nvPr/>
        </p:nvSpPr>
        <p:spPr bwMode="auto">
          <a:xfrm>
            <a:off x="762000" y="1452563"/>
            <a:ext cx="5334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r>
              <a:rPr lang="en-US" altLang="zh-CN" sz="2000">
                <a:solidFill>
                  <a:srgbClr val="3333FF"/>
                </a:solidFill>
              </a:rPr>
              <a:t>0</a:t>
            </a:r>
          </a:p>
          <a:p>
            <a:pPr>
              <a:lnSpc>
                <a:spcPct val="55000"/>
              </a:lnSpc>
              <a:spcBef>
                <a:spcPct val="50000"/>
              </a:spcBef>
            </a:pPr>
            <a:r>
              <a:rPr lang="en-US" altLang="zh-CN" sz="2000">
                <a:solidFill>
                  <a:srgbClr val="3333FF"/>
                </a:solidFill>
              </a:rPr>
              <a:t>1</a:t>
            </a:r>
          </a:p>
          <a:p>
            <a:pPr>
              <a:lnSpc>
                <a:spcPct val="55000"/>
              </a:lnSpc>
              <a:spcBef>
                <a:spcPct val="50000"/>
              </a:spcBef>
            </a:pPr>
            <a:r>
              <a:rPr lang="en-US" altLang="zh-CN" sz="2000">
                <a:solidFill>
                  <a:srgbClr val="3333FF"/>
                </a:solidFill>
              </a:rPr>
              <a:t>2</a:t>
            </a:r>
          </a:p>
          <a:p>
            <a:pPr>
              <a:lnSpc>
                <a:spcPct val="55000"/>
              </a:lnSpc>
              <a:spcBef>
                <a:spcPct val="50000"/>
              </a:spcBef>
            </a:pPr>
            <a:endParaRPr lang="en-US" altLang="zh-CN" sz="2000">
              <a:solidFill>
                <a:srgbClr val="3333FF"/>
              </a:solidFill>
            </a:endParaRPr>
          </a:p>
          <a:p>
            <a:pPr>
              <a:lnSpc>
                <a:spcPct val="55000"/>
              </a:lnSpc>
              <a:spcBef>
                <a:spcPct val="50000"/>
              </a:spcBef>
            </a:pPr>
            <a:endParaRPr lang="en-US" altLang="zh-CN" sz="2000">
              <a:solidFill>
                <a:srgbClr val="3333FF"/>
              </a:solidFill>
            </a:endParaRPr>
          </a:p>
          <a:p>
            <a:pPr>
              <a:lnSpc>
                <a:spcPct val="55000"/>
              </a:lnSpc>
              <a:spcBef>
                <a:spcPct val="50000"/>
              </a:spcBef>
            </a:pPr>
            <a:endParaRPr lang="en-US" altLang="zh-CN" sz="2000">
              <a:solidFill>
                <a:srgbClr val="3333FF"/>
              </a:solidFill>
            </a:endParaRPr>
          </a:p>
          <a:p>
            <a:pPr>
              <a:lnSpc>
                <a:spcPct val="55000"/>
              </a:lnSpc>
              <a:spcBef>
                <a:spcPct val="50000"/>
              </a:spcBef>
            </a:pPr>
            <a:endParaRPr lang="en-US" altLang="zh-CN" sz="2000">
              <a:solidFill>
                <a:srgbClr val="3333FF"/>
              </a:solidFill>
            </a:endParaRPr>
          </a:p>
          <a:p>
            <a:pPr>
              <a:lnSpc>
                <a:spcPct val="55000"/>
              </a:lnSpc>
              <a:spcBef>
                <a:spcPct val="50000"/>
              </a:spcBef>
            </a:pPr>
            <a:r>
              <a:rPr lang="en-US" altLang="zh-CN" sz="2000">
                <a:solidFill>
                  <a:srgbClr val="3333FF"/>
                </a:solidFill>
              </a:rPr>
              <a:t>n</a:t>
            </a:r>
          </a:p>
        </p:txBody>
      </p:sp>
      <p:sp>
        <p:nvSpPr>
          <p:cNvPr id="68701" name="Text Box 187">
            <a:extLst>
              <a:ext uri="{FF2B5EF4-FFF2-40B4-BE49-F238E27FC236}">
                <a16:creationId xmlns:a16="http://schemas.microsoft.com/office/drawing/2014/main" id="{B627C9B3-7ACA-E04A-BFF2-404B45C127FC}"/>
              </a:ext>
            </a:extLst>
          </p:cNvPr>
          <p:cNvSpPr txBox="1">
            <a:spLocks noChangeArrowheads="1"/>
          </p:cNvSpPr>
          <p:nvPr/>
        </p:nvSpPr>
        <p:spPr bwMode="auto">
          <a:xfrm>
            <a:off x="1371600" y="141605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1011</a:t>
            </a:r>
          </a:p>
        </p:txBody>
      </p:sp>
      <p:sp>
        <p:nvSpPr>
          <p:cNvPr id="68702" name="Text Box 188">
            <a:extLst>
              <a:ext uri="{FF2B5EF4-FFF2-40B4-BE49-F238E27FC236}">
                <a16:creationId xmlns:a16="http://schemas.microsoft.com/office/drawing/2014/main" id="{592CA952-AF66-D64A-B1D7-C8FA2AC5C71E}"/>
              </a:ext>
            </a:extLst>
          </p:cNvPr>
          <p:cNvSpPr txBox="1">
            <a:spLocks noChangeArrowheads="1"/>
          </p:cNvSpPr>
          <p:nvPr/>
        </p:nvSpPr>
        <p:spPr bwMode="auto">
          <a:xfrm>
            <a:off x="1371600" y="17208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1078</a:t>
            </a:r>
          </a:p>
        </p:txBody>
      </p:sp>
      <p:sp>
        <p:nvSpPr>
          <p:cNvPr id="68703" name="Text Box 189">
            <a:extLst>
              <a:ext uri="{FF2B5EF4-FFF2-40B4-BE49-F238E27FC236}">
                <a16:creationId xmlns:a16="http://schemas.microsoft.com/office/drawing/2014/main" id="{17EAF538-210D-D641-9A69-8F8E21AE388E}"/>
              </a:ext>
            </a:extLst>
          </p:cNvPr>
          <p:cNvSpPr txBox="1">
            <a:spLocks noChangeArrowheads="1"/>
          </p:cNvSpPr>
          <p:nvPr/>
        </p:nvSpPr>
        <p:spPr bwMode="auto">
          <a:xfrm>
            <a:off x="1371600" y="36576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1742</a:t>
            </a:r>
          </a:p>
        </p:txBody>
      </p:sp>
      <p:sp>
        <p:nvSpPr>
          <p:cNvPr id="68704" name="Text Box 190">
            <a:extLst>
              <a:ext uri="{FF2B5EF4-FFF2-40B4-BE49-F238E27FC236}">
                <a16:creationId xmlns:a16="http://schemas.microsoft.com/office/drawing/2014/main" id="{AF0217D3-FC94-9743-96E5-1283128040CD}"/>
              </a:ext>
            </a:extLst>
          </p:cNvPr>
          <p:cNvSpPr txBox="1">
            <a:spLocks noChangeArrowheads="1"/>
          </p:cNvSpPr>
          <p:nvPr/>
        </p:nvSpPr>
        <p:spPr bwMode="auto">
          <a:xfrm>
            <a:off x="3429000" y="401638"/>
            <a:ext cx="685800"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0000"/>
              </a:lnSpc>
              <a:spcBef>
                <a:spcPct val="50000"/>
              </a:spcBef>
            </a:pPr>
            <a:r>
              <a:rPr lang="en-US" altLang="zh-CN" sz="1600">
                <a:solidFill>
                  <a:srgbClr val="3333FF"/>
                </a:solidFill>
              </a:rPr>
              <a:t>      0</a:t>
            </a:r>
          </a:p>
          <a:p>
            <a:pPr>
              <a:lnSpc>
                <a:spcPct val="60000"/>
              </a:lnSpc>
              <a:spcBef>
                <a:spcPct val="50000"/>
              </a:spcBef>
            </a:pPr>
            <a:r>
              <a:rPr lang="en-US" altLang="zh-CN" sz="1600">
                <a:solidFill>
                  <a:srgbClr val="3333FF"/>
                </a:solidFill>
              </a:rPr>
              <a:t>      1</a:t>
            </a:r>
          </a:p>
          <a:p>
            <a:pPr>
              <a:lnSpc>
                <a:spcPct val="60000"/>
              </a:lnSpc>
              <a:spcBef>
                <a:spcPct val="50000"/>
              </a:spcBef>
            </a:pPr>
            <a:r>
              <a:rPr lang="en-US" altLang="zh-CN" sz="1600">
                <a:solidFill>
                  <a:srgbClr val="3333FF"/>
                </a:solidFill>
              </a:rPr>
              <a:t>      2</a:t>
            </a:r>
          </a:p>
          <a:p>
            <a:pPr>
              <a:lnSpc>
                <a:spcPct val="60000"/>
              </a:lnSpc>
              <a:spcBef>
                <a:spcPct val="50000"/>
              </a:spcBef>
            </a:pPr>
            <a:r>
              <a:rPr lang="en-US" altLang="zh-CN" sz="1600">
                <a:solidFill>
                  <a:srgbClr val="3333FF"/>
                </a:solidFill>
              </a:rPr>
              <a:t>     </a:t>
            </a:r>
          </a:p>
          <a:p>
            <a:pPr>
              <a:lnSpc>
                <a:spcPct val="60000"/>
              </a:lnSpc>
              <a:spcBef>
                <a:spcPct val="50000"/>
              </a:spcBef>
            </a:pPr>
            <a:r>
              <a:rPr lang="en-US" altLang="zh-CN" sz="1600">
                <a:solidFill>
                  <a:srgbClr val="3333FF"/>
                </a:solidFill>
              </a:rPr>
              <a:t>     </a:t>
            </a:r>
          </a:p>
          <a:p>
            <a:pPr>
              <a:lnSpc>
                <a:spcPct val="60000"/>
              </a:lnSpc>
              <a:spcBef>
                <a:spcPct val="50000"/>
              </a:spcBef>
            </a:pPr>
            <a:r>
              <a:rPr lang="en-US" altLang="zh-CN" sz="1600">
                <a:solidFill>
                  <a:srgbClr val="3333FF"/>
                </a:solidFill>
              </a:rPr>
              <a:t>1023</a:t>
            </a:r>
          </a:p>
        </p:txBody>
      </p:sp>
      <p:sp>
        <p:nvSpPr>
          <p:cNvPr id="68705" name="Rectangle 191">
            <a:extLst>
              <a:ext uri="{FF2B5EF4-FFF2-40B4-BE49-F238E27FC236}">
                <a16:creationId xmlns:a16="http://schemas.microsoft.com/office/drawing/2014/main" id="{E50B6668-3170-7246-B4C5-C6554B59EB70}"/>
              </a:ext>
            </a:extLst>
          </p:cNvPr>
          <p:cNvSpPr>
            <a:spLocks noChangeArrowheads="1"/>
          </p:cNvSpPr>
          <p:nvPr/>
        </p:nvSpPr>
        <p:spPr bwMode="auto">
          <a:xfrm>
            <a:off x="3505200" y="2459038"/>
            <a:ext cx="609600"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0000"/>
              </a:lnSpc>
              <a:spcBef>
                <a:spcPct val="50000"/>
              </a:spcBef>
            </a:pPr>
            <a:r>
              <a:rPr lang="en-US" altLang="zh-CN" sz="1600">
                <a:solidFill>
                  <a:srgbClr val="3333FF"/>
                </a:solidFill>
              </a:rPr>
              <a:t>     0</a:t>
            </a:r>
          </a:p>
          <a:p>
            <a:pPr>
              <a:lnSpc>
                <a:spcPct val="60000"/>
              </a:lnSpc>
              <a:spcBef>
                <a:spcPct val="50000"/>
              </a:spcBef>
            </a:pPr>
            <a:r>
              <a:rPr lang="en-US" altLang="zh-CN" sz="1600">
                <a:solidFill>
                  <a:srgbClr val="3333FF"/>
                </a:solidFill>
              </a:rPr>
              <a:t>     1</a:t>
            </a:r>
          </a:p>
          <a:p>
            <a:pPr>
              <a:lnSpc>
                <a:spcPct val="60000"/>
              </a:lnSpc>
              <a:spcBef>
                <a:spcPct val="50000"/>
              </a:spcBef>
            </a:pPr>
            <a:r>
              <a:rPr lang="en-US" altLang="zh-CN" sz="1600">
                <a:solidFill>
                  <a:srgbClr val="3333FF"/>
                </a:solidFill>
              </a:rPr>
              <a:t>     2</a:t>
            </a:r>
          </a:p>
          <a:p>
            <a:pPr>
              <a:lnSpc>
                <a:spcPct val="60000"/>
              </a:lnSpc>
              <a:spcBef>
                <a:spcPct val="50000"/>
              </a:spcBef>
            </a:pPr>
            <a:r>
              <a:rPr lang="en-US" altLang="zh-CN" sz="1600">
                <a:solidFill>
                  <a:srgbClr val="3333FF"/>
                </a:solidFill>
              </a:rPr>
              <a:t>     </a:t>
            </a:r>
          </a:p>
          <a:p>
            <a:pPr>
              <a:lnSpc>
                <a:spcPct val="60000"/>
              </a:lnSpc>
              <a:spcBef>
                <a:spcPct val="50000"/>
              </a:spcBef>
            </a:pPr>
            <a:endParaRPr lang="en-US" altLang="zh-CN" sz="1600">
              <a:solidFill>
                <a:srgbClr val="3333FF"/>
              </a:solidFill>
            </a:endParaRPr>
          </a:p>
          <a:p>
            <a:pPr>
              <a:lnSpc>
                <a:spcPct val="60000"/>
              </a:lnSpc>
              <a:spcBef>
                <a:spcPct val="50000"/>
              </a:spcBef>
            </a:pPr>
            <a:r>
              <a:rPr lang="en-US" altLang="zh-CN" sz="1600">
                <a:solidFill>
                  <a:srgbClr val="3333FF"/>
                </a:solidFill>
              </a:rPr>
              <a:t>1023</a:t>
            </a:r>
          </a:p>
        </p:txBody>
      </p:sp>
      <p:sp>
        <p:nvSpPr>
          <p:cNvPr id="68706" name="Rectangle 192">
            <a:extLst>
              <a:ext uri="{FF2B5EF4-FFF2-40B4-BE49-F238E27FC236}">
                <a16:creationId xmlns:a16="http://schemas.microsoft.com/office/drawing/2014/main" id="{21BA110C-9730-B24E-AD23-C59641EB04E2}"/>
              </a:ext>
            </a:extLst>
          </p:cNvPr>
          <p:cNvSpPr>
            <a:spLocks noChangeArrowheads="1"/>
          </p:cNvSpPr>
          <p:nvPr/>
        </p:nvSpPr>
        <p:spPr bwMode="auto">
          <a:xfrm>
            <a:off x="3429000" y="4592638"/>
            <a:ext cx="685800" cy="157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0000"/>
              </a:lnSpc>
              <a:spcBef>
                <a:spcPct val="50000"/>
              </a:spcBef>
            </a:pPr>
            <a:r>
              <a:rPr lang="en-US" altLang="zh-CN" sz="1600">
                <a:solidFill>
                  <a:srgbClr val="3333FF"/>
                </a:solidFill>
              </a:rPr>
              <a:t>      0</a:t>
            </a:r>
          </a:p>
          <a:p>
            <a:pPr>
              <a:lnSpc>
                <a:spcPct val="60000"/>
              </a:lnSpc>
              <a:spcBef>
                <a:spcPct val="50000"/>
              </a:spcBef>
            </a:pPr>
            <a:r>
              <a:rPr lang="en-US" altLang="zh-CN" sz="1600">
                <a:solidFill>
                  <a:srgbClr val="3333FF"/>
                </a:solidFill>
              </a:rPr>
              <a:t>     1</a:t>
            </a:r>
          </a:p>
          <a:p>
            <a:pPr>
              <a:lnSpc>
                <a:spcPct val="60000"/>
              </a:lnSpc>
              <a:spcBef>
                <a:spcPct val="50000"/>
              </a:spcBef>
            </a:pPr>
            <a:r>
              <a:rPr lang="en-US" altLang="zh-CN" sz="1600">
                <a:solidFill>
                  <a:srgbClr val="3333FF"/>
                </a:solidFill>
              </a:rPr>
              <a:t>     2</a:t>
            </a:r>
          </a:p>
          <a:p>
            <a:pPr>
              <a:lnSpc>
                <a:spcPct val="60000"/>
              </a:lnSpc>
              <a:spcBef>
                <a:spcPct val="50000"/>
              </a:spcBef>
            </a:pPr>
            <a:r>
              <a:rPr lang="en-US" altLang="zh-CN" sz="1600">
                <a:solidFill>
                  <a:srgbClr val="3333FF"/>
                </a:solidFill>
              </a:rPr>
              <a:t>     </a:t>
            </a:r>
          </a:p>
          <a:p>
            <a:pPr>
              <a:lnSpc>
                <a:spcPct val="60000"/>
              </a:lnSpc>
              <a:spcBef>
                <a:spcPct val="50000"/>
              </a:spcBef>
            </a:pPr>
            <a:r>
              <a:rPr lang="en-US" altLang="zh-CN" sz="1600">
                <a:solidFill>
                  <a:srgbClr val="3333FF"/>
                </a:solidFill>
              </a:rPr>
              <a:t>      </a:t>
            </a:r>
          </a:p>
          <a:p>
            <a:pPr>
              <a:lnSpc>
                <a:spcPct val="60000"/>
              </a:lnSpc>
              <a:spcBef>
                <a:spcPct val="50000"/>
              </a:spcBef>
            </a:pPr>
            <a:r>
              <a:rPr lang="en-US" altLang="zh-CN" sz="1600">
                <a:solidFill>
                  <a:srgbClr val="3333FF"/>
                </a:solidFill>
              </a:rPr>
              <a:t>1023</a:t>
            </a:r>
          </a:p>
        </p:txBody>
      </p:sp>
      <p:sp>
        <p:nvSpPr>
          <p:cNvPr id="68707" name="Text Box 194">
            <a:extLst>
              <a:ext uri="{FF2B5EF4-FFF2-40B4-BE49-F238E27FC236}">
                <a16:creationId xmlns:a16="http://schemas.microsoft.com/office/drawing/2014/main" id="{F406FA33-0AC2-C64B-A769-1DEE01DD2724}"/>
              </a:ext>
            </a:extLst>
          </p:cNvPr>
          <p:cNvSpPr txBox="1">
            <a:spLocks noChangeArrowheads="1"/>
          </p:cNvSpPr>
          <p:nvPr/>
        </p:nvSpPr>
        <p:spPr bwMode="auto">
          <a:xfrm>
            <a:off x="4495800" y="34925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a:t>
            </a:r>
          </a:p>
        </p:txBody>
      </p:sp>
      <p:sp>
        <p:nvSpPr>
          <p:cNvPr id="68708" name="Text Box 195">
            <a:extLst>
              <a:ext uri="{FF2B5EF4-FFF2-40B4-BE49-F238E27FC236}">
                <a16:creationId xmlns:a16="http://schemas.microsoft.com/office/drawing/2014/main" id="{561AE503-FB20-1648-8D4D-FEF2798BBCAE}"/>
              </a:ext>
            </a:extLst>
          </p:cNvPr>
          <p:cNvSpPr txBox="1">
            <a:spLocks noChangeArrowheads="1"/>
          </p:cNvSpPr>
          <p:nvPr/>
        </p:nvSpPr>
        <p:spPr bwMode="auto">
          <a:xfrm>
            <a:off x="4495800" y="609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4</a:t>
            </a:r>
          </a:p>
        </p:txBody>
      </p:sp>
      <p:sp>
        <p:nvSpPr>
          <p:cNvPr id="68709" name="Text Box 196">
            <a:extLst>
              <a:ext uri="{FF2B5EF4-FFF2-40B4-BE49-F238E27FC236}">
                <a16:creationId xmlns:a16="http://schemas.microsoft.com/office/drawing/2014/main" id="{72720923-96F2-664C-B1BE-99477B970A65}"/>
              </a:ext>
            </a:extLst>
          </p:cNvPr>
          <p:cNvSpPr txBox="1">
            <a:spLocks noChangeArrowheads="1"/>
          </p:cNvSpPr>
          <p:nvPr/>
        </p:nvSpPr>
        <p:spPr bwMode="auto">
          <a:xfrm>
            <a:off x="4495800" y="8382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6</a:t>
            </a:r>
          </a:p>
        </p:txBody>
      </p:sp>
      <p:sp>
        <p:nvSpPr>
          <p:cNvPr id="68710" name="Text Box 198">
            <a:extLst>
              <a:ext uri="{FF2B5EF4-FFF2-40B4-BE49-F238E27FC236}">
                <a16:creationId xmlns:a16="http://schemas.microsoft.com/office/drawing/2014/main" id="{E4292202-5DF9-5948-B692-A0825185A82C}"/>
              </a:ext>
            </a:extLst>
          </p:cNvPr>
          <p:cNvSpPr txBox="1">
            <a:spLocks noChangeArrowheads="1"/>
          </p:cNvSpPr>
          <p:nvPr/>
        </p:nvSpPr>
        <p:spPr bwMode="auto">
          <a:xfrm>
            <a:off x="4471988" y="1219200"/>
            <a:ext cx="4587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3333FF"/>
                </a:solidFill>
              </a:rPr>
              <a:t>…</a:t>
            </a:r>
          </a:p>
        </p:txBody>
      </p:sp>
      <p:sp>
        <p:nvSpPr>
          <p:cNvPr id="68711" name="Text Box 199">
            <a:extLst>
              <a:ext uri="{FF2B5EF4-FFF2-40B4-BE49-F238E27FC236}">
                <a16:creationId xmlns:a16="http://schemas.microsoft.com/office/drawing/2014/main" id="{02EE2A26-ABBE-2846-8E7D-BE3122B7D4C4}"/>
              </a:ext>
            </a:extLst>
          </p:cNvPr>
          <p:cNvSpPr txBox="1">
            <a:spLocks noChangeArrowheads="1"/>
          </p:cNvSpPr>
          <p:nvPr/>
        </p:nvSpPr>
        <p:spPr bwMode="auto">
          <a:xfrm>
            <a:off x="4343400" y="2438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114</a:t>
            </a:r>
          </a:p>
        </p:txBody>
      </p:sp>
      <p:sp>
        <p:nvSpPr>
          <p:cNvPr id="68712" name="Text Box 200">
            <a:extLst>
              <a:ext uri="{FF2B5EF4-FFF2-40B4-BE49-F238E27FC236}">
                <a16:creationId xmlns:a16="http://schemas.microsoft.com/office/drawing/2014/main" id="{33E9EEAE-0138-EE46-B32C-0F68935077F0}"/>
              </a:ext>
            </a:extLst>
          </p:cNvPr>
          <p:cNvSpPr txBox="1">
            <a:spLocks noChangeArrowheads="1"/>
          </p:cNvSpPr>
          <p:nvPr/>
        </p:nvSpPr>
        <p:spPr bwMode="auto">
          <a:xfrm>
            <a:off x="4343400" y="26670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115</a:t>
            </a:r>
          </a:p>
        </p:txBody>
      </p:sp>
      <p:sp>
        <p:nvSpPr>
          <p:cNvPr id="68713" name="Text Box 201">
            <a:extLst>
              <a:ext uri="{FF2B5EF4-FFF2-40B4-BE49-F238E27FC236}">
                <a16:creationId xmlns:a16="http://schemas.microsoft.com/office/drawing/2014/main" id="{24A1682E-3DA1-1A40-8633-EE5FA377F3FD}"/>
              </a:ext>
            </a:extLst>
          </p:cNvPr>
          <p:cNvSpPr txBox="1">
            <a:spLocks noChangeArrowheads="1"/>
          </p:cNvSpPr>
          <p:nvPr/>
        </p:nvSpPr>
        <p:spPr bwMode="auto">
          <a:xfrm>
            <a:off x="4419600" y="3352800"/>
            <a:ext cx="458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14" name="Text Box 202">
            <a:extLst>
              <a:ext uri="{FF2B5EF4-FFF2-40B4-BE49-F238E27FC236}">
                <a16:creationId xmlns:a16="http://schemas.microsoft.com/office/drawing/2014/main" id="{037476A3-492E-994E-BA23-3B50C4092CF2}"/>
              </a:ext>
            </a:extLst>
          </p:cNvPr>
          <p:cNvSpPr txBox="1">
            <a:spLocks noChangeArrowheads="1"/>
          </p:cNvSpPr>
          <p:nvPr/>
        </p:nvSpPr>
        <p:spPr bwMode="auto">
          <a:xfrm>
            <a:off x="4343400" y="44958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1468</a:t>
            </a:r>
          </a:p>
        </p:txBody>
      </p:sp>
      <p:sp>
        <p:nvSpPr>
          <p:cNvPr id="68715" name="Text Box 203">
            <a:extLst>
              <a:ext uri="{FF2B5EF4-FFF2-40B4-BE49-F238E27FC236}">
                <a16:creationId xmlns:a16="http://schemas.microsoft.com/office/drawing/2014/main" id="{E5F8E3E6-770B-634D-A157-B49289161BBB}"/>
              </a:ext>
            </a:extLst>
          </p:cNvPr>
          <p:cNvSpPr txBox="1">
            <a:spLocks noChangeArrowheads="1"/>
          </p:cNvSpPr>
          <p:nvPr/>
        </p:nvSpPr>
        <p:spPr bwMode="auto">
          <a:xfrm>
            <a:off x="4570413" y="5486400"/>
            <a:ext cx="458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16" name="Text Box 205">
            <a:extLst>
              <a:ext uri="{FF2B5EF4-FFF2-40B4-BE49-F238E27FC236}">
                <a16:creationId xmlns:a16="http://schemas.microsoft.com/office/drawing/2014/main" id="{3BC7F4DA-4632-5940-A255-92970C8692D2}"/>
              </a:ext>
            </a:extLst>
          </p:cNvPr>
          <p:cNvSpPr txBox="1">
            <a:spLocks noChangeArrowheads="1"/>
          </p:cNvSpPr>
          <p:nvPr/>
        </p:nvSpPr>
        <p:spPr bwMode="auto">
          <a:xfrm>
            <a:off x="3656013" y="5486400"/>
            <a:ext cx="4587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17" name="Text Box 206">
            <a:extLst>
              <a:ext uri="{FF2B5EF4-FFF2-40B4-BE49-F238E27FC236}">
                <a16:creationId xmlns:a16="http://schemas.microsoft.com/office/drawing/2014/main" id="{D0DF31E5-90E1-0D40-B23E-680465CB885B}"/>
              </a:ext>
            </a:extLst>
          </p:cNvPr>
          <p:cNvSpPr txBox="1">
            <a:spLocks noChangeArrowheads="1"/>
          </p:cNvSpPr>
          <p:nvPr/>
        </p:nvSpPr>
        <p:spPr bwMode="auto">
          <a:xfrm>
            <a:off x="3762375" y="3352800"/>
            <a:ext cx="4286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a:t>
            </a:r>
          </a:p>
        </p:txBody>
      </p:sp>
      <p:sp>
        <p:nvSpPr>
          <p:cNvPr id="68718" name="Text Box 207">
            <a:extLst>
              <a:ext uri="{FF2B5EF4-FFF2-40B4-BE49-F238E27FC236}">
                <a16:creationId xmlns:a16="http://schemas.microsoft.com/office/drawing/2014/main" id="{DD07E59B-2279-D24E-8651-0F5C768764FA}"/>
              </a:ext>
            </a:extLst>
          </p:cNvPr>
          <p:cNvSpPr txBox="1">
            <a:spLocks noChangeArrowheads="1"/>
          </p:cNvSpPr>
          <p:nvPr/>
        </p:nvSpPr>
        <p:spPr bwMode="auto">
          <a:xfrm>
            <a:off x="3686175" y="1295400"/>
            <a:ext cx="428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a:t>
            </a:r>
          </a:p>
        </p:txBody>
      </p:sp>
      <p:sp>
        <p:nvSpPr>
          <p:cNvPr id="68719" name="Text Box 208">
            <a:extLst>
              <a:ext uri="{FF2B5EF4-FFF2-40B4-BE49-F238E27FC236}">
                <a16:creationId xmlns:a16="http://schemas.microsoft.com/office/drawing/2014/main" id="{2D568732-91F3-6348-91A9-76D8CA6E1B78}"/>
              </a:ext>
            </a:extLst>
          </p:cNvPr>
          <p:cNvSpPr txBox="1">
            <a:spLocks noChangeArrowheads="1"/>
          </p:cNvSpPr>
          <p:nvPr/>
        </p:nvSpPr>
        <p:spPr bwMode="auto">
          <a:xfrm>
            <a:off x="1446213" y="2971800"/>
            <a:ext cx="4587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0" name="Text Box 209">
            <a:extLst>
              <a:ext uri="{FF2B5EF4-FFF2-40B4-BE49-F238E27FC236}">
                <a16:creationId xmlns:a16="http://schemas.microsoft.com/office/drawing/2014/main" id="{0945311B-E5AE-524F-89E8-342C0DDF39C2}"/>
              </a:ext>
            </a:extLst>
          </p:cNvPr>
          <p:cNvSpPr txBox="1">
            <a:spLocks noChangeArrowheads="1"/>
          </p:cNvSpPr>
          <p:nvPr/>
        </p:nvSpPr>
        <p:spPr bwMode="auto">
          <a:xfrm>
            <a:off x="684213" y="3048000"/>
            <a:ext cx="45878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1" name="Text Box 210">
            <a:extLst>
              <a:ext uri="{FF2B5EF4-FFF2-40B4-BE49-F238E27FC236}">
                <a16:creationId xmlns:a16="http://schemas.microsoft.com/office/drawing/2014/main" id="{6F845B8F-3F55-884D-92D6-843CDAA37239}"/>
              </a:ext>
            </a:extLst>
          </p:cNvPr>
          <p:cNvSpPr txBox="1">
            <a:spLocks noChangeArrowheads="1"/>
          </p:cNvSpPr>
          <p:nvPr/>
        </p:nvSpPr>
        <p:spPr bwMode="auto">
          <a:xfrm>
            <a:off x="1066800" y="40386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外层页表</a:t>
            </a:r>
          </a:p>
        </p:txBody>
      </p:sp>
      <p:sp>
        <p:nvSpPr>
          <p:cNvPr id="68722" name="Text Box 211">
            <a:extLst>
              <a:ext uri="{FF2B5EF4-FFF2-40B4-BE49-F238E27FC236}">
                <a16:creationId xmlns:a16="http://schemas.microsoft.com/office/drawing/2014/main" id="{8EF22393-CBC6-4C49-91A1-447A2F85E6B8}"/>
              </a:ext>
            </a:extLst>
          </p:cNvPr>
          <p:cNvSpPr txBox="1">
            <a:spLocks noChangeArrowheads="1"/>
          </p:cNvSpPr>
          <p:nvPr/>
        </p:nvSpPr>
        <p:spPr bwMode="auto">
          <a:xfrm>
            <a:off x="4038600" y="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第</a:t>
            </a:r>
            <a:r>
              <a:rPr lang="en-US" altLang="zh-CN" sz="2000">
                <a:solidFill>
                  <a:srgbClr val="3333FF"/>
                </a:solidFill>
              </a:rPr>
              <a:t>0</a:t>
            </a:r>
            <a:r>
              <a:rPr lang="zh-CN" altLang="en-US" sz="2000">
                <a:solidFill>
                  <a:srgbClr val="3333FF"/>
                </a:solidFill>
              </a:rPr>
              <a:t>页页表</a:t>
            </a:r>
          </a:p>
        </p:txBody>
      </p:sp>
      <p:sp>
        <p:nvSpPr>
          <p:cNvPr id="68723" name="Text Box 212">
            <a:extLst>
              <a:ext uri="{FF2B5EF4-FFF2-40B4-BE49-F238E27FC236}">
                <a16:creationId xmlns:a16="http://schemas.microsoft.com/office/drawing/2014/main" id="{54166808-CB77-5048-A0BC-41D9F34B741C}"/>
              </a:ext>
            </a:extLst>
          </p:cNvPr>
          <p:cNvSpPr txBox="1">
            <a:spLocks noChangeArrowheads="1"/>
          </p:cNvSpPr>
          <p:nvPr/>
        </p:nvSpPr>
        <p:spPr bwMode="auto">
          <a:xfrm>
            <a:off x="3962400" y="2057400"/>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第</a:t>
            </a:r>
            <a:r>
              <a:rPr lang="en-US" altLang="zh-CN" sz="2000">
                <a:solidFill>
                  <a:srgbClr val="3333FF"/>
                </a:solidFill>
              </a:rPr>
              <a:t>1</a:t>
            </a:r>
            <a:r>
              <a:rPr lang="zh-CN" altLang="en-US" sz="2000">
                <a:solidFill>
                  <a:srgbClr val="3333FF"/>
                </a:solidFill>
              </a:rPr>
              <a:t>页页表</a:t>
            </a:r>
          </a:p>
        </p:txBody>
      </p:sp>
      <p:sp>
        <p:nvSpPr>
          <p:cNvPr id="68724" name="Text Box 213">
            <a:extLst>
              <a:ext uri="{FF2B5EF4-FFF2-40B4-BE49-F238E27FC236}">
                <a16:creationId xmlns:a16="http://schemas.microsoft.com/office/drawing/2014/main" id="{D651FDC2-6F3B-2245-ACD1-732FE095AD6F}"/>
              </a:ext>
            </a:extLst>
          </p:cNvPr>
          <p:cNvSpPr txBox="1">
            <a:spLocks noChangeArrowheads="1"/>
          </p:cNvSpPr>
          <p:nvPr/>
        </p:nvSpPr>
        <p:spPr bwMode="auto">
          <a:xfrm>
            <a:off x="3962400" y="4114800"/>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第</a:t>
            </a:r>
            <a:r>
              <a:rPr lang="en-US" altLang="zh-CN" sz="2000">
                <a:solidFill>
                  <a:srgbClr val="3333FF"/>
                </a:solidFill>
              </a:rPr>
              <a:t>n</a:t>
            </a:r>
            <a:r>
              <a:rPr lang="zh-CN" altLang="en-US" sz="2000">
                <a:solidFill>
                  <a:srgbClr val="3333FF"/>
                </a:solidFill>
              </a:rPr>
              <a:t>页页表</a:t>
            </a:r>
          </a:p>
        </p:txBody>
      </p:sp>
      <p:sp>
        <p:nvSpPr>
          <p:cNvPr id="68725" name="Text Box 215">
            <a:extLst>
              <a:ext uri="{FF2B5EF4-FFF2-40B4-BE49-F238E27FC236}">
                <a16:creationId xmlns:a16="http://schemas.microsoft.com/office/drawing/2014/main" id="{0FC3278B-4129-9B44-8477-4F713A9B1515}"/>
              </a:ext>
            </a:extLst>
          </p:cNvPr>
          <p:cNvSpPr txBox="1">
            <a:spLocks noChangeArrowheads="1"/>
          </p:cNvSpPr>
          <p:nvPr/>
        </p:nvSpPr>
        <p:spPr bwMode="auto">
          <a:xfrm>
            <a:off x="8001000" y="457200"/>
            <a:ext cx="114300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r>
              <a:rPr lang="en-US" altLang="zh-CN">
                <a:solidFill>
                  <a:srgbClr val="3333FF"/>
                </a:solidFill>
              </a:rPr>
              <a:t>0</a:t>
            </a:r>
          </a:p>
          <a:p>
            <a:pPr>
              <a:lnSpc>
                <a:spcPct val="55000"/>
              </a:lnSpc>
              <a:spcBef>
                <a:spcPct val="50000"/>
              </a:spcBef>
            </a:pPr>
            <a:r>
              <a:rPr lang="en-US" altLang="zh-CN">
                <a:solidFill>
                  <a:srgbClr val="3333FF"/>
                </a:solidFill>
              </a:rPr>
              <a:t>1</a:t>
            </a:r>
          </a:p>
          <a:p>
            <a:pPr>
              <a:lnSpc>
                <a:spcPct val="55000"/>
              </a:lnSpc>
              <a:spcBef>
                <a:spcPct val="50000"/>
              </a:spcBef>
            </a:pPr>
            <a:r>
              <a:rPr lang="en-US" altLang="zh-CN">
                <a:solidFill>
                  <a:srgbClr val="3333FF"/>
                </a:solidFill>
              </a:rPr>
              <a:t>2</a:t>
            </a:r>
          </a:p>
          <a:p>
            <a:pPr>
              <a:lnSpc>
                <a:spcPct val="55000"/>
              </a:lnSpc>
              <a:spcBef>
                <a:spcPct val="50000"/>
              </a:spcBef>
            </a:pPr>
            <a:r>
              <a:rPr lang="en-US" altLang="zh-CN">
                <a:solidFill>
                  <a:srgbClr val="3333FF"/>
                </a:solidFill>
              </a:rPr>
              <a:t>3</a:t>
            </a:r>
          </a:p>
          <a:p>
            <a:pPr>
              <a:lnSpc>
                <a:spcPct val="55000"/>
              </a:lnSpc>
              <a:spcBef>
                <a:spcPct val="50000"/>
              </a:spcBef>
            </a:pPr>
            <a:r>
              <a:rPr lang="en-US" altLang="zh-CN">
                <a:solidFill>
                  <a:srgbClr val="3333FF"/>
                </a:solidFill>
              </a:rPr>
              <a:t>4</a:t>
            </a:r>
          </a:p>
          <a:p>
            <a:pPr>
              <a:lnSpc>
                <a:spcPct val="55000"/>
              </a:lnSpc>
              <a:spcBef>
                <a:spcPct val="50000"/>
              </a:spcBef>
            </a:pPr>
            <a:r>
              <a:rPr lang="en-US" altLang="zh-CN">
                <a:solidFill>
                  <a:srgbClr val="3333FF"/>
                </a:solidFill>
              </a:rPr>
              <a:t>5</a:t>
            </a:r>
          </a:p>
          <a:p>
            <a:pPr>
              <a:lnSpc>
                <a:spcPct val="55000"/>
              </a:lnSpc>
              <a:spcBef>
                <a:spcPct val="50000"/>
              </a:spcBef>
            </a:pPr>
            <a:r>
              <a:rPr lang="en-US" altLang="zh-CN">
                <a:solidFill>
                  <a:srgbClr val="3333FF"/>
                </a:solidFill>
              </a:rPr>
              <a:t>6</a:t>
            </a:r>
          </a:p>
          <a:p>
            <a:pPr>
              <a:lnSpc>
                <a:spcPct val="55000"/>
              </a:lnSpc>
              <a:spcBef>
                <a:spcPct val="50000"/>
              </a:spcBef>
            </a:pPr>
            <a:r>
              <a:rPr lang="en-US" altLang="zh-CN">
                <a:solidFill>
                  <a:srgbClr val="3333FF"/>
                </a:solidFill>
              </a:rPr>
              <a:t>7</a:t>
            </a:r>
          </a:p>
          <a:p>
            <a:pPr>
              <a:lnSpc>
                <a:spcPct val="55000"/>
              </a:lnSpc>
              <a:spcBef>
                <a:spcPct val="50000"/>
              </a:spcBef>
            </a:pPr>
            <a:endParaRPr lang="en-US" altLang="zh-CN">
              <a:solidFill>
                <a:srgbClr val="3333FF"/>
              </a:solidFill>
            </a:endParaRPr>
          </a:p>
        </p:txBody>
      </p:sp>
      <p:sp>
        <p:nvSpPr>
          <p:cNvPr id="68726" name="Text Box 234">
            <a:extLst>
              <a:ext uri="{FF2B5EF4-FFF2-40B4-BE49-F238E27FC236}">
                <a16:creationId xmlns:a16="http://schemas.microsoft.com/office/drawing/2014/main" id="{00EEA280-8637-2E4E-B71A-81630C7BE260}"/>
              </a:ext>
            </a:extLst>
          </p:cNvPr>
          <p:cNvSpPr txBox="1">
            <a:spLocks noChangeArrowheads="1"/>
          </p:cNvSpPr>
          <p:nvPr/>
        </p:nvSpPr>
        <p:spPr bwMode="auto">
          <a:xfrm>
            <a:off x="7085013" y="2971800"/>
            <a:ext cx="458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7" name="Text Box 236">
            <a:extLst>
              <a:ext uri="{FF2B5EF4-FFF2-40B4-BE49-F238E27FC236}">
                <a16:creationId xmlns:a16="http://schemas.microsoft.com/office/drawing/2014/main" id="{0ED8875C-0D67-584D-94FC-440CCB579859}"/>
              </a:ext>
            </a:extLst>
          </p:cNvPr>
          <p:cNvSpPr txBox="1">
            <a:spLocks noChangeArrowheads="1"/>
          </p:cNvSpPr>
          <p:nvPr/>
        </p:nvSpPr>
        <p:spPr bwMode="auto">
          <a:xfrm>
            <a:off x="7085013" y="4267200"/>
            <a:ext cx="4587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8" name="Text Box 237">
            <a:extLst>
              <a:ext uri="{FF2B5EF4-FFF2-40B4-BE49-F238E27FC236}">
                <a16:creationId xmlns:a16="http://schemas.microsoft.com/office/drawing/2014/main" id="{331E2749-4ABB-2845-8FC1-0A1F2F6804AC}"/>
              </a:ext>
            </a:extLst>
          </p:cNvPr>
          <p:cNvSpPr txBox="1">
            <a:spLocks noChangeArrowheads="1"/>
          </p:cNvSpPr>
          <p:nvPr/>
        </p:nvSpPr>
        <p:spPr bwMode="auto">
          <a:xfrm>
            <a:off x="7086600" y="5181600"/>
            <a:ext cx="4587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9" name="Text Box 238">
            <a:extLst>
              <a:ext uri="{FF2B5EF4-FFF2-40B4-BE49-F238E27FC236}">
                <a16:creationId xmlns:a16="http://schemas.microsoft.com/office/drawing/2014/main" id="{DFC655D9-E442-3D42-8212-9E5B246DF21F}"/>
              </a:ext>
            </a:extLst>
          </p:cNvPr>
          <p:cNvSpPr txBox="1">
            <a:spLocks noChangeArrowheads="1"/>
          </p:cNvSpPr>
          <p:nvPr/>
        </p:nvSpPr>
        <p:spPr bwMode="auto">
          <a:xfrm>
            <a:off x="6705600" y="5638800"/>
            <a:ext cx="160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内存空间</a:t>
            </a:r>
          </a:p>
        </p:txBody>
      </p:sp>
      <p:sp>
        <p:nvSpPr>
          <p:cNvPr id="68730" name="Text Box 239">
            <a:extLst>
              <a:ext uri="{FF2B5EF4-FFF2-40B4-BE49-F238E27FC236}">
                <a16:creationId xmlns:a16="http://schemas.microsoft.com/office/drawing/2014/main" id="{E7E0605F-1C7F-274F-93E3-08FE1E441851}"/>
              </a:ext>
            </a:extLst>
          </p:cNvPr>
          <p:cNvSpPr txBox="1">
            <a:spLocks noChangeArrowheads="1"/>
          </p:cNvSpPr>
          <p:nvPr/>
        </p:nvSpPr>
        <p:spPr bwMode="auto">
          <a:xfrm>
            <a:off x="7924800" y="3429000"/>
            <a:ext cx="6096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5000"/>
              </a:lnSpc>
              <a:spcBef>
                <a:spcPct val="50000"/>
              </a:spcBef>
            </a:pPr>
            <a:r>
              <a:rPr lang="en-US" altLang="zh-CN">
                <a:solidFill>
                  <a:srgbClr val="3333FF"/>
                </a:solidFill>
              </a:rPr>
              <a:t>114</a:t>
            </a:r>
          </a:p>
          <a:p>
            <a:pPr>
              <a:lnSpc>
                <a:spcPct val="65000"/>
              </a:lnSpc>
              <a:spcBef>
                <a:spcPct val="50000"/>
              </a:spcBef>
            </a:pPr>
            <a:r>
              <a:rPr lang="en-US" altLang="zh-CN">
                <a:solidFill>
                  <a:srgbClr val="3333FF"/>
                </a:solidFill>
              </a:rPr>
              <a:t>115</a:t>
            </a:r>
          </a:p>
        </p:txBody>
      </p:sp>
      <p:sp>
        <p:nvSpPr>
          <p:cNvPr id="68731" name="Text Box 240">
            <a:extLst>
              <a:ext uri="{FF2B5EF4-FFF2-40B4-BE49-F238E27FC236}">
                <a16:creationId xmlns:a16="http://schemas.microsoft.com/office/drawing/2014/main" id="{BFC35767-360B-EC49-A648-239E025186F4}"/>
              </a:ext>
            </a:extLst>
          </p:cNvPr>
          <p:cNvSpPr txBox="1">
            <a:spLocks noChangeArrowheads="1"/>
          </p:cNvSpPr>
          <p:nvPr/>
        </p:nvSpPr>
        <p:spPr bwMode="auto">
          <a:xfrm>
            <a:off x="7924800" y="46482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1468</a:t>
            </a:r>
          </a:p>
        </p:txBody>
      </p:sp>
      <p:sp>
        <p:nvSpPr>
          <p:cNvPr id="68732" name="Line 241">
            <a:extLst>
              <a:ext uri="{FF2B5EF4-FFF2-40B4-BE49-F238E27FC236}">
                <a16:creationId xmlns:a16="http://schemas.microsoft.com/office/drawing/2014/main" id="{6E5B42EA-7DB8-AB47-9B7D-59B553172845}"/>
              </a:ext>
            </a:extLst>
          </p:cNvPr>
          <p:cNvSpPr>
            <a:spLocks noChangeShapeType="1"/>
          </p:cNvSpPr>
          <p:nvPr/>
        </p:nvSpPr>
        <p:spPr bwMode="auto">
          <a:xfrm flipV="1">
            <a:off x="2133600" y="381000"/>
            <a:ext cx="1905000" cy="1143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3" name="Line 242">
            <a:extLst>
              <a:ext uri="{FF2B5EF4-FFF2-40B4-BE49-F238E27FC236}">
                <a16:creationId xmlns:a16="http://schemas.microsoft.com/office/drawing/2014/main" id="{1AB4EA44-2091-BC4F-86DC-FA9A3D7DB48A}"/>
              </a:ext>
            </a:extLst>
          </p:cNvPr>
          <p:cNvSpPr>
            <a:spLocks noChangeShapeType="1"/>
          </p:cNvSpPr>
          <p:nvPr/>
        </p:nvSpPr>
        <p:spPr bwMode="auto">
          <a:xfrm>
            <a:off x="2133600" y="1752600"/>
            <a:ext cx="19050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4" name="Line 243">
            <a:extLst>
              <a:ext uri="{FF2B5EF4-FFF2-40B4-BE49-F238E27FC236}">
                <a16:creationId xmlns:a16="http://schemas.microsoft.com/office/drawing/2014/main" id="{96418B25-19F2-0940-B999-F5547C7636A5}"/>
              </a:ext>
            </a:extLst>
          </p:cNvPr>
          <p:cNvSpPr>
            <a:spLocks noChangeShapeType="1"/>
          </p:cNvSpPr>
          <p:nvPr/>
        </p:nvSpPr>
        <p:spPr bwMode="auto">
          <a:xfrm>
            <a:off x="2133600" y="3810000"/>
            <a:ext cx="19050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5" name="Line 244">
            <a:extLst>
              <a:ext uri="{FF2B5EF4-FFF2-40B4-BE49-F238E27FC236}">
                <a16:creationId xmlns:a16="http://schemas.microsoft.com/office/drawing/2014/main" id="{00014795-C11A-8A4B-B9B0-8709C8FEC22B}"/>
              </a:ext>
            </a:extLst>
          </p:cNvPr>
          <p:cNvSpPr>
            <a:spLocks noChangeShapeType="1"/>
          </p:cNvSpPr>
          <p:nvPr/>
        </p:nvSpPr>
        <p:spPr bwMode="auto">
          <a:xfrm>
            <a:off x="5181600" y="533400"/>
            <a:ext cx="13716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6" name="Line 245">
            <a:extLst>
              <a:ext uri="{FF2B5EF4-FFF2-40B4-BE49-F238E27FC236}">
                <a16:creationId xmlns:a16="http://schemas.microsoft.com/office/drawing/2014/main" id="{AE89B3C2-C198-D148-B178-062732D17E8F}"/>
              </a:ext>
            </a:extLst>
          </p:cNvPr>
          <p:cNvSpPr>
            <a:spLocks noChangeShapeType="1"/>
          </p:cNvSpPr>
          <p:nvPr/>
        </p:nvSpPr>
        <p:spPr bwMode="auto">
          <a:xfrm>
            <a:off x="5181600" y="762000"/>
            <a:ext cx="137160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7" name="Line 246">
            <a:extLst>
              <a:ext uri="{FF2B5EF4-FFF2-40B4-BE49-F238E27FC236}">
                <a16:creationId xmlns:a16="http://schemas.microsoft.com/office/drawing/2014/main" id="{5CF44D2E-502F-8948-BB60-E154AB50D149}"/>
              </a:ext>
            </a:extLst>
          </p:cNvPr>
          <p:cNvSpPr>
            <a:spLocks noChangeShapeType="1"/>
          </p:cNvSpPr>
          <p:nvPr/>
        </p:nvSpPr>
        <p:spPr bwMode="auto">
          <a:xfrm>
            <a:off x="5105400" y="990600"/>
            <a:ext cx="144780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8" name="Line 248">
            <a:extLst>
              <a:ext uri="{FF2B5EF4-FFF2-40B4-BE49-F238E27FC236}">
                <a16:creationId xmlns:a16="http://schemas.microsoft.com/office/drawing/2014/main" id="{49EA0037-0976-414E-ACB4-90C58E558D57}"/>
              </a:ext>
            </a:extLst>
          </p:cNvPr>
          <p:cNvSpPr>
            <a:spLocks noChangeShapeType="1"/>
          </p:cNvSpPr>
          <p:nvPr/>
        </p:nvSpPr>
        <p:spPr bwMode="auto">
          <a:xfrm>
            <a:off x="5181600" y="2514600"/>
            <a:ext cx="137160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9" name="Line 249">
            <a:extLst>
              <a:ext uri="{FF2B5EF4-FFF2-40B4-BE49-F238E27FC236}">
                <a16:creationId xmlns:a16="http://schemas.microsoft.com/office/drawing/2014/main" id="{6862789F-DB2B-974F-AE3F-B2FC5A78D222}"/>
              </a:ext>
            </a:extLst>
          </p:cNvPr>
          <p:cNvSpPr>
            <a:spLocks noChangeShapeType="1"/>
          </p:cNvSpPr>
          <p:nvPr/>
        </p:nvSpPr>
        <p:spPr bwMode="auto">
          <a:xfrm>
            <a:off x="5181600" y="2819400"/>
            <a:ext cx="137160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40" name="Line 250">
            <a:extLst>
              <a:ext uri="{FF2B5EF4-FFF2-40B4-BE49-F238E27FC236}">
                <a16:creationId xmlns:a16="http://schemas.microsoft.com/office/drawing/2014/main" id="{58AA23F9-D411-DD4E-9C9F-2D454E41A97C}"/>
              </a:ext>
            </a:extLst>
          </p:cNvPr>
          <p:cNvSpPr>
            <a:spLocks noChangeShapeType="1"/>
          </p:cNvSpPr>
          <p:nvPr/>
        </p:nvSpPr>
        <p:spPr bwMode="auto">
          <a:xfrm>
            <a:off x="5181600" y="4648200"/>
            <a:ext cx="13716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41" name="Text Box 251">
            <a:extLst>
              <a:ext uri="{FF2B5EF4-FFF2-40B4-BE49-F238E27FC236}">
                <a16:creationId xmlns:a16="http://schemas.microsoft.com/office/drawing/2014/main" id="{7B4E6899-A816-0843-98E9-16ABCFDCD271}"/>
              </a:ext>
            </a:extLst>
          </p:cNvPr>
          <p:cNvSpPr txBox="1">
            <a:spLocks noChangeArrowheads="1"/>
          </p:cNvSpPr>
          <p:nvPr/>
        </p:nvSpPr>
        <p:spPr bwMode="auto">
          <a:xfrm>
            <a:off x="3124200" y="616585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图</a:t>
            </a:r>
            <a:r>
              <a:rPr lang="en-US" altLang="zh-CN" sz="2400">
                <a:solidFill>
                  <a:srgbClr val="3333FF"/>
                </a:solidFill>
              </a:rPr>
              <a:t>4-18 </a:t>
            </a:r>
            <a:r>
              <a:rPr lang="zh-CN" altLang="en-US" sz="2400">
                <a:solidFill>
                  <a:srgbClr val="3333FF"/>
                </a:solidFill>
              </a:rPr>
              <a:t>两级页表结构</a:t>
            </a:r>
          </a:p>
        </p:txBody>
      </p:sp>
      <p:sp>
        <p:nvSpPr>
          <p:cNvPr id="68742" name="AutoShape 252">
            <a:extLst>
              <a:ext uri="{FF2B5EF4-FFF2-40B4-BE49-F238E27FC236}">
                <a16:creationId xmlns:a16="http://schemas.microsoft.com/office/drawing/2014/main" id="{5E5C2FA0-31F1-894A-950C-AF16FAAC2131}"/>
              </a:ext>
            </a:extLst>
          </p:cNvPr>
          <p:cNvSpPr>
            <a:spLocks noChangeArrowheads="1"/>
          </p:cNvSpPr>
          <p:nvPr/>
        </p:nvSpPr>
        <p:spPr bwMode="auto">
          <a:xfrm>
            <a:off x="762000" y="228600"/>
            <a:ext cx="1752600" cy="762000"/>
          </a:xfrm>
          <a:prstGeom prst="wedgeRoundRectCallout">
            <a:avLst>
              <a:gd name="adj1" fmla="val 26088"/>
              <a:gd name="adj2" fmla="val 97500"/>
              <a:gd name="adj3" fmla="val 16667"/>
            </a:avLst>
          </a:prstGeom>
          <a:solidFill>
            <a:srgbClr val="FFFF66"/>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000">
                <a:solidFill>
                  <a:srgbClr val="3333FF"/>
                </a:solidFill>
              </a:rPr>
              <a:t>页表分页的首址</a:t>
            </a:r>
          </a:p>
        </p:txBody>
      </p:sp>
      <p:sp>
        <p:nvSpPr>
          <p:cNvPr id="68743" name="Text Box 253">
            <a:extLst>
              <a:ext uri="{FF2B5EF4-FFF2-40B4-BE49-F238E27FC236}">
                <a16:creationId xmlns:a16="http://schemas.microsoft.com/office/drawing/2014/main" id="{9AB3B6E6-BC9B-F44D-BB88-62045DE5862A}"/>
              </a:ext>
            </a:extLst>
          </p:cNvPr>
          <p:cNvSpPr txBox="1">
            <a:spLocks noChangeArrowheads="1"/>
          </p:cNvSpPr>
          <p:nvPr/>
        </p:nvSpPr>
        <p:spPr bwMode="auto">
          <a:xfrm>
            <a:off x="7620000" y="60325"/>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物理块</a:t>
            </a:r>
          </a:p>
        </p:txBody>
      </p:sp>
      <p:sp>
        <p:nvSpPr>
          <p:cNvPr id="68744" name="AutoShape 254">
            <a:extLst>
              <a:ext uri="{FF2B5EF4-FFF2-40B4-BE49-F238E27FC236}">
                <a16:creationId xmlns:a16="http://schemas.microsoft.com/office/drawing/2014/main" id="{5AB6A5DD-92C4-DC4B-97D5-FDB000C50A03}"/>
              </a:ext>
            </a:extLst>
          </p:cNvPr>
          <p:cNvSpPr>
            <a:spLocks/>
          </p:cNvSpPr>
          <p:nvPr/>
        </p:nvSpPr>
        <p:spPr bwMode="auto">
          <a:xfrm>
            <a:off x="5524500" y="114300"/>
            <a:ext cx="914400" cy="342900"/>
          </a:xfrm>
          <a:prstGeom prst="borderCallout1">
            <a:avLst>
              <a:gd name="adj1" fmla="val 33333"/>
              <a:gd name="adj2" fmla="val -8333"/>
              <a:gd name="adj3" fmla="val 116667"/>
              <a:gd name="adj4" fmla="val -35417"/>
            </a:avLst>
          </a:prstGeom>
          <a:solidFill>
            <a:srgbClr val="FFFF66"/>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a:solidFill>
                  <a:srgbClr val="3333FF"/>
                </a:solidFill>
              </a:rPr>
              <a:t>物理块</a:t>
            </a:r>
          </a:p>
        </p:txBody>
      </p:sp>
      <p:sp>
        <p:nvSpPr>
          <p:cNvPr id="68745" name="AutoShape 255">
            <a:extLst>
              <a:ext uri="{FF2B5EF4-FFF2-40B4-BE49-F238E27FC236}">
                <a16:creationId xmlns:a16="http://schemas.microsoft.com/office/drawing/2014/main" id="{6AB8BFF4-754F-7A40-A8FB-9BFEBE801921}"/>
              </a:ext>
            </a:extLst>
          </p:cNvPr>
          <p:cNvSpPr>
            <a:spLocks noChangeArrowheads="1"/>
          </p:cNvSpPr>
          <p:nvPr/>
        </p:nvSpPr>
        <p:spPr bwMode="auto">
          <a:xfrm>
            <a:off x="8153400" y="5410200"/>
            <a:ext cx="762000" cy="685800"/>
          </a:xfrm>
          <a:prstGeom prst="wedgeRectCallout">
            <a:avLst>
              <a:gd name="adj1" fmla="val -101250"/>
              <a:gd name="adj2" fmla="val -133333"/>
            </a:avLst>
          </a:prstGeom>
          <a:solidFill>
            <a:srgbClr val="FFFF99"/>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000">
                <a:solidFill>
                  <a:srgbClr val="3333FF"/>
                </a:solidFill>
              </a:rPr>
              <a:t>一页程序</a:t>
            </a:r>
          </a:p>
        </p:txBody>
      </p:sp>
      <p:sp>
        <p:nvSpPr>
          <p:cNvPr id="68746" name="Text Box 257">
            <a:extLst>
              <a:ext uri="{FF2B5EF4-FFF2-40B4-BE49-F238E27FC236}">
                <a16:creationId xmlns:a16="http://schemas.microsoft.com/office/drawing/2014/main" id="{5E616745-7A29-A143-BDDE-0CF2C1610EAE}"/>
              </a:ext>
            </a:extLst>
          </p:cNvPr>
          <p:cNvSpPr txBox="1">
            <a:spLocks noChangeArrowheads="1"/>
          </p:cNvSpPr>
          <p:nvPr/>
        </p:nvSpPr>
        <p:spPr bwMode="auto">
          <a:xfrm>
            <a:off x="3429000" y="0"/>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0000FF"/>
                </a:solidFill>
              </a:rPr>
              <a:t>页号</a:t>
            </a:r>
          </a:p>
        </p:txBody>
      </p:sp>
      <p:sp>
        <p:nvSpPr>
          <p:cNvPr id="68747" name="Text Box 258">
            <a:extLst>
              <a:ext uri="{FF2B5EF4-FFF2-40B4-BE49-F238E27FC236}">
                <a16:creationId xmlns:a16="http://schemas.microsoft.com/office/drawing/2014/main" id="{5BF1755E-1C7B-C349-B9E2-61F7A9905EE5}"/>
              </a:ext>
            </a:extLst>
          </p:cNvPr>
          <p:cNvSpPr txBox="1">
            <a:spLocks noChangeArrowheads="1"/>
          </p:cNvSpPr>
          <p:nvPr/>
        </p:nvSpPr>
        <p:spPr bwMode="auto">
          <a:xfrm>
            <a:off x="1143000" y="981075"/>
            <a:ext cx="1341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物理块</a:t>
            </a:r>
          </a:p>
        </p:txBody>
      </p:sp>
      <p:sp>
        <p:nvSpPr>
          <p:cNvPr id="68748" name="Text Box 260">
            <a:extLst>
              <a:ext uri="{FF2B5EF4-FFF2-40B4-BE49-F238E27FC236}">
                <a16:creationId xmlns:a16="http://schemas.microsoft.com/office/drawing/2014/main" id="{833C43B9-CBB9-804E-832D-CCE7D9D43D62}"/>
              </a:ext>
            </a:extLst>
          </p:cNvPr>
          <p:cNvSpPr txBox="1">
            <a:spLocks noChangeArrowheads="1"/>
          </p:cNvSpPr>
          <p:nvPr/>
        </p:nvSpPr>
        <p:spPr bwMode="auto">
          <a:xfrm>
            <a:off x="323850" y="981075"/>
            <a:ext cx="874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页号</a:t>
            </a:r>
          </a:p>
        </p:txBody>
      </p:sp>
    </p:spTree>
    <p:extLst>
      <p:ext uri="{BB962C8B-B14F-4D97-AF65-F5344CB8AC3E}">
        <p14:creationId xmlns:p14="http://schemas.microsoft.com/office/powerpoint/2010/main" val="3138690946"/>
      </p:ext>
    </p:extLst>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8F007BE2-3E8F-FC41-A1AA-AFE4BE7EE1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2050" name="Object 1">
            <a:extLst>
              <a:ext uri="{FF2B5EF4-FFF2-40B4-BE49-F238E27FC236}">
                <a16:creationId xmlns:a16="http://schemas.microsoft.com/office/drawing/2014/main" id="{A7E7CC4C-150F-2348-8848-DCA7F5435EC8}"/>
              </a:ext>
            </a:extLst>
          </p:cNvPr>
          <p:cNvGraphicFramePr>
            <a:graphicFrameLocks noChangeAspect="1"/>
          </p:cNvGraphicFramePr>
          <p:nvPr/>
        </p:nvGraphicFramePr>
        <p:xfrm>
          <a:off x="490538" y="765175"/>
          <a:ext cx="8653462" cy="5357813"/>
        </p:xfrm>
        <a:graphic>
          <a:graphicData uri="http://schemas.openxmlformats.org/presentationml/2006/ole">
            <mc:AlternateContent xmlns:mc="http://schemas.openxmlformats.org/markup-compatibility/2006">
              <mc:Choice xmlns:v="urn:schemas-microsoft-com:vml" Requires="v">
                <p:oleObj spid="_x0000_s268294" r:id="rId3" imgW="7124700" imgH="4406900" progId="Visio.Drawing.11">
                  <p:embed/>
                </p:oleObj>
              </mc:Choice>
              <mc:Fallback>
                <p:oleObj r:id="rId3" imgW="7124700" imgH="4406900" progId="Visio.Drawing.11">
                  <p:embed/>
                  <p:pic>
                    <p:nvPicPr>
                      <p:cNvPr id="2050" name="Object 1">
                        <a:extLst>
                          <a:ext uri="{FF2B5EF4-FFF2-40B4-BE49-F238E27FC236}">
                            <a16:creationId xmlns:a16="http://schemas.microsoft.com/office/drawing/2014/main" id="{A7E7CC4C-150F-2348-8848-DCA7F5435E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8" y="765175"/>
                        <a:ext cx="8653462" cy="535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矩形 3">
            <a:extLst>
              <a:ext uri="{FF2B5EF4-FFF2-40B4-BE49-F238E27FC236}">
                <a16:creationId xmlns:a16="http://schemas.microsoft.com/office/drawing/2014/main" id="{046D24E1-0079-8C44-AD32-878A062C83D4}"/>
              </a:ext>
            </a:extLst>
          </p:cNvPr>
          <p:cNvSpPr>
            <a:spLocks noChangeArrowheads="1"/>
          </p:cNvSpPr>
          <p:nvPr/>
        </p:nvSpPr>
        <p:spPr bwMode="auto">
          <a:xfrm>
            <a:off x="3509963" y="6165850"/>
            <a:ext cx="3278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外层页表与页表的关系</a:t>
            </a:r>
          </a:p>
        </p:txBody>
      </p:sp>
      <p:sp>
        <p:nvSpPr>
          <p:cNvPr id="2053" name="Rectangle 2">
            <a:extLst>
              <a:ext uri="{FF2B5EF4-FFF2-40B4-BE49-F238E27FC236}">
                <a16:creationId xmlns:a16="http://schemas.microsoft.com/office/drawing/2014/main" id="{27DFDEC7-8E86-064F-B175-B488C0A3B1B8}"/>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两级和多级页表</a:t>
            </a:r>
          </a:p>
        </p:txBody>
      </p:sp>
      <p:sp>
        <p:nvSpPr>
          <p:cNvPr id="2054" name="矩形 5">
            <a:extLst>
              <a:ext uri="{FF2B5EF4-FFF2-40B4-BE49-F238E27FC236}">
                <a16:creationId xmlns:a16="http://schemas.microsoft.com/office/drawing/2014/main" id="{7F676E76-968B-9E4C-A845-17DD81E74981}"/>
              </a:ext>
            </a:extLst>
          </p:cNvPr>
          <p:cNvSpPr>
            <a:spLocks noChangeArrowheads="1"/>
          </p:cNvSpPr>
          <p:nvPr/>
        </p:nvSpPr>
        <p:spPr bwMode="auto">
          <a:xfrm>
            <a:off x="1331913" y="1844675"/>
            <a:ext cx="1511300" cy="360363"/>
          </a:xfrm>
          <a:prstGeom prst="rect">
            <a:avLst/>
          </a:prstGeom>
          <a:solidFill>
            <a:srgbClr val="FFFFFF"/>
          </a:solidFill>
          <a:ln w="12700" algn="ctr">
            <a:solidFill>
              <a:srgbClr val="FFFFFF"/>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00"/>
                </a:solidFill>
              </a:rPr>
              <a:t>外层页表</a:t>
            </a:r>
          </a:p>
        </p:txBody>
      </p:sp>
      <p:sp>
        <p:nvSpPr>
          <p:cNvPr id="2055" name="矩形 6">
            <a:extLst>
              <a:ext uri="{FF2B5EF4-FFF2-40B4-BE49-F238E27FC236}">
                <a16:creationId xmlns:a16="http://schemas.microsoft.com/office/drawing/2014/main" id="{BFA1BBBD-2A88-F349-A89F-73D2E035D946}"/>
              </a:ext>
            </a:extLst>
          </p:cNvPr>
          <p:cNvSpPr>
            <a:spLocks noChangeArrowheads="1"/>
          </p:cNvSpPr>
          <p:nvPr/>
        </p:nvSpPr>
        <p:spPr bwMode="auto">
          <a:xfrm>
            <a:off x="5148263" y="981075"/>
            <a:ext cx="1511300" cy="360363"/>
          </a:xfrm>
          <a:prstGeom prst="rect">
            <a:avLst/>
          </a:prstGeom>
          <a:solidFill>
            <a:srgbClr val="FFFFFF"/>
          </a:solidFill>
          <a:ln w="12700" algn="ctr">
            <a:solidFill>
              <a:srgbClr val="FFFFFF"/>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00"/>
                </a:solidFill>
              </a:rPr>
              <a:t>页表</a:t>
            </a:r>
          </a:p>
        </p:txBody>
      </p:sp>
    </p:spTree>
    <p:extLst>
      <p:ext uri="{BB962C8B-B14F-4D97-AF65-F5344CB8AC3E}">
        <p14:creationId xmlns:p14="http://schemas.microsoft.com/office/powerpoint/2010/main" val="4160346235"/>
      </p:ext>
    </p:extLst>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a:extLst>
              <a:ext uri="{FF2B5EF4-FFF2-40B4-BE49-F238E27FC236}">
                <a16:creationId xmlns:a16="http://schemas.microsoft.com/office/drawing/2014/main" id="{5D7898C7-9A71-3640-91CF-A7042F5087CC}"/>
              </a:ext>
            </a:extLst>
          </p:cNvPr>
          <p:cNvSpPr>
            <a:spLocks noGrp="1"/>
          </p:cNvSpPr>
          <p:nvPr>
            <p:ph idx="1"/>
          </p:nvPr>
        </p:nvSpPr>
        <p:spPr>
          <a:xfrm>
            <a:off x="539750" y="620713"/>
            <a:ext cx="8353425" cy="4114800"/>
          </a:xfrm>
        </p:spPr>
        <p:txBody>
          <a:bodyPr/>
          <a:lstStyle/>
          <a:p>
            <a:pPr>
              <a:lnSpc>
                <a:spcPct val="105000"/>
              </a:lnSpc>
              <a:buClr>
                <a:srgbClr val="0000FF"/>
              </a:buClr>
            </a:pPr>
            <a:r>
              <a:rPr lang="zh-CN" altLang="en-US" sz="2800" b="1">
                <a:solidFill>
                  <a:srgbClr val="D60093"/>
                </a:solidFill>
                <a:latin typeface="幼圆" pitchFamily="49" charset="-122"/>
                <a:ea typeface="幼圆" pitchFamily="49" charset="-122"/>
              </a:rPr>
              <a:t>地址变换机构</a:t>
            </a:r>
          </a:p>
          <a:p>
            <a:pPr lvl="1">
              <a:lnSpc>
                <a:spcPct val="105000"/>
              </a:lnSpc>
              <a:buClr>
                <a:srgbClr val="D60093"/>
              </a:buClr>
              <a:buFont typeface="Wingdings" pitchFamily="2" charset="2"/>
              <a:buChar char="Ø"/>
            </a:pPr>
            <a:r>
              <a:rPr lang="zh-CN" altLang="en-US" b="1">
                <a:solidFill>
                  <a:srgbClr val="000000"/>
                </a:solidFill>
                <a:latin typeface="幼圆" pitchFamily="49" charset="-122"/>
                <a:ea typeface="幼圆" pitchFamily="49" charset="-122"/>
              </a:rPr>
              <a:t>设置一个</a:t>
            </a:r>
            <a:r>
              <a:rPr lang="zh-CN" altLang="en-US" b="1">
                <a:solidFill>
                  <a:srgbClr val="0000FF"/>
                </a:solidFill>
                <a:latin typeface="幼圆" pitchFamily="49" charset="-122"/>
                <a:ea typeface="幼圆" pitchFamily="49" charset="-122"/>
              </a:rPr>
              <a:t>外层页表寄存器</a:t>
            </a:r>
            <a:r>
              <a:rPr lang="zh-CN" altLang="en-US" b="1">
                <a:solidFill>
                  <a:srgbClr val="000000"/>
                </a:solidFill>
                <a:latin typeface="幼圆" pitchFamily="49" charset="-122"/>
                <a:ea typeface="幼圆" pitchFamily="49" charset="-122"/>
              </a:rPr>
              <a:t>，存放</a:t>
            </a:r>
            <a:r>
              <a:rPr lang="zh-CN" altLang="en-US" b="1">
                <a:solidFill>
                  <a:srgbClr val="0000FF"/>
                </a:solidFill>
                <a:latin typeface="幼圆" pitchFamily="49" charset="-122"/>
                <a:ea typeface="幼圆" pitchFamily="49" charset="-122"/>
              </a:rPr>
              <a:t>外层页表</a:t>
            </a:r>
            <a:r>
              <a:rPr lang="zh-CN" altLang="en-US" b="1">
                <a:solidFill>
                  <a:srgbClr val="000000"/>
                </a:solidFill>
                <a:latin typeface="幼圆" pitchFamily="49" charset="-122"/>
                <a:ea typeface="幼圆" pitchFamily="49" charset="-122"/>
              </a:rPr>
              <a:t>的</a:t>
            </a:r>
            <a:r>
              <a:rPr lang="zh-CN" altLang="en-US" b="1">
                <a:solidFill>
                  <a:srgbClr val="0000FF"/>
                </a:solidFill>
                <a:latin typeface="幼圆" pitchFamily="49" charset="-122"/>
                <a:ea typeface="幼圆" pitchFamily="49" charset="-122"/>
              </a:rPr>
              <a:t>始址</a:t>
            </a:r>
            <a:r>
              <a:rPr lang="zh-CN" altLang="en-US" b="1">
                <a:solidFill>
                  <a:srgbClr val="000000"/>
                </a:solidFill>
                <a:latin typeface="幼圆" pitchFamily="49" charset="-122"/>
                <a:ea typeface="幼圆" pitchFamily="49" charset="-122"/>
              </a:rPr>
              <a:t>。</a:t>
            </a:r>
          </a:p>
          <a:p>
            <a:pPr lvl="1">
              <a:lnSpc>
                <a:spcPct val="105000"/>
              </a:lnSpc>
              <a:buClr>
                <a:srgbClr val="CC3399"/>
              </a:buClr>
              <a:buFont typeface="Wingdings" pitchFamily="2" charset="2"/>
              <a:buChar char="Ø"/>
            </a:pPr>
            <a:r>
              <a:rPr lang="zh-CN" altLang="en-US" b="1">
                <a:solidFill>
                  <a:srgbClr val="000000"/>
                </a:solidFill>
                <a:latin typeface="幼圆" pitchFamily="49" charset="-122"/>
                <a:ea typeface="幼圆" pitchFamily="49" charset="-122"/>
              </a:rPr>
              <a:t>利用逻辑地址中的</a:t>
            </a:r>
            <a:r>
              <a:rPr lang="zh-CN" altLang="en-US" b="1">
                <a:solidFill>
                  <a:srgbClr val="0000FF"/>
                </a:solidFill>
                <a:latin typeface="幼圆" pitchFamily="49" charset="-122"/>
                <a:ea typeface="幼圆" pitchFamily="49" charset="-122"/>
              </a:rPr>
              <a:t>外层页号</a:t>
            </a:r>
            <a:r>
              <a:rPr lang="en-US" altLang="zh-CN" b="1">
                <a:solidFill>
                  <a:srgbClr val="0000FF"/>
                </a:solidFill>
                <a:latin typeface="幼圆" pitchFamily="49" charset="-122"/>
                <a:ea typeface="幼圆" pitchFamily="49" charset="-122"/>
              </a:rPr>
              <a:t>p1</a:t>
            </a:r>
            <a:r>
              <a:rPr lang="zh-CN" altLang="en-US" b="1">
                <a:solidFill>
                  <a:srgbClr val="000000"/>
                </a:solidFill>
                <a:latin typeface="幼圆" pitchFamily="49" charset="-122"/>
                <a:ea typeface="幼圆" pitchFamily="49" charset="-122"/>
              </a:rPr>
              <a:t>查找指定页表的</a:t>
            </a:r>
            <a:r>
              <a:rPr lang="zh-CN" altLang="en-US" b="1">
                <a:solidFill>
                  <a:srgbClr val="0000FF"/>
                </a:solidFill>
                <a:latin typeface="幼圆" pitchFamily="49" charset="-122"/>
                <a:ea typeface="幼圆" pitchFamily="49" charset="-122"/>
              </a:rPr>
              <a:t>分页首址</a:t>
            </a:r>
            <a:r>
              <a:rPr lang="zh-CN" altLang="en-US" b="1">
                <a:solidFill>
                  <a:srgbClr val="000000"/>
                </a:solidFill>
                <a:latin typeface="幼圆" pitchFamily="49" charset="-122"/>
                <a:ea typeface="幼圆" pitchFamily="49" charset="-122"/>
              </a:rPr>
              <a:t>；</a:t>
            </a:r>
          </a:p>
          <a:p>
            <a:pPr lvl="1">
              <a:lnSpc>
                <a:spcPct val="105000"/>
              </a:lnSpc>
              <a:buClr>
                <a:srgbClr val="CC3399"/>
              </a:buClr>
              <a:buFont typeface="Wingdings" pitchFamily="2" charset="2"/>
              <a:buChar char="Ø"/>
            </a:pPr>
            <a:r>
              <a:rPr lang="zh-CN" altLang="en-US" b="1">
                <a:solidFill>
                  <a:srgbClr val="000000"/>
                </a:solidFill>
                <a:latin typeface="幼圆" pitchFamily="49" charset="-122"/>
                <a:ea typeface="幼圆" pitchFamily="49" charset="-122"/>
              </a:rPr>
              <a:t>利用</a:t>
            </a:r>
            <a:r>
              <a:rPr lang="zh-CN" altLang="en-US" b="1">
                <a:solidFill>
                  <a:srgbClr val="0000FF"/>
                </a:solidFill>
                <a:latin typeface="幼圆" pitchFamily="49" charset="-122"/>
                <a:ea typeface="幼圆" pitchFamily="49" charset="-122"/>
              </a:rPr>
              <a:t>外层页内地址</a:t>
            </a:r>
            <a:r>
              <a:rPr lang="en-US" altLang="zh-CN" b="1">
                <a:solidFill>
                  <a:srgbClr val="0000FF"/>
                </a:solidFill>
                <a:latin typeface="幼圆" pitchFamily="49" charset="-122"/>
                <a:ea typeface="幼圆" pitchFamily="49" charset="-122"/>
              </a:rPr>
              <a:t>p2</a:t>
            </a:r>
            <a:r>
              <a:rPr lang="zh-CN" altLang="en-US" b="1">
                <a:solidFill>
                  <a:srgbClr val="000000"/>
                </a:solidFill>
                <a:latin typeface="幼圆" pitchFamily="49" charset="-122"/>
                <a:ea typeface="幼圆" pitchFamily="49" charset="-122"/>
              </a:rPr>
              <a:t>找到</a:t>
            </a:r>
            <a:r>
              <a:rPr lang="zh-CN" altLang="en-US" b="1">
                <a:solidFill>
                  <a:srgbClr val="0000FF"/>
                </a:solidFill>
                <a:latin typeface="幼圆" pitchFamily="49" charset="-122"/>
                <a:ea typeface="幼圆" pitchFamily="49" charset="-122"/>
              </a:rPr>
              <a:t>对应的页表项</a:t>
            </a:r>
            <a:r>
              <a:rPr lang="zh-CN" altLang="en-US" b="1">
                <a:solidFill>
                  <a:srgbClr val="000000"/>
                </a:solidFill>
                <a:latin typeface="幼圆" pitchFamily="49" charset="-122"/>
                <a:ea typeface="幼圆" pitchFamily="49" charset="-122"/>
              </a:rPr>
              <a:t>，其中包含有该页在内存中的物理块号；</a:t>
            </a:r>
          </a:p>
          <a:p>
            <a:pPr lvl="1">
              <a:lnSpc>
                <a:spcPct val="105000"/>
              </a:lnSpc>
              <a:buClr>
                <a:srgbClr val="CC3399"/>
              </a:buClr>
              <a:buFont typeface="Wingdings" pitchFamily="2" charset="2"/>
              <a:buChar char="Ø"/>
            </a:pPr>
            <a:r>
              <a:rPr lang="zh-CN" altLang="en-US" b="1">
                <a:solidFill>
                  <a:srgbClr val="000000"/>
                </a:solidFill>
                <a:latin typeface="幼圆" pitchFamily="49" charset="-122"/>
                <a:ea typeface="幼圆" pitchFamily="49" charset="-122"/>
              </a:rPr>
              <a:t>利用</a:t>
            </a:r>
            <a:r>
              <a:rPr lang="zh-CN" altLang="en-US" b="1">
                <a:solidFill>
                  <a:srgbClr val="0000FF"/>
                </a:solidFill>
                <a:latin typeface="幼圆" pitchFamily="49" charset="-122"/>
                <a:ea typeface="幼圆" pitchFamily="49" charset="-122"/>
              </a:rPr>
              <a:t>物理块号</a:t>
            </a:r>
            <a:r>
              <a:rPr lang="en-US" altLang="zh-CN" b="1">
                <a:solidFill>
                  <a:srgbClr val="0000FF"/>
                </a:solidFill>
                <a:latin typeface="幼圆" pitchFamily="49" charset="-122"/>
                <a:ea typeface="幼圆" pitchFamily="49" charset="-122"/>
              </a:rPr>
              <a:t>b</a:t>
            </a:r>
            <a:r>
              <a:rPr lang="zh-CN" altLang="en-US" b="1">
                <a:solidFill>
                  <a:srgbClr val="000000"/>
                </a:solidFill>
                <a:latin typeface="幼圆" pitchFamily="49" charset="-122"/>
                <a:ea typeface="幼圆" pitchFamily="49" charset="-122"/>
              </a:rPr>
              <a:t>和</a:t>
            </a:r>
            <a:r>
              <a:rPr lang="zh-CN" altLang="en-US" b="1">
                <a:solidFill>
                  <a:srgbClr val="0000FF"/>
                </a:solidFill>
                <a:latin typeface="幼圆" pitchFamily="49" charset="-122"/>
                <a:ea typeface="幼圆" pitchFamily="49" charset="-122"/>
              </a:rPr>
              <a:t>页内地址</a:t>
            </a:r>
            <a:r>
              <a:rPr lang="en-US" altLang="zh-CN" b="1">
                <a:solidFill>
                  <a:srgbClr val="0000FF"/>
                </a:solidFill>
                <a:latin typeface="幼圆" pitchFamily="49" charset="-122"/>
                <a:ea typeface="幼圆" pitchFamily="49" charset="-122"/>
              </a:rPr>
              <a:t>d</a:t>
            </a:r>
            <a:r>
              <a:rPr lang="zh-CN" altLang="en-US" b="1">
                <a:solidFill>
                  <a:srgbClr val="000000"/>
                </a:solidFill>
                <a:latin typeface="幼圆" pitchFamily="49" charset="-122"/>
                <a:ea typeface="幼圆" pitchFamily="49" charset="-122"/>
              </a:rPr>
              <a:t>构成访问内存的</a:t>
            </a:r>
            <a:r>
              <a:rPr lang="zh-CN" altLang="en-US" b="1">
                <a:solidFill>
                  <a:srgbClr val="0000FF"/>
                </a:solidFill>
                <a:latin typeface="幼圆" pitchFamily="49" charset="-122"/>
                <a:ea typeface="幼圆" pitchFamily="49" charset="-122"/>
              </a:rPr>
              <a:t>物理地址</a:t>
            </a:r>
            <a:r>
              <a:rPr lang="zh-CN" altLang="en-US" b="1">
                <a:solidFill>
                  <a:srgbClr val="000000"/>
                </a:solidFill>
                <a:latin typeface="幼圆" pitchFamily="49" charset="-122"/>
                <a:ea typeface="幼圆" pitchFamily="49" charset="-122"/>
              </a:rPr>
              <a:t>；          </a:t>
            </a:r>
          </a:p>
          <a:p>
            <a:endParaRPr lang="zh-CN" altLang="en-US" b="1">
              <a:latin typeface="幼圆" pitchFamily="49" charset="-122"/>
              <a:ea typeface="幼圆" pitchFamily="49" charset="-122"/>
            </a:endParaRPr>
          </a:p>
        </p:txBody>
      </p:sp>
      <p:sp>
        <p:nvSpPr>
          <p:cNvPr id="69635" name="Text Box 1027">
            <a:extLst>
              <a:ext uri="{FF2B5EF4-FFF2-40B4-BE49-F238E27FC236}">
                <a16:creationId xmlns:a16="http://schemas.microsoft.com/office/drawing/2014/main" id="{C99F4CBB-F32D-924A-A009-0BAE64263D1B}"/>
              </a:ext>
            </a:extLst>
          </p:cNvPr>
          <p:cNvSpPr txBox="1">
            <a:spLocks noChangeArrowheads="1"/>
          </p:cNvSpPr>
          <p:nvPr/>
        </p:nvSpPr>
        <p:spPr bwMode="auto">
          <a:xfrm>
            <a:off x="533400" y="44450"/>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两级或多级页表</a:t>
            </a:r>
          </a:p>
        </p:txBody>
      </p:sp>
    </p:spTree>
    <p:extLst>
      <p:ext uri="{BB962C8B-B14F-4D97-AF65-F5344CB8AC3E}">
        <p14:creationId xmlns:p14="http://schemas.microsoft.com/office/powerpoint/2010/main" val="3613835113"/>
      </p:ext>
    </p:extLst>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3">
            <a:extLst>
              <a:ext uri="{FF2B5EF4-FFF2-40B4-BE49-F238E27FC236}">
                <a16:creationId xmlns:a16="http://schemas.microsoft.com/office/drawing/2014/main" id="{B9F6ED0C-606F-EF4A-8A29-BC467F58AE8D}"/>
              </a:ext>
            </a:extLst>
          </p:cNvPr>
          <p:cNvSpPr>
            <a:spLocks noChangeArrowheads="1"/>
          </p:cNvSpPr>
          <p:nvPr/>
        </p:nvSpPr>
        <p:spPr bwMode="auto">
          <a:xfrm>
            <a:off x="395288" y="0"/>
            <a:ext cx="8748712" cy="6858000"/>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5" name="Group 18">
            <a:extLst>
              <a:ext uri="{FF2B5EF4-FFF2-40B4-BE49-F238E27FC236}">
                <a16:creationId xmlns:a16="http://schemas.microsoft.com/office/drawing/2014/main" id="{449B29FC-6815-8442-8BD5-9380F27CA4AA}"/>
              </a:ext>
            </a:extLst>
          </p:cNvPr>
          <p:cNvGraphicFramePr>
            <a:graphicFrameLocks noGrp="1"/>
          </p:cNvGraphicFramePr>
          <p:nvPr/>
        </p:nvGraphicFramePr>
        <p:xfrm>
          <a:off x="2438400" y="914400"/>
          <a:ext cx="4800600" cy="584200"/>
        </p:xfrm>
        <a:graphic>
          <a:graphicData uri="http://schemas.openxmlformats.org/drawingml/2006/table">
            <a:tbl>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0000FF"/>
                          </a:solidFill>
                          <a:effectLst/>
                          <a:latin typeface="Times New Roman" pitchFamily="18" charset="0"/>
                          <a:ea typeface="宋体" pitchFamily="2" charset="-122"/>
                        </a:rPr>
                        <a:t>      p1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00FF"/>
                          </a:solidFill>
                          <a:effectLst/>
                          <a:latin typeface="Times New Roman" pitchFamily="18" charset="0"/>
                          <a:ea typeface="宋体" pitchFamily="2" charset="-122"/>
                        </a:rPr>
                        <a:t>     p2</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00FF"/>
                          </a:solidFill>
                          <a:effectLst/>
                          <a:latin typeface="Times New Roman" pitchFamily="18" charset="0"/>
                          <a:ea typeface="宋体" pitchFamily="2" charset="-122"/>
                        </a:rPr>
                        <a:t>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0671" name="Rectangle 19">
            <a:extLst>
              <a:ext uri="{FF2B5EF4-FFF2-40B4-BE49-F238E27FC236}">
                <a16:creationId xmlns:a16="http://schemas.microsoft.com/office/drawing/2014/main" id="{827B5906-E033-C34D-863E-3B606251C9EC}"/>
              </a:ext>
            </a:extLst>
          </p:cNvPr>
          <p:cNvSpPr>
            <a:spLocks noChangeArrowheads="1"/>
          </p:cNvSpPr>
          <p:nvPr/>
        </p:nvSpPr>
        <p:spPr bwMode="auto">
          <a:xfrm>
            <a:off x="685800" y="2819400"/>
            <a:ext cx="1981200" cy="457200"/>
          </a:xfrm>
          <a:prstGeom prst="rect">
            <a:avLst/>
          </a:prstGeom>
          <a:solidFill>
            <a:schemeClr val="bg1"/>
          </a:solidFill>
          <a:ln w="19050">
            <a:solidFill>
              <a:srgbClr val="000000"/>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0000FF"/>
              </a:solidFill>
            </a:endParaRPr>
          </a:p>
        </p:txBody>
      </p:sp>
      <p:sp>
        <p:nvSpPr>
          <p:cNvPr id="70672" name="Oval 20">
            <a:extLst>
              <a:ext uri="{FF2B5EF4-FFF2-40B4-BE49-F238E27FC236}">
                <a16:creationId xmlns:a16="http://schemas.microsoft.com/office/drawing/2014/main" id="{F96A22EC-D167-6D4E-82AA-C71E5EB8F261}"/>
              </a:ext>
            </a:extLst>
          </p:cNvPr>
          <p:cNvSpPr>
            <a:spLocks noChangeArrowheads="1"/>
          </p:cNvSpPr>
          <p:nvPr/>
        </p:nvSpPr>
        <p:spPr bwMode="auto">
          <a:xfrm>
            <a:off x="3124200" y="2819400"/>
            <a:ext cx="457200" cy="4572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0000FF"/>
              </a:solidFill>
            </a:endParaRPr>
          </a:p>
        </p:txBody>
      </p:sp>
      <p:sp>
        <p:nvSpPr>
          <p:cNvPr id="70673" name="Oval 21">
            <a:extLst>
              <a:ext uri="{FF2B5EF4-FFF2-40B4-BE49-F238E27FC236}">
                <a16:creationId xmlns:a16="http://schemas.microsoft.com/office/drawing/2014/main" id="{BCF44F76-9B85-3A4D-9E49-8262BB0B06CE}"/>
              </a:ext>
            </a:extLst>
          </p:cNvPr>
          <p:cNvSpPr>
            <a:spLocks noChangeArrowheads="1"/>
          </p:cNvSpPr>
          <p:nvPr/>
        </p:nvSpPr>
        <p:spPr bwMode="auto">
          <a:xfrm>
            <a:off x="5105400" y="2895600"/>
            <a:ext cx="457200" cy="4572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0000FF"/>
              </a:solidFill>
            </a:endParaRPr>
          </a:p>
        </p:txBody>
      </p:sp>
      <p:graphicFrame>
        <p:nvGraphicFramePr>
          <p:cNvPr id="9" name="Group 36">
            <a:extLst>
              <a:ext uri="{FF2B5EF4-FFF2-40B4-BE49-F238E27FC236}">
                <a16:creationId xmlns:a16="http://schemas.microsoft.com/office/drawing/2014/main" id="{CBAD459A-072C-C64B-A9BC-792A3BDB335E}"/>
              </a:ext>
            </a:extLst>
          </p:cNvPr>
          <p:cNvGraphicFramePr>
            <a:graphicFrameLocks noGrp="1"/>
          </p:cNvGraphicFramePr>
          <p:nvPr/>
        </p:nvGraphicFramePr>
        <p:xfrm>
          <a:off x="7162800" y="2971800"/>
          <a:ext cx="1905000" cy="533400"/>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accent2"/>
                          </a:solidFill>
                          <a:effectLst/>
                          <a:latin typeface="Times New Roman" pitchFamily="18" charset="0"/>
                          <a:ea typeface="宋体" pitchFamily="2" charset="-122"/>
                        </a:rPr>
                        <a:t>  </a:t>
                      </a:r>
                      <a:r>
                        <a:rPr kumimoji="1" lang="en-US" altLang="zh-CN" sz="2800" b="0" i="0" u="none" strike="noStrike" cap="none" normalizeH="0" baseline="0" dirty="0">
                          <a:ln>
                            <a:noFill/>
                          </a:ln>
                          <a:solidFill>
                            <a:srgbClr val="FF3300"/>
                          </a:solidFill>
                          <a:effectLst/>
                          <a:latin typeface="Times New Roman" pitchFamily="18" charset="0"/>
                          <a:ea typeface="宋体" pitchFamily="2" charset="-122"/>
                        </a:rPr>
                        <a:t> b</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2800" b="0" i="0" u="none" strike="noStrike" cap="none" normalizeH="0" baseline="0" dirty="0">
                          <a:ln>
                            <a:noFill/>
                          </a:ln>
                          <a:solidFill>
                            <a:srgbClr val="0000FF"/>
                          </a:solidFill>
                          <a:effectLst/>
                          <a:latin typeface="Times New Roman" pitchFamily="18" charset="0"/>
                          <a:ea typeface="宋体" pitchFamily="2" charset="-122"/>
                        </a:rPr>
                        <a:t>d</a:t>
                      </a:r>
                    </a:p>
                  </a:txBody>
                  <a:tcP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0684" name="Line 37">
            <a:extLst>
              <a:ext uri="{FF2B5EF4-FFF2-40B4-BE49-F238E27FC236}">
                <a16:creationId xmlns:a16="http://schemas.microsoft.com/office/drawing/2014/main" id="{67BEC5E0-4F3F-9242-A427-33DC36AF6672}"/>
              </a:ext>
            </a:extLst>
          </p:cNvPr>
          <p:cNvSpPr>
            <a:spLocks noChangeShapeType="1"/>
          </p:cNvSpPr>
          <p:nvPr/>
        </p:nvSpPr>
        <p:spPr bwMode="auto">
          <a:xfrm>
            <a:off x="3352800" y="1524000"/>
            <a:ext cx="0" cy="1295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5" name="Line 38">
            <a:extLst>
              <a:ext uri="{FF2B5EF4-FFF2-40B4-BE49-F238E27FC236}">
                <a16:creationId xmlns:a16="http://schemas.microsoft.com/office/drawing/2014/main" id="{78F67E7B-7472-9F48-B292-546622AF5895}"/>
              </a:ext>
            </a:extLst>
          </p:cNvPr>
          <p:cNvSpPr>
            <a:spLocks noChangeShapeType="1"/>
          </p:cNvSpPr>
          <p:nvPr/>
        </p:nvSpPr>
        <p:spPr bwMode="auto">
          <a:xfrm>
            <a:off x="2667000" y="30480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6" name="Line 40">
            <a:extLst>
              <a:ext uri="{FF2B5EF4-FFF2-40B4-BE49-F238E27FC236}">
                <a16:creationId xmlns:a16="http://schemas.microsoft.com/office/drawing/2014/main" id="{80A67D4F-A046-7D40-9CC4-144B29E53670}"/>
              </a:ext>
            </a:extLst>
          </p:cNvPr>
          <p:cNvSpPr>
            <a:spLocks noChangeShapeType="1"/>
          </p:cNvSpPr>
          <p:nvPr/>
        </p:nvSpPr>
        <p:spPr bwMode="auto">
          <a:xfrm>
            <a:off x="6858000" y="3276600"/>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7" name="Line 42">
            <a:extLst>
              <a:ext uri="{FF2B5EF4-FFF2-40B4-BE49-F238E27FC236}">
                <a16:creationId xmlns:a16="http://schemas.microsoft.com/office/drawing/2014/main" id="{E728510C-9080-1A43-A816-ED35300B6555}"/>
              </a:ext>
            </a:extLst>
          </p:cNvPr>
          <p:cNvSpPr>
            <a:spLocks noChangeShapeType="1"/>
          </p:cNvSpPr>
          <p:nvPr/>
        </p:nvSpPr>
        <p:spPr bwMode="auto">
          <a:xfrm>
            <a:off x="4800600" y="3200400"/>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8" name="Line 43">
            <a:extLst>
              <a:ext uri="{FF2B5EF4-FFF2-40B4-BE49-F238E27FC236}">
                <a16:creationId xmlns:a16="http://schemas.microsoft.com/office/drawing/2014/main" id="{7E2FD4E6-E71D-7348-9AE0-2BAA9BD03192}"/>
              </a:ext>
            </a:extLst>
          </p:cNvPr>
          <p:cNvSpPr>
            <a:spLocks noChangeShapeType="1"/>
          </p:cNvSpPr>
          <p:nvPr/>
        </p:nvSpPr>
        <p:spPr bwMode="auto">
          <a:xfrm>
            <a:off x="5334000" y="1524000"/>
            <a:ext cx="0" cy="1371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9" name="Text Box 44">
            <a:extLst>
              <a:ext uri="{FF2B5EF4-FFF2-40B4-BE49-F238E27FC236}">
                <a16:creationId xmlns:a16="http://schemas.microsoft.com/office/drawing/2014/main" id="{DC83B01A-B0CB-D446-BB44-15DBFA515519}"/>
              </a:ext>
            </a:extLst>
          </p:cNvPr>
          <p:cNvSpPr txBox="1">
            <a:spLocks noChangeArrowheads="1"/>
          </p:cNvSpPr>
          <p:nvPr/>
        </p:nvSpPr>
        <p:spPr bwMode="auto">
          <a:xfrm>
            <a:off x="2217738" y="476250"/>
            <a:ext cx="5667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外层页号      外层页内地址    页内地址</a:t>
            </a:r>
          </a:p>
        </p:txBody>
      </p:sp>
      <p:sp>
        <p:nvSpPr>
          <p:cNvPr id="70690" name="Text Box 45">
            <a:extLst>
              <a:ext uri="{FF2B5EF4-FFF2-40B4-BE49-F238E27FC236}">
                <a16:creationId xmlns:a16="http://schemas.microsoft.com/office/drawing/2014/main" id="{00F3996F-7169-BB43-A0AE-C194B06746A4}"/>
              </a:ext>
            </a:extLst>
          </p:cNvPr>
          <p:cNvSpPr txBox="1">
            <a:spLocks noChangeArrowheads="1"/>
          </p:cNvSpPr>
          <p:nvPr/>
        </p:nvSpPr>
        <p:spPr bwMode="auto">
          <a:xfrm>
            <a:off x="900113" y="974725"/>
            <a:ext cx="1614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逻辑地址</a:t>
            </a:r>
          </a:p>
        </p:txBody>
      </p:sp>
      <p:sp>
        <p:nvSpPr>
          <p:cNvPr id="70691" name="Text Box 46">
            <a:extLst>
              <a:ext uri="{FF2B5EF4-FFF2-40B4-BE49-F238E27FC236}">
                <a16:creationId xmlns:a16="http://schemas.microsoft.com/office/drawing/2014/main" id="{FBC67BF7-7BC1-EF45-86B9-5F78CC146852}"/>
              </a:ext>
            </a:extLst>
          </p:cNvPr>
          <p:cNvSpPr txBox="1">
            <a:spLocks noChangeArrowheads="1"/>
          </p:cNvSpPr>
          <p:nvPr/>
        </p:nvSpPr>
        <p:spPr bwMode="auto">
          <a:xfrm>
            <a:off x="3543300" y="3903663"/>
            <a:ext cx="167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外层页表</a:t>
            </a:r>
          </a:p>
        </p:txBody>
      </p:sp>
      <p:sp>
        <p:nvSpPr>
          <p:cNvPr id="70692" name="Text Box 47">
            <a:extLst>
              <a:ext uri="{FF2B5EF4-FFF2-40B4-BE49-F238E27FC236}">
                <a16:creationId xmlns:a16="http://schemas.microsoft.com/office/drawing/2014/main" id="{2390B3FA-B633-CA4E-85FD-1E92E9E801F6}"/>
              </a:ext>
            </a:extLst>
          </p:cNvPr>
          <p:cNvSpPr txBox="1">
            <a:spLocks noChangeArrowheads="1"/>
          </p:cNvSpPr>
          <p:nvPr/>
        </p:nvSpPr>
        <p:spPr bwMode="auto">
          <a:xfrm>
            <a:off x="6011863" y="3687763"/>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页表</a:t>
            </a:r>
          </a:p>
        </p:txBody>
      </p:sp>
      <p:sp>
        <p:nvSpPr>
          <p:cNvPr id="70693" name="Text Box 48">
            <a:extLst>
              <a:ext uri="{FF2B5EF4-FFF2-40B4-BE49-F238E27FC236}">
                <a16:creationId xmlns:a16="http://schemas.microsoft.com/office/drawing/2014/main" id="{346C80D1-39A5-7344-8815-9FBDD6CEE55D}"/>
              </a:ext>
            </a:extLst>
          </p:cNvPr>
          <p:cNvSpPr txBox="1">
            <a:spLocks noChangeArrowheads="1"/>
          </p:cNvSpPr>
          <p:nvPr/>
        </p:nvSpPr>
        <p:spPr bwMode="auto">
          <a:xfrm>
            <a:off x="7308850" y="3489325"/>
            <a:ext cx="1606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物理地址</a:t>
            </a:r>
          </a:p>
        </p:txBody>
      </p:sp>
      <p:sp>
        <p:nvSpPr>
          <p:cNvPr id="70694" name="Text Box 49">
            <a:extLst>
              <a:ext uri="{FF2B5EF4-FFF2-40B4-BE49-F238E27FC236}">
                <a16:creationId xmlns:a16="http://schemas.microsoft.com/office/drawing/2014/main" id="{4B8B92AD-2505-9C40-944C-F2FB3DC21FB7}"/>
              </a:ext>
            </a:extLst>
          </p:cNvPr>
          <p:cNvSpPr txBox="1">
            <a:spLocks noChangeArrowheads="1"/>
          </p:cNvSpPr>
          <p:nvPr/>
        </p:nvSpPr>
        <p:spPr bwMode="auto">
          <a:xfrm>
            <a:off x="685800" y="2819400"/>
            <a:ext cx="1981200"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外层页表寄存器</a:t>
            </a:r>
          </a:p>
        </p:txBody>
      </p:sp>
      <p:sp>
        <p:nvSpPr>
          <p:cNvPr id="70695" name="Text Box 50">
            <a:extLst>
              <a:ext uri="{FF2B5EF4-FFF2-40B4-BE49-F238E27FC236}">
                <a16:creationId xmlns:a16="http://schemas.microsoft.com/office/drawing/2014/main" id="{51EBA37B-BD22-A540-AF56-DA2A4010B01E}"/>
              </a:ext>
            </a:extLst>
          </p:cNvPr>
          <p:cNvSpPr txBox="1">
            <a:spLocks noChangeArrowheads="1"/>
          </p:cNvSpPr>
          <p:nvPr/>
        </p:nvSpPr>
        <p:spPr bwMode="auto">
          <a:xfrm>
            <a:off x="3200400" y="2819400"/>
            <a:ext cx="76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a:t>
            </a:r>
          </a:p>
        </p:txBody>
      </p:sp>
      <p:sp>
        <p:nvSpPr>
          <p:cNvPr id="70696" name="Text Box 51">
            <a:extLst>
              <a:ext uri="{FF2B5EF4-FFF2-40B4-BE49-F238E27FC236}">
                <a16:creationId xmlns:a16="http://schemas.microsoft.com/office/drawing/2014/main" id="{958DB7BE-41F5-BD4B-B000-7DF176EB565D}"/>
              </a:ext>
            </a:extLst>
          </p:cNvPr>
          <p:cNvSpPr txBox="1">
            <a:spLocks noChangeArrowheads="1"/>
          </p:cNvSpPr>
          <p:nvPr/>
        </p:nvSpPr>
        <p:spPr bwMode="auto">
          <a:xfrm>
            <a:off x="5181600" y="2895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a:t>
            </a:r>
          </a:p>
        </p:txBody>
      </p:sp>
      <p:sp>
        <p:nvSpPr>
          <p:cNvPr id="70697" name="Text Box 52">
            <a:extLst>
              <a:ext uri="{FF2B5EF4-FFF2-40B4-BE49-F238E27FC236}">
                <a16:creationId xmlns:a16="http://schemas.microsoft.com/office/drawing/2014/main" id="{5B382273-0DC2-764F-A1B4-1A40B3EADBA9}"/>
              </a:ext>
            </a:extLst>
          </p:cNvPr>
          <p:cNvSpPr txBox="1">
            <a:spLocks noChangeArrowheads="1"/>
          </p:cNvSpPr>
          <p:nvPr/>
        </p:nvSpPr>
        <p:spPr bwMode="auto">
          <a:xfrm>
            <a:off x="1981200" y="6248400"/>
            <a:ext cx="708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0000FF"/>
                </a:solidFill>
              </a:rPr>
              <a:t>图</a:t>
            </a:r>
            <a:r>
              <a:rPr lang="en-US" altLang="zh-CN">
                <a:solidFill>
                  <a:srgbClr val="0000FF"/>
                </a:solidFill>
              </a:rPr>
              <a:t>4-20 </a:t>
            </a:r>
            <a:r>
              <a:rPr lang="zh-CN" altLang="en-US">
                <a:solidFill>
                  <a:srgbClr val="0000FF"/>
                </a:solidFill>
              </a:rPr>
              <a:t>具有两级页表的地址变换机构</a:t>
            </a:r>
          </a:p>
        </p:txBody>
      </p:sp>
      <p:sp>
        <p:nvSpPr>
          <p:cNvPr id="24" name="AutoShape 53">
            <a:extLst>
              <a:ext uri="{FF2B5EF4-FFF2-40B4-BE49-F238E27FC236}">
                <a16:creationId xmlns:a16="http://schemas.microsoft.com/office/drawing/2014/main" id="{2B8DD20B-ED81-934C-ACC5-A9C783A9CDC2}"/>
              </a:ext>
            </a:extLst>
          </p:cNvPr>
          <p:cNvSpPr>
            <a:spLocks noChangeArrowheads="1"/>
          </p:cNvSpPr>
          <p:nvPr/>
        </p:nvSpPr>
        <p:spPr bwMode="auto">
          <a:xfrm>
            <a:off x="533400" y="1600200"/>
            <a:ext cx="1447800" cy="838200"/>
          </a:xfrm>
          <a:prstGeom prst="wedgeRectCallout">
            <a:avLst>
              <a:gd name="adj1" fmla="val 44079"/>
              <a:gd name="adj2" fmla="val 95074"/>
            </a:avLst>
          </a:prstGeom>
          <a:solidFill>
            <a:srgbClr val="FFFF99"/>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rPr>
              <a:t>存放外层页表始址</a:t>
            </a:r>
          </a:p>
        </p:txBody>
      </p:sp>
      <p:sp>
        <p:nvSpPr>
          <p:cNvPr id="25" name="AutoShape 54">
            <a:extLst>
              <a:ext uri="{FF2B5EF4-FFF2-40B4-BE49-F238E27FC236}">
                <a16:creationId xmlns:a16="http://schemas.microsoft.com/office/drawing/2014/main" id="{EAB2ED6B-B7C9-0142-9F27-69F5C6C54CFC}"/>
              </a:ext>
            </a:extLst>
          </p:cNvPr>
          <p:cNvSpPr>
            <a:spLocks/>
          </p:cNvSpPr>
          <p:nvPr/>
        </p:nvSpPr>
        <p:spPr bwMode="auto">
          <a:xfrm>
            <a:off x="4724400" y="4495800"/>
            <a:ext cx="609600" cy="1295400"/>
          </a:xfrm>
          <a:prstGeom prst="borderCallout3">
            <a:avLst>
              <a:gd name="adj1" fmla="val 8824"/>
              <a:gd name="adj2" fmla="val 112500"/>
              <a:gd name="adj3" fmla="val 8824"/>
              <a:gd name="adj4" fmla="val 115884"/>
              <a:gd name="adj5" fmla="val -45833"/>
              <a:gd name="adj6" fmla="val 115884"/>
              <a:gd name="adj7" fmla="val -100611"/>
              <a:gd name="adj8" fmla="val 28125"/>
            </a:avLst>
          </a:prstGeom>
          <a:solidFill>
            <a:srgbClr val="FFFF99"/>
          </a:solidFill>
          <a:ln w="9525">
            <a:solidFill>
              <a:srgbClr val="000000"/>
            </a:solidFill>
            <a:miter lim="800000"/>
            <a:headEnd/>
            <a:tailEnd type="triangle" w="med" len="me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000">
                <a:solidFill>
                  <a:srgbClr val="0000FF"/>
                </a:solidFill>
              </a:rPr>
              <a:t>页表首址</a:t>
            </a:r>
          </a:p>
        </p:txBody>
      </p:sp>
      <p:sp>
        <p:nvSpPr>
          <p:cNvPr id="70700" name="Line 41">
            <a:extLst>
              <a:ext uri="{FF2B5EF4-FFF2-40B4-BE49-F238E27FC236}">
                <a16:creationId xmlns:a16="http://schemas.microsoft.com/office/drawing/2014/main" id="{0ED4D964-7918-3649-A217-43BB57E019D3}"/>
              </a:ext>
            </a:extLst>
          </p:cNvPr>
          <p:cNvSpPr>
            <a:spLocks noChangeShapeType="1"/>
          </p:cNvSpPr>
          <p:nvPr/>
        </p:nvSpPr>
        <p:spPr bwMode="auto">
          <a:xfrm>
            <a:off x="5562600" y="3124200"/>
            <a:ext cx="381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701" name="Rectangle 61">
            <a:extLst>
              <a:ext uri="{FF2B5EF4-FFF2-40B4-BE49-F238E27FC236}">
                <a16:creationId xmlns:a16="http://schemas.microsoft.com/office/drawing/2014/main" id="{1FB26AD6-32B5-4941-B0B2-792A093A2063}"/>
              </a:ext>
            </a:extLst>
          </p:cNvPr>
          <p:cNvSpPr>
            <a:spLocks noChangeArrowheads="1"/>
          </p:cNvSpPr>
          <p:nvPr/>
        </p:nvSpPr>
        <p:spPr bwMode="auto">
          <a:xfrm>
            <a:off x="5943600" y="2824163"/>
            <a:ext cx="4572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grpSp>
        <p:nvGrpSpPr>
          <p:cNvPr id="70702" name="Group 128">
            <a:extLst>
              <a:ext uri="{FF2B5EF4-FFF2-40B4-BE49-F238E27FC236}">
                <a16:creationId xmlns:a16="http://schemas.microsoft.com/office/drawing/2014/main" id="{93A25CDD-AED1-864B-A2C6-2BADE4C9687F}"/>
              </a:ext>
            </a:extLst>
          </p:cNvPr>
          <p:cNvGrpSpPr>
            <a:grpSpLocks/>
          </p:cNvGrpSpPr>
          <p:nvPr/>
        </p:nvGrpSpPr>
        <p:grpSpPr bwMode="auto">
          <a:xfrm>
            <a:off x="5943600" y="2520950"/>
            <a:ext cx="931863" cy="1212850"/>
            <a:chOff x="3744" y="1588"/>
            <a:chExt cx="587" cy="764"/>
          </a:xfrm>
        </p:grpSpPr>
        <p:sp>
          <p:nvSpPr>
            <p:cNvPr id="70738" name="Rectangle 56">
              <a:extLst>
                <a:ext uri="{FF2B5EF4-FFF2-40B4-BE49-F238E27FC236}">
                  <a16:creationId xmlns:a16="http://schemas.microsoft.com/office/drawing/2014/main" id="{643F701C-F9A3-084B-83B1-D8543ACB3EC8}"/>
                </a:ext>
              </a:extLst>
            </p:cNvPr>
            <p:cNvSpPr>
              <a:spLocks noChangeArrowheads="1"/>
            </p:cNvSpPr>
            <p:nvPr/>
          </p:nvSpPr>
          <p:spPr bwMode="auto">
            <a:xfrm>
              <a:off x="4032" y="2161"/>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sp>
          <p:nvSpPr>
            <p:cNvPr id="70739" name="Rectangle 57">
              <a:extLst>
                <a:ext uri="{FF2B5EF4-FFF2-40B4-BE49-F238E27FC236}">
                  <a16:creationId xmlns:a16="http://schemas.microsoft.com/office/drawing/2014/main" id="{E9F4DAA9-0642-B84B-8346-C924F9FC42E0}"/>
                </a:ext>
              </a:extLst>
            </p:cNvPr>
            <p:cNvSpPr>
              <a:spLocks noChangeArrowheads="1"/>
            </p:cNvSpPr>
            <p:nvPr/>
          </p:nvSpPr>
          <p:spPr bwMode="auto">
            <a:xfrm>
              <a:off x="3744" y="2161"/>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sp>
          <p:nvSpPr>
            <p:cNvPr id="70740" name="Rectangle 58">
              <a:extLst>
                <a:ext uri="{FF2B5EF4-FFF2-40B4-BE49-F238E27FC236}">
                  <a16:creationId xmlns:a16="http://schemas.microsoft.com/office/drawing/2014/main" id="{3FA30B58-17B7-4144-A7C8-F44843B04B0E}"/>
                </a:ext>
              </a:extLst>
            </p:cNvPr>
            <p:cNvSpPr>
              <a:spLocks noChangeArrowheads="1"/>
            </p:cNvSpPr>
            <p:nvPr/>
          </p:nvSpPr>
          <p:spPr bwMode="auto">
            <a:xfrm>
              <a:off x="4032" y="1970"/>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r>
                <a:rPr lang="en-US" altLang="zh-CN" sz="1400">
                  <a:solidFill>
                    <a:srgbClr val="0000FF"/>
                  </a:solidFill>
                </a:rPr>
                <a:t> </a:t>
              </a:r>
            </a:p>
          </p:txBody>
        </p:sp>
        <p:sp>
          <p:nvSpPr>
            <p:cNvPr id="70741" name="Rectangle 59">
              <a:extLst>
                <a:ext uri="{FF2B5EF4-FFF2-40B4-BE49-F238E27FC236}">
                  <a16:creationId xmlns:a16="http://schemas.microsoft.com/office/drawing/2014/main" id="{020A179B-4EF0-3D49-87E3-0B62F0643228}"/>
                </a:ext>
              </a:extLst>
            </p:cNvPr>
            <p:cNvSpPr>
              <a:spLocks noChangeArrowheads="1"/>
            </p:cNvSpPr>
            <p:nvPr/>
          </p:nvSpPr>
          <p:spPr bwMode="auto">
            <a:xfrm>
              <a:off x="3744" y="1970"/>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r>
                <a:rPr lang="en-US" altLang="zh-CN" sz="1400">
                  <a:solidFill>
                    <a:srgbClr val="0000FF"/>
                  </a:solidFill>
                </a:rPr>
                <a:t> </a:t>
              </a:r>
            </a:p>
          </p:txBody>
        </p:sp>
        <p:sp>
          <p:nvSpPr>
            <p:cNvPr id="70742" name="Rectangle 60">
              <a:extLst>
                <a:ext uri="{FF2B5EF4-FFF2-40B4-BE49-F238E27FC236}">
                  <a16:creationId xmlns:a16="http://schemas.microsoft.com/office/drawing/2014/main" id="{4B1330BA-3BB8-4C47-8873-A2944BC973B8}"/>
                </a:ext>
              </a:extLst>
            </p:cNvPr>
            <p:cNvSpPr>
              <a:spLocks noChangeArrowheads="1"/>
            </p:cNvSpPr>
            <p:nvPr/>
          </p:nvSpPr>
          <p:spPr bwMode="auto">
            <a:xfrm>
              <a:off x="4043" y="1933"/>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r>
                <a:rPr lang="en-US" altLang="zh-CN" sz="2000">
                  <a:solidFill>
                    <a:srgbClr val="0000FF"/>
                  </a:solidFill>
                </a:rPr>
                <a:t>b</a:t>
              </a:r>
            </a:p>
          </p:txBody>
        </p:sp>
        <p:sp>
          <p:nvSpPr>
            <p:cNvPr id="70743" name="Rectangle 62">
              <a:extLst>
                <a:ext uri="{FF2B5EF4-FFF2-40B4-BE49-F238E27FC236}">
                  <a16:creationId xmlns:a16="http://schemas.microsoft.com/office/drawing/2014/main" id="{D6BCCB1F-7D39-0246-A106-01C9BB598151}"/>
                </a:ext>
              </a:extLst>
            </p:cNvPr>
            <p:cNvSpPr>
              <a:spLocks noChangeArrowheads="1"/>
            </p:cNvSpPr>
            <p:nvPr/>
          </p:nvSpPr>
          <p:spPr bwMode="auto">
            <a:xfrm>
              <a:off x="4032" y="1588"/>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sp>
          <p:nvSpPr>
            <p:cNvPr id="70744" name="Rectangle 63">
              <a:extLst>
                <a:ext uri="{FF2B5EF4-FFF2-40B4-BE49-F238E27FC236}">
                  <a16:creationId xmlns:a16="http://schemas.microsoft.com/office/drawing/2014/main" id="{9F6C22BD-7EF4-9147-9FF5-59E3A034F0C8}"/>
                </a:ext>
              </a:extLst>
            </p:cNvPr>
            <p:cNvSpPr>
              <a:spLocks noChangeArrowheads="1"/>
            </p:cNvSpPr>
            <p:nvPr/>
          </p:nvSpPr>
          <p:spPr bwMode="auto">
            <a:xfrm>
              <a:off x="3744" y="1588"/>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sp>
          <p:nvSpPr>
            <p:cNvPr id="70745" name="Line 66">
              <a:extLst>
                <a:ext uri="{FF2B5EF4-FFF2-40B4-BE49-F238E27FC236}">
                  <a16:creationId xmlns:a16="http://schemas.microsoft.com/office/drawing/2014/main" id="{BBAD874F-DDFB-7F44-BA3E-09A0D870CBD0}"/>
                </a:ext>
              </a:extLst>
            </p:cNvPr>
            <p:cNvSpPr>
              <a:spLocks noChangeShapeType="1"/>
            </p:cNvSpPr>
            <p:nvPr/>
          </p:nvSpPr>
          <p:spPr bwMode="auto">
            <a:xfrm>
              <a:off x="3744" y="1588"/>
              <a:ext cx="576"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46" name="Line 68">
              <a:extLst>
                <a:ext uri="{FF2B5EF4-FFF2-40B4-BE49-F238E27FC236}">
                  <a16:creationId xmlns:a16="http://schemas.microsoft.com/office/drawing/2014/main" id="{50417929-CD40-884E-BF0B-06C6E25096AC}"/>
                </a:ext>
              </a:extLst>
            </p:cNvPr>
            <p:cNvSpPr>
              <a:spLocks noChangeShapeType="1"/>
            </p:cNvSpPr>
            <p:nvPr/>
          </p:nvSpPr>
          <p:spPr bwMode="auto">
            <a:xfrm>
              <a:off x="3744" y="1779"/>
              <a:ext cx="576"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47" name="Line 69">
              <a:extLst>
                <a:ext uri="{FF2B5EF4-FFF2-40B4-BE49-F238E27FC236}">
                  <a16:creationId xmlns:a16="http://schemas.microsoft.com/office/drawing/2014/main" id="{CADCAF87-41B6-F645-98FE-A234E3B42C8E}"/>
                </a:ext>
              </a:extLst>
            </p:cNvPr>
            <p:cNvSpPr>
              <a:spLocks noChangeShapeType="1"/>
            </p:cNvSpPr>
            <p:nvPr/>
          </p:nvSpPr>
          <p:spPr bwMode="auto">
            <a:xfrm>
              <a:off x="3744" y="1970"/>
              <a:ext cx="576"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48" name="Line 70">
              <a:extLst>
                <a:ext uri="{FF2B5EF4-FFF2-40B4-BE49-F238E27FC236}">
                  <a16:creationId xmlns:a16="http://schemas.microsoft.com/office/drawing/2014/main" id="{A33C2A64-079D-5845-BEDE-E2AC834015AE}"/>
                </a:ext>
              </a:extLst>
            </p:cNvPr>
            <p:cNvSpPr>
              <a:spLocks noChangeShapeType="1"/>
            </p:cNvSpPr>
            <p:nvPr/>
          </p:nvSpPr>
          <p:spPr bwMode="auto">
            <a:xfrm>
              <a:off x="3744" y="2161"/>
              <a:ext cx="576"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49" name="Line 71">
              <a:extLst>
                <a:ext uri="{FF2B5EF4-FFF2-40B4-BE49-F238E27FC236}">
                  <a16:creationId xmlns:a16="http://schemas.microsoft.com/office/drawing/2014/main" id="{EFB2AD33-8AB6-E043-9C11-1C9CD04A9D23}"/>
                </a:ext>
              </a:extLst>
            </p:cNvPr>
            <p:cNvSpPr>
              <a:spLocks noChangeShapeType="1"/>
            </p:cNvSpPr>
            <p:nvPr/>
          </p:nvSpPr>
          <p:spPr bwMode="auto">
            <a:xfrm>
              <a:off x="3744" y="2352"/>
              <a:ext cx="576"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50" name="Line 72">
              <a:extLst>
                <a:ext uri="{FF2B5EF4-FFF2-40B4-BE49-F238E27FC236}">
                  <a16:creationId xmlns:a16="http://schemas.microsoft.com/office/drawing/2014/main" id="{14BB67BF-E99B-6546-813B-19F7525D4403}"/>
                </a:ext>
              </a:extLst>
            </p:cNvPr>
            <p:cNvSpPr>
              <a:spLocks noChangeShapeType="1"/>
            </p:cNvSpPr>
            <p:nvPr/>
          </p:nvSpPr>
          <p:spPr bwMode="auto">
            <a:xfrm>
              <a:off x="3744" y="1588"/>
              <a:ext cx="0" cy="76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51" name="Line 73">
              <a:extLst>
                <a:ext uri="{FF2B5EF4-FFF2-40B4-BE49-F238E27FC236}">
                  <a16:creationId xmlns:a16="http://schemas.microsoft.com/office/drawing/2014/main" id="{3A9695BD-6769-2E41-8BC1-5869B5AD63BE}"/>
                </a:ext>
              </a:extLst>
            </p:cNvPr>
            <p:cNvSpPr>
              <a:spLocks noChangeShapeType="1"/>
            </p:cNvSpPr>
            <p:nvPr/>
          </p:nvSpPr>
          <p:spPr bwMode="auto">
            <a:xfrm>
              <a:off x="4032" y="1588"/>
              <a:ext cx="0" cy="764"/>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52" name="Line 74">
              <a:extLst>
                <a:ext uri="{FF2B5EF4-FFF2-40B4-BE49-F238E27FC236}">
                  <a16:creationId xmlns:a16="http://schemas.microsoft.com/office/drawing/2014/main" id="{71BEE899-15BF-9942-AA6A-2E469CF54D5A}"/>
                </a:ext>
              </a:extLst>
            </p:cNvPr>
            <p:cNvSpPr>
              <a:spLocks noChangeShapeType="1"/>
            </p:cNvSpPr>
            <p:nvPr/>
          </p:nvSpPr>
          <p:spPr bwMode="auto">
            <a:xfrm>
              <a:off x="4320" y="1588"/>
              <a:ext cx="0" cy="76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70703" name="Text Box 80">
            <a:extLst>
              <a:ext uri="{FF2B5EF4-FFF2-40B4-BE49-F238E27FC236}">
                <a16:creationId xmlns:a16="http://schemas.microsoft.com/office/drawing/2014/main" id="{467F6C97-24B8-2247-98C3-10ACEA21901C}"/>
              </a:ext>
            </a:extLst>
          </p:cNvPr>
          <p:cNvSpPr txBox="1">
            <a:spLocks noChangeArrowheads="1"/>
          </p:cNvSpPr>
          <p:nvPr/>
        </p:nvSpPr>
        <p:spPr bwMode="auto">
          <a:xfrm>
            <a:off x="5791200" y="2147888"/>
            <a:ext cx="1444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页号  块号</a:t>
            </a:r>
          </a:p>
        </p:txBody>
      </p:sp>
      <p:sp>
        <p:nvSpPr>
          <p:cNvPr id="45" name="Rectangle 82">
            <a:extLst>
              <a:ext uri="{FF2B5EF4-FFF2-40B4-BE49-F238E27FC236}">
                <a16:creationId xmlns:a16="http://schemas.microsoft.com/office/drawing/2014/main" id="{D70D2C3E-2076-1445-B428-C4B6A01733DC}"/>
              </a:ext>
            </a:extLst>
          </p:cNvPr>
          <p:cNvSpPr>
            <a:spLocks noChangeArrowheads="1"/>
          </p:cNvSpPr>
          <p:nvPr/>
        </p:nvSpPr>
        <p:spPr bwMode="auto">
          <a:xfrm>
            <a:off x="5867400" y="4800600"/>
            <a:ext cx="3048000" cy="533400"/>
          </a:xfrm>
          <a:prstGeom prst="rect">
            <a:avLst/>
          </a:prstGeom>
          <a:solidFill>
            <a:srgbClr val="FFFF99"/>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a:solidFill>
                  <a:srgbClr val="0000FF"/>
                </a:solidFill>
              </a:rPr>
              <a:t>页表首址</a:t>
            </a:r>
            <a:r>
              <a:rPr lang="en-US" altLang="zh-CN">
                <a:solidFill>
                  <a:srgbClr val="0000FF"/>
                </a:solidFill>
              </a:rPr>
              <a:t>+ p2×</a:t>
            </a:r>
            <a:r>
              <a:rPr lang="zh-CN" altLang="en-US">
                <a:solidFill>
                  <a:srgbClr val="0000FF"/>
                </a:solidFill>
              </a:rPr>
              <a:t>页表项长度</a:t>
            </a:r>
          </a:p>
        </p:txBody>
      </p:sp>
      <p:sp>
        <p:nvSpPr>
          <p:cNvPr id="46" name="Line 84">
            <a:extLst>
              <a:ext uri="{FF2B5EF4-FFF2-40B4-BE49-F238E27FC236}">
                <a16:creationId xmlns:a16="http://schemas.microsoft.com/office/drawing/2014/main" id="{65001022-A609-114E-8315-CCC132A6DC09}"/>
              </a:ext>
            </a:extLst>
          </p:cNvPr>
          <p:cNvSpPr>
            <a:spLocks noChangeShapeType="1"/>
          </p:cNvSpPr>
          <p:nvPr/>
        </p:nvSpPr>
        <p:spPr bwMode="auto">
          <a:xfrm>
            <a:off x="5715000" y="3200400"/>
            <a:ext cx="304800" cy="175260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0706" name="Line 85">
            <a:extLst>
              <a:ext uri="{FF2B5EF4-FFF2-40B4-BE49-F238E27FC236}">
                <a16:creationId xmlns:a16="http://schemas.microsoft.com/office/drawing/2014/main" id="{746F735E-EAB3-AD45-861D-B0F8BC92BCA2}"/>
              </a:ext>
            </a:extLst>
          </p:cNvPr>
          <p:cNvSpPr>
            <a:spLocks noChangeShapeType="1"/>
          </p:cNvSpPr>
          <p:nvPr/>
        </p:nvSpPr>
        <p:spPr bwMode="auto">
          <a:xfrm>
            <a:off x="6858000" y="15240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7" name="Line 86">
            <a:extLst>
              <a:ext uri="{FF2B5EF4-FFF2-40B4-BE49-F238E27FC236}">
                <a16:creationId xmlns:a16="http://schemas.microsoft.com/office/drawing/2014/main" id="{8BDDA714-2AFC-2D40-9C9A-61FA41B74A76}"/>
              </a:ext>
            </a:extLst>
          </p:cNvPr>
          <p:cNvSpPr>
            <a:spLocks noChangeShapeType="1"/>
          </p:cNvSpPr>
          <p:nvPr/>
        </p:nvSpPr>
        <p:spPr bwMode="auto">
          <a:xfrm>
            <a:off x="6858000" y="1752600"/>
            <a:ext cx="1828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8" name="Line 87">
            <a:extLst>
              <a:ext uri="{FF2B5EF4-FFF2-40B4-BE49-F238E27FC236}">
                <a16:creationId xmlns:a16="http://schemas.microsoft.com/office/drawing/2014/main" id="{12C5B975-4406-C443-BA64-6C3E94138C07}"/>
              </a:ext>
            </a:extLst>
          </p:cNvPr>
          <p:cNvSpPr>
            <a:spLocks noChangeShapeType="1"/>
          </p:cNvSpPr>
          <p:nvPr/>
        </p:nvSpPr>
        <p:spPr bwMode="auto">
          <a:xfrm>
            <a:off x="8686800" y="1752600"/>
            <a:ext cx="0" cy="1219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50" name="Group 119">
            <a:extLst>
              <a:ext uri="{FF2B5EF4-FFF2-40B4-BE49-F238E27FC236}">
                <a16:creationId xmlns:a16="http://schemas.microsoft.com/office/drawing/2014/main" id="{0B3588D2-DAD2-124E-AF10-1F1ED87E1FB0}"/>
              </a:ext>
            </a:extLst>
          </p:cNvPr>
          <p:cNvGraphicFramePr>
            <a:graphicFrameLocks noGrp="1"/>
          </p:cNvGraphicFramePr>
          <p:nvPr/>
        </p:nvGraphicFramePr>
        <p:xfrm>
          <a:off x="3886200" y="2743200"/>
          <a:ext cx="914400" cy="1219200"/>
        </p:xfrm>
        <a:graphic>
          <a:graphicData uri="http://schemas.openxmlformats.org/drawingml/2006/table">
            <a:tbl>
              <a:tblPr/>
              <a:tblGrid>
                <a:gridCol w="457200">
                  <a:extLst>
                    <a:ext uri="{9D8B030D-6E8A-4147-A177-3AD203B41FA5}">
                      <a16:colId xmlns:a16="http://schemas.microsoft.com/office/drawing/2014/main" val="1134127076"/>
                    </a:ext>
                  </a:extLst>
                </a:gridCol>
                <a:gridCol w="457200">
                  <a:extLst>
                    <a:ext uri="{9D8B030D-6E8A-4147-A177-3AD203B41FA5}">
                      <a16:colId xmlns:a16="http://schemas.microsoft.com/office/drawing/2014/main" val="544680057"/>
                    </a:ext>
                  </a:extLst>
                </a:gridCol>
              </a:tblGrid>
              <a:tr h="198438">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85668434"/>
                  </a:ext>
                </a:extLst>
              </a:tr>
              <a:tr h="198438">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 </a:t>
                      </a:r>
                      <a:endParaRPr kumimoji="1" lang="en-US" altLang="zh-CN" sz="1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13270981"/>
                  </a:ext>
                </a:extLst>
              </a:tr>
              <a:tr h="214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 </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82868251"/>
                  </a:ext>
                </a:extLst>
              </a:tr>
              <a:tr h="198438">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14030579"/>
                  </a:ext>
                </a:extLst>
              </a:tr>
            </a:tbl>
          </a:graphicData>
        </a:graphic>
      </p:graphicFrame>
      <p:sp>
        <p:nvSpPr>
          <p:cNvPr id="70726" name="Text Box 111">
            <a:extLst>
              <a:ext uri="{FF2B5EF4-FFF2-40B4-BE49-F238E27FC236}">
                <a16:creationId xmlns:a16="http://schemas.microsoft.com/office/drawing/2014/main" id="{11C2B2F2-653A-0B45-8CFF-3209AC0B7BEA}"/>
              </a:ext>
            </a:extLst>
          </p:cNvPr>
          <p:cNvSpPr txBox="1">
            <a:spLocks noChangeArrowheads="1"/>
          </p:cNvSpPr>
          <p:nvPr/>
        </p:nvSpPr>
        <p:spPr bwMode="auto">
          <a:xfrm>
            <a:off x="3733800" y="2381250"/>
            <a:ext cx="163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页号  块号</a:t>
            </a:r>
          </a:p>
        </p:txBody>
      </p:sp>
      <p:sp>
        <p:nvSpPr>
          <p:cNvPr id="70727" name="Line 112">
            <a:extLst>
              <a:ext uri="{FF2B5EF4-FFF2-40B4-BE49-F238E27FC236}">
                <a16:creationId xmlns:a16="http://schemas.microsoft.com/office/drawing/2014/main" id="{68BE7C07-CAE7-2247-B9BE-9FB0C30AEFBF}"/>
              </a:ext>
            </a:extLst>
          </p:cNvPr>
          <p:cNvSpPr>
            <a:spLocks noChangeShapeType="1"/>
          </p:cNvSpPr>
          <p:nvPr/>
        </p:nvSpPr>
        <p:spPr bwMode="auto">
          <a:xfrm>
            <a:off x="3581400" y="30480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Rectangle 113">
            <a:extLst>
              <a:ext uri="{FF2B5EF4-FFF2-40B4-BE49-F238E27FC236}">
                <a16:creationId xmlns:a16="http://schemas.microsoft.com/office/drawing/2014/main" id="{91C7899F-10FC-0F41-BF04-D514CA800D31}"/>
              </a:ext>
            </a:extLst>
          </p:cNvPr>
          <p:cNvSpPr>
            <a:spLocks noChangeArrowheads="1"/>
          </p:cNvSpPr>
          <p:nvPr/>
        </p:nvSpPr>
        <p:spPr bwMode="auto">
          <a:xfrm>
            <a:off x="304800" y="4876800"/>
            <a:ext cx="4038600" cy="457200"/>
          </a:xfrm>
          <a:prstGeom prst="rect">
            <a:avLst/>
          </a:prstGeom>
          <a:solidFill>
            <a:srgbClr val="FFFF99"/>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a:solidFill>
                  <a:srgbClr val="0000FF"/>
                </a:solidFill>
              </a:rPr>
              <a:t>外层页表首址</a:t>
            </a:r>
            <a:r>
              <a:rPr lang="en-US" altLang="zh-CN">
                <a:solidFill>
                  <a:srgbClr val="0000FF"/>
                </a:solidFill>
              </a:rPr>
              <a:t>+ p1×</a:t>
            </a:r>
            <a:r>
              <a:rPr lang="zh-CN" altLang="en-US">
                <a:solidFill>
                  <a:srgbClr val="0000FF"/>
                </a:solidFill>
              </a:rPr>
              <a:t>外层页表项长度</a:t>
            </a:r>
          </a:p>
        </p:txBody>
      </p:sp>
      <p:sp>
        <p:nvSpPr>
          <p:cNvPr id="54" name="Line 114">
            <a:extLst>
              <a:ext uri="{FF2B5EF4-FFF2-40B4-BE49-F238E27FC236}">
                <a16:creationId xmlns:a16="http://schemas.microsoft.com/office/drawing/2014/main" id="{DFAE733D-C62C-B849-BF09-240C9B268B47}"/>
              </a:ext>
            </a:extLst>
          </p:cNvPr>
          <p:cNvSpPr>
            <a:spLocks noChangeShapeType="1"/>
          </p:cNvSpPr>
          <p:nvPr/>
        </p:nvSpPr>
        <p:spPr bwMode="auto">
          <a:xfrm flipH="1">
            <a:off x="2971800" y="3048000"/>
            <a:ext cx="762000" cy="182880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 name="Text Box 120">
            <a:extLst>
              <a:ext uri="{FF2B5EF4-FFF2-40B4-BE49-F238E27FC236}">
                <a16:creationId xmlns:a16="http://schemas.microsoft.com/office/drawing/2014/main" id="{78893ADC-CAC7-FE40-A504-2B64DE97E893}"/>
              </a:ext>
            </a:extLst>
          </p:cNvPr>
          <p:cNvSpPr txBox="1">
            <a:spLocks noChangeArrowheads="1"/>
          </p:cNvSpPr>
          <p:nvPr/>
        </p:nvSpPr>
        <p:spPr bwMode="auto">
          <a:xfrm>
            <a:off x="3886200" y="30480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400">
                <a:solidFill>
                  <a:srgbClr val="0000FF"/>
                </a:solidFill>
              </a:rPr>
              <a:t> 1      1011</a:t>
            </a:r>
          </a:p>
        </p:txBody>
      </p:sp>
      <p:sp>
        <p:nvSpPr>
          <p:cNvPr id="56" name="Text Box 122">
            <a:extLst>
              <a:ext uri="{FF2B5EF4-FFF2-40B4-BE49-F238E27FC236}">
                <a16:creationId xmlns:a16="http://schemas.microsoft.com/office/drawing/2014/main" id="{CEF1E386-E3C1-034B-AE31-25E0D2DC857D}"/>
              </a:ext>
            </a:extLst>
          </p:cNvPr>
          <p:cNvSpPr txBox="1">
            <a:spLocks noChangeArrowheads="1"/>
          </p:cNvSpPr>
          <p:nvPr/>
        </p:nvSpPr>
        <p:spPr bwMode="auto">
          <a:xfrm>
            <a:off x="2916238" y="1042988"/>
            <a:ext cx="609600" cy="3698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1</a:t>
            </a:r>
          </a:p>
        </p:txBody>
      </p:sp>
      <p:sp>
        <p:nvSpPr>
          <p:cNvPr id="57" name="Text Box 123">
            <a:extLst>
              <a:ext uri="{FF2B5EF4-FFF2-40B4-BE49-F238E27FC236}">
                <a16:creationId xmlns:a16="http://schemas.microsoft.com/office/drawing/2014/main" id="{33E2A11C-FD62-1B42-9378-78E00C41A403}"/>
              </a:ext>
            </a:extLst>
          </p:cNvPr>
          <p:cNvSpPr txBox="1">
            <a:spLocks noChangeArrowheads="1"/>
          </p:cNvSpPr>
          <p:nvPr/>
        </p:nvSpPr>
        <p:spPr bwMode="auto">
          <a:xfrm>
            <a:off x="4427538" y="1042988"/>
            <a:ext cx="533400" cy="3698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2</a:t>
            </a:r>
          </a:p>
        </p:txBody>
      </p:sp>
      <p:sp>
        <p:nvSpPr>
          <p:cNvPr id="59" name="Text Box 126">
            <a:extLst>
              <a:ext uri="{FF2B5EF4-FFF2-40B4-BE49-F238E27FC236}">
                <a16:creationId xmlns:a16="http://schemas.microsoft.com/office/drawing/2014/main" id="{BDC06D55-B392-CA46-B7BD-BED68E6CBC85}"/>
              </a:ext>
            </a:extLst>
          </p:cNvPr>
          <p:cNvSpPr txBox="1">
            <a:spLocks noChangeArrowheads="1"/>
          </p:cNvSpPr>
          <p:nvPr/>
        </p:nvSpPr>
        <p:spPr bwMode="auto">
          <a:xfrm>
            <a:off x="7391400" y="3048000"/>
            <a:ext cx="457200" cy="36988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4</a:t>
            </a:r>
          </a:p>
        </p:txBody>
      </p:sp>
      <p:sp>
        <p:nvSpPr>
          <p:cNvPr id="60" name="Text Box 129">
            <a:extLst>
              <a:ext uri="{FF2B5EF4-FFF2-40B4-BE49-F238E27FC236}">
                <a16:creationId xmlns:a16="http://schemas.microsoft.com/office/drawing/2014/main" id="{32BCE861-EECA-674E-8897-0A894107A278}"/>
              </a:ext>
            </a:extLst>
          </p:cNvPr>
          <p:cNvSpPr txBox="1">
            <a:spLocks noChangeArrowheads="1"/>
          </p:cNvSpPr>
          <p:nvPr/>
        </p:nvSpPr>
        <p:spPr bwMode="auto">
          <a:xfrm>
            <a:off x="3581400" y="2668588"/>
            <a:ext cx="838200"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r>
              <a:rPr lang="en-US" altLang="zh-CN">
                <a:solidFill>
                  <a:srgbClr val="0000FF"/>
                </a:solidFill>
              </a:rPr>
              <a:t>0</a:t>
            </a:r>
          </a:p>
          <a:p>
            <a:pPr>
              <a:lnSpc>
                <a:spcPct val="55000"/>
              </a:lnSpc>
              <a:spcBef>
                <a:spcPct val="50000"/>
              </a:spcBef>
            </a:pPr>
            <a:r>
              <a:rPr lang="en-US" altLang="zh-CN">
                <a:solidFill>
                  <a:srgbClr val="0000FF"/>
                </a:solidFill>
              </a:rPr>
              <a:t>1</a:t>
            </a:r>
          </a:p>
          <a:p>
            <a:pPr>
              <a:lnSpc>
                <a:spcPct val="55000"/>
              </a:lnSpc>
              <a:spcBef>
                <a:spcPct val="50000"/>
              </a:spcBef>
            </a:pPr>
            <a:r>
              <a:rPr lang="en-US" altLang="zh-CN">
                <a:solidFill>
                  <a:srgbClr val="0000FF"/>
                </a:solidFill>
              </a:rPr>
              <a:t>2</a:t>
            </a:r>
          </a:p>
          <a:p>
            <a:pPr>
              <a:lnSpc>
                <a:spcPct val="55000"/>
              </a:lnSpc>
              <a:spcBef>
                <a:spcPct val="50000"/>
              </a:spcBef>
            </a:pPr>
            <a:r>
              <a:rPr lang="en-US" altLang="zh-CN">
                <a:solidFill>
                  <a:srgbClr val="0000FF"/>
                </a:solidFill>
              </a:rPr>
              <a:t>3</a:t>
            </a:r>
          </a:p>
          <a:p>
            <a:pPr>
              <a:lnSpc>
                <a:spcPct val="55000"/>
              </a:lnSpc>
              <a:spcBef>
                <a:spcPct val="50000"/>
              </a:spcBef>
            </a:pPr>
            <a:r>
              <a:rPr lang="en-US" altLang="zh-CN">
                <a:solidFill>
                  <a:srgbClr val="0000FF"/>
                </a:solidFill>
              </a:rPr>
              <a:t>4</a:t>
            </a:r>
          </a:p>
        </p:txBody>
      </p:sp>
      <p:sp>
        <p:nvSpPr>
          <p:cNvPr id="61" name="Text Box 130">
            <a:extLst>
              <a:ext uri="{FF2B5EF4-FFF2-40B4-BE49-F238E27FC236}">
                <a16:creationId xmlns:a16="http://schemas.microsoft.com/office/drawing/2014/main" id="{3F190031-10BC-304E-9DD6-9D4DE7FAFD37}"/>
              </a:ext>
            </a:extLst>
          </p:cNvPr>
          <p:cNvSpPr txBox="1">
            <a:spLocks noChangeArrowheads="1"/>
          </p:cNvSpPr>
          <p:nvPr/>
        </p:nvSpPr>
        <p:spPr bwMode="auto">
          <a:xfrm>
            <a:off x="5638800" y="2438400"/>
            <a:ext cx="83820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r>
              <a:rPr lang="en-US" altLang="zh-CN">
                <a:solidFill>
                  <a:srgbClr val="0000FF"/>
                </a:solidFill>
              </a:rPr>
              <a:t>0</a:t>
            </a:r>
          </a:p>
          <a:p>
            <a:pPr>
              <a:lnSpc>
                <a:spcPct val="55000"/>
              </a:lnSpc>
              <a:spcBef>
                <a:spcPct val="50000"/>
              </a:spcBef>
            </a:pPr>
            <a:r>
              <a:rPr lang="en-US" altLang="zh-CN">
                <a:solidFill>
                  <a:srgbClr val="0000FF"/>
                </a:solidFill>
              </a:rPr>
              <a:t>1</a:t>
            </a:r>
          </a:p>
          <a:p>
            <a:pPr>
              <a:lnSpc>
                <a:spcPct val="55000"/>
              </a:lnSpc>
              <a:spcBef>
                <a:spcPct val="50000"/>
              </a:spcBef>
            </a:pPr>
            <a:r>
              <a:rPr lang="en-US" altLang="zh-CN">
                <a:solidFill>
                  <a:srgbClr val="0000FF"/>
                </a:solidFill>
              </a:rPr>
              <a:t>2</a:t>
            </a:r>
          </a:p>
          <a:p>
            <a:pPr>
              <a:lnSpc>
                <a:spcPct val="55000"/>
              </a:lnSpc>
              <a:spcBef>
                <a:spcPct val="50000"/>
              </a:spcBef>
            </a:pPr>
            <a:r>
              <a:rPr lang="en-US" altLang="zh-CN">
                <a:solidFill>
                  <a:srgbClr val="0000FF"/>
                </a:solidFill>
              </a:rPr>
              <a:t>3</a:t>
            </a:r>
          </a:p>
          <a:p>
            <a:pPr>
              <a:lnSpc>
                <a:spcPct val="55000"/>
              </a:lnSpc>
              <a:spcBef>
                <a:spcPct val="50000"/>
              </a:spcBef>
            </a:pPr>
            <a:r>
              <a:rPr lang="en-US" altLang="zh-CN">
                <a:solidFill>
                  <a:srgbClr val="0000FF"/>
                </a:solidFill>
              </a:rPr>
              <a:t>4</a:t>
            </a:r>
          </a:p>
        </p:txBody>
      </p:sp>
      <p:sp>
        <p:nvSpPr>
          <p:cNvPr id="63" name="矩形 62">
            <a:extLst>
              <a:ext uri="{FF2B5EF4-FFF2-40B4-BE49-F238E27FC236}">
                <a16:creationId xmlns:a16="http://schemas.microsoft.com/office/drawing/2014/main" id="{0FC01B3F-5BBB-B043-B8E8-1AFD7BDBBFAC}"/>
              </a:ext>
            </a:extLst>
          </p:cNvPr>
          <p:cNvSpPr>
            <a:spLocks noChangeArrowheads="1"/>
          </p:cNvSpPr>
          <p:nvPr/>
        </p:nvSpPr>
        <p:spPr bwMode="auto">
          <a:xfrm>
            <a:off x="6443663" y="3203575"/>
            <a:ext cx="215900" cy="144463"/>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8" name="Text Box 124">
            <a:extLst>
              <a:ext uri="{FF2B5EF4-FFF2-40B4-BE49-F238E27FC236}">
                <a16:creationId xmlns:a16="http://schemas.microsoft.com/office/drawing/2014/main" id="{639164A7-ACDB-9A44-AB3D-6580E5C29775}"/>
              </a:ext>
            </a:extLst>
          </p:cNvPr>
          <p:cNvSpPr txBox="1">
            <a:spLocks noChangeArrowheads="1"/>
          </p:cNvSpPr>
          <p:nvPr/>
        </p:nvSpPr>
        <p:spPr bwMode="auto">
          <a:xfrm>
            <a:off x="6011863" y="3132138"/>
            <a:ext cx="838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2       4</a:t>
            </a:r>
          </a:p>
        </p:txBody>
      </p:sp>
    </p:spTree>
    <p:extLst>
      <p:ext uri="{BB962C8B-B14F-4D97-AF65-F5344CB8AC3E}">
        <p14:creationId xmlns:p14="http://schemas.microsoft.com/office/powerpoint/2010/main" val="27201959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par>
                                <p:cTn id="13" presetID="3" presetClass="entr" presetSubtype="1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blinds(horizontal)">
                                      <p:cBhvr>
                                        <p:cTn id="15" dur="500"/>
                                        <p:tgtEl>
                                          <p:spTgt spid="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500"/>
                                        <p:tgtEl>
                                          <p:spTgt spid="45"/>
                                        </p:tgtEl>
                                      </p:cBhvr>
                                    </p:animEffect>
                                  </p:childTnLst>
                                </p:cTn>
                              </p:par>
                              <p:par>
                                <p:cTn id="26" presetID="3" presetClass="entr" presetSubtype="10"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linds(horizontal)">
                                      <p:cBhvr>
                                        <p:cTn id="28" dur="500"/>
                                        <p:tgtEl>
                                          <p:spTgt spid="4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dissolve">
                                      <p:cBhvr>
                                        <p:cTn id="33" dur="500"/>
                                        <p:tgtEl>
                                          <p:spTgt spid="5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dissolve">
                                      <p:cBhvr>
                                        <p:cTn id="38" dur="500"/>
                                        <p:tgtEl>
                                          <p:spTgt spid="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additive="base">
                                        <p:cTn id="43" dur="500" fill="hold"/>
                                        <p:tgtEl>
                                          <p:spTgt spid="60"/>
                                        </p:tgtEl>
                                        <p:attrNameLst>
                                          <p:attrName>ppt_x</p:attrName>
                                        </p:attrNameLst>
                                      </p:cBhvr>
                                      <p:tavLst>
                                        <p:tav tm="0">
                                          <p:val>
                                            <p:strVal val="0-#ppt_w/2"/>
                                          </p:val>
                                        </p:tav>
                                        <p:tav tm="100000">
                                          <p:val>
                                            <p:strVal val="#ppt_x"/>
                                          </p:val>
                                        </p:tav>
                                      </p:tavLst>
                                    </p:anim>
                                    <p:anim calcmode="lin" valueType="num">
                                      <p:cBhvr additive="base">
                                        <p:cTn id="44"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additive="base">
                                        <p:cTn id="49" dur="500" fill="hold"/>
                                        <p:tgtEl>
                                          <p:spTgt spid="61"/>
                                        </p:tgtEl>
                                        <p:attrNameLst>
                                          <p:attrName>ppt_x</p:attrName>
                                        </p:attrNameLst>
                                      </p:cBhvr>
                                      <p:tavLst>
                                        <p:tav tm="0">
                                          <p:val>
                                            <p:strVal val="0-#ppt_w/2"/>
                                          </p:val>
                                        </p:tav>
                                        <p:tav tm="100000">
                                          <p:val>
                                            <p:strVal val="#ppt_x"/>
                                          </p:val>
                                        </p:tav>
                                      </p:tavLst>
                                    </p:anim>
                                    <p:anim calcmode="lin" valueType="num">
                                      <p:cBhvr additive="base">
                                        <p:cTn id="50"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5">
                                            <p:txEl>
                                              <p:pRg st="0" end="0"/>
                                            </p:txEl>
                                          </p:spTgt>
                                        </p:tgtEl>
                                        <p:attrNameLst>
                                          <p:attrName>style.visibility</p:attrName>
                                        </p:attrNameLst>
                                      </p:cBhvr>
                                      <p:to>
                                        <p:strVal val="visible"/>
                                      </p:to>
                                    </p:set>
                                    <p:animEffect transition="in" filter="dissolve">
                                      <p:cBhvr>
                                        <p:cTn id="55" dur="500"/>
                                        <p:tgtEl>
                                          <p:spTgt spid="55">
                                            <p:txEl>
                                              <p:pRg st="0" end="0"/>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blinds(horizontal)">
                                      <p:cBhvr>
                                        <p:cTn id="58" dur="500"/>
                                        <p:tgtEl>
                                          <p:spTgt spid="6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58">
                                            <p:txEl>
                                              <p:pRg st="0" end="0"/>
                                            </p:txEl>
                                          </p:spTgt>
                                        </p:tgtEl>
                                        <p:attrNameLst>
                                          <p:attrName>style.visibility</p:attrName>
                                        </p:attrNameLst>
                                      </p:cBhvr>
                                      <p:to>
                                        <p:strVal val="visible"/>
                                      </p:to>
                                    </p:set>
                                    <p:animEffect transition="in" filter="dissolve">
                                      <p:cBhvr>
                                        <p:cTn id="63" dur="500"/>
                                        <p:tgtEl>
                                          <p:spTgt spid="58">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dissolve">
                                      <p:cBhvr>
                                        <p:cTn id="6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autoUpdateAnimBg="0"/>
      <p:bldP spid="45" grpId="0" animBg="1" autoUpdateAnimBg="0"/>
      <p:bldP spid="53" grpId="0" animBg="1" autoUpdateAnimBg="0"/>
      <p:bldP spid="55" grpId="0" build="p" autoUpdateAnimBg="0"/>
      <p:bldP spid="56" grpId="0" animBg="1" autoUpdateAnimBg="0"/>
      <p:bldP spid="57" grpId="0" animBg="1" autoUpdateAnimBg="0"/>
      <p:bldP spid="59" grpId="0" animBg="1" autoUpdateAnimBg="0"/>
      <p:bldP spid="60" grpId="0" autoUpdateAnimBg="0"/>
      <p:bldP spid="61" grpId="0" autoUpdateAnimBg="0"/>
      <p:bldP spid="63" grpId="0" animBg="1"/>
      <p:bldP spid="58"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FEB883E-DA0E-0D41-BA82-B5518AD1EE19}"/>
              </a:ext>
            </a:extLst>
          </p:cNvPr>
          <p:cNvSpPr>
            <a:spLocks noGrp="1"/>
          </p:cNvSpPr>
          <p:nvPr>
            <p:ph idx="1"/>
          </p:nvPr>
        </p:nvSpPr>
        <p:spPr>
          <a:xfrm>
            <a:off x="468313" y="620713"/>
            <a:ext cx="6480175" cy="6048375"/>
          </a:xfrm>
        </p:spPr>
        <p:txBody>
          <a:bodyPr/>
          <a:lstStyle/>
          <a:p>
            <a:pPr>
              <a:buClr>
                <a:srgbClr val="0000FF"/>
              </a:buClr>
            </a:pPr>
            <a:r>
              <a:rPr lang="zh-CN" altLang="en-US" b="1">
                <a:solidFill>
                  <a:srgbClr val="D60093"/>
                </a:solidFill>
                <a:latin typeface="幼圆" pitchFamily="49" charset="-122"/>
                <a:ea typeface="幼圆" pitchFamily="49" charset="-122"/>
              </a:rPr>
              <a:t>存在的问题</a:t>
            </a:r>
            <a:endParaRPr lang="en-US" altLang="zh-CN" b="1">
              <a:solidFill>
                <a:srgbClr val="D60093"/>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对页表实行离散分配，解决了大页表无需大片存储空间问题，但未解决占用较少的内存空间问题</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解决的办法</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将运行程序外层页表调入内存，而对页表只需调入一页或几页，其它页面根据需要陆续调入内存</a:t>
            </a:r>
            <a:endParaRPr lang="en-US" altLang="zh-CN" b="1">
              <a:solidFill>
                <a:srgbClr val="000000"/>
              </a:solidFill>
              <a:latin typeface="幼圆" pitchFamily="49" charset="-122"/>
              <a:ea typeface="幼圆" pitchFamily="49" charset="-122"/>
            </a:endParaRPr>
          </a:p>
          <a:p>
            <a:pPr>
              <a:lnSpc>
                <a:spcPct val="105000"/>
              </a:lnSpc>
              <a:buClr>
                <a:srgbClr val="0000FF"/>
              </a:buClr>
              <a:buSzPct val="50000"/>
              <a:buFont typeface="Wingdings" pitchFamily="2" charset="2"/>
              <a:buChar char="n"/>
            </a:pPr>
            <a:r>
              <a:rPr lang="zh-CN" altLang="en-US" b="1">
                <a:solidFill>
                  <a:srgbClr val="0000FF"/>
                </a:solidFill>
                <a:latin typeface="幼圆" pitchFamily="49" charset="-122"/>
                <a:ea typeface="幼圆" pitchFamily="49" charset="-122"/>
              </a:rPr>
              <a:t>如何才能知道页表是否在内存？</a:t>
            </a:r>
            <a:endParaRPr lang="en-US" altLang="zh-CN" b="1">
              <a:solidFill>
                <a:srgbClr val="0000FF"/>
              </a:solidFill>
              <a:latin typeface="幼圆" pitchFamily="49" charset="-122"/>
              <a:ea typeface="幼圆" pitchFamily="49" charset="-122"/>
            </a:endParaRPr>
          </a:p>
          <a:p>
            <a:pPr lvl="1">
              <a:lnSpc>
                <a:spcPct val="105000"/>
              </a:lnSpc>
              <a:buClr>
                <a:srgbClr val="0000FF"/>
              </a:buClr>
            </a:pPr>
            <a:r>
              <a:rPr lang="zh-CN" altLang="en-US" b="1">
                <a:solidFill>
                  <a:srgbClr val="000000"/>
                </a:solidFill>
                <a:latin typeface="幼圆" pitchFamily="49" charset="-122"/>
                <a:ea typeface="幼圆" pitchFamily="49" charset="-122"/>
              </a:rPr>
              <a:t>在外层页表项中增一个状态位，用于表示某页的页表是否在内存中</a:t>
            </a:r>
          </a:p>
        </p:txBody>
      </p:sp>
      <p:sp>
        <p:nvSpPr>
          <p:cNvPr id="71683" name="Rectangle 11">
            <a:extLst>
              <a:ext uri="{FF2B5EF4-FFF2-40B4-BE49-F238E27FC236}">
                <a16:creationId xmlns:a16="http://schemas.microsoft.com/office/drawing/2014/main" id="{161F23CC-1349-2341-91AB-6F07D7038910}"/>
              </a:ext>
            </a:extLst>
          </p:cNvPr>
          <p:cNvSpPr>
            <a:spLocks noChangeArrowheads="1"/>
          </p:cNvSpPr>
          <p:nvPr/>
        </p:nvSpPr>
        <p:spPr bwMode="auto">
          <a:xfrm>
            <a:off x="533400" y="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两级和多级页表</a:t>
            </a:r>
          </a:p>
        </p:txBody>
      </p:sp>
      <p:graphicFrame>
        <p:nvGraphicFramePr>
          <p:cNvPr id="5" name="Group 129">
            <a:extLst>
              <a:ext uri="{FF2B5EF4-FFF2-40B4-BE49-F238E27FC236}">
                <a16:creationId xmlns:a16="http://schemas.microsoft.com/office/drawing/2014/main" id="{072CB8DE-1736-4449-A2F3-87B94C140E14}"/>
              </a:ext>
            </a:extLst>
          </p:cNvPr>
          <p:cNvGraphicFramePr>
            <a:graphicFrameLocks noGrp="1"/>
          </p:cNvGraphicFramePr>
          <p:nvPr/>
        </p:nvGraphicFramePr>
        <p:xfrm>
          <a:off x="7596188" y="1855788"/>
          <a:ext cx="990600" cy="4165474"/>
        </p:xfrm>
        <a:graphic>
          <a:graphicData uri="http://schemas.openxmlformats.org/drawingml/2006/table">
            <a:tbl>
              <a:tblPr/>
              <a:tblGrid>
                <a:gridCol w="330200">
                  <a:extLst>
                    <a:ext uri="{9D8B030D-6E8A-4147-A177-3AD203B41FA5}">
                      <a16:colId xmlns:a16="http://schemas.microsoft.com/office/drawing/2014/main" val="2800963548"/>
                    </a:ext>
                  </a:extLst>
                </a:gridCol>
                <a:gridCol w="330200">
                  <a:extLst>
                    <a:ext uri="{9D8B030D-6E8A-4147-A177-3AD203B41FA5}">
                      <a16:colId xmlns:a16="http://schemas.microsoft.com/office/drawing/2014/main" val="3473064001"/>
                    </a:ext>
                  </a:extLst>
                </a:gridCol>
                <a:gridCol w="330200">
                  <a:extLst>
                    <a:ext uri="{9D8B030D-6E8A-4147-A177-3AD203B41FA5}">
                      <a16:colId xmlns:a16="http://schemas.microsoft.com/office/drawing/2014/main" val="3200673628"/>
                    </a:ext>
                  </a:extLst>
                </a:gridCol>
              </a:tblGrid>
              <a:tr h="18097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2793745"/>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1053052"/>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763749"/>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2344796"/>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2519481"/>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7476066"/>
                  </a:ext>
                </a:extLst>
              </a:tr>
            </a:tbl>
          </a:graphicData>
        </a:graphic>
      </p:graphicFrame>
      <p:sp>
        <p:nvSpPr>
          <p:cNvPr id="8" name="TextBox 7">
            <a:extLst>
              <a:ext uri="{FF2B5EF4-FFF2-40B4-BE49-F238E27FC236}">
                <a16:creationId xmlns:a16="http://schemas.microsoft.com/office/drawing/2014/main" id="{FDEBF723-2989-8441-B946-F4D1FCB96B21}"/>
              </a:ext>
            </a:extLst>
          </p:cNvPr>
          <p:cNvSpPr txBox="1">
            <a:spLocks noChangeArrowheads="1"/>
          </p:cNvSpPr>
          <p:nvPr/>
        </p:nvSpPr>
        <p:spPr bwMode="auto">
          <a:xfrm>
            <a:off x="7473950" y="620713"/>
            <a:ext cx="5540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        号</a:t>
            </a:r>
          </a:p>
        </p:txBody>
      </p:sp>
      <p:sp>
        <p:nvSpPr>
          <p:cNvPr id="9" name="TextBox 8">
            <a:extLst>
              <a:ext uri="{FF2B5EF4-FFF2-40B4-BE49-F238E27FC236}">
                <a16:creationId xmlns:a16="http://schemas.microsoft.com/office/drawing/2014/main" id="{99A33330-85AD-E04F-AD77-468E4AD90F7F}"/>
              </a:ext>
            </a:extLst>
          </p:cNvPr>
          <p:cNvSpPr txBox="1">
            <a:spLocks noChangeArrowheads="1"/>
          </p:cNvSpPr>
          <p:nvPr/>
        </p:nvSpPr>
        <p:spPr bwMode="auto">
          <a:xfrm>
            <a:off x="7834313" y="620713"/>
            <a:ext cx="55403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物理块号</a:t>
            </a:r>
          </a:p>
        </p:txBody>
      </p:sp>
      <p:sp>
        <p:nvSpPr>
          <p:cNvPr id="10" name="TextBox 9">
            <a:extLst>
              <a:ext uri="{FF2B5EF4-FFF2-40B4-BE49-F238E27FC236}">
                <a16:creationId xmlns:a16="http://schemas.microsoft.com/office/drawing/2014/main" id="{9902F2D4-F812-4447-AA40-7EBC4F1004F7}"/>
              </a:ext>
            </a:extLst>
          </p:cNvPr>
          <p:cNvSpPr txBox="1">
            <a:spLocks noChangeArrowheads="1"/>
          </p:cNvSpPr>
          <p:nvPr/>
        </p:nvSpPr>
        <p:spPr bwMode="auto">
          <a:xfrm>
            <a:off x="8194675" y="620713"/>
            <a:ext cx="55403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0000"/>
                </a:solidFill>
              </a:rPr>
              <a:t>状  态  位</a:t>
            </a:r>
          </a:p>
        </p:txBody>
      </p:sp>
      <p:sp>
        <p:nvSpPr>
          <p:cNvPr id="11" name="TextBox 10">
            <a:extLst>
              <a:ext uri="{FF2B5EF4-FFF2-40B4-BE49-F238E27FC236}">
                <a16:creationId xmlns:a16="http://schemas.microsoft.com/office/drawing/2014/main" id="{4BD5BDF5-A199-1849-849C-C9AEEF59B8FE}"/>
              </a:ext>
            </a:extLst>
          </p:cNvPr>
          <p:cNvSpPr txBox="1">
            <a:spLocks noChangeArrowheads="1"/>
          </p:cNvSpPr>
          <p:nvPr/>
        </p:nvSpPr>
        <p:spPr bwMode="auto">
          <a:xfrm>
            <a:off x="7451725" y="6021388"/>
            <a:ext cx="1512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外层页表</a:t>
            </a:r>
          </a:p>
        </p:txBody>
      </p:sp>
    </p:spTree>
    <p:extLst>
      <p:ext uri="{BB962C8B-B14F-4D97-AF65-F5344CB8AC3E}">
        <p14:creationId xmlns:p14="http://schemas.microsoft.com/office/powerpoint/2010/main" val="12811874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a:extLst>
              <a:ext uri="{FF2B5EF4-FFF2-40B4-BE49-F238E27FC236}">
                <a16:creationId xmlns:a16="http://schemas.microsoft.com/office/drawing/2014/main" id="{A9283272-64C7-5B42-9EF0-2534DFFCE518}"/>
              </a:ext>
            </a:extLst>
          </p:cNvPr>
          <p:cNvSpPr>
            <a:spLocks noGrp="1"/>
          </p:cNvSpPr>
          <p:nvPr>
            <p:ph idx="1"/>
          </p:nvPr>
        </p:nvSpPr>
        <p:spPr>
          <a:xfrm>
            <a:off x="685800" y="836613"/>
            <a:ext cx="7772400" cy="4114800"/>
          </a:xfrm>
        </p:spPr>
        <p:txBody>
          <a:bodyPr/>
          <a:lstStyle/>
          <a:p>
            <a:pPr>
              <a:buClr>
                <a:srgbClr val="0000FF"/>
              </a:buClr>
            </a:pPr>
            <a:r>
              <a:rPr lang="zh-CN" altLang="en-US" sz="3600" b="1">
                <a:solidFill>
                  <a:srgbClr val="0000FF"/>
                </a:solidFill>
                <a:latin typeface="幼圆" pitchFamily="49" charset="-122"/>
                <a:ea typeface="幼圆" pitchFamily="49" charset="-122"/>
              </a:rPr>
              <a:t>多级页表</a:t>
            </a:r>
            <a:endParaRPr lang="en-US" altLang="zh-CN" sz="3600" b="1">
              <a:solidFill>
                <a:srgbClr val="0000FF"/>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对于３２机器采用两级页表结构可以满足需要</a:t>
            </a:r>
            <a:endParaRPr lang="en-US" altLang="zh-CN" sz="3200" b="1">
              <a:solidFill>
                <a:srgbClr val="000000"/>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对于６４位机器需要采用三级、四级页表结构。</a:t>
            </a:r>
          </a:p>
        </p:txBody>
      </p:sp>
      <p:sp>
        <p:nvSpPr>
          <p:cNvPr id="72707" name="Rectangle 11">
            <a:extLst>
              <a:ext uri="{FF2B5EF4-FFF2-40B4-BE49-F238E27FC236}">
                <a16:creationId xmlns:a16="http://schemas.microsoft.com/office/drawing/2014/main" id="{31895582-03AB-8E45-8945-923B64F621D4}"/>
              </a:ext>
            </a:extLst>
          </p:cNvPr>
          <p:cNvSpPr>
            <a:spLocks noChangeArrowheads="1"/>
          </p:cNvSpPr>
          <p:nvPr/>
        </p:nvSpPr>
        <p:spPr bwMode="auto">
          <a:xfrm>
            <a:off x="533400" y="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两级和多级页表</a:t>
            </a:r>
          </a:p>
        </p:txBody>
      </p:sp>
    </p:spTree>
    <p:extLst>
      <p:ext uri="{BB962C8B-B14F-4D97-AF65-F5344CB8AC3E}">
        <p14:creationId xmlns:p14="http://schemas.microsoft.com/office/powerpoint/2010/main" val="43037561"/>
      </p:ext>
    </p:extLst>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203589-0606-434B-95B9-1848DFC2B32D}"/>
              </a:ext>
            </a:extLst>
          </p:cNvPr>
          <p:cNvSpPr>
            <a:spLocks noGrp="1"/>
          </p:cNvSpPr>
          <p:nvPr>
            <p:ph idx="1"/>
          </p:nvPr>
        </p:nvSpPr>
        <p:spPr>
          <a:xfrm>
            <a:off x="539750" y="549275"/>
            <a:ext cx="5545138" cy="5975350"/>
          </a:xfrm>
        </p:spPr>
        <p:txBody>
          <a:bodyPr/>
          <a:lstStyle/>
          <a:p>
            <a:pPr>
              <a:buClr>
                <a:srgbClr val="0000FF"/>
              </a:buClr>
            </a:pPr>
            <a:r>
              <a:rPr lang="zh-CN" altLang="en-US" sz="2800" b="1">
                <a:solidFill>
                  <a:srgbClr val="FF3300"/>
                </a:solidFill>
                <a:latin typeface="幼圆" pitchFamily="49" charset="-122"/>
                <a:ea typeface="幼圆" pitchFamily="49" charset="-122"/>
              </a:rPr>
              <a:t>为什么要引入反置页表？</a:t>
            </a:r>
            <a:endParaRPr lang="en-US" altLang="zh-CN" sz="2800" b="1">
              <a:solidFill>
                <a:srgbClr val="FF3300"/>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减少页表占用大量的内存空间</a:t>
            </a:r>
            <a:endParaRPr lang="en-US" altLang="zh-CN" sz="24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rPr>
              <a:t>什么是反置页表？</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为每个物理块设置一个表项，并按物理块的编号排序，表项内容为页号和进程标识符</a:t>
            </a:r>
            <a:endParaRPr lang="en-US" altLang="zh-CN" sz="24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rPr>
              <a:t>地址变换</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根据</a:t>
            </a:r>
            <a:r>
              <a:rPr lang="zh-CN" altLang="en-US" sz="2400" b="1">
                <a:solidFill>
                  <a:srgbClr val="0000FF"/>
                </a:solidFill>
                <a:latin typeface="幼圆" pitchFamily="49" charset="-122"/>
                <a:ea typeface="幼圆" pitchFamily="49" charset="-122"/>
              </a:rPr>
              <a:t>进程标识符</a:t>
            </a:r>
            <a:r>
              <a:rPr lang="zh-CN" altLang="en-US" sz="2400" b="1">
                <a:solidFill>
                  <a:srgbClr val="000000"/>
                </a:solidFill>
                <a:latin typeface="幼圆" pitchFamily="49" charset="-122"/>
                <a:ea typeface="幼圆" pitchFamily="49" charset="-122"/>
              </a:rPr>
              <a:t>及</a:t>
            </a:r>
            <a:r>
              <a:rPr lang="zh-CN" altLang="en-US" sz="2400" b="1">
                <a:solidFill>
                  <a:srgbClr val="0000FF"/>
                </a:solidFill>
                <a:latin typeface="幼圆" pitchFamily="49" charset="-122"/>
                <a:ea typeface="幼圆" pitchFamily="49" charset="-122"/>
              </a:rPr>
              <a:t>页号</a:t>
            </a:r>
            <a:r>
              <a:rPr lang="zh-CN" altLang="en-US" sz="2400" b="1">
                <a:solidFill>
                  <a:srgbClr val="000000"/>
                </a:solidFill>
                <a:latin typeface="幼圆" pitchFamily="49" charset="-122"/>
                <a:ea typeface="幼圆" pitchFamily="49" charset="-122"/>
              </a:rPr>
              <a:t>检索页表</a:t>
            </a:r>
            <a:endParaRPr lang="en-US" altLang="zh-CN" sz="2400" b="1">
              <a:solidFill>
                <a:srgbClr val="000000"/>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对应</a:t>
            </a:r>
            <a:r>
              <a:rPr lang="zh-CN" altLang="en-US" sz="2400" b="1">
                <a:solidFill>
                  <a:srgbClr val="0000FF"/>
                </a:solidFill>
                <a:latin typeface="幼圆" pitchFamily="49" charset="-122"/>
                <a:ea typeface="幼圆" pitchFamily="49" charset="-122"/>
              </a:rPr>
              <a:t>序号</a:t>
            </a:r>
            <a:r>
              <a:rPr lang="zh-CN" altLang="en-US" sz="2400" b="1">
                <a:solidFill>
                  <a:srgbClr val="000000"/>
                </a:solidFill>
                <a:latin typeface="幼圆" pitchFamily="49" charset="-122"/>
                <a:ea typeface="幼圆" pitchFamily="49" charset="-122"/>
              </a:rPr>
              <a:t>即为</a:t>
            </a:r>
            <a:r>
              <a:rPr lang="zh-CN" altLang="en-US" sz="2400" b="1">
                <a:solidFill>
                  <a:srgbClr val="0000FF"/>
                </a:solidFill>
                <a:latin typeface="幼圆" pitchFamily="49" charset="-122"/>
                <a:ea typeface="幼圆" pitchFamily="49" charset="-122"/>
              </a:rPr>
              <a:t>物理块号</a:t>
            </a:r>
            <a:endParaRPr lang="en-US" altLang="zh-CN" sz="24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物理</a:t>
            </a:r>
            <a:r>
              <a:rPr lang="zh-CN" altLang="en-US" sz="2400" b="1">
                <a:solidFill>
                  <a:srgbClr val="0000FF"/>
                </a:solidFill>
                <a:latin typeface="幼圆" pitchFamily="49" charset="-122"/>
                <a:ea typeface="幼圆" pitchFamily="49" charset="-122"/>
              </a:rPr>
              <a:t>块号</a:t>
            </a:r>
            <a:r>
              <a:rPr lang="zh-CN" altLang="en-US" sz="2400" b="1">
                <a:solidFill>
                  <a:srgbClr val="000000"/>
                </a:solidFill>
                <a:latin typeface="幼圆" pitchFamily="49" charset="-122"/>
                <a:ea typeface="幼圆" pitchFamily="49" charset="-122"/>
              </a:rPr>
              <a:t>与</a:t>
            </a:r>
            <a:r>
              <a:rPr lang="zh-CN" altLang="en-US" sz="2400" b="1">
                <a:solidFill>
                  <a:srgbClr val="0000FF"/>
                </a:solidFill>
                <a:latin typeface="幼圆" pitchFamily="49" charset="-122"/>
                <a:ea typeface="幼圆" pitchFamily="49" charset="-122"/>
              </a:rPr>
              <a:t>页内偏移</a:t>
            </a:r>
            <a:r>
              <a:rPr lang="zh-CN" altLang="en-US" sz="2400" b="1">
                <a:solidFill>
                  <a:srgbClr val="000000"/>
                </a:solidFill>
                <a:latin typeface="幼圆" pitchFamily="49" charset="-122"/>
                <a:ea typeface="幼圆" pitchFamily="49" charset="-122"/>
              </a:rPr>
              <a:t>构成</a:t>
            </a:r>
            <a:r>
              <a:rPr lang="zh-CN" altLang="en-US" sz="2400" b="1">
                <a:solidFill>
                  <a:srgbClr val="0000FF"/>
                </a:solidFill>
                <a:latin typeface="幼圆" pitchFamily="49" charset="-122"/>
                <a:ea typeface="幼圆" pitchFamily="49" charset="-122"/>
              </a:rPr>
              <a:t>物理地址</a:t>
            </a:r>
            <a:endParaRPr lang="en-US" altLang="zh-CN" sz="2400" b="1">
              <a:solidFill>
                <a:srgbClr val="0000FF"/>
              </a:solidFill>
              <a:latin typeface="幼圆" pitchFamily="49" charset="-122"/>
              <a:ea typeface="幼圆" pitchFamily="49" charset="-122"/>
            </a:endParaRPr>
          </a:p>
          <a:p>
            <a:pPr>
              <a:buClr>
                <a:srgbClr val="0000FF"/>
              </a:buClr>
            </a:pPr>
            <a:r>
              <a:rPr lang="zh-CN" altLang="en-US" sz="2800" b="1">
                <a:solidFill>
                  <a:srgbClr val="D60093"/>
                </a:solidFill>
                <a:latin typeface="幼圆" pitchFamily="49" charset="-122"/>
                <a:ea typeface="幼圆" pitchFamily="49" charset="-122"/>
              </a:rPr>
              <a:t>可能发生的情况</a:t>
            </a:r>
            <a:endParaRPr lang="en-US" altLang="zh-CN" sz="2800" b="1">
              <a:solidFill>
                <a:srgbClr val="D60093"/>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找到匹配页表项</a:t>
            </a:r>
            <a:endParaRPr lang="en-US" altLang="zh-CN" sz="2400" b="1">
              <a:solidFill>
                <a:srgbClr val="000000"/>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找不到匹配页表项</a:t>
            </a:r>
          </a:p>
        </p:txBody>
      </p:sp>
      <p:graphicFrame>
        <p:nvGraphicFramePr>
          <p:cNvPr id="4" name="Group 129">
            <a:extLst>
              <a:ext uri="{FF2B5EF4-FFF2-40B4-BE49-F238E27FC236}">
                <a16:creationId xmlns:a16="http://schemas.microsoft.com/office/drawing/2014/main" id="{522E18CC-B89F-5442-8045-C0813B65B597}"/>
              </a:ext>
            </a:extLst>
          </p:cNvPr>
          <p:cNvGraphicFramePr>
            <a:graphicFrameLocks noGrp="1"/>
          </p:cNvGraphicFramePr>
          <p:nvPr/>
        </p:nvGraphicFramePr>
        <p:xfrm>
          <a:off x="7596188" y="1855788"/>
          <a:ext cx="990600" cy="4165474"/>
        </p:xfrm>
        <a:graphic>
          <a:graphicData uri="http://schemas.openxmlformats.org/drawingml/2006/table">
            <a:tbl>
              <a:tblPr/>
              <a:tblGrid>
                <a:gridCol w="330200">
                  <a:extLst>
                    <a:ext uri="{9D8B030D-6E8A-4147-A177-3AD203B41FA5}">
                      <a16:colId xmlns:a16="http://schemas.microsoft.com/office/drawing/2014/main" val="1267913874"/>
                    </a:ext>
                  </a:extLst>
                </a:gridCol>
                <a:gridCol w="330200">
                  <a:extLst>
                    <a:ext uri="{9D8B030D-6E8A-4147-A177-3AD203B41FA5}">
                      <a16:colId xmlns:a16="http://schemas.microsoft.com/office/drawing/2014/main" val="2020665280"/>
                    </a:ext>
                  </a:extLst>
                </a:gridCol>
                <a:gridCol w="330200">
                  <a:extLst>
                    <a:ext uri="{9D8B030D-6E8A-4147-A177-3AD203B41FA5}">
                      <a16:colId xmlns:a16="http://schemas.microsoft.com/office/drawing/2014/main" val="2668851751"/>
                    </a:ext>
                  </a:extLst>
                </a:gridCol>
              </a:tblGrid>
              <a:tr h="18097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4275979"/>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1986936"/>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1951591"/>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1456075"/>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0233063"/>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7081717"/>
                  </a:ext>
                </a:extLst>
              </a:tr>
            </a:tbl>
          </a:graphicData>
        </a:graphic>
      </p:graphicFrame>
      <p:sp>
        <p:nvSpPr>
          <p:cNvPr id="5" name="TextBox 4">
            <a:extLst>
              <a:ext uri="{FF2B5EF4-FFF2-40B4-BE49-F238E27FC236}">
                <a16:creationId xmlns:a16="http://schemas.microsoft.com/office/drawing/2014/main" id="{FFF92591-42AB-F542-9223-561CD776B430}"/>
              </a:ext>
            </a:extLst>
          </p:cNvPr>
          <p:cNvSpPr txBox="1">
            <a:spLocks noChangeArrowheads="1"/>
          </p:cNvSpPr>
          <p:nvPr/>
        </p:nvSpPr>
        <p:spPr bwMode="auto">
          <a:xfrm>
            <a:off x="7896225" y="549275"/>
            <a:ext cx="4921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rPr>
              <a:t>页            号</a:t>
            </a:r>
          </a:p>
        </p:txBody>
      </p:sp>
      <p:sp>
        <p:nvSpPr>
          <p:cNvPr id="6" name="TextBox 5">
            <a:extLst>
              <a:ext uri="{FF2B5EF4-FFF2-40B4-BE49-F238E27FC236}">
                <a16:creationId xmlns:a16="http://schemas.microsoft.com/office/drawing/2014/main" id="{03191F1C-47A1-9844-B0EA-162F3A87756F}"/>
              </a:ext>
            </a:extLst>
          </p:cNvPr>
          <p:cNvSpPr txBox="1">
            <a:spLocks noChangeArrowheads="1"/>
          </p:cNvSpPr>
          <p:nvPr/>
        </p:nvSpPr>
        <p:spPr bwMode="auto">
          <a:xfrm>
            <a:off x="7451725" y="549275"/>
            <a:ext cx="49371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00"/>
                </a:solidFill>
              </a:rPr>
              <a:t>物 理 块 号</a:t>
            </a:r>
          </a:p>
        </p:txBody>
      </p:sp>
      <p:sp>
        <p:nvSpPr>
          <p:cNvPr id="7" name="TextBox 6">
            <a:extLst>
              <a:ext uri="{FF2B5EF4-FFF2-40B4-BE49-F238E27FC236}">
                <a16:creationId xmlns:a16="http://schemas.microsoft.com/office/drawing/2014/main" id="{B9554D25-17A2-2849-ACAA-6ADBBBB50CE7}"/>
              </a:ext>
            </a:extLst>
          </p:cNvPr>
          <p:cNvSpPr txBox="1">
            <a:spLocks noChangeArrowheads="1"/>
          </p:cNvSpPr>
          <p:nvPr/>
        </p:nvSpPr>
        <p:spPr bwMode="auto">
          <a:xfrm>
            <a:off x="8286750" y="549275"/>
            <a:ext cx="46196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a:solidFill>
                  <a:srgbClr val="FF0000"/>
                </a:solidFill>
              </a:rPr>
              <a:t>进程标 识 符</a:t>
            </a:r>
          </a:p>
        </p:txBody>
      </p:sp>
      <p:sp>
        <p:nvSpPr>
          <p:cNvPr id="8" name="TextBox 7">
            <a:extLst>
              <a:ext uri="{FF2B5EF4-FFF2-40B4-BE49-F238E27FC236}">
                <a16:creationId xmlns:a16="http://schemas.microsoft.com/office/drawing/2014/main" id="{6B887B65-D69B-BA42-8478-5503550E3F44}"/>
              </a:ext>
            </a:extLst>
          </p:cNvPr>
          <p:cNvSpPr txBox="1">
            <a:spLocks noChangeArrowheads="1"/>
          </p:cNvSpPr>
          <p:nvPr/>
        </p:nvSpPr>
        <p:spPr bwMode="auto">
          <a:xfrm>
            <a:off x="7380288" y="6021388"/>
            <a:ext cx="15128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反置页表</a:t>
            </a:r>
          </a:p>
        </p:txBody>
      </p:sp>
      <p:sp>
        <p:nvSpPr>
          <p:cNvPr id="73765" name="Rectangle 11">
            <a:extLst>
              <a:ext uri="{FF2B5EF4-FFF2-40B4-BE49-F238E27FC236}">
                <a16:creationId xmlns:a16="http://schemas.microsoft.com/office/drawing/2014/main" id="{A4E1700C-9E89-214B-B611-6756AD026C4D}"/>
              </a:ext>
            </a:extLst>
          </p:cNvPr>
          <p:cNvSpPr>
            <a:spLocks noChangeArrowheads="1"/>
          </p:cNvSpPr>
          <p:nvPr/>
        </p:nvSpPr>
        <p:spPr bwMode="auto">
          <a:xfrm>
            <a:off x="533400" y="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反置页表</a:t>
            </a:r>
          </a:p>
        </p:txBody>
      </p:sp>
      <p:sp>
        <p:nvSpPr>
          <p:cNvPr id="10" name="云形标注 9">
            <a:extLst>
              <a:ext uri="{FF2B5EF4-FFF2-40B4-BE49-F238E27FC236}">
                <a16:creationId xmlns:a16="http://schemas.microsoft.com/office/drawing/2014/main" id="{A0755E19-C95D-C44B-80AE-D5D7398A0331}"/>
              </a:ext>
            </a:extLst>
          </p:cNvPr>
          <p:cNvSpPr>
            <a:spLocks noChangeArrowheads="1"/>
          </p:cNvSpPr>
          <p:nvPr/>
        </p:nvSpPr>
        <p:spPr bwMode="auto">
          <a:xfrm>
            <a:off x="4211638" y="1916113"/>
            <a:ext cx="2881312" cy="2376487"/>
          </a:xfrm>
          <a:prstGeom prst="cloudCallout">
            <a:avLst>
              <a:gd name="adj1" fmla="val 63389"/>
              <a:gd name="adj2" fmla="val 54171"/>
            </a:avLst>
          </a:prstGeom>
          <a:solidFill>
            <a:srgbClr val="FFFFFF"/>
          </a:solidFill>
          <a:ln w="12700" algn="ctr">
            <a:solidFill>
              <a:srgbClr val="D60093"/>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页表项随内存容量增大而增大！增大检索开销！</a:t>
            </a:r>
          </a:p>
        </p:txBody>
      </p:sp>
      <p:sp>
        <p:nvSpPr>
          <p:cNvPr id="11" name="云形标注 10">
            <a:extLst>
              <a:ext uri="{FF2B5EF4-FFF2-40B4-BE49-F238E27FC236}">
                <a16:creationId xmlns:a16="http://schemas.microsoft.com/office/drawing/2014/main" id="{EFA36511-10AC-654E-83CC-C66E282ED3F1}"/>
              </a:ext>
            </a:extLst>
          </p:cNvPr>
          <p:cNvSpPr>
            <a:spLocks noChangeArrowheads="1"/>
          </p:cNvSpPr>
          <p:nvPr/>
        </p:nvSpPr>
        <p:spPr bwMode="auto">
          <a:xfrm>
            <a:off x="4211638" y="1916113"/>
            <a:ext cx="2881312" cy="2376487"/>
          </a:xfrm>
          <a:prstGeom prst="cloudCallout">
            <a:avLst>
              <a:gd name="adj1" fmla="val 63389"/>
              <a:gd name="adj2" fmla="val 54171"/>
            </a:avLst>
          </a:prstGeom>
          <a:solidFill>
            <a:srgbClr val="FFFFFF"/>
          </a:solidFill>
          <a:ln w="12700" algn="ctr">
            <a:solidFill>
              <a:srgbClr val="D60093"/>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优点</a:t>
            </a:r>
            <a:r>
              <a:rPr lang="en-US" altLang="zh-CN" sz="2400">
                <a:solidFill>
                  <a:srgbClr val="0000FF"/>
                </a:solidFill>
              </a:rPr>
              <a:t>--</a:t>
            </a:r>
            <a:r>
              <a:rPr lang="zh-CN" altLang="en-US" sz="2400">
                <a:solidFill>
                  <a:srgbClr val="0000FF"/>
                </a:solidFill>
              </a:rPr>
              <a:t>系统只需要维护一张表</a:t>
            </a:r>
          </a:p>
        </p:txBody>
      </p:sp>
    </p:spTree>
    <p:extLst>
      <p:ext uri="{BB962C8B-B14F-4D97-AF65-F5344CB8AC3E}">
        <p14:creationId xmlns:p14="http://schemas.microsoft.com/office/powerpoint/2010/main" val="296046480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par>
                          <p:cTn id="37" fill="hold" nodeType="afterGroup">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linds(horizontal)">
                                      <p:cBhvr>
                                        <p:cTn id="45" dur="500"/>
                                        <p:tgtEl>
                                          <p:spTgt spid="3">
                                            <p:txEl>
                                              <p:pRg st="4" end="4"/>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blinds(horizontal)">
                                      <p:cBhvr>
                                        <p:cTn id="48" dur="500"/>
                                        <p:tgtEl>
                                          <p:spTgt spid="3">
                                            <p:txEl>
                                              <p:pRg st="5" end="5"/>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blinds(horizontal)">
                                      <p:cBhvr>
                                        <p:cTn id="51" dur="500"/>
                                        <p:tgtEl>
                                          <p:spTgt spid="3">
                                            <p:txEl>
                                              <p:pRg st="6" end="6"/>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blinds(horizontal)">
                                      <p:cBhvr>
                                        <p:cTn id="54" dur="500"/>
                                        <p:tgtEl>
                                          <p:spTgt spid="3">
                                            <p:txEl>
                                              <p:pRg st="7" end="7"/>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blinds(horizontal)">
                                      <p:cBhvr>
                                        <p:cTn id="59" dur="500"/>
                                        <p:tgtEl>
                                          <p:spTgt spid="3">
                                            <p:txEl>
                                              <p:pRg st="8" end="8"/>
                                            </p:txEl>
                                          </p:spTgt>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blinds(horizontal)">
                                      <p:cBhvr>
                                        <p:cTn id="62" dur="500"/>
                                        <p:tgtEl>
                                          <p:spTgt spid="3">
                                            <p:txEl>
                                              <p:pRg st="9" end="9"/>
                                            </p:txEl>
                                          </p:spTgt>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blinds(horizontal)">
                                      <p:cBhvr>
                                        <p:cTn id="65" dur="500"/>
                                        <p:tgtEl>
                                          <p:spTgt spid="3">
                                            <p:txEl>
                                              <p:pRg st="10" end="1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blinds(horizontal)">
                                      <p:cBhvr>
                                        <p:cTn id="70"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blinds(horizontal)">
                                      <p:cBhvr>
                                        <p:cTn id="7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10" grpId="0" animBg="1"/>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a:extLst>
              <a:ext uri="{FF2B5EF4-FFF2-40B4-BE49-F238E27FC236}">
                <a16:creationId xmlns:a16="http://schemas.microsoft.com/office/drawing/2014/main" id="{A00DB055-EC7D-5547-B408-570D9850CE51}"/>
              </a:ext>
            </a:extLst>
          </p:cNvPr>
          <p:cNvSpPr>
            <a:spLocks noGrp="1"/>
          </p:cNvSpPr>
          <p:nvPr>
            <p:ph idx="1"/>
          </p:nvPr>
        </p:nvSpPr>
        <p:spPr>
          <a:xfrm>
            <a:off x="685800" y="857250"/>
            <a:ext cx="7772400" cy="5524500"/>
          </a:xfrm>
        </p:spPr>
        <p:txBody>
          <a:bodyPr/>
          <a:lstStyle/>
          <a:p>
            <a:pPr>
              <a:buClr>
                <a:srgbClr val="0000FF"/>
              </a:buClr>
            </a:pPr>
            <a:r>
              <a:rPr lang="zh-TW" altLang="en-US" b="1" dirty="0">
                <a:solidFill>
                  <a:srgbClr val="0000FF"/>
                </a:solidFill>
                <a:latin typeface="幼圆" pitchFamily="49" charset="-122"/>
                <a:ea typeface="幼圆" pitchFamily="49" charset="-122"/>
              </a:rPr>
              <a:t>小结</a:t>
            </a:r>
            <a:r>
              <a:rPr lang="zh-CN" altLang="en-US" b="1" dirty="0">
                <a:solidFill>
                  <a:srgbClr val="0000FF"/>
                </a:solidFill>
                <a:latin typeface="幼圆" pitchFamily="49" charset="-122"/>
                <a:ea typeface="幼圆" pitchFamily="49" charset="-122"/>
              </a:rPr>
              <a:t>，你应该能够：</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描述对换及其类型</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认识对换的作用</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认识分页管理的基本方法、页表的作用</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解释具有快表的地址变换机构的工作原理</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能够运用地址变换机构实现从逻辑地址到物理地址的转换</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认识访存次数与处理机效率的关系</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解释两级或多级页表的地址变换过程</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认识反置页表及其实现方法</a:t>
            </a:r>
            <a:endParaRPr lang="en-US" altLang="zh-CN" b="1" dirty="0">
              <a:solidFill>
                <a:srgbClr val="0000FF"/>
              </a:solidFill>
              <a:latin typeface="幼圆" pitchFamily="49" charset="-122"/>
              <a:ea typeface="幼圆" pitchFamily="49" charset="-122"/>
            </a:endParaRPr>
          </a:p>
          <a:p>
            <a:pPr lvl="1">
              <a:buClr>
                <a:srgbClr val="0000FF"/>
              </a:buClr>
            </a:pPr>
            <a:endParaRPr lang="zh-CN" altLang="en-US" b="1" dirty="0">
              <a:solidFill>
                <a:srgbClr val="0000FF"/>
              </a:solidFill>
              <a:latin typeface="幼圆" pitchFamily="49" charset="-122"/>
              <a:ea typeface="幼圆" pitchFamily="49" charset="-122"/>
            </a:endParaRPr>
          </a:p>
        </p:txBody>
      </p:sp>
      <p:sp>
        <p:nvSpPr>
          <p:cNvPr id="74755" name="Rectangle 11">
            <a:extLst>
              <a:ext uri="{FF2B5EF4-FFF2-40B4-BE49-F238E27FC236}">
                <a16:creationId xmlns:a16="http://schemas.microsoft.com/office/drawing/2014/main" id="{EDF445A2-3ED9-7547-8597-C24A2ECF8F74}"/>
              </a:ext>
            </a:extLst>
          </p:cNvPr>
          <p:cNvSpPr>
            <a:spLocks noChangeArrowheads="1"/>
          </p:cNvSpPr>
          <p:nvPr/>
        </p:nvSpPr>
        <p:spPr bwMode="auto">
          <a:xfrm>
            <a:off x="533400" y="0"/>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endParaRPr lang="zh-CN" altLang="en-US" sz="28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734855595"/>
      </p:ext>
    </p:extLst>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a:extLst>
              <a:ext uri="{FF2B5EF4-FFF2-40B4-BE49-F238E27FC236}">
                <a16:creationId xmlns:a16="http://schemas.microsoft.com/office/drawing/2014/main" id="{0221DF5B-51BB-3D4C-BCC4-0E0AB7E6189F}"/>
              </a:ext>
            </a:extLst>
          </p:cNvPr>
          <p:cNvSpPr>
            <a:spLocks noGrp="1"/>
          </p:cNvSpPr>
          <p:nvPr>
            <p:ph idx="1"/>
          </p:nvPr>
        </p:nvSpPr>
        <p:spPr>
          <a:xfrm>
            <a:off x="900113" y="836613"/>
            <a:ext cx="7126287" cy="4114800"/>
          </a:xfrm>
        </p:spPr>
        <p:txBody>
          <a:bodyPr/>
          <a:lstStyle/>
          <a:p>
            <a:r>
              <a:rPr lang="zh-CN" altLang="en-US" sz="3600" b="1">
                <a:solidFill>
                  <a:srgbClr val="D60093"/>
                </a:solidFill>
                <a:latin typeface="幼圆" pitchFamily="49" charset="-122"/>
                <a:ea typeface="幼圆" pitchFamily="49" charset="-122"/>
              </a:rPr>
              <a:t>本讲主要教学内容</a:t>
            </a:r>
            <a:endParaRPr lang="en-US" altLang="zh-CN" sz="3600" b="1">
              <a:solidFill>
                <a:srgbClr val="D60093"/>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分段的基本原理</a:t>
            </a:r>
            <a:endParaRPr lang="en-US" altLang="zh-CN" sz="3200" b="1">
              <a:solidFill>
                <a:srgbClr val="0000FF"/>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分段的地址结构及地址变换</a:t>
            </a:r>
            <a:endParaRPr lang="en-US" altLang="zh-CN" sz="3200" b="1">
              <a:solidFill>
                <a:srgbClr val="0000FF"/>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分段共享</a:t>
            </a:r>
            <a:endParaRPr lang="en-US" altLang="zh-CN" sz="3200" b="1">
              <a:solidFill>
                <a:srgbClr val="0000FF"/>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段页式的基本原理</a:t>
            </a:r>
            <a:endParaRPr lang="en-US" altLang="zh-CN" sz="3200" b="1">
              <a:solidFill>
                <a:srgbClr val="0000FF"/>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段页式的特点</a:t>
            </a:r>
          </a:p>
        </p:txBody>
      </p:sp>
    </p:spTree>
    <p:extLst>
      <p:ext uri="{BB962C8B-B14F-4D97-AF65-F5344CB8AC3E}">
        <p14:creationId xmlns:p14="http://schemas.microsoft.com/office/powerpoint/2010/main" val="1968774498"/>
      </p:ext>
    </p:extLst>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3CD79E-1994-5D43-859F-BF08A10E9EAB}"/>
              </a:ext>
            </a:extLst>
          </p:cNvPr>
          <p:cNvSpPr>
            <a:spLocks noGrp="1"/>
          </p:cNvSpPr>
          <p:nvPr>
            <p:ph idx="1"/>
          </p:nvPr>
        </p:nvSpPr>
        <p:spPr>
          <a:xfrm>
            <a:off x="685800" y="765175"/>
            <a:ext cx="7772400" cy="5543550"/>
          </a:xfrm>
        </p:spPr>
        <p:txBody>
          <a:bodyPr/>
          <a:lstStyle/>
          <a:p>
            <a:pPr>
              <a:buClr>
                <a:srgbClr val="0000FF"/>
              </a:buClr>
            </a:pPr>
            <a:r>
              <a:rPr lang="zh-CN" altLang="en-US" b="1">
                <a:solidFill>
                  <a:srgbClr val="0000FF"/>
                </a:solidFill>
                <a:latin typeface="幼圆" pitchFamily="49" charset="-122"/>
                <a:ea typeface="幼圆" pitchFamily="49" charset="-122"/>
              </a:rPr>
              <a:t>固定分区、动态分区、分页存储管理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FF0000"/>
                </a:solidFill>
                <a:latin typeface="幼圆" pitchFamily="49" charset="-122"/>
                <a:ea typeface="幼圆" pitchFamily="49" charset="-122"/>
              </a:rPr>
              <a:t>目的：</a:t>
            </a:r>
            <a:r>
              <a:rPr lang="zh-CN" altLang="en-US" b="1">
                <a:solidFill>
                  <a:srgbClr val="000000"/>
                </a:solidFill>
                <a:latin typeface="幼圆" pitchFamily="49" charset="-122"/>
                <a:ea typeface="幼圆" pitchFamily="49" charset="-122"/>
              </a:rPr>
              <a:t>提高内存利用率</a:t>
            </a:r>
          </a:p>
          <a:p>
            <a:pPr>
              <a:buClr>
                <a:srgbClr val="0000FF"/>
              </a:buClr>
            </a:pPr>
            <a:r>
              <a:rPr lang="zh-CN" altLang="en-US" b="1">
                <a:solidFill>
                  <a:srgbClr val="0000FF"/>
                </a:solidFill>
                <a:latin typeface="幼圆" pitchFamily="49" charset="-122"/>
                <a:ea typeface="幼圆" pitchFamily="49" charset="-122"/>
              </a:rPr>
              <a:t>分段存储管理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FF0000"/>
                </a:solidFill>
                <a:latin typeface="幼圆" pitchFamily="49" charset="-122"/>
                <a:ea typeface="幼圆" pitchFamily="49" charset="-122"/>
              </a:rPr>
              <a:t>满足用户要求</a:t>
            </a:r>
            <a:endParaRPr lang="en-US" altLang="zh-CN" b="1">
              <a:solidFill>
                <a:srgbClr val="FF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用户要求</a:t>
            </a:r>
            <a:endParaRPr lang="en-US" altLang="zh-CN" b="1">
              <a:solidFill>
                <a:srgbClr val="0000FF"/>
              </a:solidFill>
              <a:latin typeface="幼圆" pitchFamily="49" charset="-122"/>
              <a:ea typeface="幼圆" pitchFamily="49" charset="-122"/>
            </a:endParaRPr>
          </a:p>
          <a:p>
            <a:pPr lvl="1">
              <a:buClr>
                <a:srgbClr val="0000FF"/>
              </a:buClr>
            </a:pPr>
            <a:r>
              <a:rPr lang="en-US" altLang="zh-CN" b="1">
                <a:solidFill>
                  <a:srgbClr val="FF0000"/>
                </a:solidFill>
                <a:latin typeface="幼圆" pitchFamily="49" charset="-122"/>
                <a:ea typeface="幼圆" pitchFamily="49" charset="-122"/>
              </a:rPr>
              <a:t> </a:t>
            </a:r>
            <a:r>
              <a:rPr lang="zh-CN" altLang="en-US" b="1">
                <a:solidFill>
                  <a:srgbClr val="000000"/>
                </a:solidFill>
                <a:latin typeface="幼圆" pitchFamily="49" charset="-122"/>
                <a:ea typeface="幼圆" pitchFamily="49" charset="-122"/>
              </a:rPr>
              <a:t>方便编程</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 信息共享</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 信息保护</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 动态链接</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 动态增长</a:t>
            </a:r>
          </a:p>
          <a:p>
            <a:pPr lvl="2">
              <a:buClr>
                <a:srgbClr val="0000FF"/>
              </a:buClr>
            </a:pPr>
            <a:endParaRPr lang="zh-CN" altLang="en-US" b="1">
              <a:solidFill>
                <a:srgbClr val="FF0000"/>
              </a:solidFill>
              <a:latin typeface="幼圆" pitchFamily="49" charset="-122"/>
              <a:ea typeface="幼圆" pitchFamily="49" charset="-122"/>
            </a:endParaRPr>
          </a:p>
        </p:txBody>
      </p:sp>
      <p:sp>
        <p:nvSpPr>
          <p:cNvPr id="76803" name="Rectangle 2">
            <a:extLst>
              <a:ext uri="{FF2B5EF4-FFF2-40B4-BE49-F238E27FC236}">
                <a16:creationId xmlns:a16="http://schemas.microsoft.com/office/drawing/2014/main" id="{1F9F289C-43C1-6C42-823F-5F574F794EE3}"/>
              </a:ext>
            </a:extLst>
          </p:cNvPr>
          <p:cNvSpPr>
            <a:spLocks noChangeArrowheads="1"/>
          </p:cNvSpPr>
          <p:nvPr/>
        </p:nvSpPr>
        <p:spPr bwMode="auto">
          <a:xfrm>
            <a:off x="533400" y="0"/>
            <a:ext cx="8286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分段存储管理的引入</a:t>
            </a:r>
          </a:p>
        </p:txBody>
      </p:sp>
    </p:spTree>
    <p:extLst>
      <p:ext uri="{BB962C8B-B14F-4D97-AF65-F5344CB8AC3E}">
        <p14:creationId xmlns:p14="http://schemas.microsoft.com/office/powerpoint/2010/main" val="13919764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6">
            <a:extLst>
              <a:ext uri="{FF2B5EF4-FFF2-40B4-BE49-F238E27FC236}">
                <a16:creationId xmlns:a16="http://schemas.microsoft.com/office/drawing/2014/main" id="{217ACC8C-E31A-3A47-BB57-5F0BA3A8F877}"/>
              </a:ext>
            </a:extLst>
          </p:cNvPr>
          <p:cNvGrpSpPr>
            <a:grpSpLocks/>
          </p:cNvGrpSpPr>
          <p:nvPr/>
        </p:nvGrpSpPr>
        <p:grpSpPr bwMode="auto">
          <a:xfrm>
            <a:off x="7485063" y="952500"/>
            <a:ext cx="1433512" cy="5689600"/>
            <a:chOff x="6817492" y="620688"/>
            <a:chExt cx="1591411" cy="4968552"/>
          </a:xfrm>
        </p:grpSpPr>
        <p:grpSp>
          <p:nvGrpSpPr>
            <p:cNvPr id="14401" name="组合 64">
              <a:extLst>
                <a:ext uri="{FF2B5EF4-FFF2-40B4-BE49-F238E27FC236}">
                  <a16:creationId xmlns:a16="http://schemas.microsoft.com/office/drawing/2014/main" id="{68C227C8-D88D-F949-9817-CC72E0AAA622}"/>
                </a:ext>
              </a:extLst>
            </p:cNvPr>
            <p:cNvGrpSpPr>
              <a:grpSpLocks/>
            </p:cNvGrpSpPr>
            <p:nvPr/>
          </p:nvGrpSpPr>
          <p:grpSpPr bwMode="auto">
            <a:xfrm>
              <a:off x="6817492" y="620688"/>
              <a:ext cx="1591411" cy="4968552"/>
              <a:chOff x="6457452" y="620688"/>
              <a:chExt cx="1591411" cy="4968552"/>
            </a:xfrm>
          </p:grpSpPr>
          <p:grpSp>
            <p:nvGrpSpPr>
              <p:cNvPr id="14403" name="组合 63">
                <a:extLst>
                  <a:ext uri="{FF2B5EF4-FFF2-40B4-BE49-F238E27FC236}">
                    <a16:creationId xmlns:a16="http://schemas.microsoft.com/office/drawing/2014/main" id="{AF5A991B-4B57-1D46-9B26-F3F59B47F6D8}"/>
                  </a:ext>
                </a:extLst>
              </p:cNvPr>
              <p:cNvGrpSpPr>
                <a:grpSpLocks/>
              </p:cNvGrpSpPr>
              <p:nvPr/>
            </p:nvGrpSpPr>
            <p:grpSpPr bwMode="auto">
              <a:xfrm>
                <a:off x="6457452" y="620688"/>
                <a:ext cx="1591411" cy="4968552"/>
                <a:chOff x="6529460" y="620688"/>
                <a:chExt cx="1591411" cy="4968552"/>
              </a:xfrm>
            </p:grpSpPr>
            <p:sp>
              <p:nvSpPr>
                <p:cNvPr id="14405" name="矩形 59">
                  <a:extLst>
                    <a:ext uri="{FF2B5EF4-FFF2-40B4-BE49-F238E27FC236}">
                      <a16:creationId xmlns:a16="http://schemas.microsoft.com/office/drawing/2014/main" id="{06AC2610-3E1E-6440-8BF8-2B7E1D4A2838}"/>
                    </a:ext>
                  </a:extLst>
                </p:cNvPr>
                <p:cNvSpPr>
                  <a:spLocks noChangeArrowheads="1"/>
                </p:cNvSpPr>
                <p:nvPr/>
              </p:nvSpPr>
              <p:spPr bwMode="auto">
                <a:xfrm>
                  <a:off x="6529460" y="620688"/>
                  <a:ext cx="1584176" cy="4968552"/>
                </a:xfrm>
                <a:prstGeom prst="rect">
                  <a:avLst/>
                </a:prstGeom>
                <a:solidFill>
                  <a:srgbClr val="53FFA1"/>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000">
                    <a:solidFill>
                      <a:srgbClr val="000000"/>
                    </a:solidFill>
                    <a:latin typeface="幼圆" pitchFamily="49" charset="-122"/>
                    <a:ea typeface="幼圆" pitchFamily="49" charset="-122"/>
                  </a:endParaRPr>
                </a:p>
              </p:txBody>
            </p:sp>
            <p:sp>
              <p:nvSpPr>
                <p:cNvPr id="14406" name="矩形 60">
                  <a:extLst>
                    <a:ext uri="{FF2B5EF4-FFF2-40B4-BE49-F238E27FC236}">
                      <a16:creationId xmlns:a16="http://schemas.microsoft.com/office/drawing/2014/main" id="{1C784DD8-EEBD-4546-A972-8098B8020CD4}"/>
                    </a:ext>
                  </a:extLst>
                </p:cNvPr>
                <p:cNvSpPr>
                  <a:spLocks noChangeArrowheads="1"/>
                </p:cNvSpPr>
                <p:nvPr/>
              </p:nvSpPr>
              <p:spPr bwMode="auto">
                <a:xfrm>
                  <a:off x="6536695" y="620688"/>
                  <a:ext cx="1584176" cy="792088"/>
                </a:xfrm>
                <a:prstGeom prst="rect">
                  <a:avLst/>
                </a:prstGeom>
                <a:solidFill>
                  <a:srgbClr val="FF0000"/>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000">
                    <a:solidFill>
                      <a:srgbClr val="000000"/>
                    </a:solidFill>
                    <a:latin typeface="幼圆" pitchFamily="49" charset="-122"/>
                    <a:ea typeface="幼圆" pitchFamily="49" charset="-122"/>
                  </a:endParaRPr>
                </a:p>
              </p:txBody>
            </p:sp>
          </p:grpSp>
          <p:sp>
            <p:nvSpPr>
              <p:cNvPr id="62" name="TextBox 61">
                <a:extLst>
                  <a:ext uri="{FF2B5EF4-FFF2-40B4-BE49-F238E27FC236}">
                    <a16:creationId xmlns:a16="http://schemas.microsoft.com/office/drawing/2014/main" id="{0A98728C-E1FB-EB4D-B47C-89F185E6248D}"/>
                  </a:ext>
                </a:extLst>
              </p:cNvPr>
              <p:cNvSpPr txBox="1"/>
              <p:nvPr/>
            </p:nvSpPr>
            <p:spPr>
              <a:xfrm>
                <a:off x="6459214" y="836953"/>
                <a:ext cx="1584363" cy="403418"/>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grpSp>
        <p:sp>
          <p:nvSpPr>
            <p:cNvPr id="66" name="TextBox 65">
              <a:extLst>
                <a:ext uri="{FF2B5EF4-FFF2-40B4-BE49-F238E27FC236}">
                  <a16:creationId xmlns:a16="http://schemas.microsoft.com/office/drawing/2014/main" id="{EBBCAD24-92A4-0347-8023-C8AD1C6A910D}"/>
                </a:ext>
              </a:extLst>
            </p:cNvPr>
            <p:cNvSpPr txBox="1"/>
            <p:nvPr/>
          </p:nvSpPr>
          <p:spPr>
            <a:xfrm>
              <a:off x="7236934" y="2708478"/>
              <a:ext cx="863557" cy="618296"/>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00"/>
                  </a:solidFill>
                  <a:effectLst>
                    <a:outerShdw blurRad="38100" dist="38100" dir="2700000" algn="tl">
                      <a:srgbClr val="C0C0C0"/>
                    </a:outerShdw>
                  </a:effectLst>
                  <a:latin typeface="幼圆" pitchFamily="49" charset="-122"/>
                  <a:ea typeface="幼圆" pitchFamily="49" charset="-122"/>
                </a:rPr>
                <a:t>用户空间</a:t>
              </a:r>
            </a:p>
          </p:txBody>
        </p:sp>
      </p:grpSp>
      <p:sp>
        <p:nvSpPr>
          <p:cNvPr id="58" name="Text Box 9">
            <a:extLst>
              <a:ext uri="{FF2B5EF4-FFF2-40B4-BE49-F238E27FC236}">
                <a16:creationId xmlns:a16="http://schemas.microsoft.com/office/drawing/2014/main" id="{925298E0-B03D-B14D-A8D0-C9C66E77955D}"/>
              </a:ext>
            </a:extLst>
          </p:cNvPr>
          <p:cNvSpPr txBox="1">
            <a:spLocks noChangeArrowheads="1"/>
          </p:cNvSpPr>
          <p:nvPr/>
        </p:nvSpPr>
        <p:spPr bwMode="auto">
          <a:xfrm>
            <a:off x="4052888" y="952500"/>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逻辑地址</a:t>
            </a:r>
          </a:p>
        </p:txBody>
      </p:sp>
      <p:sp>
        <p:nvSpPr>
          <p:cNvPr id="68" name="TextBox 67">
            <a:extLst>
              <a:ext uri="{FF2B5EF4-FFF2-40B4-BE49-F238E27FC236}">
                <a16:creationId xmlns:a16="http://schemas.microsoft.com/office/drawing/2014/main" id="{3F1DB99A-20E5-6042-8742-FC4A402DA902}"/>
              </a:ext>
            </a:extLst>
          </p:cNvPr>
          <p:cNvSpPr txBox="1">
            <a:spLocks noChangeArrowheads="1"/>
          </p:cNvSpPr>
          <p:nvPr/>
        </p:nvSpPr>
        <p:spPr bwMode="auto">
          <a:xfrm>
            <a:off x="7596188" y="520700"/>
            <a:ext cx="1512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内存空间</a:t>
            </a:r>
          </a:p>
        </p:txBody>
      </p:sp>
      <p:sp>
        <p:nvSpPr>
          <p:cNvPr id="47" name="TextBox 46">
            <a:extLst>
              <a:ext uri="{FF2B5EF4-FFF2-40B4-BE49-F238E27FC236}">
                <a16:creationId xmlns:a16="http://schemas.microsoft.com/office/drawing/2014/main" id="{C1EFDF54-5AB9-0B40-9DEC-A64B6646A193}"/>
              </a:ext>
            </a:extLst>
          </p:cNvPr>
          <p:cNvSpPr txBox="1">
            <a:spLocks noChangeArrowheads="1"/>
          </p:cNvSpPr>
          <p:nvPr/>
        </p:nvSpPr>
        <p:spPr bwMode="auto">
          <a:xfrm>
            <a:off x="3952875" y="5157788"/>
            <a:ext cx="1949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00"/>
                </a:solidFill>
                <a:latin typeface="幼圆" pitchFamily="49" charset="-122"/>
                <a:ea typeface="幼圆" pitchFamily="49" charset="-122"/>
              </a:rPr>
              <a:t>装入模块</a:t>
            </a:r>
          </a:p>
        </p:txBody>
      </p:sp>
      <p:grpSp>
        <p:nvGrpSpPr>
          <p:cNvPr id="5" name="组合 72">
            <a:extLst>
              <a:ext uri="{FF2B5EF4-FFF2-40B4-BE49-F238E27FC236}">
                <a16:creationId xmlns:a16="http://schemas.microsoft.com/office/drawing/2014/main" id="{9F426998-97B1-AA4D-9064-D28238E68913}"/>
              </a:ext>
            </a:extLst>
          </p:cNvPr>
          <p:cNvGrpSpPr>
            <a:grpSpLocks/>
          </p:cNvGrpSpPr>
          <p:nvPr/>
        </p:nvGrpSpPr>
        <p:grpSpPr bwMode="auto">
          <a:xfrm>
            <a:off x="3225800" y="1503363"/>
            <a:ext cx="2282825" cy="3497262"/>
            <a:chOff x="3203848" y="1027584"/>
            <a:chExt cx="2282552" cy="3496355"/>
          </a:xfrm>
        </p:grpSpPr>
        <p:sp>
          <p:nvSpPr>
            <p:cNvPr id="14394" name="Text Box 107">
              <a:extLst>
                <a:ext uri="{FF2B5EF4-FFF2-40B4-BE49-F238E27FC236}">
                  <a16:creationId xmlns:a16="http://schemas.microsoft.com/office/drawing/2014/main" id="{2D7667F2-FDAB-1942-B83A-10085A03B342}"/>
                </a:ext>
              </a:extLst>
            </p:cNvPr>
            <p:cNvSpPr txBox="1">
              <a:spLocks noChangeArrowheads="1"/>
            </p:cNvSpPr>
            <p:nvPr/>
          </p:nvSpPr>
          <p:spPr bwMode="auto">
            <a:xfrm>
              <a:off x="4221088" y="3284984"/>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365</a:t>
              </a:r>
            </a:p>
          </p:txBody>
        </p:sp>
        <p:grpSp>
          <p:nvGrpSpPr>
            <p:cNvPr id="14395" name="组合 71">
              <a:extLst>
                <a:ext uri="{FF2B5EF4-FFF2-40B4-BE49-F238E27FC236}">
                  <a16:creationId xmlns:a16="http://schemas.microsoft.com/office/drawing/2014/main" id="{5A25A8F6-190D-A446-956F-6B1A87262883}"/>
                </a:ext>
              </a:extLst>
            </p:cNvPr>
            <p:cNvGrpSpPr>
              <a:grpSpLocks/>
            </p:cNvGrpSpPr>
            <p:nvPr/>
          </p:nvGrpSpPr>
          <p:grpSpPr bwMode="auto">
            <a:xfrm>
              <a:off x="3203848" y="1027584"/>
              <a:ext cx="2282552" cy="3496355"/>
              <a:chOff x="3225552" y="1027584"/>
              <a:chExt cx="2282552" cy="3496355"/>
            </a:xfrm>
          </p:grpSpPr>
          <p:sp>
            <p:nvSpPr>
              <p:cNvPr id="14396" name="Text Box 103">
                <a:extLst>
                  <a:ext uri="{FF2B5EF4-FFF2-40B4-BE49-F238E27FC236}">
                    <a16:creationId xmlns:a16="http://schemas.microsoft.com/office/drawing/2014/main" id="{6A986760-4130-FA47-AB14-1B90740061D9}"/>
                  </a:ext>
                </a:extLst>
              </p:cNvPr>
              <p:cNvSpPr txBox="1">
                <a:spLocks noChangeArrowheads="1"/>
              </p:cNvSpPr>
              <p:nvPr/>
            </p:nvSpPr>
            <p:spPr bwMode="auto">
              <a:xfrm>
                <a:off x="3733800" y="1027584"/>
                <a:ext cx="8382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0</a:t>
                </a:r>
              </a:p>
            </p:txBody>
          </p:sp>
          <p:sp>
            <p:nvSpPr>
              <p:cNvPr id="14397" name="Text Box 104">
                <a:extLst>
                  <a:ext uri="{FF2B5EF4-FFF2-40B4-BE49-F238E27FC236}">
                    <a16:creationId xmlns:a16="http://schemas.microsoft.com/office/drawing/2014/main" id="{8788C7AA-69B9-5043-9CC9-DE283DA98DA7}"/>
                  </a:ext>
                </a:extLst>
              </p:cNvPr>
              <p:cNvSpPr txBox="1">
                <a:spLocks noChangeArrowheads="1"/>
              </p:cNvSpPr>
              <p:nvPr/>
            </p:nvSpPr>
            <p:spPr bwMode="auto">
              <a:xfrm>
                <a:off x="3275856" y="1891680"/>
                <a:ext cx="9144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1000</a:t>
                </a:r>
              </a:p>
            </p:txBody>
          </p:sp>
          <p:sp>
            <p:nvSpPr>
              <p:cNvPr id="14398" name="Text Box 105">
                <a:extLst>
                  <a:ext uri="{FF2B5EF4-FFF2-40B4-BE49-F238E27FC236}">
                    <a16:creationId xmlns:a16="http://schemas.microsoft.com/office/drawing/2014/main" id="{D67E6204-30CA-1842-A571-6D979B87907D}"/>
                  </a:ext>
                </a:extLst>
              </p:cNvPr>
              <p:cNvSpPr txBox="1">
                <a:spLocks noChangeArrowheads="1"/>
              </p:cNvSpPr>
              <p:nvPr/>
            </p:nvSpPr>
            <p:spPr bwMode="auto">
              <a:xfrm>
                <a:off x="3967336" y="2240037"/>
                <a:ext cx="154076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a:t>
                </a:r>
                <a:r>
                  <a:rPr lang="en-US" altLang="zh-CN" sz="2000">
                    <a:solidFill>
                      <a:srgbClr val="0000FF"/>
                    </a:solidFill>
                    <a:latin typeface="幼圆" pitchFamily="49" charset="-122"/>
                    <a:ea typeface="幼圆" pitchFamily="49" charset="-122"/>
                  </a:rPr>
                  <a:t>2500</a:t>
                </a:r>
              </a:p>
            </p:txBody>
          </p:sp>
          <p:sp>
            <p:nvSpPr>
              <p:cNvPr id="14399" name="Text Box 106">
                <a:extLst>
                  <a:ext uri="{FF2B5EF4-FFF2-40B4-BE49-F238E27FC236}">
                    <a16:creationId xmlns:a16="http://schemas.microsoft.com/office/drawing/2014/main" id="{06C582B7-EEEF-134D-8C51-7065D512699A}"/>
                  </a:ext>
                </a:extLst>
              </p:cNvPr>
              <p:cNvSpPr txBox="1">
                <a:spLocks noChangeArrowheads="1"/>
              </p:cNvSpPr>
              <p:nvPr/>
            </p:nvSpPr>
            <p:spPr bwMode="auto">
              <a:xfrm>
                <a:off x="3225552" y="2924943"/>
                <a:ext cx="9144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2500</a:t>
                </a:r>
              </a:p>
            </p:txBody>
          </p:sp>
          <p:sp>
            <p:nvSpPr>
              <p:cNvPr id="14400" name="Text Box 108">
                <a:extLst>
                  <a:ext uri="{FF2B5EF4-FFF2-40B4-BE49-F238E27FC236}">
                    <a16:creationId xmlns:a16="http://schemas.microsoft.com/office/drawing/2014/main" id="{02127ADF-B557-3F44-B14D-3F0BA35D3C38}"/>
                  </a:ext>
                </a:extLst>
              </p:cNvPr>
              <p:cNvSpPr txBox="1">
                <a:spLocks noChangeArrowheads="1"/>
              </p:cNvSpPr>
              <p:nvPr/>
            </p:nvSpPr>
            <p:spPr bwMode="auto">
              <a:xfrm>
                <a:off x="3289176" y="4123927"/>
                <a:ext cx="10668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5000</a:t>
                </a:r>
              </a:p>
            </p:txBody>
          </p:sp>
        </p:grpSp>
      </p:grpSp>
      <p:sp>
        <p:nvSpPr>
          <p:cNvPr id="75" name="矩形 74">
            <a:extLst>
              <a:ext uri="{FF2B5EF4-FFF2-40B4-BE49-F238E27FC236}">
                <a16:creationId xmlns:a16="http://schemas.microsoft.com/office/drawing/2014/main" id="{DC78099C-1BBC-EC46-AA2B-576947E76A93}"/>
              </a:ext>
            </a:extLst>
          </p:cNvPr>
          <p:cNvSpPr>
            <a:spLocks noChangeArrowheads="1"/>
          </p:cNvSpPr>
          <p:nvPr/>
        </p:nvSpPr>
        <p:spPr bwMode="auto">
          <a:xfrm>
            <a:off x="7464425" y="2786063"/>
            <a:ext cx="1422400" cy="3095625"/>
          </a:xfrm>
          <a:prstGeom prst="rect">
            <a:avLst/>
          </a:prstGeom>
          <a:solidFill>
            <a:srgbClr val="F8F8F8"/>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000">
              <a:solidFill>
                <a:srgbClr val="000000"/>
              </a:solidFill>
              <a:latin typeface="幼圆" pitchFamily="49" charset="-122"/>
              <a:ea typeface="幼圆" pitchFamily="49" charset="-122"/>
            </a:endParaRPr>
          </a:p>
        </p:txBody>
      </p:sp>
      <p:graphicFrame>
        <p:nvGraphicFramePr>
          <p:cNvPr id="57" name="Group 102">
            <a:extLst>
              <a:ext uri="{FF2B5EF4-FFF2-40B4-BE49-F238E27FC236}">
                <a16:creationId xmlns:a16="http://schemas.microsoft.com/office/drawing/2014/main" id="{1EDA87F7-1FBA-0243-9C8B-A977F4904D98}"/>
              </a:ext>
            </a:extLst>
          </p:cNvPr>
          <p:cNvGraphicFramePr>
            <a:graphicFrameLocks noGrp="1"/>
          </p:cNvGraphicFramePr>
          <p:nvPr/>
        </p:nvGraphicFramePr>
        <p:xfrm>
          <a:off x="3965575" y="1744663"/>
          <a:ext cx="1408113" cy="3168651"/>
        </p:xfrm>
        <a:graphic>
          <a:graphicData uri="http://schemas.openxmlformats.org/drawingml/2006/table">
            <a:tbl>
              <a:tblPr/>
              <a:tblGrid>
                <a:gridCol w="1408113">
                  <a:extLst>
                    <a:ext uri="{9D8B030D-6E8A-4147-A177-3AD203B41FA5}">
                      <a16:colId xmlns:a16="http://schemas.microsoft.com/office/drawing/2014/main" val="20000"/>
                    </a:ext>
                  </a:extLst>
                </a:gridCol>
              </a:tblGrid>
              <a:tr h="9270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7" name="组合 76">
            <a:extLst>
              <a:ext uri="{FF2B5EF4-FFF2-40B4-BE49-F238E27FC236}">
                <a16:creationId xmlns:a16="http://schemas.microsoft.com/office/drawing/2014/main" id="{1B063F96-C699-504B-9725-43F711CEEF4C}"/>
              </a:ext>
            </a:extLst>
          </p:cNvPr>
          <p:cNvGrpSpPr>
            <a:grpSpLocks/>
          </p:cNvGrpSpPr>
          <p:nvPr/>
        </p:nvGrpSpPr>
        <p:grpSpPr bwMode="auto">
          <a:xfrm>
            <a:off x="6661150" y="2584450"/>
            <a:ext cx="2519363" cy="3495675"/>
            <a:chOff x="3110136" y="1027584"/>
            <a:chExt cx="2520280" cy="3496535"/>
          </a:xfrm>
        </p:grpSpPr>
        <p:sp>
          <p:nvSpPr>
            <p:cNvPr id="14387" name="Text Box 107">
              <a:extLst>
                <a:ext uri="{FF2B5EF4-FFF2-40B4-BE49-F238E27FC236}">
                  <a16:creationId xmlns:a16="http://schemas.microsoft.com/office/drawing/2014/main" id="{EC38CB94-DB1E-6F48-A031-D1712B2853C4}"/>
                </a:ext>
              </a:extLst>
            </p:cNvPr>
            <p:cNvSpPr txBox="1">
              <a:spLocks noChangeArrowheads="1"/>
            </p:cNvSpPr>
            <p:nvPr/>
          </p:nvSpPr>
          <p:spPr bwMode="auto">
            <a:xfrm>
              <a:off x="4221088" y="3284984"/>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365</a:t>
              </a:r>
            </a:p>
          </p:txBody>
        </p:sp>
        <p:grpSp>
          <p:nvGrpSpPr>
            <p:cNvPr id="14388" name="组合 71">
              <a:extLst>
                <a:ext uri="{FF2B5EF4-FFF2-40B4-BE49-F238E27FC236}">
                  <a16:creationId xmlns:a16="http://schemas.microsoft.com/office/drawing/2014/main" id="{4D6B6C17-83A6-964F-9DFC-90FC9A880045}"/>
                </a:ext>
              </a:extLst>
            </p:cNvPr>
            <p:cNvGrpSpPr>
              <a:grpSpLocks/>
            </p:cNvGrpSpPr>
            <p:nvPr/>
          </p:nvGrpSpPr>
          <p:grpSpPr bwMode="auto">
            <a:xfrm>
              <a:off x="3110136" y="1027584"/>
              <a:ext cx="2520280" cy="3496535"/>
              <a:chOff x="3131840" y="1027584"/>
              <a:chExt cx="2520280" cy="3496535"/>
            </a:xfrm>
          </p:grpSpPr>
          <p:sp>
            <p:nvSpPr>
              <p:cNvPr id="14389" name="Text Box 103">
                <a:extLst>
                  <a:ext uri="{FF2B5EF4-FFF2-40B4-BE49-F238E27FC236}">
                    <a16:creationId xmlns:a16="http://schemas.microsoft.com/office/drawing/2014/main" id="{18AE4A83-903E-8247-AEE3-3B2E333F032F}"/>
                  </a:ext>
                </a:extLst>
              </p:cNvPr>
              <p:cNvSpPr txBox="1">
                <a:spLocks noChangeArrowheads="1"/>
              </p:cNvSpPr>
              <p:nvPr/>
            </p:nvSpPr>
            <p:spPr bwMode="auto">
              <a:xfrm>
                <a:off x="3131840" y="1027584"/>
                <a:ext cx="982216"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10000</a:t>
                </a:r>
              </a:p>
            </p:txBody>
          </p:sp>
          <p:sp>
            <p:nvSpPr>
              <p:cNvPr id="14390" name="Text Box 104">
                <a:extLst>
                  <a:ext uri="{FF2B5EF4-FFF2-40B4-BE49-F238E27FC236}">
                    <a16:creationId xmlns:a16="http://schemas.microsoft.com/office/drawing/2014/main" id="{C2462F08-86F5-704A-AAD9-AB4BF0AF673B}"/>
                  </a:ext>
                </a:extLst>
              </p:cNvPr>
              <p:cNvSpPr txBox="1">
                <a:spLocks noChangeArrowheads="1"/>
              </p:cNvSpPr>
              <p:nvPr/>
            </p:nvSpPr>
            <p:spPr bwMode="auto">
              <a:xfrm>
                <a:off x="3131840" y="1891680"/>
                <a:ext cx="986408"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11000</a:t>
                </a:r>
              </a:p>
            </p:txBody>
          </p:sp>
          <p:sp>
            <p:nvSpPr>
              <p:cNvPr id="14391" name="Text Box 105">
                <a:extLst>
                  <a:ext uri="{FF2B5EF4-FFF2-40B4-BE49-F238E27FC236}">
                    <a16:creationId xmlns:a16="http://schemas.microsoft.com/office/drawing/2014/main" id="{0247F5FB-AD15-8446-8E91-99C1049C5A04}"/>
                  </a:ext>
                </a:extLst>
              </p:cNvPr>
              <p:cNvSpPr txBox="1">
                <a:spLocks noChangeArrowheads="1"/>
              </p:cNvSpPr>
              <p:nvPr/>
            </p:nvSpPr>
            <p:spPr bwMode="auto">
              <a:xfrm>
                <a:off x="3967336" y="2240037"/>
                <a:ext cx="16847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a:t>
                </a:r>
                <a:r>
                  <a:rPr lang="en-US" altLang="zh-CN" sz="2000">
                    <a:solidFill>
                      <a:srgbClr val="FF3300"/>
                    </a:solidFill>
                    <a:latin typeface="幼圆" pitchFamily="49" charset="-122"/>
                    <a:ea typeface="幼圆" pitchFamily="49" charset="-122"/>
                  </a:rPr>
                  <a:t>2500</a:t>
                </a:r>
              </a:p>
            </p:txBody>
          </p:sp>
          <p:sp>
            <p:nvSpPr>
              <p:cNvPr id="14392" name="Text Box 106">
                <a:extLst>
                  <a:ext uri="{FF2B5EF4-FFF2-40B4-BE49-F238E27FC236}">
                    <a16:creationId xmlns:a16="http://schemas.microsoft.com/office/drawing/2014/main" id="{3A82B610-16E0-CA4D-BDAC-5BE2FA4BC941}"/>
                  </a:ext>
                </a:extLst>
              </p:cNvPr>
              <p:cNvSpPr txBox="1">
                <a:spLocks noChangeArrowheads="1"/>
              </p:cNvSpPr>
              <p:nvPr/>
            </p:nvSpPr>
            <p:spPr bwMode="auto">
              <a:xfrm>
                <a:off x="3131840" y="2924944"/>
                <a:ext cx="1080120"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12500</a:t>
                </a:r>
              </a:p>
            </p:txBody>
          </p:sp>
          <p:sp>
            <p:nvSpPr>
              <p:cNvPr id="14393" name="Text Box 108">
                <a:extLst>
                  <a:ext uri="{FF2B5EF4-FFF2-40B4-BE49-F238E27FC236}">
                    <a16:creationId xmlns:a16="http://schemas.microsoft.com/office/drawing/2014/main" id="{EFE6BEBD-4396-E148-8A94-993CB0FDA70E}"/>
                  </a:ext>
                </a:extLst>
              </p:cNvPr>
              <p:cNvSpPr txBox="1">
                <a:spLocks noChangeArrowheads="1"/>
              </p:cNvSpPr>
              <p:nvPr/>
            </p:nvSpPr>
            <p:spPr bwMode="auto">
              <a:xfrm>
                <a:off x="3131840" y="4123928"/>
                <a:ext cx="1066800"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15000</a:t>
                </a:r>
              </a:p>
            </p:txBody>
          </p:sp>
        </p:grpSp>
      </p:grpSp>
      <p:graphicFrame>
        <p:nvGraphicFramePr>
          <p:cNvPr id="85" name="Group 102">
            <a:extLst>
              <a:ext uri="{FF2B5EF4-FFF2-40B4-BE49-F238E27FC236}">
                <a16:creationId xmlns:a16="http://schemas.microsoft.com/office/drawing/2014/main" id="{9C3D096D-5F48-CF48-BEE7-53DE8AAF7920}"/>
              </a:ext>
            </a:extLst>
          </p:cNvPr>
          <p:cNvGraphicFramePr>
            <a:graphicFrameLocks noGrp="1"/>
          </p:cNvGraphicFramePr>
          <p:nvPr/>
        </p:nvGraphicFramePr>
        <p:xfrm>
          <a:off x="3965575" y="1744663"/>
          <a:ext cx="1408113" cy="3168651"/>
        </p:xfrm>
        <a:graphic>
          <a:graphicData uri="http://schemas.openxmlformats.org/drawingml/2006/table">
            <a:tbl>
              <a:tblPr/>
              <a:tblGrid>
                <a:gridCol w="1408113">
                  <a:extLst>
                    <a:ext uri="{9D8B030D-6E8A-4147-A177-3AD203B41FA5}">
                      <a16:colId xmlns:a16="http://schemas.microsoft.com/office/drawing/2014/main" val="20000"/>
                    </a:ext>
                  </a:extLst>
                </a:gridCol>
              </a:tblGrid>
              <a:tr h="9270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7" name="TextBox 86">
            <a:extLst>
              <a:ext uri="{FF2B5EF4-FFF2-40B4-BE49-F238E27FC236}">
                <a16:creationId xmlns:a16="http://schemas.microsoft.com/office/drawing/2014/main" id="{5C465AFA-7334-C940-85F8-4EF3FAFDC7EE}"/>
              </a:ext>
            </a:extLst>
          </p:cNvPr>
          <p:cNvSpPr txBox="1">
            <a:spLocks noChangeArrowheads="1"/>
          </p:cNvSpPr>
          <p:nvPr/>
        </p:nvSpPr>
        <p:spPr bwMode="auto">
          <a:xfrm>
            <a:off x="6661150" y="2579688"/>
            <a:ext cx="107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000">
                <a:solidFill>
                  <a:srgbClr val="000000"/>
                </a:solidFill>
                <a:latin typeface="幼圆" pitchFamily="49" charset="-122"/>
                <a:ea typeface="幼圆" pitchFamily="49" charset="-122"/>
              </a:rPr>
              <a:t>10000</a:t>
            </a:r>
            <a:endParaRPr lang="zh-CN" altLang="en-US" sz="2000">
              <a:solidFill>
                <a:srgbClr val="000000"/>
              </a:solidFill>
              <a:latin typeface="幼圆" pitchFamily="49" charset="-122"/>
              <a:ea typeface="幼圆" pitchFamily="49" charset="-122"/>
            </a:endParaRPr>
          </a:p>
        </p:txBody>
      </p:sp>
      <p:grpSp>
        <p:nvGrpSpPr>
          <p:cNvPr id="9" name="组合 76">
            <a:extLst>
              <a:ext uri="{FF2B5EF4-FFF2-40B4-BE49-F238E27FC236}">
                <a16:creationId xmlns:a16="http://schemas.microsoft.com/office/drawing/2014/main" id="{81FF7319-091F-8241-9596-80184B452554}"/>
              </a:ext>
            </a:extLst>
          </p:cNvPr>
          <p:cNvGrpSpPr>
            <a:grpSpLocks/>
          </p:cNvGrpSpPr>
          <p:nvPr/>
        </p:nvGrpSpPr>
        <p:grpSpPr bwMode="auto">
          <a:xfrm>
            <a:off x="6640513" y="2584450"/>
            <a:ext cx="2519362" cy="3495675"/>
            <a:chOff x="3110136" y="1027584"/>
            <a:chExt cx="2520280" cy="3496535"/>
          </a:xfrm>
        </p:grpSpPr>
        <p:sp>
          <p:nvSpPr>
            <p:cNvPr id="14380" name="Text Box 107">
              <a:extLst>
                <a:ext uri="{FF2B5EF4-FFF2-40B4-BE49-F238E27FC236}">
                  <a16:creationId xmlns:a16="http://schemas.microsoft.com/office/drawing/2014/main" id="{CE696DBD-98D8-DC48-A3CB-3063211FD8AE}"/>
                </a:ext>
              </a:extLst>
            </p:cNvPr>
            <p:cNvSpPr txBox="1">
              <a:spLocks noChangeArrowheads="1"/>
            </p:cNvSpPr>
            <p:nvPr/>
          </p:nvSpPr>
          <p:spPr bwMode="auto">
            <a:xfrm>
              <a:off x="4221088" y="3284984"/>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365</a:t>
              </a:r>
            </a:p>
          </p:txBody>
        </p:sp>
        <p:grpSp>
          <p:nvGrpSpPr>
            <p:cNvPr id="14381" name="组合 71">
              <a:extLst>
                <a:ext uri="{FF2B5EF4-FFF2-40B4-BE49-F238E27FC236}">
                  <a16:creationId xmlns:a16="http://schemas.microsoft.com/office/drawing/2014/main" id="{66C39BDD-CE73-F240-9017-9A3B2D510F16}"/>
                </a:ext>
              </a:extLst>
            </p:cNvPr>
            <p:cNvGrpSpPr>
              <a:grpSpLocks/>
            </p:cNvGrpSpPr>
            <p:nvPr/>
          </p:nvGrpSpPr>
          <p:grpSpPr bwMode="auto">
            <a:xfrm>
              <a:off x="3110136" y="1027584"/>
              <a:ext cx="2520280" cy="3496535"/>
              <a:chOff x="3131840" y="1027584"/>
              <a:chExt cx="2520280" cy="3496535"/>
            </a:xfrm>
          </p:grpSpPr>
          <p:sp>
            <p:nvSpPr>
              <p:cNvPr id="14382" name="Text Box 103">
                <a:extLst>
                  <a:ext uri="{FF2B5EF4-FFF2-40B4-BE49-F238E27FC236}">
                    <a16:creationId xmlns:a16="http://schemas.microsoft.com/office/drawing/2014/main" id="{5A273A28-84D5-A04F-9EA0-A94B9600623B}"/>
                  </a:ext>
                </a:extLst>
              </p:cNvPr>
              <p:cNvSpPr txBox="1">
                <a:spLocks noChangeArrowheads="1"/>
              </p:cNvSpPr>
              <p:nvPr/>
            </p:nvSpPr>
            <p:spPr bwMode="auto">
              <a:xfrm>
                <a:off x="3131840" y="1027584"/>
                <a:ext cx="982216"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10000</a:t>
                </a:r>
              </a:p>
            </p:txBody>
          </p:sp>
          <p:sp>
            <p:nvSpPr>
              <p:cNvPr id="14383" name="Text Box 104">
                <a:extLst>
                  <a:ext uri="{FF2B5EF4-FFF2-40B4-BE49-F238E27FC236}">
                    <a16:creationId xmlns:a16="http://schemas.microsoft.com/office/drawing/2014/main" id="{4AC44F01-C604-1645-AC6A-CBDB5AF69F72}"/>
                  </a:ext>
                </a:extLst>
              </p:cNvPr>
              <p:cNvSpPr txBox="1">
                <a:spLocks noChangeArrowheads="1"/>
              </p:cNvSpPr>
              <p:nvPr/>
            </p:nvSpPr>
            <p:spPr bwMode="auto">
              <a:xfrm>
                <a:off x="3131840" y="1891680"/>
                <a:ext cx="986408"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11000</a:t>
                </a:r>
              </a:p>
            </p:txBody>
          </p:sp>
          <p:sp>
            <p:nvSpPr>
              <p:cNvPr id="14384" name="Text Box 105">
                <a:extLst>
                  <a:ext uri="{FF2B5EF4-FFF2-40B4-BE49-F238E27FC236}">
                    <a16:creationId xmlns:a16="http://schemas.microsoft.com/office/drawing/2014/main" id="{291C83CB-8116-7843-858E-E529CC141E72}"/>
                  </a:ext>
                </a:extLst>
              </p:cNvPr>
              <p:cNvSpPr txBox="1">
                <a:spLocks noChangeArrowheads="1"/>
              </p:cNvSpPr>
              <p:nvPr/>
            </p:nvSpPr>
            <p:spPr bwMode="auto">
              <a:xfrm>
                <a:off x="3967336" y="2240037"/>
                <a:ext cx="16847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a:t>
                </a:r>
                <a:r>
                  <a:rPr lang="en-US" altLang="zh-CN" sz="2000">
                    <a:solidFill>
                      <a:srgbClr val="0000FF"/>
                    </a:solidFill>
                    <a:latin typeface="幼圆" pitchFamily="49" charset="-122"/>
                    <a:ea typeface="幼圆" pitchFamily="49" charset="-122"/>
                  </a:rPr>
                  <a:t>12500</a:t>
                </a:r>
              </a:p>
            </p:txBody>
          </p:sp>
          <p:sp>
            <p:nvSpPr>
              <p:cNvPr id="14385" name="Text Box 106">
                <a:extLst>
                  <a:ext uri="{FF2B5EF4-FFF2-40B4-BE49-F238E27FC236}">
                    <a16:creationId xmlns:a16="http://schemas.microsoft.com/office/drawing/2014/main" id="{243DE79B-7F5B-C546-BFE6-8F4AC2DF874F}"/>
                  </a:ext>
                </a:extLst>
              </p:cNvPr>
              <p:cNvSpPr txBox="1">
                <a:spLocks noChangeArrowheads="1"/>
              </p:cNvSpPr>
              <p:nvPr/>
            </p:nvSpPr>
            <p:spPr bwMode="auto">
              <a:xfrm>
                <a:off x="3131840" y="2924944"/>
                <a:ext cx="1080120"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12500</a:t>
                </a:r>
              </a:p>
            </p:txBody>
          </p:sp>
          <p:sp>
            <p:nvSpPr>
              <p:cNvPr id="14386" name="Text Box 108">
                <a:extLst>
                  <a:ext uri="{FF2B5EF4-FFF2-40B4-BE49-F238E27FC236}">
                    <a16:creationId xmlns:a16="http://schemas.microsoft.com/office/drawing/2014/main" id="{A36F8371-E441-8A49-AE65-DBF1AC338CB1}"/>
                  </a:ext>
                </a:extLst>
              </p:cNvPr>
              <p:cNvSpPr txBox="1">
                <a:spLocks noChangeArrowheads="1"/>
              </p:cNvSpPr>
              <p:nvPr/>
            </p:nvSpPr>
            <p:spPr bwMode="auto">
              <a:xfrm>
                <a:off x="3131840" y="4123928"/>
                <a:ext cx="1066800"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15000</a:t>
                </a:r>
              </a:p>
            </p:txBody>
          </p:sp>
        </p:grpSp>
      </p:grpSp>
      <p:sp>
        <p:nvSpPr>
          <p:cNvPr id="14375" name="Rectangle 2">
            <a:hlinkClick r:id="rId2"/>
            <a:extLst>
              <a:ext uri="{FF2B5EF4-FFF2-40B4-BE49-F238E27FC236}">
                <a16:creationId xmlns:a16="http://schemas.microsoft.com/office/drawing/2014/main" id="{5CF92AD8-FB1E-0944-ADC5-908D221AE450}"/>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－－程序的装入</a:t>
            </a:r>
          </a:p>
        </p:txBody>
      </p:sp>
      <p:sp>
        <p:nvSpPr>
          <p:cNvPr id="42" name="矩形 41">
            <a:extLst>
              <a:ext uri="{FF2B5EF4-FFF2-40B4-BE49-F238E27FC236}">
                <a16:creationId xmlns:a16="http://schemas.microsoft.com/office/drawing/2014/main" id="{D856E9F2-35A1-5946-BE0C-B08D3D9A8838}"/>
              </a:ext>
            </a:extLst>
          </p:cNvPr>
          <p:cNvSpPr>
            <a:spLocks noChangeArrowheads="1"/>
          </p:cNvSpPr>
          <p:nvPr/>
        </p:nvSpPr>
        <p:spPr bwMode="auto">
          <a:xfrm>
            <a:off x="7497763" y="1885950"/>
            <a:ext cx="1408112" cy="863600"/>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3" name="TextBox 42">
            <a:extLst>
              <a:ext uri="{FF2B5EF4-FFF2-40B4-BE49-F238E27FC236}">
                <a16:creationId xmlns:a16="http://schemas.microsoft.com/office/drawing/2014/main" id="{8B8CAB96-3678-5242-9908-0B02C1CEB6A9}"/>
              </a:ext>
            </a:extLst>
          </p:cNvPr>
          <p:cNvSpPr txBox="1">
            <a:spLocks noChangeArrowheads="1"/>
          </p:cNvSpPr>
          <p:nvPr/>
        </p:nvSpPr>
        <p:spPr bwMode="auto">
          <a:xfrm>
            <a:off x="7646988" y="2103438"/>
            <a:ext cx="1196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rPr>
              <a:t>程序一</a:t>
            </a:r>
          </a:p>
        </p:txBody>
      </p:sp>
      <p:sp>
        <p:nvSpPr>
          <p:cNvPr id="44" name="矩形 43">
            <a:extLst>
              <a:ext uri="{FF2B5EF4-FFF2-40B4-BE49-F238E27FC236}">
                <a16:creationId xmlns:a16="http://schemas.microsoft.com/office/drawing/2014/main" id="{531EC936-48B6-DA43-B1C4-0773889B3131}"/>
              </a:ext>
            </a:extLst>
          </p:cNvPr>
          <p:cNvSpPr>
            <a:spLocks noChangeArrowheads="1"/>
          </p:cNvSpPr>
          <p:nvPr/>
        </p:nvSpPr>
        <p:spPr bwMode="auto">
          <a:xfrm>
            <a:off x="684213" y="765175"/>
            <a:ext cx="5832475" cy="6048375"/>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 name="内容占位符 2">
            <a:extLst>
              <a:ext uri="{FF2B5EF4-FFF2-40B4-BE49-F238E27FC236}">
                <a16:creationId xmlns:a16="http://schemas.microsoft.com/office/drawing/2014/main" id="{B8643BC0-DB15-584F-BED0-0ED391C8515D}"/>
              </a:ext>
            </a:extLst>
          </p:cNvPr>
          <p:cNvSpPr txBox="1">
            <a:spLocks/>
          </p:cNvSpPr>
          <p:nvPr/>
        </p:nvSpPr>
        <p:spPr>
          <a:xfrm>
            <a:off x="468313" y="595313"/>
            <a:ext cx="5903912" cy="5929312"/>
          </a:xfrm>
          <a:prstGeom prst="rect">
            <a:avLst/>
          </a:prstGeom>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lnSpc>
                <a:spcPts val="3600"/>
              </a:lnSpc>
              <a:buClr>
                <a:srgbClr val="0000FF"/>
              </a:buClr>
              <a:buFont typeface="Monotype Sorts" pitchFamily="2" charset="2"/>
              <a:buChar char="§"/>
            </a:pPr>
            <a:r>
              <a:rPr lang="zh-CN" altLang="en-US" sz="2400" dirty="0">
                <a:solidFill>
                  <a:srgbClr val="0000FF"/>
                </a:solidFill>
                <a:latin typeface="幼圆" pitchFamily="49" charset="-122"/>
                <a:ea typeface="幼圆" pitchFamily="49" charset="-122"/>
              </a:rPr>
              <a:t>可重定位装入方式</a:t>
            </a:r>
            <a:endParaRPr lang="en-US" altLang="zh-CN" sz="2400" dirty="0">
              <a:solidFill>
                <a:srgbClr val="0000FF"/>
              </a:solidFill>
              <a:latin typeface="幼圆" pitchFamily="49" charset="-122"/>
              <a:ea typeface="幼圆" pitchFamily="49" charset="-122"/>
            </a:endParaRPr>
          </a:p>
          <a:p>
            <a:pPr lvl="1" eaLnBrk="1" hangingPunct="1">
              <a:lnSpc>
                <a:spcPts val="3600"/>
              </a:lnSpc>
              <a:buClr>
                <a:srgbClr val="0000FF"/>
              </a:buClr>
              <a:buSzPct val="50000"/>
              <a:buFont typeface="Monotype Sorts" pitchFamily="2" charset="2"/>
              <a:buChar char="l"/>
            </a:pPr>
            <a:r>
              <a:rPr lang="zh-CN" altLang="en-US" sz="2400" dirty="0">
                <a:solidFill>
                  <a:srgbClr val="000000"/>
                </a:solidFill>
                <a:latin typeface="幼圆" pitchFamily="49" charset="-122"/>
                <a:ea typeface="幼圆" pitchFamily="49" charset="-122"/>
              </a:rPr>
              <a:t>由装入程序根据内存当时的实际使用情况，将装入模块装入到内存的适当位置，并</a:t>
            </a:r>
            <a:r>
              <a:rPr lang="zh-CN" altLang="en-US" sz="2400" dirty="0">
                <a:solidFill>
                  <a:srgbClr val="D60093"/>
                </a:solidFill>
                <a:latin typeface="幼圆" pitchFamily="49" charset="-122"/>
                <a:ea typeface="幼圆" pitchFamily="49" charset="-122"/>
              </a:rPr>
              <a:t>修改相应地址</a:t>
            </a:r>
            <a:endParaRPr lang="en-US" altLang="zh-CN" sz="2400" dirty="0">
              <a:solidFill>
                <a:srgbClr val="D60093"/>
              </a:solidFill>
              <a:latin typeface="幼圆" pitchFamily="49" charset="-122"/>
              <a:ea typeface="幼圆" pitchFamily="49" charset="-122"/>
            </a:endParaRPr>
          </a:p>
          <a:p>
            <a:pPr eaLnBrk="1" hangingPunct="1">
              <a:lnSpc>
                <a:spcPts val="3600"/>
              </a:lnSpc>
              <a:buClr>
                <a:srgbClr val="0000FF"/>
              </a:buClr>
              <a:buSzPct val="70000"/>
              <a:buFont typeface="Wingdings" pitchFamily="2" charset="2"/>
              <a:buChar char="n"/>
            </a:pPr>
            <a:r>
              <a:rPr lang="zh-CN" altLang="en-US" sz="2400" dirty="0">
                <a:solidFill>
                  <a:srgbClr val="D60093"/>
                </a:solidFill>
                <a:latin typeface="幼圆" pitchFamily="49" charset="-122"/>
                <a:ea typeface="幼圆" pitchFamily="49" charset="-122"/>
              </a:rPr>
              <a:t>重定位： </a:t>
            </a:r>
            <a:r>
              <a:rPr lang="zh-CN" altLang="en-US" sz="2400" dirty="0">
                <a:solidFill>
                  <a:srgbClr val="000000"/>
                </a:solidFill>
                <a:latin typeface="幼圆" pitchFamily="49" charset="-122"/>
                <a:ea typeface="幼圆" pitchFamily="49" charset="-122"/>
              </a:rPr>
              <a:t>把目标程序中的逻辑地址（指令和数据）转换为物理地址的过程</a:t>
            </a:r>
            <a:endParaRPr lang="en-US" altLang="zh-CN" sz="2400" dirty="0">
              <a:solidFill>
                <a:srgbClr val="000000"/>
              </a:solidFill>
              <a:latin typeface="幼圆" pitchFamily="49" charset="-122"/>
              <a:ea typeface="幼圆" pitchFamily="49" charset="-122"/>
            </a:endParaRPr>
          </a:p>
          <a:p>
            <a:pPr eaLnBrk="1" hangingPunct="1">
              <a:lnSpc>
                <a:spcPts val="3600"/>
              </a:lnSpc>
              <a:buClr>
                <a:srgbClr val="0000FF"/>
              </a:buClr>
              <a:buSzPct val="70000"/>
              <a:buFont typeface="Wingdings" pitchFamily="2" charset="2"/>
              <a:buChar char="n"/>
            </a:pPr>
            <a:r>
              <a:rPr lang="zh-CN" altLang="en-US" sz="2400" dirty="0">
                <a:solidFill>
                  <a:srgbClr val="D60093"/>
                </a:solidFill>
                <a:latin typeface="幼圆" pitchFamily="49" charset="-122"/>
                <a:ea typeface="幼圆" pitchFamily="49" charset="-122"/>
              </a:rPr>
              <a:t>静态重定位：</a:t>
            </a:r>
            <a:r>
              <a:rPr lang="zh-CN" altLang="en-US" sz="2400" dirty="0">
                <a:solidFill>
                  <a:srgbClr val="000000"/>
                </a:solidFill>
                <a:latin typeface="幼圆" pitchFamily="49" charset="-122"/>
                <a:ea typeface="幼圆" pitchFamily="49" charset="-122"/>
              </a:rPr>
              <a:t>地址变换只是在</a:t>
            </a:r>
            <a:r>
              <a:rPr lang="zh-CN" altLang="en-US" sz="2400" dirty="0">
                <a:solidFill>
                  <a:srgbClr val="0000FF"/>
                </a:solidFill>
                <a:latin typeface="幼圆" pitchFamily="49" charset="-122"/>
                <a:ea typeface="幼圆" pitchFamily="49" charset="-122"/>
              </a:rPr>
              <a:t>装入时一次完成</a:t>
            </a:r>
            <a:r>
              <a:rPr lang="zh-CN" altLang="en-US" sz="2400" dirty="0">
                <a:solidFill>
                  <a:srgbClr val="000000"/>
                </a:solidFill>
                <a:latin typeface="幼圆" pitchFamily="49" charset="-122"/>
                <a:ea typeface="幼圆" pitchFamily="49" charset="-122"/>
              </a:rPr>
              <a:t>，以后不再改变</a:t>
            </a:r>
            <a:endParaRPr lang="en-US" altLang="zh-CN" sz="2400" dirty="0">
              <a:solidFill>
                <a:srgbClr val="000000"/>
              </a:solidFill>
              <a:latin typeface="幼圆" pitchFamily="49" charset="-122"/>
              <a:ea typeface="幼圆" pitchFamily="49" charset="-122"/>
            </a:endParaRPr>
          </a:p>
          <a:p>
            <a:pPr eaLnBrk="1" hangingPunct="1">
              <a:lnSpc>
                <a:spcPts val="3600"/>
              </a:lnSpc>
              <a:buClr>
                <a:srgbClr val="0000FF"/>
              </a:buClr>
              <a:buSzPct val="70000"/>
              <a:buFont typeface="Wingdings" pitchFamily="2" charset="2"/>
              <a:buChar char="n"/>
            </a:pPr>
            <a:r>
              <a:rPr lang="zh-CN" altLang="en-US" sz="2400" dirty="0">
                <a:solidFill>
                  <a:srgbClr val="0000FF"/>
                </a:solidFill>
                <a:latin typeface="幼圆" pitchFamily="49" charset="-122"/>
                <a:ea typeface="幼圆" pitchFamily="49" charset="-122"/>
              </a:rPr>
              <a:t>特点</a:t>
            </a:r>
            <a:endParaRPr lang="en-US" altLang="zh-CN" sz="2400" dirty="0">
              <a:solidFill>
                <a:srgbClr val="0000FF"/>
              </a:solidFill>
              <a:latin typeface="幼圆" pitchFamily="49" charset="-122"/>
              <a:ea typeface="幼圆" pitchFamily="49" charset="-122"/>
            </a:endParaRPr>
          </a:p>
          <a:p>
            <a:pPr lvl="1" eaLnBrk="1" hangingPunct="1">
              <a:buClr>
                <a:srgbClr val="0000FF"/>
              </a:buClr>
              <a:buSzPct val="50000"/>
              <a:buFont typeface="Monotype Sorts" pitchFamily="2" charset="2"/>
              <a:buChar char="l"/>
            </a:pPr>
            <a:r>
              <a:rPr lang="zh-CN" altLang="en-US" sz="2000" dirty="0">
                <a:solidFill>
                  <a:srgbClr val="000000"/>
                </a:solidFill>
                <a:latin typeface="幼圆" pitchFamily="49" charset="-122"/>
                <a:ea typeface="幼圆" pitchFamily="49" charset="-122"/>
              </a:rPr>
              <a:t>边装入边将逻辑地址修改为物理地址（包括指令内的地址一并修改）</a:t>
            </a:r>
            <a:endParaRPr lang="en-US" altLang="zh-CN" sz="2000" dirty="0">
              <a:solidFill>
                <a:srgbClr val="000000"/>
              </a:solidFill>
              <a:latin typeface="幼圆" pitchFamily="49" charset="-122"/>
              <a:ea typeface="幼圆" pitchFamily="49" charset="-122"/>
            </a:endParaRPr>
          </a:p>
          <a:p>
            <a:pPr lvl="1" eaLnBrk="1" hangingPunct="1">
              <a:buClr>
                <a:srgbClr val="0000FF"/>
              </a:buClr>
              <a:buSzPct val="50000"/>
              <a:buFont typeface="Monotype Sorts" pitchFamily="2" charset="2"/>
              <a:buChar char="l"/>
            </a:pPr>
            <a:r>
              <a:rPr lang="zh-CN" altLang="en-US" sz="2000" dirty="0">
                <a:solidFill>
                  <a:srgbClr val="000000"/>
                </a:solidFill>
                <a:latin typeface="幼圆" pitchFamily="49" charset="-122"/>
                <a:ea typeface="幼圆" pitchFamily="49" charset="-122"/>
              </a:rPr>
              <a:t>适合多道程序系统</a:t>
            </a:r>
            <a:endParaRPr lang="en-US" altLang="zh-CN" sz="2000" dirty="0">
              <a:solidFill>
                <a:srgbClr val="000000"/>
              </a:solidFill>
              <a:latin typeface="幼圆" pitchFamily="49" charset="-122"/>
              <a:ea typeface="幼圆" pitchFamily="49" charset="-122"/>
            </a:endParaRPr>
          </a:p>
          <a:p>
            <a:pPr lvl="1" eaLnBrk="1" hangingPunct="1">
              <a:buClr>
                <a:srgbClr val="0000FF"/>
              </a:buClr>
              <a:buSzPct val="50000"/>
              <a:buFont typeface="Monotype Sorts" pitchFamily="2" charset="2"/>
              <a:buChar char="l"/>
            </a:pPr>
            <a:r>
              <a:rPr lang="zh-CN" altLang="en-US" sz="2000" dirty="0">
                <a:solidFill>
                  <a:srgbClr val="D60093"/>
                </a:solidFill>
                <a:latin typeface="幼圆" pitchFamily="49" charset="-122"/>
                <a:ea typeface="幼圆" pitchFamily="49" charset="-122"/>
              </a:rPr>
              <a:t>程序在内存不能移动</a:t>
            </a:r>
            <a:endParaRPr lang="zh-CN" altLang="en-US" sz="2000" b="0" dirty="0">
              <a:solidFill>
                <a:srgbClr val="D60093"/>
              </a:solidFill>
              <a:latin typeface="Times New Roman" panose="02020603050405020304" pitchFamily="18" charset="0"/>
            </a:endParaRPr>
          </a:p>
        </p:txBody>
      </p:sp>
    </p:spTree>
    <p:extLst>
      <p:ext uri="{BB962C8B-B14F-4D97-AF65-F5344CB8AC3E}">
        <p14:creationId xmlns:p14="http://schemas.microsoft.com/office/powerpoint/2010/main" val="49648875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blinds(horizontal)">
                                      <p:cBhvr>
                                        <p:cTn id="15" dur="500"/>
                                        <p:tgtEl>
                                          <p:spTgt spid="5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dissolve">
                                      <p:cBhvr>
                                        <p:cTn id="18" dur="500"/>
                                        <p:tgtEl>
                                          <p:spTgt spid="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blinds(horizontal)">
                                      <p:cBhvr>
                                        <p:cTn id="23" dur="500"/>
                                        <p:tgtEl>
                                          <p:spTgt spid="8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blinds(horizontal)">
                                      <p:cBhvr>
                                        <p:cTn id="31" dur="500"/>
                                        <p:tgtEl>
                                          <p:spTgt spid="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blinds(horizontal)">
                                      <p:cBhvr>
                                        <p:cTn id="36" dur="500"/>
                                        <p:tgtEl>
                                          <p:spTgt spid="4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linds(horizontal)">
                                      <p:cBhvr>
                                        <p:cTn id="39" dur="500"/>
                                        <p:tgtEl>
                                          <p:spTgt spid="4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1" presetClass="entr" presetSubtype="0" fill="hold" grpId="0" nodeType="clickEffect">
                                  <p:stCondLst>
                                    <p:cond delay="0"/>
                                  </p:stCondLst>
                                  <p:childTnLst>
                                    <p:set>
                                      <p:cBhvr>
                                        <p:cTn id="43" dur="1000">
                                          <p:stCondLst>
                                            <p:cond delay="0"/>
                                          </p:stCondLst>
                                        </p:cTn>
                                        <p:tgtEl>
                                          <p:spTgt spid="87"/>
                                        </p:tgtEl>
                                        <p:attrNameLst>
                                          <p:attrName>style.visibility</p:attrName>
                                        </p:attrNameLst>
                                      </p:cBhvr>
                                      <p:to>
                                        <p:strVal val="visible"/>
                                      </p:to>
                                    </p:se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0" presetClass="path" presetSubtype="0" accel="50000" decel="50000" fill="hold" nodeType="clickEffect">
                                  <p:stCondLst>
                                    <p:cond delay="0"/>
                                  </p:stCondLst>
                                  <p:childTnLst>
                                    <p:animMotion origin="layout" path="M 8.33333E-7 -4.1152E-6 L 0.38594 0.14689 " pathEditMode="relative" rAng="0" ptsTypes="AA">
                                      <p:cBhvr>
                                        <p:cTn id="47" dur="2000" fill="hold"/>
                                        <p:tgtEl>
                                          <p:spTgt spid="57"/>
                                        </p:tgtEl>
                                        <p:attrNameLst>
                                          <p:attrName>ppt_x</p:attrName>
                                          <p:attrName>ppt_y</p:attrName>
                                        </p:attrNameLst>
                                      </p:cBhvr>
                                      <p:rCtr x="19288" y="7333"/>
                                    </p:animMotion>
                                  </p:childTnLst>
                                </p:cTn>
                              </p:par>
                            </p:childTnLst>
                          </p:cTn>
                        </p:par>
                        <p:par>
                          <p:cTn id="48" fill="hold" nodeType="afterGroup">
                            <p:stCondLst>
                              <p:cond delay="2000"/>
                            </p:stCondLst>
                            <p:childTnLst>
                              <p:par>
                                <p:cTn id="49" presetID="9"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dissolve">
                                      <p:cBhvr>
                                        <p:cTn id="51"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52" presetID="3" presetClass="entr" presetSubtype="10"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blinds(horizontal)">
                                      <p:cBhvr>
                                        <p:cTn id="54" dur="500"/>
                                        <p:tgtEl>
                                          <p:spTgt spid="7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dissolve">
                                      <p:cBhvr>
                                        <p:cTn id="59" dur="500"/>
                                        <p:tgtEl>
                                          <p:spTgt spid="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blinds(horizontal)">
                                      <p:cBhvr>
                                        <p:cTn id="64" dur="500"/>
                                        <p:tgtEl>
                                          <p:spTgt spid="4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5">
                                            <p:txEl>
                                              <p:pRg st="0" end="0"/>
                                            </p:txEl>
                                          </p:spTgt>
                                        </p:tgtEl>
                                        <p:attrNameLst>
                                          <p:attrName>style.visibility</p:attrName>
                                        </p:attrNameLst>
                                      </p:cBhvr>
                                      <p:to>
                                        <p:strVal val="visible"/>
                                      </p:to>
                                    </p:set>
                                    <p:animEffect transition="in" filter="blinds(horizontal)">
                                      <p:cBhvr>
                                        <p:cTn id="69" dur="500"/>
                                        <p:tgtEl>
                                          <p:spTgt spid="45">
                                            <p:txEl>
                                              <p:pRg st="0" end="0"/>
                                            </p:txEl>
                                          </p:spTgt>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5">
                                            <p:txEl>
                                              <p:pRg st="1" end="1"/>
                                            </p:txEl>
                                          </p:spTgt>
                                        </p:tgtEl>
                                        <p:attrNameLst>
                                          <p:attrName>style.visibility</p:attrName>
                                        </p:attrNameLst>
                                      </p:cBhvr>
                                      <p:to>
                                        <p:strVal val="visible"/>
                                      </p:to>
                                    </p:set>
                                    <p:animEffect transition="in" filter="blinds(horizontal)">
                                      <p:cBhvr>
                                        <p:cTn id="72" dur="500"/>
                                        <p:tgtEl>
                                          <p:spTgt spid="45">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5">
                                            <p:txEl>
                                              <p:pRg st="2" end="2"/>
                                            </p:txEl>
                                          </p:spTgt>
                                        </p:tgtEl>
                                        <p:attrNameLst>
                                          <p:attrName>style.visibility</p:attrName>
                                        </p:attrNameLst>
                                      </p:cBhvr>
                                      <p:to>
                                        <p:strVal val="visible"/>
                                      </p:to>
                                    </p:set>
                                    <p:animEffect transition="in" filter="blinds(horizontal)">
                                      <p:cBhvr>
                                        <p:cTn id="77" dur="500"/>
                                        <p:tgtEl>
                                          <p:spTgt spid="45">
                                            <p:txEl>
                                              <p:pRg st="2" end="2"/>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5">
                                            <p:txEl>
                                              <p:pRg st="3" end="3"/>
                                            </p:txEl>
                                          </p:spTgt>
                                        </p:tgtEl>
                                        <p:attrNameLst>
                                          <p:attrName>style.visibility</p:attrName>
                                        </p:attrNameLst>
                                      </p:cBhvr>
                                      <p:to>
                                        <p:strVal val="visible"/>
                                      </p:to>
                                    </p:set>
                                    <p:animEffect transition="in" filter="blinds(horizontal)">
                                      <p:cBhvr>
                                        <p:cTn id="82" dur="500"/>
                                        <p:tgtEl>
                                          <p:spTgt spid="45">
                                            <p:txEl>
                                              <p:pRg st="3" end="3"/>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5">
                                            <p:txEl>
                                              <p:pRg st="4" end="4"/>
                                            </p:txEl>
                                          </p:spTgt>
                                        </p:tgtEl>
                                        <p:attrNameLst>
                                          <p:attrName>style.visibility</p:attrName>
                                        </p:attrNameLst>
                                      </p:cBhvr>
                                      <p:to>
                                        <p:strVal val="visible"/>
                                      </p:to>
                                    </p:set>
                                    <p:animEffect transition="in" filter="blinds(horizontal)">
                                      <p:cBhvr>
                                        <p:cTn id="87" dur="500"/>
                                        <p:tgtEl>
                                          <p:spTgt spid="45">
                                            <p:txEl>
                                              <p:pRg st="4" end="4"/>
                                            </p:txEl>
                                          </p:spTgt>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45">
                                            <p:txEl>
                                              <p:pRg st="5" end="5"/>
                                            </p:txEl>
                                          </p:spTgt>
                                        </p:tgtEl>
                                        <p:attrNameLst>
                                          <p:attrName>style.visibility</p:attrName>
                                        </p:attrNameLst>
                                      </p:cBhvr>
                                      <p:to>
                                        <p:strVal val="visible"/>
                                      </p:to>
                                    </p:set>
                                    <p:animEffect transition="in" filter="blinds(horizontal)">
                                      <p:cBhvr>
                                        <p:cTn id="90" dur="500"/>
                                        <p:tgtEl>
                                          <p:spTgt spid="45">
                                            <p:txEl>
                                              <p:pRg st="5" end="5"/>
                                            </p:txEl>
                                          </p:spTgt>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45">
                                            <p:txEl>
                                              <p:pRg st="6" end="6"/>
                                            </p:txEl>
                                          </p:spTgt>
                                        </p:tgtEl>
                                        <p:attrNameLst>
                                          <p:attrName>style.visibility</p:attrName>
                                        </p:attrNameLst>
                                      </p:cBhvr>
                                      <p:to>
                                        <p:strVal val="visible"/>
                                      </p:to>
                                    </p:set>
                                    <p:animEffect transition="in" filter="blinds(horizontal)">
                                      <p:cBhvr>
                                        <p:cTn id="93" dur="500"/>
                                        <p:tgtEl>
                                          <p:spTgt spid="45">
                                            <p:txEl>
                                              <p:pRg st="6" end="6"/>
                                            </p:txEl>
                                          </p:spTgt>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45">
                                            <p:txEl>
                                              <p:pRg st="7" end="7"/>
                                            </p:txEl>
                                          </p:spTgt>
                                        </p:tgtEl>
                                        <p:attrNameLst>
                                          <p:attrName>style.visibility</p:attrName>
                                        </p:attrNameLst>
                                      </p:cBhvr>
                                      <p:to>
                                        <p:strVal val="visible"/>
                                      </p:to>
                                    </p:set>
                                    <p:animEffect transition="in" filter="blinds(horizontal)">
                                      <p:cBhvr>
                                        <p:cTn id="96" dur="500"/>
                                        <p:tgtEl>
                                          <p:spTgt spid="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8" grpId="0"/>
      <p:bldP spid="47" grpId="0"/>
      <p:bldP spid="75" grpId="0" animBg="1"/>
      <p:bldP spid="87" grpId="0"/>
      <p:bldP spid="42" grpId="0" animBg="1"/>
      <p:bldP spid="43" grpId="0"/>
      <p:bldP spid="44" grpId="0" animBg="1"/>
      <p:bldP spid="4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E663A5-E632-F740-8487-1DD69ED48A19}"/>
              </a:ext>
            </a:extLst>
          </p:cNvPr>
          <p:cNvSpPr>
            <a:spLocks noGrp="1"/>
          </p:cNvSpPr>
          <p:nvPr>
            <p:ph idx="1"/>
          </p:nvPr>
        </p:nvSpPr>
        <p:spPr>
          <a:xfrm>
            <a:off x="685800" y="620713"/>
            <a:ext cx="8134350" cy="5761037"/>
          </a:xfrm>
        </p:spPr>
        <p:txBody>
          <a:bodyPr/>
          <a:lstStyle/>
          <a:p>
            <a:pPr>
              <a:buClr>
                <a:srgbClr val="0000FF"/>
              </a:buClr>
            </a:pPr>
            <a:r>
              <a:rPr lang="zh-CN" altLang="en-US" b="1">
                <a:solidFill>
                  <a:srgbClr val="D60093"/>
                </a:solidFill>
                <a:latin typeface="Arial" panose="020B0604020202020204" pitchFamily="34" charset="0"/>
                <a:ea typeface="幼圆" pitchFamily="49" charset="-122"/>
              </a:rPr>
              <a:t>分段的基本思想</a:t>
            </a:r>
            <a:endParaRPr lang="en-US" altLang="zh-CN" b="1">
              <a:solidFill>
                <a:srgbClr val="D60093"/>
              </a:solidFill>
              <a:latin typeface="Arial" panose="020B0604020202020204" pitchFamily="34" charset="0"/>
              <a:ea typeface="幼圆" pitchFamily="49" charset="-122"/>
            </a:endParaRPr>
          </a:p>
          <a:p>
            <a:pPr lvl="1">
              <a:buClr>
                <a:srgbClr val="0000FF"/>
              </a:buClr>
            </a:pPr>
            <a:r>
              <a:rPr lang="en-US" altLang="zh-CN" b="1">
                <a:solidFill>
                  <a:srgbClr val="000000"/>
                </a:solidFill>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在分段存储管理方式中，作业的地址空间被划分为若干个段，每个段定义了一组逻辑信息</a:t>
            </a:r>
            <a:endParaRPr lang="en-US" altLang="zh-CN" b="1">
              <a:solidFill>
                <a:srgbClr val="000000"/>
              </a:solidFill>
              <a:latin typeface="Arial" panose="020B0604020202020204" pitchFamily="34" charset="0"/>
              <a:ea typeface="幼圆" pitchFamily="49" charset="-122"/>
            </a:endParaRPr>
          </a:p>
          <a:p>
            <a:pPr lvl="1">
              <a:buClr>
                <a:srgbClr val="0000FF"/>
              </a:buClr>
            </a:pPr>
            <a:r>
              <a:rPr lang="zh-CN" altLang="en-US" b="1">
                <a:solidFill>
                  <a:srgbClr val="000000"/>
                </a:solidFill>
                <a:ea typeface="幼圆" pitchFamily="49" charset="-122"/>
              </a:rPr>
              <a:t> 每个段都有自己的名字，一般用</a:t>
            </a:r>
            <a:r>
              <a:rPr lang="zh-CN" altLang="en-US" b="1">
                <a:solidFill>
                  <a:srgbClr val="D60093"/>
                </a:solidFill>
                <a:ea typeface="幼圆" pitchFamily="49" charset="-122"/>
              </a:rPr>
              <a:t>段号</a:t>
            </a:r>
            <a:r>
              <a:rPr lang="zh-CN" altLang="en-US" b="1">
                <a:solidFill>
                  <a:srgbClr val="000000"/>
                </a:solidFill>
                <a:ea typeface="幼圆" pitchFamily="49" charset="-122"/>
              </a:rPr>
              <a:t>表示</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 每个段都从</a:t>
            </a:r>
            <a:r>
              <a:rPr lang="en-US" altLang="zh-CN" b="1">
                <a:solidFill>
                  <a:srgbClr val="000000"/>
                </a:solidFill>
                <a:ea typeface="幼圆" pitchFamily="49" charset="-122"/>
              </a:rPr>
              <a:t>0</a:t>
            </a:r>
            <a:r>
              <a:rPr lang="zh-CN" altLang="en-US" b="1">
                <a:solidFill>
                  <a:srgbClr val="000000"/>
                </a:solidFill>
                <a:ea typeface="幼圆" pitchFamily="49" charset="-122"/>
              </a:rPr>
              <a:t>开始编址，并采用一段连续的地址空间</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 各段长度不等</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 整个作业的地址空间分成多个段，因而是二维的，即： </a:t>
            </a:r>
            <a:r>
              <a:rPr lang="zh-CN" altLang="en-US" b="1">
                <a:solidFill>
                  <a:srgbClr val="D60093"/>
                </a:solidFill>
                <a:latin typeface="Arial" panose="020B0604020202020204" pitchFamily="34" charset="0"/>
                <a:ea typeface="幼圆" pitchFamily="49" charset="-122"/>
              </a:rPr>
              <a:t>逻辑地址是由</a:t>
            </a:r>
            <a:r>
              <a:rPr lang="zh-CN" altLang="en-US" b="1">
                <a:solidFill>
                  <a:srgbClr val="0000FF"/>
                </a:solidFill>
                <a:latin typeface="Arial" panose="020B0604020202020204" pitchFamily="34" charset="0"/>
                <a:ea typeface="幼圆" pitchFamily="49" charset="-122"/>
              </a:rPr>
              <a:t>段号</a:t>
            </a:r>
            <a:r>
              <a:rPr lang="zh-CN" altLang="en-US" b="1">
                <a:solidFill>
                  <a:srgbClr val="D60093"/>
                </a:solidFill>
                <a:latin typeface="Arial" panose="020B0604020202020204" pitchFamily="34" charset="0"/>
                <a:ea typeface="幼圆" pitchFamily="49" charset="-122"/>
              </a:rPr>
              <a:t>和</a:t>
            </a:r>
            <a:r>
              <a:rPr lang="zh-CN" altLang="en-US" b="1">
                <a:solidFill>
                  <a:srgbClr val="0000FF"/>
                </a:solidFill>
                <a:latin typeface="Arial" panose="020B0604020202020204" pitchFamily="34" charset="0"/>
                <a:ea typeface="幼圆" pitchFamily="49" charset="-122"/>
              </a:rPr>
              <a:t>段内地址</a:t>
            </a:r>
            <a:r>
              <a:rPr lang="zh-CN" altLang="en-US" b="1">
                <a:solidFill>
                  <a:srgbClr val="D60093"/>
                </a:solidFill>
                <a:latin typeface="Arial" panose="020B0604020202020204" pitchFamily="34" charset="0"/>
                <a:ea typeface="幼圆" pitchFamily="49" charset="-122"/>
              </a:rPr>
              <a:t>所组成</a:t>
            </a:r>
            <a:endParaRPr lang="en-US" altLang="zh-CN" b="1">
              <a:solidFill>
                <a:srgbClr val="D60093"/>
              </a:solidFill>
              <a:latin typeface="Arial" panose="020B0604020202020204" pitchFamily="34" charset="0"/>
              <a:ea typeface="幼圆" pitchFamily="49" charset="-122"/>
            </a:endParaRPr>
          </a:p>
          <a:p>
            <a:pPr lvl="1">
              <a:buClr>
                <a:srgbClr val="0000FF"/>
              </a:buClr>
            </a:pPr>
            <a:r>
              <a:rPr lang="zh-CN" altLang="en-US" b="1">
                <a:solidFill>
                  <a:srgbClr val="000000"/>
                </a:solidFill>
                <a:ea typeface="幼圆" pitchFamily="49" charset="-122"/>
              </a:rPr>
              <a:t> 分段方式已得到编译程序的支持，根据源程序自动产生段</a:t>
            </a:r>
            <a:endParaRPr lang="zh-CN" altLang="en-US" b="1">
              <a:solidFill>
                <a:srgbClr val="000000"/>
              </a:solidFill>
            </a:endParaRPr>
          </a:p>
        </p:txBody>
      </p:sp>
      <p:sp>
        <p:nvSpPr>
          <p:cNvPr id="77827" name="Rectangle 2">
            <a:extLst>
              <a:ext uri="{FF2B5EF4-FFF2-40B4-BE49-F238E27FC236}">
                <a16:creationId xmlns:a16="http://schemas.microsoft.com/office/drawing/2014/main" id="{2AA1760A-B326-E84C-BF13-3FAA136991FD}"/>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2936549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C72FC5-03FF-DF43-B904-8C402210EE87}"/>
              </a:ext>
            </a:extLst>
          </p:cNvPr>
          <p:cNvSpPr>
            <a:spLocks noGrp="1"/>
          </p:cNvSpPr>
          <p:nvPr>
            <p:ph idx="1"/>
          </p:nvPr>
        </p:nvSpPr>
        <p:spPr>
          <a:xfrm>
            <a:off x="685800" y="620713"/>
            <a:ext cx="7772400" cy="5761037"/>
          </a:xfrm>
        </p:spPr>
        <p:txBody>
          <a:bodyPr/>
          <a:lstStyle/>
          <a:p>
            <a:pPr>
              <a:buClr>
                <a:srgbClr val="0000FF"/>
              </a:buClr>
            </a:pPr>
            <a:r>
              <a:rPr lang="zh-CN" altLang="en-US" b="1">
                <a:solidFill>
                  <a:srgbClr val="0000FF"/>
                </a:solidFill>
                <a:latin typeface="幼圆" pitchFamily="49" charset="-122"/>
                <a:ea typeface="幼圆" pitchFamily="49" charset="-122"/>
              </a:rPr>
              <a:t>地址结构</a:t>
            </a:r>
            <a:endParaRPr lang="en-US" altLang="zh-CN" b="1">
              <a:solidFill>
                <a:srgbClr val="0000FF"/>
              </a:solidFill>
              <a:latin typeface="幼圆" pitchFamily="49" charset="-122"/>
              <a:ea typeface="幼圆" pitchFamily="49" charset="-122"/>
            </a:endParaRPr>
          </a:p>
          <a:p>
            <a:pPr>
              <a:buClr>
                <a:srgbClr val="0000FF"/>
              </a:buClr>
            </a:pPr>
            <a:endParaRPr lang="en-US" altLang="zh-CN" b="1">
              <a:solidFill>
                <a:srgbClr val="0000FF"/>
              </a:solidFill>
              <a:latin typeface="幼圆" pitchFamily="49" charset="-122"/>
              <a:ea typeface="幼圆" pitchFamily="49" charset="-122"/>
            </a:endParaRPr>
          </a:p>
          <a:p>
            <a:pPr>
              <a:buClr>
                <a:srgbClr val="0000FF"/>
              </a:buClr>
            </a:pP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段号位数表示作业最多有多少个段，段内地址位数表示每个段的最大长度</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内存分配方式</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为每个段分配连续存储空间</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各个段离散装入到内存不同分区</a:t>
            </a:r>
          </a:p>
        </p:txBody>
      </p:sp>
      <p:grpSp>
        <p:nvGrpSpPr>
          <p:cNvPr id="2" name="组合 9">
            <a:extLst>
              <a:ext uri="{FF2B5EF4-FFF2-40B4-BE49-F238E27FC236}">
                <a16:creationId xmlns:a16="http://schemas.microsoft.com/office/drawing/2014/main" id="{3D2ED84F-FFEE-F641-84C7-DBEEFEF6D635}"/>
              </a:ext>
            </a:extLst>
          </p:cNvPr>
          <p:cNvGrpSpPr>
            <a:grpSpLocks/>
          </p:cNvGrpSpPr>
          <p:nvPr/>
        </p:nvGrpSpPr>
        <p:grpSpPr bwMode="auto">
          <a:xfrm>
            <a:off x="1447800" y="1268413"/>
            <a:ext cx="6477000" cy="965200"/>
            <a:chOff x="1447800" y="2463552"/>
            <a:chExt cx="6477000" cy="965448"/>
          </a:xfrm>
        </p:grpSpPr>
        <p:sp>
          <p:nvSpPr>
            <p:cNvPr id="5" name="Rectangle 7">
              <a:extLst>
                <a:ext uri="{FF2B5EF4-FFF2-40B4-BE49-F238E27FC236}">
                  <a16:creationId xmlns:a16="http://schemas.microsoft.com/office/drawing/2014/main" id="{87D4B4C9-EF23-534A-B708-0EA19CAE8B0F}"/>
                </a:ext>
              </a:extLst>
            </p:cNvPr>
            <p:cNvSpPr>
              <a:spLocks noChangeArrowheads="1"/>
            </p:cNvSpPr>
            <p:nvPr/>
          </p:nvSpPr>
          <p:spPr bwMode="auto">
            <a:xfrm>
              <a:off x="1524000" y="2895463"/>
              <a:ext cx="6324600" cy="533537"/>
            </a:xfrm>
            <a:prstGeom prst="rect">
              <a:avLst/>
            </a:prstGeom>
            <a:noFill/>
            <a:ln w="38100">
              <a:noFill/>
              <a:miter lim="800000"/>
              <a:headEnd type="none" w="sm" len="sm"/>
              <a:tailEnd type="none" w="sm" len="sm"/>
            </a:ln>
            <a:effectLst/>
          </p:spPr>
          <p:txBody>
            <a:bodyPr wrap="none" anchor="ctr"/>
            <a:lstStyle/>
            <a:p>
              <a:pPr algn="ctr">
                <a:defRPr/>
              </a:pPr>
              <a:r>
                <a:rPr lang="en-US" altLang="zh-CN" sz="2400" dirty="0">
                  <a:solidFill>
                    <a:srgbClr val="3333FF"/>
                  </a:solidFill>
                  <a:effectLst>
                    <a:outerShdw blurRad="38100" dist="38100" dir="2700000" algn="tl">
                      <a:srgbClr val="C0C0C0"/>
                    </a:outerShdw>
                  </a:effectLst>
                  <a:latin typeface="Arial" charset="0"/>
                  <a:ea typeface="幼圆" pitchFamily="49" charset="-122"/>
                </a:rPr>
                <a:t>31                     16    15                                  0</a:t>
              </a:r>
              <a:endParaRPr lang="en-US" altLang="zh-CN" sz="2400" dirty="0">
                <a:solidFill>
                  <a:srgbClr val="3333FF"/>
                </a:solidFill>
                <a:effectLst>
                  <a:outerShdw blurRad="38100" dist="38100" dir="2700000" algn="tl">
                    <a:srgbClr val="C0C0C0"/>
                  </a:outerShdw>
                </a:effectLst>
                <a:ea typeface="幼圆" pitchFamily="49" charset="-122"/>
              </a:endParaRPr>
            </a:p>
          </p:txBody>
        </p:sp>
        <p:grpSp>
          <p:nvGrpSpPr>
            <p:cNvPr id="78855" name="组合 8">
              <a:extLst>
                <a:ext uri="{FF2B5EF4-FFF2-40B4-BE49-F238E27FC236}">
                  <a16:creationId xmlns:a16="http://schemas.microsoft.com/office/drawing/2014/main" id="{C8589887-403D-304E-A790-35CF8C08BE8F}"/>
                </a:ext>
              </a:extLst>
            </p:cNvPr>
            <p:cNvGrpSpPr>
              <a:grpSpLocks/>
            </p:cNvGrpSpPr>
            <p:nvPr/>
          </p:nvGrpSpPr>
          <p:grpSpPr bwMode="auto">
            <a:xfrm>
              <a:off x="1447800" y="2463552"/>
              <a:ext cx="6477000" cy="533400"/>
              <a:chOff x="1447800" y="1628800"/>
              <a:chExt cx="6477000" cy="533400"/>
            </a:xfrm>
          </p:grpSpPr>
          <p:sp>
            <p:nvSpPr>
              <p:cNvPr id="4" name="Rectangle 5">
                <a:extLst>
                  <a:ext uri="{FF2B5EF4-FFF2-40B4-BE49-F238E27FC236}">
                    <a16:creationId xmlns:a16="http://schemas.microsoft.com/office/drawing/2014/main" id="{D2385503-86FC-944C-92E9-8B1221236A8F}"/>
                  </a:ext>
                </a:extLst>
              </p:cNvPr>
              <p:cNvSpPr>
                <a:spLocks noChangeArrowheads="1"/>
              </p:cNvSpPr>
              <p:nvPr/>
            </p:nvSpPr>
            <p:spPr bwMode="auto">
              <a:xfrm>
                <a:off x="1447800" y="1628800"/>
                <a:ext cx="6477000" cy="533537"/>
              </a:xfrm>
              <a:prstGeom prst="rect">
                <a:avLst/>
              </a:prstGeom>
              <a:noFill/>
              <a:ln w="38100">
                <a:solidFill>
                  <a:srgbClr val="FF3300"/>
                </a:solidFill>
                <a:miter lim="800000"/>
                <a:headEnd type="none" w="sm" len="sm"/>
                <a:tailEnd type="none" w="sm" len="sm"/>
              </a:ln>
              <a:effectLst/>
            </p:spPr>
            <p:txBody>
              <a:bodyPr wrap="none" anchor="ctr"/>
              <a:lstStyle/>
              <a:p>
                <a:pPr algn="ctr">
                  <a:defRPr/>
                </a:pPr>
                <a:r>
                  <a:rPr lang="en-US" altLang="zh-CN" sz="2400" dirty="0">
                    <a:solidFill>
                      <a:srgbClr val="3333FF"/>
                    </a:solidFill>
                    <a:effectLst>
                      <a:outerShdw blurRad="38100" dist="38100" dir="2700000" algn="tl">
                        <a:srgbClr val="000000">
                          <a:alpha val="43137"/>
                        </a:srgbClr>
                      </a:outerShdw>
                    </a:effectLst>
                    <a:latin typeface="Arial" charset="0"/>
                    <a:ea typeface="幼圆" pitchFamily="49" charset="-122"/>
                  </a:rPr>
                  <a:t> </a:t>
                </a:r>
                <a:r>
                  <a:rPr lang="zh-CN" altLang="en-US" sz="2400" dirty="0">
                    <a:solidFill>
                      <a:srgbClr val="3333FF"/>
                    </a:solidFill>
                    <a:effectLst>
                      <a:outerShdw blurRad="38100" dist="38100" dir="2700000" algn="tl">
                        <a:srgbClr val="000000">
                          <a:alpha val="43137"/>
                        </a:srgbClr>
                      </a:outerShdw>
                    </a:effectLst>
                    <a:latin typeface="Arial" charset="0"/>
                    <a:ea typeface="幼圆" pitchFamily="49" charset="-122"/>
                  </a:rPr>
                  <a:t>段    号                               </a:t>
                </a:r>
                <a:r>
                  <a:rPr lang="zh-CN" altLang="en-US" sz="2400" dirty="0">
                    <a:solidFill>
                      <a:srgbClr val="3333FF"/>
                    </a:solidFill>
                    <a:effectLst>
                      <a:outerShdw blurRad="38100" dist="38100" dir="2700000" algn="tl">
                        <a:srgbClr val="C0C0C0"/>
                      </a:outerShdw>
                    </a:effectLst>
                    <a:latin typeface="Arial" charset="0"/>
                    <a:ea typeface="幼圆" pitchFamily="49" charset="-122"/>
                  </a:rPr>
                  <a:t>段内地址</a:t>
                </a:r>
                <a:endParaRPr lang="zh-CN" altLang="en-US" sz="2400" dirty="0">
                  <a:solidFill>
                    <a:srgbClr val="3333FF"/>
                  </a:solidFill>
                  <a:effectLst>
                    <a:outerShdw blurRad="38100" dist="38100" dir="2700000" algn="tl">
                      <a:srgbClr val="C0C0C0"/>
                    </a:outerShdw>
                  </a:effectLst>
                  <a:ea typeface="幼圆" pitchFamily="49" charset="-122"/>
                </a:endParaRPr>
              </a:p>
            </p:txBody>
          </p:sp>
          <p:sp>
            <p:nvSpPr>
              <p:cNvPr id="78857" name="Line 6">
                <a:extLst>
                  <a:ext uri="{FF2B5EF4-FFF2-40B4-BE49-F238E27FC236}">
                    <a16:creationId xmlns:a16="http://schemas.microsoft.com/office/drawing/2014/main" id="{617AAE7A-143C-1B40-8EA9-B4C1B08B7DF5}"/>
                  </a:ext>
                </a:extLst>
              </p:cNvPr>
              <p:cNvSpPr>
                <a:spLocks noChangeShapeType="1"/>
              </p:cNvSpPr>
              <p:nvPr/>
            </p:nvSpPr>
            <p:spPr bwMode="auto">
              <a:xfrm>
                <a:off x="4267200" y="1628800"/>
                <a:ext cx="0" cy="533400"/>
              </a:xfrm>
              <a:prstGeom prst="line">
                <a:avLst/>
              </a:prstGeom>
              <a:noFill/>
              <a:ln w="381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 name="TextBox 10">
            <a:extLst>
              <a:ext uri="{FF2B5EF4-FFF2-40B4-BE49-F238E27FC236}">
                <a16:creationId xmlns:a16="http://schemas.microsoft.com/office/drawing/2014/main" id="{42319557-53DB-6145-9B04-9F853CCBBCD0}"/>
              </a:ext>
            </a:extLst>
          </p:cNvPr>
          <p:cNvSpPr txBox="1">
            <a:spLocks noChangeArrowheads="1"/>
          </p:cNvSpPr>
          <p:nvPr/>
        </p:nvSpPr>
        <p:spPr bwMode="auto">
          <a:xfrm>
            <a:off x="684213" y="5157788"/>
            <a:ext cx="8459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3200">
                <a:solidFill>
                  <a:srgbClr val="FF3300"/>
                </a:solidFill>
                <a:latin typeface="幼圆" pitchFamily="49" charset="-122"/>
                <a:ea typeface="幼圆" pitchFamily="49" charset="-122"/>
              </a:rPr>
              <a:t>如何才能在内存中找到各逻辑段对应的位置？</a:t>
            </a:r>
          </a:p>
        </p:txBody>
      </p:sp>
      <p:sp>
        <p:nvSpPr>
          <p:cNvPr id="78853" name="Rectangle 2">
            <a:extLst>
              <a:ext uri="{FF2B5EF4-FFF2-40B4-BE49-F238E27FC236}">
                <a16:creationId xmlns:a16="http://schemas.microsoft.com/office/drawing/2014/main" id="{BD3AA037-368A-BA4B-9F63-20ADE34969BE}"/>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11173857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59A978-AF03-8E43-BE57-4DBFFBD4F4AF}"/>
              </a:ext>
            </a:extLst>
          </p:cNvPr>
          <p:cNvSpPr>
            <a:spLocks noGrp="1"/>
          </p:cNvSpPr>
          <p:nvPr>
            <p:ph idx="1"/>
          </p:nvPr>
        </p:nvSpPr>
        <p:spPr>
          <a:xfrm>
            <a:off x="539750" y="549275"/>
            <a:ext cx="8205788" cy="6048375"/>
          </a:xfrm>
        </p:spPr>
        <p:txBody>
          <a:bodyPr/>
          <a:lstStyle/>
          <a:p>
            <a:pPr>
              <a:lnSpc>
                <a:spcPct val="150000"/>
              </a:lnSpc>
              <a:buClr>
                <a:srgbClr val="0000FF"/>
              </a:buClr>
            </a:pPr>
            <a:r>
              <a:rPr lang="zh-CN" altLang="en-US" b="1">
                <a:solidFill>
                  <a:srgbClr val="D60093"/>
                </a:solidFill>
                <a:latin typeface="幼圆" pitchFamily="49" charset="-122"/>
                <a:ea typeface="幼圆" pitchFamily="49" charset="-122"/>
              </a:rPr>
              <a:t>段表</a:t>
            </a:r>
            <a:endParaRPr lang="en-US" altLang="zh-CN" b="1">
              <a:solidFill>
                <a:srgbClr val="D60093"/>
              </a:solidFill>
              <a:latin typeface="幼圆" pitchFamily="49" charset="-122"/>
              <a:ea typeface="幼圆" pitchFamily="49" charset="-122"/>
            </a:endParaRPr>
          </a:p>
          <a:p>
            <a:pPr lvl="1">
              <a:lnSpc>
                <a:spcPct val="150000"/>
              </a:lnSpc>
              <a:buClr>
                <a:srgbClr val="0000FF"/>
              </a:buClr>
            </a:pPr>
            <a:r>
              <a:rPr lang="zh-CN" altLang="en-US" b="1">
                <a:solidFill>
                  <a:srgbClr val="000000"/>
                </a:solidFill>
                <a:latin typeface="幼圆" pitchFamily="49" charset="-122"/>
                <a:ea typeface="幼圆" pitchFamily="49" charset="-122"/>
              </a:rPr>
              <a:t>为每个进程建立一张段映射表（段表）</a:t>
            </a:r>
            <a:endParaRPr lang="en-US" altLang="zh-CN" b="1">
              <a:solidFill>
                <a:srgbClr val="000000"/>
              </a:solidFill>
              <a:latin typeface="幼圆" pitchFamily="49" charset="-122"/>
              <a:ea typeface="幼圆" pitchFamily="49" charset="-122"/>
            </a:endParaRPr>
          </a:p>
          <a:p>
            <a:pPr lvl="1">
              <a:lnSpc>
                <a:spcPct val="150000"/>
              </a:lnSpc>
              <a:buClr>
                <a:srgbClr val="0000FF"/>
              </a:buClr>
            </a:pPr>
            <a:r>
              <a:rPr lang="zh-CN" altLang="en-US" b="1">
                <a:solidFill>
                  <a:srgbClr val="000000"/>
                </a:solidFill>
                <a:latin typeface="幼圆" pitchFamily="49" charset="-122"/>
                <a:ea typeface="幼圆" pitchFamily="49" charset="-122"/>
              </a:rPr>
              <a:t>每个段在段表中占有一表项。记录该段在内存中的</a:t>
            </a:r>
            <a:r>
              <a:rPr lang="zh-CN" altLang="en-US" b="1">
                <a:solidFill>
                  <a:srgbClr val="0000FF"/>
                </a:solidFill>
                <a:latin typeface="幼圆" pitchFamily="49" charset="-122"/>
                <a:ea typeface="幼圆" pitchFamily="49" charset="-122"/>
              </a:rPr>
              <a:t>起始地址</a:t>
            </a:r>
            <a:r>
              <a:rPr lang="zh-CN" altLang="en-US" b="1">
                <a:solidFill>
                  <a:srgbClr val="000000"/>
                </a:solidFill>
                <a:latin typeface="幼圆" pitchFamily="49" charset="-122"/>
                <a:ea typeface="幼圆" pitchFamily="49" charset="-122"/>
              </a:rPr>
              <a:t>（基址）和</a:t>
            </a:r>
            <a:r>
              <a:rPr lang="zh-CN" altLang="en-US" b="1">
                <a:solidFill>
                  <a:srgbClr val="0000FF"/>
                </a:solidFill>
                <a:latin typeface="幼圆" pitchFamily="49" charset="-122"/>
                <a:ea typeface="幼圆" pitchFamily="49" charset="-122"/>
              </a:rPr>
              <a:t>段的长度</a:t>
            </a:r>
            <a:endParaRPr lang="en-US" altLang="zh-CN" b="1">
              <a:solidFill>
                <a:srgbClr val="0000FF"/>
              </a:solidFill>
              <a:latin typeface="幼圆" pitchFamily="49" charset="-122"/>
              <a:ea typeface="幼圆" pitchFamily="49" charset="-122"/>
            </a:endParaRPr>
          </a:p>
          <a:p>
            <a:pPr lvl="1">
              <a:lnSpc>
                <a:spcPct val="150000"/>
              </a:lnSpc>
              <a:buClr>
                <a:srgbClr val="0000FF"/>
              </a:buClr>
            </a:pPr>
            <a:r>
              <a:rPr lang="zh-CN" altLang="en-US" b="1">
                <a:solidFill>
                  <a:srgbClr val="000000"/>
                </a:solidFill>
                <a:latin typeface="幼圆" pitchFamily="49" charset="-122"/>
                <a:ea typeface="幼圆" pitchFamily="49" charset="-122"/>
              </a:rPr>
              <a:t>段表按段号从小到大的顺序排列，并包含该进程的全部段</a:t>
            </a:r>
            <a:endParaRPr lang="en-US" altLang="zh-CN" b="1">
              <a:solidFill>
                <a:srgbClr val="000000"/>
              </a:solidFill>
              <a:latin typeface="幼圆" pitchFamily="49" charset="-122"/>
              <a:ea typeface="幼圆" pitchFamily="49" charset="-122"/>
            </a:endParaRPr>
          </a:p>
        </p:txBody>
      </p:sp>
      <p:sp>
        <p:nvSpPr>
          <p:cNvPr id="79875" name="Rectangle 2">
            <a:extLst>
              <a:ext uri="{FF2B5EF4-FFF2-40B4-BE49-F238E27FC236}">
                <a16:creationId xmlns:a16="http://schemas.microsoft.com/office/drawing/2014/main" id="{CCF5A3FB-76AE-3445-A1F1-88987C679869}"/>
              </a:ext>
            </a:extLst>
          </p:cNvPr>
          <p:cNvSpPr>
            <a:spLocks noChangeArrowheads="1"/>
          </p:cNvSpPr>
          <p:nvPr/>
        </p:nvSpPr>
        <p:spPr bwMode="auto">
          <a:xfrm>
            <a:off x="533400" y="3810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388284022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a:extLst>
              <a:ext uri="{FF2B5EF4-FFF2-40B4-BE49-F238E27FC236}">
                <a16:creationId xmlns:a16="http://schemas.microsoft.com/office/drawing/2014/main" id="{1CCC0AC6-388E-C444-92BE-D1100457724E}"/>
              </a:ext>
            </a:extLst>
          </p:cNvPr>
          <p:cNvGraphicFramePr>
            <a:graphicFrameLocks noChangeAspect="1"/>
          </p:cNvGraphicFramePr>
          <p:nvPr/>
        </p:nvGraphicFramePr>
        <p:xfrm>
          <a:off x="473075" y="785813"/>
          <a:ext cx="8636000" cy="5387975"/>
        </p:xfrm>
        <a:graphic>
          <a:graphicData uri="http://schemas.openxmlformats.org/presentationml/2006/ole">
            <mc:AlternateContent xmlns:mc="http://schemas.openxmlformats.org/markup-compatibility/2006">
              <mc:Choice xmlns:v="urn:schemas-microsoft-com:vml" Requires="v">
                <p:oleObj spid="_x0000_s280582" name="VISIO" r:id="rId3" imgW="4140200" imgH="2590800" progId="Visio.Drawing.4">
                  <p:embed/>
                </p:oleObj>
              </mc:Choice>
              <mc:Fallback>
                <p:oleObj name="VISIO" r:id="rId3" imgW="4140200" imgH="2590800" progId="Visio.Drawing.4">
                  <p:embed/>
                  <p:pic>
                    <p:nvPicPr>
                      <p:cNvPr id="3074" name="Object 2">
                        <a:extLst>
                          <a:ext uri="{FF2B5EF4-FFF2-40B4-BE49-F238E27FC236}">
                            <a16:creationId xmlns:a16="http://schemas.microsoft.com/office/drawing/2014/main" id="{1CCC0AC6-388E-C444-92BE-D11004577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075" y="785813"/>
                        <a:ext cx="8636000" cy="538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Text Box 4">
            <a:extLst>
              <a:ext uri="{FF2B5EF4-FFF2-40B4-BE49-F238E27FC236}">
                <a16:creationId xmlns:a16="http://schemas.microsoft.com/office/drawing/2014/main" id="{FD6A73B3-5B02-864B-B93A-D36172972763}"/>
              </a:ext>
            </a:extLst>
          </p:cNvPr>
          <p:cNvSpPr txBox="1">
            <a:spLocks noChangeArrowheads="1"/>
          </p:cNvSpPr>
          <p:nvPr/>
        </p:nvSpPr>
        <p:spPr bwMode="auto">
          <a:xfrm>
            <a:off x="2947988" y="5949950"/>
            <a:ext cx="3481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 </a:t>
            </a:r>
            <a:r>
              <a:rPr lang="zh-CN" altLang="en-US" sz="2400">
                <a:solidFill>
                  <a:srgbClr val="0000FF"/>
                </a:solidFill>
              </a:rPr>
              <a:t>利用段表实现地址映射 </a:t>
            </a:r>
          </a:p>
        </p:txBody>
      </p:sp>
      <p:sp>
        <p:nvSpPr>
          <p:cNvPr id="3076" name="Rectangle 2">
            <a:extLst>
              <a:ext uri="{FF2B5EF4-FFF2-40B4-BE49-F238E27FC236}">
                <a16:creationId xmlns:a16="http://schemas.microsoft.com/office/drawing/2014/main" id="{ED7BA08E-330F-2745-B626-9A4293ED8CF1}"/>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3548614425"/>
      </p:ext>
    </p:extLst>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a:extLst>
              <a:ext uri="{FF2B5EF4-FFF2-40B4-BE49-F238E27FC236}">
                <a16:creationId xmlns:a16="http://schemas.microsoft.com/office/drawing/2014/main" id="{E9DB9E14-4921-D04D-89CC-9238B3A787A4}"/>
              </a:ext>
            </a:extLst>
          </p:cNvPr>
          <p:cNvSpPr>
            <a:spLocks noGrp="1"/>
          </p:cNvSpPr>
          <p:nvPr>
            <p:ph idx="1"/>
          </p:nvPr>
        </p:nvSpPr>
        <p:spPr>
          <a:xfrm>
            <a:off x="685800" y="742950"/>
            <a:ext cx="8029575" cy="4186238"/>
          </a:xfrm>
        </p:spPr>
        <p:txBody>
          <a:bodyPr/>
          <a:lstStyle/>
          <a:p>
            <a:pPr>
              <a:lnSpc>
                <a:spcPct val="150000"/>
              </a:lnSpc>
              <a:buClr>
                <a:srgbClr val="0000FF"/>
              </a:buClr>
            </a:pPr>
            <a:r>
              <a:rPr lang="zh-CN" altLang="en-US" b="1">
                <a:solidFill>
                  <a:srgbClr val="D60093"/>
                </a:solidFill>
                <a:latin typeface="幼圆" pitchFamily="49" charset="-122"/>
                <a:ea typeface="幼圆" pitchFamily="49" charset="-122"/>
              </a:rPr>
              <a:t>地址变换机构</a:t>
            </a:r>
            <a:endParaRPr lang="en-US" altLang="zh-CN" b="1">
              <a:solidFill>
                <a:srgbClr val="D60093"/>
              </a:solidFill>
              <a:latin typeface="幼圆" pitchFamily="49" charset="-122"/>
              <a:ea typeface="幼圆" pitchFamily="49" charset="-122"/>
            </a:endParaRPr>
          </a:p>
          <a:p>
            <a:pPr lvl="1">
              <a:lnSpc>
                <a:spcPct val="150000"/>
              </a:lnSpc>
              <a:buClr>
                <a:srgbClr val="0000FF"/>
              </a:buClr>
            </a:pPr>
            <a:r>
              <a:rPr lang="zh-CN" altLang="en-US" b="1">
                <a:solidFill>
                  <a:srgbClr val="FF3300"/>
                </a:solidFill>
                <a:latin typeface="幼圆" pitchFamily="49" charset="-122"/>
                <a:ea typeface="幼圆" pitchFamily="49" charset="-122"/>
              </a:rPr>
              <a:t>段表寄存器</a:t>
            </a:r>
            <a:r>
              <a:rPr lang="zh-CN" altLang="en-US" b="1">
                <a:solidFill>
                  <a:srgbClr val="000000"/>
                </a:solidFill>
                <a:latin typeface="幼圆" pitchFamily="49" charset="-122"/>
                <a:ea typeface="幼圆" pitchFamily="49" charset="-122"/>
              </a:rPr>
              <a:t>：存放</a:t>
            </a:r>
            <a:r>
              <a:rPr lang="zh-CN" altLang="en-US" b="1">
                <a:solidFill>
                  <a:srgbClr val="0000FF"/>
                </a:solidFill>
                <a:latin typeface="幼圆" pitchFamily="49" charset="-122"/>
                <a:ea typeface="幼圆" pitchFamily="49" charset="-122"/>
              </a:rPr>
              <a:t>段表始地址</a:t>
            </a:r>
            <a:r>
              <a:rPr lang="zh-CN" altLang="en-US" b="1">
                <a:solidFill>
                  <a:srgbClr val="000000"/>
                </a:solidFill>
                <a:latin typeface="幼圆" pitchFamily="49" charset="-122"/>
                <a:ea typeface="幼圆" pitchFamily="49" charset="-122"/>
              </a:rPr>
              <a:t>和</a:t>
            </a:r>
            <a:r>
              <a:rPr lang="zh-CN" altLang="en-US" b="1">
                <a:solidFill>
                  <a:srgbClr val="0000FF"/>
                </a:solidFill>
                <a:latin typeface="幼圆" pitchFamily="49" charset="-122"/>
                <a:ea typeface="幼圆" pitchFamily="49" charset="-122"/>
              </a:rPr>
              <a:t>段表长度</a:t>
            </a:r>
            <a:r>
              <a:rPr lang="en-US" altLang="zh-CN" b="1">
                <a:solidFill>
                  <a:srgbClr val="0000FF"/>
                </a:solidFill>
                <a:latin typeface="幼圆" pitchFamily="49" charset="-122"/>
                <a:ea typeface="幼圆" pitchFamily="49" charset="-122"/>
              </a:rPr>
              <a:t>TL</a:t>
            </a:r>
          </a:p>
          <a:p>
            <a:pPr lvl="1">
              <a:lnSpc>
                <a:spcPct val="150000"/>
              </a:lnSpc>
              <a:buClr>
                <a:srgbClr val="0000FF"/>
              </a:buClr>
            </a:pPr>
            <a:r>
              <a:rPr lang="zh-CN" altLang="en-US" b="1">
                <a:solidFill>
                  <a:srgbClr val="000000"/>
                </a:solidFill>
                <a:latin typeface="幼圆" pitchFamily="49" charset="-122"/>
                <a:ea typeface="幼圆" pitchFamily="49" charset="-122"/>
              </a:rPr>
              <a:t>段号</a:t>
            </a:r>
            <a:r>
              <a:rPr lang="en-US" altLang="zh-CN" b="1">
                <a:solidFill>
                  <a:srgbClr val="000000"/>
                </a:solidFill>
                <a:latin typeface="幼圆" pitchFamily="49" charset="-122"/>
                <a:ea typeface="幼圆" pitchFamily="49" charset="-122"/>
              </a:rPr>
              <a:t>S &gt;= </a:t>
            </a:r>
            <a:r>
              <a:rPr lang="zh-CN" altLang="en-US" b="1">
                <a:solidFill>
                  <a:srgbClr val="000000"/>
                </a:solidFill>
                <a:latin typeface="幼圆" pitchFamily="49" charset="-122"/>
                <a:ea typeface="幼圆" pitchFamily="49" charset="-122"/>
              </a:rPr>
              <a:t>段表长度</a:t>
            </a:r>
            <a:r>
              <a:rPr lang="en-US" altLang="zh-CN" b="1">
                <a:solidFill>
                  <a:srgbClr val="000000"/>
                </a:solidFill>
                <a:latin typeface="幼圆" pitchFamily="49" charset="-122"/>
                <a:ea typeface="幼圆" pitchFamily="49" charset="-122"/>
              </a:rPr>
              <a:t>TL --&gt; </a:t>
            </a:r>
            <a:r>
              <a:rPr lang="zh-CN" altLang="en-US" b="1">
                <a:solidFill>
                  <a:srgbClr val="0000FF"/>
                </a:solidFill>
                <a:latin typeface="幼圆" pitchFamily="49" charset="-122"/>
                <a:ea typeface="幼圆" pitchFamily="49" charset="-122"/>
              </a:rPr>
              <a:t>访问越界。</a:t>
            </a:r>
            <a:r>
              <a:rPr lang="zh-CN" altLang="en-US" b="1">
                <a:solidFill>
                  <a:srgbClr val="000000"/>
                </a:solidFill>
                <a:latin typeface="幼圆" pitchFamily="49" charset="-122"/>
                <a:ea typeface="幼圆" pitchFamily="49" charset="-122"/>
              </a:rPr>
              <a:t>否则，从段表项中读出该段在内存的起始地址</a:t>
            </a:r>
            <a:endParaRPr lang="en-US" altLang="zh-CN" b="1">
              <a:solidFill>
                <a:srgbClr val="000000"/>
              </a:solidFill>
              <a:latin typeface="幼圆" pitchFamily="49" charset="-122"/>
              <a:ea typeface="幼圆" pitchFamily="49" charset="-122"/>
            </a:endParaRPr>
          </a:p>
          <a:p>
            <a:pPr lvl="1">
              <a:lnSpc>
                <a:spcPct val="150000"/>
              </a:lnSpc>
              <a:buClr>
                <a:srgbClr val="0000FF"/>
              </a:buClr>
            </a:pPr>
            <a:r>
              <a:rPr lang="zh-CN" altLang="en-US" b="1">
                <a:solidFill>
                  <a:srgbClr val="000000"/>
                </a:solidFill>
                <a:latin typeface="幼圆" pitchFamily="49" charset="-122"/>
                <a:ea typeface="幼圆" pitchFamily="49" charset="-122"/>
              </a:rPr>
              <a:t>段内地址</a:t>
            </a:r>
            <a:r>
              <a:rPr lang="en-US" altLang="zh-CN" b="1">
                <a:solidFill>
                  <a:srgbClr val="000000"/>
                </a:solidFill>
                <a:latin typeface="幼圆" pitchFamily="49" charset="-122"/>
                <a:ea typeface="幼圆" pitchFamily="49" charset="-122"/>
              </a:rPr>
              <a:t>d &gt;= </a:t>
            </a:r>
            <a:r>
              <a:rPr lang="zh-CN" altLang="en-US" b="1">
                <a:solidFill>
                  <a:srgbClr val="000000"/>
                </a:solidFill>
                <a:latin typeface="幼圆" pitchFamily="49" charset="-122"/>
                <a:ea typeface="幼圆" pitchFamily="49" charset="-122"/>
              </a:rPr>
              <a:t>段长</a:t>
            </a:r>
            <a:r>
              <a:rPr lang="en-US" altLang="zh-CN" b="1">
                <a:solidFill>
                  <a:srgbClr val="000000"/>
                </a:solidFill>
                <a:latin typeface="幼圆" pitchFamily="49" charset="-122"/>
                <a:ea typeface="幼圆" pitchFamily="49" charset="-122"/>
              </a:rPr>
              <a:t>SL --&gt; </a:t>
            </a:r>
            <a:r>
              <a:rPr lang="zh-CN" altLang="zh-CN" b="1">
                <a:solidFill>
                  <a:srgbClr val="0000FF"/>
                </a:solidFill>
                <a:latin typeface="幼圆" pitchFamily="49" charset="-122"/>
                <a:ea typeface="幼圆" pitchFamily="49" charset="-122"/>
              </a:rPr>
              <a:t>越界中断</a:t>
            </a:r>
            <a:r>
              <a:rPr lang="zh-CN" altLang="en-US" b="1">
                <a:solidFill>
                  <a:srgbClr val="0000FF"/>
                </a:solidFill>
                <a:latin typeface="幼圆" pitchFamily="49" charset="-122"/>
                <a:ea typeface="幼圆" pitchFamily="49" charset="-122"/>
              </a:rPr>
              <a:t>。</a:t>
            </a:r>
            <a:r>
              <a:rPr lang="zh-CN" altLang="zh-CN" b="1">
                <a:solidFill>
                  <a:srgbClr val="000000"/>
                </a:solidFill>
                <a:latin typeface="幼圆" pitchFamily="49" charset="-122"/>
                <a:ea typeface="幼圆" pitchFamily="49" charset="-122"/>
              </a:rPr>
              <a:t>否则，</a:t>
            </a:r>
            <a:r>
              <a:rPr lang="zh-CN" altLang="zh-CN" b="1">
                <a:solidFill>
                  <a:srgbClr val="0000FF"/>
                </a:solidFill>
                <a:latin typeface="幼圆" pitchFamily="49" charset="-122"/>
                <a:ea typeface="幼圆" pitchFamily="49" charset="-122"/>
              </a:rPr>
              <a:t>基址 + 段内地址</a:t>
            </a:r>
            <a:r>
              <a:rPr lang="en-US" altLang="zh-CN" b="1">
                <a:solidFill>
                  <a:srgbClr val="0000FF"/>
                </a:solidFill>
                <a:latin typeface="幼圆" pitchFamily="49" charset="-122"/>
                <a:ea typeface="幼圆" pitchFamily="49" charset="-122"/>
              </a:rPr>
              <a:t>d = </a:t>
            </a:r>
            <a:r>
              <a:rPr lang="zh-CN" altLang="en-US" b="1">
                <a:solidFill>
                  <a:srgbClr val="0000FF"/>
                </a:solidFill>
                <a:latin typeface="幼圆" pitchFamily="49" charset="-122"/>
                <a:ea typeface="幼圆" pitchFamily="49" charset="-122"/>
              </a:rPr>
              <a:t>内存物理地址</a:t>
            </a:r>
            <a:endParaRPr lang="zh-CN" altLang="en-US" b="1">
              <a:solidFill>
                <a:srgbClr val="000000"/>
              </a:solidFill>
            </a:endParaRPr>
          </a:p>
          <a:p>
            <a:pPr>
              <a:lnSpc>
                <a:spcPct val="150000"/>
              </a:lnSpc>
            </a:pPr>
            <a:endParaRPr lang="zh-CN" altLang="en-US"/>
          </a:p>
        </p:txBody>
      </p:sp>
      <p:sp>
        <p:nvSpPr>
          <p:cNvPr id="80899" name="Rectangle 2">
            <a:extLst>
              <a:ext uri="{FF2B5EF4-FFF2-40B4-BE49-F238E27FC236}">
                <a16:creationId xmlns:a16="http://schemas.microsoft.com/office/drawing/2014/main" id="{5EC67270-BA38-1B45-AEC1-808D26F777CA}"/>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960490160"/>
      </p:ext>
    </p:extLst>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a:extLst>
              <a:ext uri="{FF2B5EF4-FFF2-40B4-BE49-F238E27FC236}">
                <a16:creationId xmlns:a16="http://schemas.microsoft.com/office/drawing/2014/main" id="{11F95A59-8700-2A43-B880-0BE5C83F7D21}"/>
              </a:ext>
            </a:extLst>
          </p:cNvPr>
          <p:cNvGraphicFramePr>
            <a:graphicFrameLocks noChangeAspect="1"/>
          </p:cNvGraphicFramePr>
          <p:nvPr/>
        </p:nvGraphicFramePr>
        <p:xfrm>
          <a:off x="534988" y="642938"/>
          <a:ext cx="8466137" cy="6000750"/>
        </p:xfrm>
        <a:graphic>
          <a:graphicData uri="http://schemas.openxmlformats.org/presentationml/2006/ole">
            <mc:AlternateContent xmlns:mc="http://schemas.openxmlformats.org/markup-compatibility/2006">
              <mc:Choice xmlns:v="urn:schemas-microsoft-com:vml" Requires="v">
                <p:oleObj spid="_x0000_s282630" name="VISIO" r:id="rId3" imgW="4000500" imgH="2844800" progId="Visio.Drawing.4">
                  <p:embed/>
                </p:oleObj>
              </mc:Choice>
              <mc:Fallback>
                <p:oleObj name="VISIO" r:id="rId3" imgW="4000500" imgH="2844800" progId="Visio.Drawing.4">
                  <p:embed/>
                  <p:pic>
                    <p:nvPicPr>
                      <p:cNvPr id="4098" name="Object 2">
                        <a:extLst>
                          <a:ext uri="{FF2B5EF4-FFF2-40B4-BE49-F238E27FC236}">
                            <a16:creationId xmlns:a16="http://schemas.microsoft.com/office/drawing/2014/main" id="{11F95A59-8700-2A43-B880-0BE5C83F7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988" y="642938"/>
                        <a:ext cx="8466137"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2">
            <a:extLst>
              <a:ext uri="{FF2B5EF4-FFF2-40B4-BE49-F238E27FC236}">
                <a16:creationId xmlns:a16="http://schemas.microsoft.com/office/drawing/2014/main" id="{7F43592B-1666-F040-9747-64DA756197E1}"/>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
        <p:nvSpPr>
          <p:cNvPr id="4100" name="矩形 7">
            <a:extLst>
              <a:ext uri="{FF2B5EF4-FFF2-40B4-BE49-F238E27FC236}">
                <a16:creationId xmlns:a16="http://schemas.microsoft.com/office/drawing/2014/main" id="{5220AE1A-0E5F-0D4E-B67B-C04EDEED4099}"/>
              </a:ext>
            </a:extLst>
          </p:cNvPr>
          <p:cNvSpPr>
            <a:spLocks noChangeArrowheads="1"/>
          </p:cNvSpPr>
          <p:nvPr/>
        </p:nvSpPr>
        <p:spPr bwMode="auto">
          <a:xfrm>
            <a:off x="1143000" y="5059363"/>
            <a:ext cx="26558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pPr>
            <a:r>
              <a:rPr lang="zh-CN" altLang="en-US" sz="3200">
                <a:solidFill>
                  <a:srgbClr val="0000FF"/>
                </a:solidFill>
                <a:latin typeface="幼圆" pitchFamily="49" charset="-122"/>
                <a:ea typeface="幼圆" pitchFamily="49" charset="-122"/>
              </a:rPr>
              <a:t>地址变换机构</a:t>
            </a:r>
            <a:endParaRPr lang="en-US" altLang="zh-CN" sz="3200">
              <a:solidFill>
                <a:srgbClr val="0000FF"/>
              </a:solidFill>
              <a:latin typeface="幼圆" pitchFamily="49" charset="-122"/>
              <a:ea typeface="幼圆" pitchFamily="49" charset="-122"/>
            </a:endParaRPr>
          </a:p>
        </p:txBody>
      </p:sp>
    </p:spTree>
    <p:extLst>
      <p:ext uri="{BB962C8B-B14F-4D97-AF65-F5344CB8AC3E}">
        <p14:creationId xmlns:p14="http://schemas.microsoft.com/office/powerpoint/2010/main" val="1183272041"/>
      </p:ext>
    </p:extLst>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53A2DF33-571B-4642-A5D9-7D42C61F3B76}"/>
              </a:ext>
            </a:extLst>
          </p:cNvPr>
          <p:cNvSpPr txBox="1">
            <a:spLocks noChangeArrowheads="1"/>
          </p:cNvSpPr>
          <p:nvPr/>
        </p:nvSpPr>
        <p:spPr bwMode="auto">
          <a:xfrm>
            <a:off x="481013" y="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a:solidFill>
                  <a:srgbClr val="FF0066"/>
                </a:solidFill>
                <a:latin typeface="Arial" panose="020B0604020202020204" pitchFamily="34" charset="0"/>
                <a:ea typeface="幼圆" pitchFamily="49" charset="-122"/>
              </a:rPr>
              <a:t>分段存储管理方式</a:t>
            </a:r>
            <a:r>
              <a:rPr lang="zh-CN" altLang="en-US" sz="2800">
                <a:solidFill>
                  <a:srgbClr val="3333FF"/>
                </a:solidFill>
                <a:latin typeface="Arial" panose="020B0604020202020204" pitchFamily="34" charset="0"/>
                <a:ea typeface="幼圆" pitchFamily="49" charset="-122"/>
              </a:rPr>
              <a:t>地址变换</a:t>
            </a:r>
          </a:p>
        </p:txBody>
      </p:sp>
      <p:graphicFrame>
        <p:nvGraphicFramePr>
          <p:cNvPr id="3075" name="Group 3">
            <a:extLst>
              <a:ext uri="{FF2B5EF4-FFF2-40B4-BE49-F238E27FC236}">
                <a16:creationId xmlns:a16="http://schemas.microsoft.com/office/drawing/2014/main" id="{CEB0CA3A-52DC-C248-8082-8F7893B5B4F6}"/>
              </a:ext>
            </a:extLst>
          </p:cNvPr>
          <p:cNvGraphicFramePr>
            <a:graphicFrameLocks noGrp="1"/>
          </p:cNvGraphicFramePr>
          <p:nvPr/>
        </p:nvGraphicFramePr>
        <p:xfrm>
          <a:off x="4648200" y="1752600"/>
          <a:ext cx="4191000" cy="457200"/>
        </p:xfrm>
        <a:graphic>
          <a:graphicData uri="http://schemas.openxmlformats.org/drawingml/2006/table">
            <a:tbl>
              <a:tblPr/>
              <a:tblGrid>
                <a:gridCol w="261938">
                  <a:extLst>
                    <a:ext uri="{9D8B030D-6E8A-4147-A177-3AD203B41FA5}">
                      <a16:colId xmlns:a16="http://schemas.microsoft.com/office/drawing/2014/main" val="3364091522"/>
                    </a:ext>
                  </a:extLst>
                </a:gridCol>
                <a:gridCol w="261937">
                  <a:extLst>
                    <a:ext uri="{9D8B030D-6E8A-4147-A177-3AD203B41FA5}">
                      <a16:colId xmlns:a16="http://schemas.microsoft.com/office/drawing/2014/main" val="3760614461"/>
                    </a:ext>
                  </a:extLst>
                </a:gridCol>
                <a:gridCol w="261938">
                  <a:extLst>
                    <a:ext uri="{9D8B030D-6E8A-4147-A177-3AD203B41FA5}">
                      <a16:colId xmlns:a16="http://schemas.microsoft.com/office/drawing/2014/main" val="1845115905"/>
                    </a:ext>
                  </a:extLst>
                </a:gridCol>
                <a:gridCol w="261937">
                  <a:extLst>
                    <a:ext uri="{9D8B030D-6E8A-4147-A177-3AD203B41FA5}">
                      <a16:colId xmlns:a16="http://schemas.microsoft.com/office/drawing/2014/main" val="406488873"/>
                    </a:ext>
                  </a:extLst>
                </a:gridCol>
                <a:gridCol w="261938">
                  <a:extLst>
                    <a:ext uri="{9D8B030D-6E8A-4147-A177-3AD203B41FA5}">
                      <a16:colId xmlns:a16="http://schemas.microsoft.com/office/drawing/2014/main" val="1790121300"/>
                    </a:ext>
                  </a:extLst>
                </a:gridCol>
                <a:gridCol w="261937">
                  <a:extLst>
                    <a:ext uri="{9D8B030D-6E8A-4147-A177-3AD203B41FA5}">
                      <a16:colId xmlns:a16="http://schemas.microsoft.com/office/drawing/2014/main" val="2089999820"/>
                    </a:ext>
                  </a:extLst>
                </a:gridCol>
                <a:gridCol w="261938">
                  <a:extLst>
                    <a:ext uri="{9D8B030D-6E8A-4147-A177-3AD203B41FA5}">
                      <a16:colId xmlns:a16="http://schemas.microsoft.com/office/drawing/2014/main" val="979197403"/>
                    </a:ext>
                  </a:extLst>
                </a:gridCol>
                <a:gridCol w="261937">
                  <a:extLst>
                    <a:ext uri="{9D8B030D-6E8A-4147-A177-3AD203B41FA5}">
                      <a16:colId xmlns:a16="http://schemas.microsoft.com/office/drawing/2014/main" val="2079542387"/>
                    </a:ext>
                  </a:extLst>
                </a:gridCol>
                <a:gridCol w="261938">
                  <a:extLst>
                    <a:ext uri="{9D8B030D-6E8A-4147-A177-3AD203B41FA5}">
                      <a16:colId xmlns:a16="http://schemas.microsoft.com/office/drawing/2014/main" val="4176887504"/>
                    </a:ext>
                  </a:extLst>
                </a:gridCol>
                <a:gridCol w="261937">
                  <a:extLst>
                    <a:ext uri="{9D8B030D-6E8A-4147-A177-3AD203B41FA5}">
                      <a16:colId xmlns:a16="http://schemas.microsoft.com/office/drawing/2014/main" val="3380596672"/>
                    </a:ext>
                  </a:extLst>
                </a:gridCol>
                <a:gridCol w="261938">
                  <a:extLst>
                    <a:ext uri="{9D8B030D-6E8A-4147-A177-3AD203B41FA5}">
                      <a16:colId xmlns:a16="http://schemas.microsoft.com/office/drawing/2014/main" val="161046571"/>
                    </a:ext>
                  </a:extLst>
                </a:gridCol>
                <a:gridCol w="261937">
                  <a:extLst>
                    <a:ext uri="{9D8B030D-6E8A-4147-A177-3AD203B41FA5}">
                      <a16:colId xmlns:a16="http://schemas.microsoft.com/office/drawing/2014/main" val="2997646643"/>
                    </a:ext>
                  </a:extLst>
                </a:gridCol>
                <a:gridCol w="261938">
                  <a:extLst>
                    <a:ext uri="{9D8B030D-6E8A-4147-A177-3AD203B41FA5}">
                      <a16:colId xmlns:a16="http://schemas.microsoft.com/office/drawing/2014/main" val="3527601473"/>
                    </a:ext>
                  </a:extLst>
                </a:gridCol>
                <a:gridCol w="261937">
                  <a:extLst>
                    <a:ext uri="{9D8B030D-6E8A-4147-A177-3AD203B41FA5}">
                      <a16:colId xmlns:a16="http://schemas.microsoft.com/office/drawing/2014/main" val="884161723"/>
                    </a:ext>
                  </a:extLst>
                </a:gridCol>
                <a:gridCol w="261938">
                  <a:extLst>
                    <a:ext uri="{9D8B030D-6E8A-4147-A177-3AD203B41FA5}">
                      <a16:colId xmlns:a16="http://schemas.microsoft.com/office/drawing/2014/main" val="3746381825"/>
                    </a:ext>
                  </a:extLst>
                </a:gridCol>
                <a:gridCol w="261937">
                  <a:extLst>
                    <a:ext uri="{9D8B030D-6E8A-4147-A177-3AD203B41FA5}">
                      <a16:colId xmlns:a16="http://schemas.microsoft.com/office/drawing/2014/main" val="1502408530"/>
                    </a:ext>
                  </a:extLst>
                </a:gridCol>
              </a:tblGrid>
              <a:tr h="4572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33034361"/>
                  </a:ext>
                </a:extLst>
              </a:tr>
            </a:tbl>
          </a:graphicData>
        </a:graphic>
      </p:graphicFrame>
      <p:graphicFrame>
        <p:nvGraphicFramePr>
          <p:cNvPr id="3123" name="Group 51">
            <a:extLst>
              <a:ext uri="{FF2B5EF4-FFF2-40B4-BE49-F238E27FC236}">
                <a16:creationId xmlns:a16="http://schemas.microsoft.com/office/drawing/2014/main" id="{516EEF92-A27F-B54E-8BC1-C3108204B2B1}"/>
              </a:ext>
            </a:extLst>
          </p:cNvPr>
          <p:cNvGraphicFramePr>
            <a:graphicFrameLocks noGrp="1"/>
          </p:cNvGraphicFramePr>
          <p:nvPr/>
        </p:nvGraphicFramePr>
        <p:xfrm>
          <a:off x="4572000" y="4953000"/>
          <a:ext cx="4191000" cy="457200"/>
        </p:xfrm>
        <a:graphic>
          <a:graphicData uri="http://schemas.openxmlformats.org/drawingml/2006/table">
            <a:tbl>
              <a:tblPr/>
              <a:tblGrid>
                <a:gridCol w="261938">
                  <a:extLst>
                    <a:ext uri="{9D8B030D-6E8A-4147-A177-3AD203B41FA5}">
                      <a16:colId xmlns:a16="http://schemas.microsoft.com/office/drawing/2014/main" val="743470938"/>
                    </a:ext>
                  </a:extLst>
                </a:gridCol>
                <a:gridCol w="261937">
                  <a:extLst>
                    <a:ext uri="{9D8B030D-6E8A-4147-A177-3AD203B41FA5}">
                      <a16:colId xmlns:a16="http://schemas.microsoft.com/office/drawing/2014/main" val="924692255"/>
                    </a:ext>
                  </a:extLst>
                </a:gridCol>
                <a:gridCol w="261938">
                  <a:extLst>
                    <a:ext uri="{9D8B030D-6E8A-4147-A177-3AD203B41FA5}">
                      <a16:colId xmlns:a16="http://schemas.microsoft.com/office/drawing/2014/main" val="3252901036"/>
                    </a:ext>
                  </a:extLst>
                </a:gridCol>
                <a:gridCol w="261937">
                  <a:extLst>
                    <a:ext uri="{9D8B030D-6E8A-4147-A177-3AD203B41FA5}">
                      <a16:colId xmlns:a16="http://schemas.microsoft.com/office/drawing/2014/main" val="4267191778"/>
                    </a:ext>
                  </a:extLst>
                </a:gridCol>
                <a:gridCol w="261938">
                  <a:extLst>
                    <a:ext uri="{9D8B030D-6E8A-4147-A177-3AD203B41FA5}">
                      <a16:colId xmlns:a16="http://schemas.microsoft.com/office/drawing/2014/main" val="3005789571"/>
                    </a:ext>
                  </a:extLst>
                </a:gridCol>
                <a:gridCol w="261937">
                  <a:extLst>
                    <a:ext uri="{9D8B030D-6E8A-4147-A177-3AD203B41FA5}">
                      <a16:colId xmlns:a16="http://schemas.microsoft.com/office/drawing/2014/main" val="2998430764"/>
                    </a:ext>
                  </a:extLst>
                </a:gridCol>
                <a:gridCol w="261938">
                  <a:extLst>
                    <a:ext uri="{9D8B030D-6E8A-4147-A177-3AD203B41FA5}">
                      <a16:colId xmlns:a16="http://schemas.microsoft.com/office/drawing/2014/main" val="752020685"/>
                    </a:ext>
                  </a:extLst>
                </a:gridCol>
                <a:gridCol w="261937">
                  <a:extLst>
                    <a:ext uri="{9D8B030D-6E8A-4147-A177-3AD203B41FA5}">
                      <a16:colId xmlns:a16="http://schemas.microsoft.com/office/drawing/2014/main" val="611996308"/>
                    </a:ext>
                  </a:extLst>
                </a:gridCol>
                <a:gridCol w="261938">
                  <a:extLst>
                    <a:ext uri="{9D8B030D-6E8A-4147-A177-3AD203B41FA5}">
                      <a16:colId xmlns:a16="http://schemas.microsoft.com/office/drawing/2014/main" val="1353778145"/>
                    </a:ext>
                  </a:extLst>
                </a:gridCol>
                <a:gridCol w="261937">
                  <a:extLst>
                    <a:ext uri="{9D8B030D-6E8A-4147-A177-3AD203B41FA5}">
                      <a16:colId xmlns:a16="http://schemas.microsoft.com/office/drawing/2014/main" val="374776634"/>
                    </a:ext>
                  </a:extLst>
                </a:gridCol>
                <a:gridCol w="261938">
                  <a:extLst>
                    <a:ext uri="{9D8B030D-6E8A-4147-A177-3AD203B41FA5}">
                      <a16:colId xmlns:a16="http://schemas.microsoft.com/office/drawing/2014/main" val="3343341456"/>
                    </a:ext>
                  </a:extLst>
                </a:gridCol>
                <a:gridCol w="261937">
                  <a:extLst>
                    <a:ext uri="{9D8B030D-6E8A-4147-A177-3AD203B41FA5}">
                      <a16:colId xmlns:a16="http://schemas.microsoft.com/office/drawing/2014/main" val="2029803883"/>
                    </a:ext>
                  </a:extLst>
                </a:gridCol>
                <a:gridCol w="261938">
                  <a:extLst>
                    <a:ext uri="{9D8B030D-6E8A-4147-A177-3AD203B41FA5}">
                      <a16:colId xmlns:a16="http://schemas.microsoft.com/office/drawing/2014/main" val="2203778130"/>
                    </a:ext>
                  </a:extLst>
                </a:gridCol>
                <a:gridCol w="261937">
                  <a:extLst>
                    <a:ext uri="{9D8B030D-6E8A-4147-A177-3AD203B41FA5}">
                      <a16:colId xmlns:a16="http://schemas.microsoft.com/office/drawing/2014/main" val="1138446250"/>
                    </a:ext>
                  </a:extLst>
                </a:gridCol>
                <a:gridCol w="261938">
                  <a:extLst>
                    <a:ext uri="{9D8B030D-6E8A-4147-A177-3AD203B41FA5}">
                      <a16:colId xmlns:a16="http://schemas.microsoft.com/office/drawing/2014/main" val="270062086"/>
                    </a:ext>
                  </a:extLst>
                </a:gridCol>
                <a:gridCol w="261937">
                  <a:extLst>
                    <a:ext uri="{9D8B030D-6E8A-4147-A177-3AD203B41FA5}">
                      <a16:colId xmlns:a16="http://schemas.microsoft.com/office/drawing/2014/main" val="8871526"/>
                    </a:ext>
                  </a:extLst>
                </a:gridCol>
              </a:tblGrid>
              <a:tr h="4572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41728979"/>
                  </a:ext>
                </a:extLst>
              </a:tr>
            </a:tbl>
          </a:graphicData>
        </a:graphic>
      </p:graphicFrame>
      <p:sp>
        <p:nvSpPr>
          <p:cNvPr id="81995" name="Text Box 87">
            <a:extLst>
              <a:ext uri="{FF2B5EF4-FFF2-40B4-BE49-F238E27FC236}">
                <a16:creationId xmlns:a16="http://schemas.microsoft.com/office/drawing/2014/main" id="{D63E1394-92F6-CC49-A412-F5EF08CC2DD5}"/>
              </a:ext>
            </a:extLst>
          </p:cNvPr>
          <p:cNvSpPr txBox="1">
            <a:spLocks noChangeArrowheads="1"/>
          </p:cNvSpPr>
          <p:nvPr/>
        </p:nvSpPr>
        <p:spPr bwMode="auto">
          <a:xfrm>
            <a:off x="762000" y="3260725"/>
            <a:ext cx="457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0</a:t>
            </a:r>
          </a:p>
          <a:p>
            <a:pPr>
              <a:spcBef>
                <a:spcPct val="50000"/>
              </a:spcBef>
            </a:pPr>
            <a:r>
              <a:rPr lang="en-US" altLang="zh-CN" sz="2000">
                <a:solidFill>
                  <a:srgbClr val="3333FF"/>
                </a:solidFill>
              </a:rPr>
              <a:t>1</a:t>
            </a:r>
          </a:p>
          <a:p>
            <a:pPr>
              <a:spcBef>
                <a:spcPct val="50000"/>
              </a:spcBef>
            </a:pPr>
            <a:endParaRPr lang="en-US" altLang="zh-CN" sz="2000">
              <a:solidFill>
                <a:srgbClr val="3333FF"/>
              </a:solidFill>
            </a:endParaRPr>
          </a:p>
          <a:p>
            <a:pPr>
              <a:spcBef>
                <a:spcPct val="50000"/>
              </a:spcBef>
            </a:pPr>
            <a:endParaRPr lang="en-US" altLang="zh-CN" sz="2000">
              <a:solidFill>
                <a:srgbClr val="3333FF"/>
              </a:solidFill>
            </a:endParaRPr>
          </a:p>
        </p:txBody>
      </p:sp>
      <p:sp>
        <p:nvSpPr>
          <p:cNvPr id="81996" name="AutoShape 88">
            <a:extLst>
              <a:ext uri="{FF2B5EF4-FFF2-40B4-BE49-F238E27FC236}">
                <a16:creationId xmlns:a16="http://schemas.microsoft.com/office/drawing/2014/main" id="{5F6192C9-9D09-CB47-A2DC-5108BFEEC867}"/>
              </a:ext>
            </a:extLst>
          </p:cNvPr>
          <p:cNvSpPr>
            <a:spLocks/>
          </p:cNvSpPr>
          <p:nvPr/>
        </p:nvSpPr>
        <p:spPr bwMode="auto">
          <a:xfrm rot="5400000" flipV="1">
            <a:off x="6591300" y="2781300"/>
            <a:ext cx="152400" cy="4191000"/>
          </a:xfrm>
          <a:prstGeom prst="leftBrace">
            <a:avLst>
              <a:gd name="adj1" fmla="val 229167"/>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1997" name="AutoShape 89">
            <a:extLst>
              <a:ext uri="{FF2B5EF4-FFF2-40B4-BE49-F238E27FC236}">
                <a16:creationId xmlns:a16="http://schemas.microsoft.com/office/drawing/2014/main" id="{816B1429-FD3D-A44B-9549-BF9127FDFD8E}"/>
              </a:ext>
            </a:extLst>
          </p:cNvPr>
          <p:cNvSpPr>
            <a:spLocks/>
          </p:cNvSpPr>
          <p:nvPr/>
        </p:nvSpPr>
        <p:spPr bwMode="auto">
          <a:xfrm rot="-5400000">
            <a:off x="5105400" y="1752600"/>
            <a:ext cx="152400" cy="1066800"/>
          </a:xfrm>
          <a:prstGeom prst="leftBrace">
            <a:avLst>
              <a:gd name="adj1" fmla="val 583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1998" name="AutoShape 90">
            <a:extLst>
              <a:ext uri="{FF2B5EF4-FFF2-40B4-BE49-F238E27FC236}">
                <a16:creationId xmlns:a16="http://schemas.microsoft.com/office/drawing/2014/main" id="{65D6EE5F-894F-4243-912D-AD5C50FA48DB}"/>
              </a:ext>
            </a:extLst>
          </p:cNvPr>
          <p:cNvSpPr>
            <a:spLocks/>
          </p:cNvSpPr>
          <p:nvPr/>
        </p:nvSpPr>
        <p:spPr bwMode="auto">
          <a:xfrm rot="-5400000">
            <a:off x="7162800" y="762000"/>
            <a:ext cx="152400" cy="3048000"/>
          </a:xfrm>
          <a:prstGeom prst="leftBrace">
            <a:avLst>
              <a:gd name="adj1" fmla="val 166667"/>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1999" name="Line 92">
            <a:extLst>
              <a:ext uri="{FF2B5EF4-FFF2-40B4-BE49-F238E27FC236}">
                <a16:creationId xmlns:a16="http://schemas.microsoft.com/office/drawing/2014/main" id="{D3D8FD40-C045-124F-A361-204A8383CDC6}"/>
              </a:ext>
            </a:extLst>
          </p:cNvPr>
          <p:cNvSpPr>
            <a:spLocks noChangeShapeType="1"/>
          </p:cNvSpPr>
          <p:nvPr/>
        </p:nvSpPr>
        <p:spPr bwMode="auto">
          <a:xfrm>
            <a:off x="533400" y="2590800"/>
            <a:ext cx="0" cy="1143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0" name="Line 93">
            <a:extLst>
              <a:ext uri="{FF2B5EF4-FFF2-40B4-BE49-F238E27FC236}">
                <a16:creationId xmlns:a16="http://schemas.microsoft.com/office/drawing/2014/main" id="{2B24C7C1-EC10-8A4E-B9EE-1FFAC38AE49F}"/>
              </a:ext>
            </a:extLst>
          </p:cNvPr>
          <p:cNvSpPr>
            <a:spLocks noChangeShapeType="1"/>
          </p:cNvSpPr>
          <p:nvPr/>
        </p:nvSpPr>
        <p:spPr bwMode="auto">
          <a:xfrm>
            <a:off x="533400" y="3733800"/>
            <a:ext cx="3810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2001" name="Line 94">
            <a:extLst>
              <a:ext uri="{FF2B5EF4-FFF2-40B4-BE49-F238E27FC236}">
                <a16:creationId xmlns:a16="http://schemas.microsoft.com/office/drawing/2014/main" id="{36EE44C7-18D3-1646-945E-BF0A2DEA57FD}"/>
              </a:ext>
            </a:extLst>
          </p:cNvPr>
          <p:cNvSpPr>
            <a:spLocks noChangeShapeType="1"/>
          </p:cNvSpPr>
          <p:nvPr/>
        </p:nvSpPr>
        <p:spPr bwMode="auto">
          <a:xfrm>
            <a:off x="5105400" y="3810000"/>
            <a:ext cx="2286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2" name="Line 95">
            <a:extLst>
              <a:ext uri="{FF2B5EF4-FFF2-40B4-BE49-F238E27FC236}">
                <a16:creationId xmlns:a16="http://schemas.microsoft.com/office/drawing/2014/main" id="{CACF75E4-1B94-E74A-918D-7CC8717D2A9F}"/>
              </a:ext>
            </a:extLst>
          </p:cNvPr>
          <p:cNvSpPr>
            <a:spLocks noChangeShapeType="1"/>
          </p:cNvSpPr>
          <p:nvPr/>
        </p:nvSpPr>
        <p:spPr bwMode="auto">
          <a:xfrm>
            <a:off x="5334000" y="3810000"/>
            <a:ext cx="16764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2003" name="Line 96">
            <a:extLst>
              <a:ext uri="{FF2B5EF4-FFF2-40B4-BE49-F238E27FC236}">
                <a16:creationId xmlns:a16="http://schemas.microsoft.com/office/drawing/2014/main" id="{8D2D88A5-CF43-5347-A5C5-97DA39A8B981}"/>
              </a:ext>
            </a:extLst>
          </p:cNvPr>
          <p:cNvSpPr>
            <a:spLocks noChangeShapeType="1"/>
          </p:cNvSpPr>
          <p:nvPr/>
        </p:nvSpPr>
        <p:spPr bwMode="auto">
          <a:xfrm>
            <a:off x="5181600" y="2362200"/>
            <a:ext cx="0" cy="2286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4" name="Line 97">
            <a:extLst>
              <a:ext uri="{FF2B5EF4-FFF2-40B4-BE49-F238E27FC236}">
                <a16:creationId xmlns:a16="http://schemas.microsoft.com/office/drawing/2014/main" id="{CA4410D7-A6FF-FB4F-B5A1-36ABAF9011AC}"/>
              </a:ext>
            </a:extLst>
          </p:cNvPr>
          <p:cNvSpPr>
            <a:spLocks noChangeShapeType="1"/>
          </p:cNvSpPr>
          <p:nvPr/>
        </p:nvSpPr>
        <p:spPr bwMode="auto">
          <a:xfrm flipH="1">
            <a:off x="533400" y="2590800"/>
            <a:ext cx="4648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5" name="Line 98">
            <a:extLst>
              <a:ext uri="{FF2B5EF4-FFF2-40B4-BE49-F238E27FC236}">
                <a16:creationId xmlns:a16="http://schemas.microsoft.com/office/drawing/2014/main" id="{7C1E68DD-8B71-0F4E-9411-6422423D4940}"/>
              </a:ext>
            </a:extLst>
          </p:cNvPr>
          <p:cNvSpPr>
            <a:spLocks noChangeShapeType="1"/>
          </p:cNvSpPr>
          <p:nvPr/>
        </p:nvSpPr>
        <p:spPr bwMode="auto">
          <a:xfrm>
            <a:off x="7239000" y="2362200"/>
            <a:ext cx="0" cy="11430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2006" name="AutoShape 99">
            <a:extLst>
              <a:ext uri="{FF2B5EF4-FFF2-40B4-BE49-F238E27FC236}">
                <a16:creationId xmlns:a16="http://schemas.microsoft.com/office/drawing/2014/main" id="{F677C81B-BB46-5B49-ADD5-D4AAFBDC727B}"/>
              </a:ext>
            </a:extLst>
          </p:cNvPr>
          <p:cNvSpPr>
            <a:spLocks/>
          </p:cNvSpPr>
          <p:nvPr/>
        </p:nvSpPr>
        <p:spPr bwMode="auto">
          <a:xfrm rot="-5400000">
            <a:off x="6553200" y="3505200"/>
            <a:ext cx="228600" cy="4191000"/>
          </a:xfrm>
          <a:prstGeom prst="leftBrace">
            <a:avLst>
              <a:gd name="adj1" fmla="val 152778"/>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2007" name="Line 100">
            <a:extLst>
              <a:ext uri="{FF2B5EF4-FFF2-40B4-BE49-F238E27FC236}">
                <a16:creationId xmlns:a16="http://schemas.microsoft.com/office/drawing/2014/main" id="{3F399A2B-D047-8843-8F60-C7BC88A5746E}"/>
              </a:ext>
            </a:extLst>
          </p:cNvPr>
          <p:cNvSpPr>
            <a:spLocks noChangeShapeType="1"/>
          </p:cNvSpPr>
          <p:nvPr/>
        </p:nvSpPr>
        <p:spPr bwMode="auto">
          <a:xfrm flipV="1">
            <a:off x="4648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8" name="Line 101">
            <a:extLst>
              <a:ext uri="{FF2B5EF4-FFF2-40B4-BE49-F238E27FC236}">
                <a16:creationId xmlns:a16="http://schemas.microsoft.com/office/drawing/2014/main" id="{9C44A572-A574-E848-8006-ED3B1464DB3C}"/>
              </a:ext>
            </a:extLst>
          </p:cNvPr>
          <p:cNvSpPr>
            <a:spLocks noChangeShapeType="1"/>
          </p:cNvSpPr>
          <p:nvPr/>
        </p:nvSpPr>
        <p:spPr bwMode="auto">
          <a:xfrm flipV="1">
            <a:off x="57150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9" name="Line 102">
            <a:extLst>
              <a:ext uri="{FF2B5EF4-FFF2-40B4-BE49-F238E27FC236}">
                <a16:creationId xmlns:a16="http://schemas.microsoft.com/office/drawing/2014/main" id="{A544313D-294D-AA40-AC99-3109634B4456}"/>
              </a:ext>
            </a:extLst>
          </p:cNvPr>
          <p:cNvSpPr>
            <a:spLocks noChangeShapeType="1"/>
          </p:cNvSpPr>
          <p:nvPr/>
        </p:nvSpPr>
        <p:spPr bwMode="auto">
          <a:xfrm flipV="1">
            <a:off x="8839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10" name="Line 103">
            <a:extLst>
              <a:ext uri="{FF2B5EF4-FFF2-40B4-BE49-F238E27FC236}">
                <a16:creationId xmlns:a16="http://schemas.microsoft.com/office/drawing/2014/main" id="{191E5169-D4FE-5640-8D16-F93BCF25F20A}"/>
              </a:ext>
            </a:extLst>
          </p:cNvPr>
          <p:cNvSpPr>
            <a:spLocks noChangeShapeType="1"/>
          </p:cNvSpPr>
          <p:nvPr/>
        </p:nvSpPr>
        <p:spPr bwMode="auto">
          <a:xfrm>
            <a:off x="4648200" y="1447800"/>
            <a:ext cx="10668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1" name="Line 104">
            <a:extLst>
              <a:ext uri="{FF2B5EF4-FFF2-40B4-BE49-F238E27FC236}">
                <a16:creationId xmlns:a16="http://schemas.microsoft.com/office/drawing/2014/main" id="{85611069-EB67-664D-B4BA-322123D461F5}"/>
              </a:ext>
            </a:extLst>
          </p:cNvPr>
          <p:cNvSpPr>
            <a:spLocks noChangeShapeType="1"/>
          </p:cNvSpPr>
          <p:nvPr/>
        </p:nvSpPr>
        <p:spPr bwMode="auto">
          <a:xfrm>
            <a:off x="5715000" y="1447800"/>
            <a:ext cx="31242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2" name="Text Box 105">
            <a:extLst>
              <a:ext uri="{FF2B5EF4-FFF2-40B4-BE49-F238E27FC236}">
                <a16:creationId xmlns:a16="http://schemas.microsoft.com/office/drawing/2014/main" id="{4B63E232-65E9-104E-B036-4A0CB013C300}"/>
              </a:ext>
            </a:extLst>
          </p:cNvPr>
          <p:cNvSpPr txBox="1">
            <a:spLocks noChangeArrowheads="1"/>
          </p:cNvSpPr>
          <p:nvPr/>
        </p:nvSpPr>
        <p:spPr bwMode="auto">
          <a:xfrm>
            <a:off x="4648200" y="1081088"/>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latin typeface="宋体" panose="02010600030101010101" pitchFamily="2" charset="-122"/>
              </a:rPr>
              <a:t>4 </a:t>
            </a:r>
            <a:r>
              <a:rPr lang="zh-CN" altLang="en-US">
                <a:solidFill>
                  <a:srgbClr val="3333FF"/>
                </a:solidFill>
                <a:latin typeface="宋体" panose="02010600030101010101" pitchFamily="2" charset="-122"/>
              </a:rPr>
              <a:t>位段号</a:t>
            </a:r>
          </a:p>
        </p:txBody>
      </p:sp>
      <p:sp>
        <p:nvSpPr>
          <p:cNvPr id="82013" name="Text Box 106">
            <a:extLst>
              <a:ext uri="{FF2B5EF4-FFF2-40B4-BE49-F238E27FC236}">
                <a16:creationId xmlns:a16="http://schemas.microsoft.com/office/drawing/2014/main" id="{E93BB319-374B-6B44-A106-40D3DC59D217}"/>
              </a:ext>
            </a:extLst>
          </p:cNvPr>
          <p:cNvSpPr txBox="1">
            <a:spLocks noChangeArrowheads="1"/>
          </p:cNvSpPr>
          <p:nvPr/>
        </p:nvSpPr>
        <p:spPr bwMode="auto">
          <a:xfrm>
            <a:off x="6477000" y="777875"/>
            <a:ext cx="220980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70000"/>
              </a:lnSpc>
              <a:spcBef>
                <a:spcPct val="50000"/>
              </a:spcBef>
            </a:pPr>
            <a:r>
              <a:rPr lang="en-US" altLang="zh-CN" sz="2000">
                <a:solidFill>
                  <a:srgbClr val="3333FF"/>
                </a:solidFill>
              </a:rPr>
              <a:t>12 </a:t>
            </a:r>
            <a:r>
              <a:rPr lang="zh-CN" altLang="en-US" sz="2000">
                <a:solidFill>
                  <a:srgbClr val="3333FF"/>
                </a:solidFill>
              </a:rPr>
              <a:t>位段内偏移</a:t>
            </a:r>
          </a:p>
          <a:p>
            <a:pPr>
              <a:lnSpc>
                <a:spcPct val="70000"/>
              </a:lnSpc>
              <a:spcBef>
                <a:spcPct val="50000"/>
              </a:spcBef>
            </a:pPr>
            <a:r>
              <a:rPr lang="zh-CN" altLang="en-US" sz="2000">
                <a:solidFill>
                  <a:srgbClr val="3333FF"/>
                </a:solidFill>
              </a:rPr>
              <a:t>（偏移量）</a:t>
            </a:r>
          </a:p>
        </p:txBody>
      </p:sp>
      <p:sp>
        <p:nvSpPr>
          <p:cNvPr id="82014" name="Text Box 107">
            <a:extLst>
              <a:ext uri="{FF2B5EF4-FFF2-40B4-BE49-F238E27FC236}">
                <a16:creationId xmlns:a16="http://schemas.microsoft.com/office/drawing/2014/main" id="{B23C12B8-0217-7D4C-9D3C-EDA14709A4BE}"/>
              </a:ext>
            </a:extLst>
          </p:cNvPr>
          <p:cNvSpPr txBox="1">
            <a:spLocks noChangeArrowheads="1"/>
          </p:cNvSpPr>
          <p:nvPr/>
        </p:nvSpPr>
        <p:spPr bwMode="auto">
          <a:xfrm>
            <a:off x="5867400" y="5715000"/>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16 </a:t>
            </a:r>
            <a:r>
              <a:rPr lang="zh-CN" altLang="en-US" sz="2000">
                <a:solidFill>
                  <a:srgbClr val="3333FF"/>
                </a:solidFill>
              </a:rPr>
              <a:t>位物理地址</a:t>
            </a:r>
          </a:p>
        </p:txBody>
      </p:sp>
      <p:sp>
        <p:nvSpPr>
          <p:cNvPr id="82015" name="Text Box 108">
            <a:extLst>
              <a:ext uri="{FF2B5EF4-FFF2-40B4-BE49-F238E27FC236}">
                <a16:creationId xmlns:a16="http://schemas.microsoft.com/office/drawing/2014/main" id="{CD025310-F2D2-2148-9CE5-42482E3F6522}"/>
              </a:ext>
            </a:extLst>
          </p:cNvPr>
          <p:cNvSpPr txBox="1">
            <a:spLocks noChangeArrowheads="1"/>
          </p:cNvSpPr>
          <p:nvPr/>
        </p:nvSpPr>
        <p:spPr bwMode="auto">
          <a:xfrm>
            <a:off x="928688" y="600075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逻辑地址转换为物理地址示例</a:t>
            </a:r>
          </a:p>
        </p:txBody>
      </p:sp>
      <p:sp>
        <p:nvSpPr>
          <p:cNvPr id="82016" name="Text Box 109">
            <a:extLst>
              <a:ext uri="{FF2B5EF4-FFF2-40B4-BE49-F238E27FC236}">
                <a16:creationId xmlns:a16="http://schemas.microsoft.com/office/drawing/2014/main" id="{3DA10BD3-A156-4B44-A1D4-503760878B5F}"/>
              </a:ext>
            </a:extLst>
          </p:cNvPr>
          <p:cNvSpPr txBox="1">
            <a:spLocks noChangeArrowheads="1"/>
          </p:cNvSpPr>
          <p:nvPr/>
        </p:nvSpPr>
        <p:spPr bwMode="auto">
          <a:xfrm>
            <a:off x="2819400" y="4191000"/>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进程</a:t>
            </a:r>
            <a:r>
              <a:rPr lang="zh-CN" altLang="en-US">
                <a:solidFill>
                  <a:srgbClr val="3333FF"/>
                </a:solidFill>
                <a:latin typeface="宋体" panose="02010600030101010101" pitchFamily="2" charset="-122"/>
              </a:rPr>
              <a:t>段</a:t>
            </a:r>
            <a:r>
              <a:rPr lang="zh-CN" altLang="en-US">
                <a:solidFill>
                  <a:srgbClr val="3333FF"/>
                </a:solidFill>
              </a:rPr>
              <a:t>表</a:t>
            </a:r>
          </a:p>
        </p:txBody>
      </p:sp>
      <p:sp>
        <p:nvSpPr>
          <p:cNvPr id="82017" name="Text Box 110">
            <a:extLst>
              <a:ext uri="{FF2B5EF4-FFF2-40B4-BE49-F238E27FC236}">
                <a16:creationId xmlns:a16="http://schemas.microsoft.com/office/drawing/2014/main" id="{5B9B924C-D719-0543-88ED-13FCB76BFA7D}"/>
              </a:ext>
            </a:extLst>
          </p:cNvPr>
          <p:cNvSpPr txBox="1">
            <a:spLocks noChangeArrowheads="1"/>
          </p:cNvSpPr>
          <p:nvPr/>
        </p:nvSpPr>
        <p:spPr bwMode="auto">
          <a:xfrm>
            <a:off x="1752600" y="2909888"/>
            <a:ext cx="685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段长</a:t>
            </a:r>
          </a:p>
        </p:txBody>
      </p:sp>
      <p:sp>
        <p:nvSpPr>
          <p:cNvPr id="82018" name="Text Box 111">
            <a:extLst>
              <a:ext uri="{FF2B5EF4-FFF2-40B4-BE49-F238E27FC236}">
                <a16:creationId xmlns:a16="http://schemas.microsoft.com/office/drawing/2014/main" id="{15C31E5A-FDC2-0841-BA14-AEE284195E62}"/>
              </a:ext>
            </a:extLst>
          </p:cNvPr>
          <p:cNvSpPr txBox="1">
            <a:spLocks noChangeArrowheads="1"/>
          </p:cNvSpPr>
          <p:nvPr/>
        </p:nvSpPr>
        <p:spPr bwMode="auto">
          <a:xfrm>
            <a:off x="3429000" y="2909888"/>
            <a:ext cx="1066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FF3300"/>
                </a:solidFill>
              </a:rPr>
              <a:t>基址</a:t>
            </a:r>
          </a:p>
        </p:txBody>
      </p:sp>
      <p:sp>
        <p:nvSpPr>
          <p:cNvPr id="82019" name="Text Box 112">
            <a:extLst>
              <a:ext uri="{FF2B5EF4-FFF2-40B4-BE49-F238E27FC236}">
                <a16:creationId xmlns:a16="http://schemas.microsoft.com/office/drawing/2014/main" id="{9473B61E-C585-4D40-95F5-2596F7A0A299}"/>
              </a:ext>
            </a:extLst>
          </p:cNvPr>
          <p:cNvSpPr txBox="1">
            <a:spLocks noChangeArrowheads="1"/>
          </p:cNvSpPr>
          <p:nvPr/>
        </p:nvSpPr>
        <p:spPr bwMode="auto">
          <a:xfrm>
            <a:off x="914400" y="2193925"/>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0000FF"/>
                </a:solidFill>
                <a:latin typeface="宋体" panose="02010600030101010101" pitchFamily="2" charset="-122"/>
              </a:rPr>
              <a:t>段</a:t>
            </a:r>
            <a:r>
              <a:rPr lang="zh-CN" altLang="en-US" sz="2000">
                <a:solidFill>
                  <a:srgbClr val="0000FF"/>
                </a:solidFill>
              </a:rPr>
              <a:t>表始址</a:t>
            </a:r>
            <a:r>
              <a:rPr lang="en-US" altLang="zh-CN" sz="2000">
                <a:solidFill>
                  <a:srgbClr val="0000FF"/>
                </a:solidFill>
              </a:rPr>
              <a:t>+</a:t>
            </a:r>
            <a:r>
              <a:rPr lang="zh-CN" altLang="en-US">
                <a:solidFill>
                  <a:srgbClr val="0000FF"/>
                </a:solidFill>
                <a:latin typeface="宋体" panose="02010600030101010101" pitchFamily="2" charset="-122"/>
              </a:rPr>
              <a:t>段</a:t>
            </a:r>
            <a:r>
              <a:rPr lang="zh-CN" altLang="en-US" sz="2000">
                <a:solidFill>
                  <a:srgbClr val="0000FF"/>
                </a:solidFill>
              </a:rPr>
              <a:t>表项长度</a:t>
            </a:r>
            <a:r>
              <a:rPr lang="en-US" altLang="zh-CN" sz="2000">
                <a:solidFill>
                  <a:srgbClr val="0000FF"/>
                </a:solidFill>
              </a:rPr>
              <a:t>×</a:t>
            </a:r>
            <a:r>
              <a:rPr lang="zh-CN" altLang="en-US">
                <a:solidFill>
                  <a:srgbClr val="0000FF"/>
                </a:solidFill>
                <a:latin typeface="宋体" panose="02010600030101010101" pitchFamily="2" charset="-122"/>
              </a:rPr>
              <a:t>段</a:t>
            </a:r>
            <a:r>
              <a:rPr lang="zh-CN" altLang="en-US" sz="2000">
                <a:solidFill>
                  <a:srgbClr val="0000FF"/>
                </a:solidFill>
              </a:rPr>
              <a:t>号</a:t>
            </a:r>
          </a:p>
        </p:txBody>
      </p:sp>
      <p:graphicFrame>
        <p:nvGraphicFramePr>
          <p:cNvPr id="3214" name="Group 142">
            <a:extLst>
              <a:ext uri="{FF2B5EF4-FFF2-40B4-BE49-F238E27FC236}">
                <a16:creationId xmlns:a16="http://schemas.microsoft.com/office/drawing/2014/main" id="{543555F0-35FC-2A4D-9929-36A0FDD21254}"/>
              </a:ext>
            </a:extLst>
          </p:cNvPr>
          <p:cNvGraphicFramePr>
            <a:graphicFrameLocks noGrp="1"/>
          </p:cNvGraphicFramePr>
          <p:nvPr/>
        </p:nvGraphicFramePr>
        <p:xfrm>
          <a:off x="1066800" y="3276600"/>
          <a:ext cx="4038600" cy="792408"/>
        </p:xfrm>
        <a:graphic>
          <a:graphicData uri="http://schemas.openxmlformats.org/drawingml/2006/table">
            <a:tbl>
              <a:tblPr/>
              <a:tblGrid>
                <a:gridCol w="1752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001011101110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0000010000000000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011110011110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0010000000100000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2031" name="Oval 143">
            <a:extLst>
              <a:ext uri="{FF2B5EF4-FFF2-40B4-BE49-F238E27FC236}">
                <a16:creationId xmlns:a16="http://schemas.microsoft.com/office/drawing/2014/main" id="{57988640-F00C-4144-8B3C-D51BC05FFF8C}"/>
              </a:ext>
            </a:extLst>
          </p:cNvPr>
          <p:cNvSpPr>
            <a:spLocks noChangeArrowheads="1"/>
          </p:cNvSpPr>
          <p:nvPr/>
        </p:nvSpPr>
        <p:spPr bwMode="auto">
          <a:xfrm>
            <a:off x="7010400" y="3505200"/>
            <a:ext cx="457200" cy="457200"/>
          </a:xfrm>
          <a:prstGeom prst="ellipse">
            <a:avLst/>
          </a:prstGeom>
          <a:solidFill>
            <a:schemeClr val="bg1"/>
          </a:solidFill>
          <a:ln w="19050">
            <a:solidFill>
              <a:schemeClr val="tx1"/>
            </a:solidFill>
            <a:round/>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2032" name="Line 144">
            <a:extLst>
              <a:ext uri="{FF2B5EF4-FFF2-40B4-BE49-F238E27FC236}">
                <a16:creationId xmlns:a16="http://schemas.microsoft.com/office/drawing/2014/main" id="{9CEC9710-683D-A946-B159-8CD09C03C60D}"/>
              </a:ext>
            </a:extLst>
          </p:cNvPr>
          <p:cNvSpPr>
            <a:spLocks noChangeShapeType="1"/>
          </p:cNvSpPr>
          <p:nvPr/>
        </p:nvSpPr>
        <p:spPr bwMode="auto">
          <a:xfrm>
            <a:off x="7162800" y="3733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3" name="Line 145">
            <a:extLst>
              <a:ext uri="{FF2B5EF4-FFF2-40B4-BE49-F238E27FC236}">
                <a16:creationId xmlns:a16="http://schemas.microsoft.com/office/drawing/2014/main" id="{89877084-114B-4D4D-ACDD-31957FCFCBBC}"/>
              </a:ext>
            </a:extLst>
          </p:cNvPr>
          <p:cNvSpPr>
            <a:spLocks noChangeShapeType="1"/>
          </p:cNvSpPr>
          <p:nvPr/>
        </p:nvSpPr>
        <p:spPr bwMode="auto">
          <a:xfrm>
            <a:off x="7239000" y="3657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4" name="Line 146">
            <a:extLst>
              <a:ext uri="{FF2B5EF4-FFF2-40B4-BE49-F238E27FC236}">
                <a16:creationId xmlns:a16="http://schemas.microsoft.com/office/drawing/2014/main" id="{C7207695-4437-1D4A-961F-5034F4EE2E91}"/>
              </a:ext>
            </a:extLst>
          </p:cNvPr>
          <p:cNvSpPr>
            <a:spLocks noChangeShapeType="1"/>
          </p:cNvSpPr>
          <p:nvPr/>
        </p:nvSpPr>
        <p:spPr bwMode="auto">
          <a:xfrm>
            <a:off x="6705600" y="4419600"/>
            <a:ext cx="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35" name="Line 147">
            <a:extLst>
              <a:ext uri="{FF2B5EF4-FFF2-40B4-BE49-F238E27FC236}">
                <a16:creationId xmlns:a16="http://schemas.microsoft.com/office/drawing/2014/main" id="{559C55F2-FEC6-0A46-A17F-7EAF825193AC}"/>
              </a:ext>
            </a:extLst>
          </p:cNvPr>
          <p:cNvSpPr>
            <a:spLocks noChangeShapeType="1"/>
          </p:cNvSpPr>
          <p:nvPr/>
        </p:nvSpPr>
        <p:spPr bwMode="auto">
          <a:xfrm>
            <a:off x="6705600" y="44196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6" name="Line 148">
            <a:extLst>
              <a:ext uri="{FF2B5EF4-FFF2-40B4-BE49-F238E27FC236}">
                <a16:creationId xmlns:a16="http://schemas.microsoft.com/office/drawing/2014/main" id="{557B9F53-35FD-F24C-988D-52060419FC3E}"/>
              </a:ext>
            </a:extLst>
          </p:cNvPr>
          <p:cNvSpPr>
            <a:spLocks noChangeShapeType="1"/>
          </p:cNvSpPr>
          <p:nvPr/>
        </p:nvSpPr>
        <p:spPr bwMode="auto">
          <a:xfrm flipV="1">
            <a:off x="7239000" y="3962400"/>
            <a:ext cx="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7" name="AutoShape 150">
            <a:extLst>
              <a:ext uri="{FF2B5EF4-FFF2-40B4-BE49-F238E27FC236}">
                <a16:creationId xmlns:a16="http://schemas.microsoft.com/office/drawing/2014/main" id="{BED2678F-EA4C-7748-B070-542489A820BE}"/>
              </a:ext>
            </a:extLst>
          </p:cNvPr>
          <p:cNvSpPr>
            <a:spLocks/>
          </p:cNvSpPr>
          <p:nvPr/>
        </p:nvSpPr>
        <p:spPr bwMode="auto">
          <a:xfrm rot="16152424" flipV="1">
            <a:off x="6624638" y="-1295400"/>
            <a:ext cx="228600" cy="4038600"/>
          </a:xfrm>
          <a:prstGeom prst="rightBrace">
            <a:avLst>
              <a:gd name="adj1" fmla="val 147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2038" name="Text Box 151">
            <a:extLst>
              <a:ext uri="{FF2B5EF4-FFF2-40B4-BE49-F238E27FC236}">
                <a16:creationId xmlns:a16="http://schemas.microsoft.com/office/drawing/2014/main" id="{C9A9B1EE-C92C-E74C-8366-ACD1F7D44D42}"/>
              </a:ext>
            </a:extLst>
          </p:cNvPr>
          <p:cNvSpPr txBox="1">
            <a:spLocks noChangeArrowheads="1"/>
          </p:cNvSpPr>
          <p:nvPr/>
        </p:nvSpPr>
        <p:spPr bwMode="auto">
          <a:xfrm>
            <a:off x="6248400" y="2286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逻辑地址</a:t>
            </a:r>
          </a:p>
        </p:txBody>
      </p:sp>
    </p:spTree>
    <p:extLst>
      <p:ext uri="{BB962C8B-B14F-4D97-AF65-F5344CB8AC3E}">
        <p14:creationId xmlns:p14="http://schemas.microsoft.com/office/powerpoint/2010/main" val="2440926806"/>
      </p:ext>
    </p:extLst>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6BCB4F-2B49-7540-8311-E283F9AECC68}"/>
              </a:ext>
            </a:extLst>
          </p:cNvPr>
          <p:cNvSpPr>
            <a:spLocks noGrp="1"/>
          </p:cNvSpPr>
          <p:nvPr>
            <p:ph idx="1"/>
          </p:nvPr>
        </p:nvSpPr>
        <p:spPr>
          <a:xfrm>
            <a:off x="685800" y="765175"/>
            <a:ext cx="7772400" cy="863600"/>
          </a:xfrm>
        </p:spPr>
        <p:txBody>
          <a:bodyPr/>
          <a:lstStyle/>
          <a:p>
            <a:pPr>
              <a:buClr>
                <a:srgbClr val="0000FF"/>
              </a:buClr>
            </a:pPr>
            <a:r>
              <a:rPr lang="zh-CN" altLang="en-US" b="1">
                <a:solidFill>
                  <a:srgbClr val="0000FF"/>
                </a:solidFill>
                <a:latin typeface="幼圆" pitchFamily="49" charset="-122"/>
                <a:ea typeface="幼圆" pitchFamily="49" charset="-122"/>
              </a:rPr>
              <a:t>分页和分段的主要区别    </a:t>
            </a:r>
          </a:p>
          <a:p>
            <a:endParaRPr lang="zh-CN" altLang="en-US" b="1">
              <a:solidFill>
                <a:srgbClr val="0000FF"/>
              </a:solidFill>
            </a:endParaRPr>
          </a:p>
        </p:txBody>
      </p:sp>
      <p:sp>
        <p:nvSpPr>
          <p:cNvPr id="5" name="TextBox 4">
            <a:extLst>
              <a:ext uri="{FF2B5EF4-FFF2-40B4-BE49-F238E27FC236}">
                <a16:creationId xmlns:a16="http://schemas.microsoft.com/office/drawing/2014/main" id="{5F175202-DB13-F341-A5A6-BE67CD4D1CAC}"/>
              </a:ext>
            </a:extLst>
          </p:cNvPr>
          <p:cNvSpPr txBox="1">
            <a:spLocks noChangeArrowheads="1"/>
          </p:cNvSpPr>
          <p:nvPr/>
        </p:nvSpPr>
        <p:spPr bwMode="auto">
          <a:xfrm>
            <a:off x="755650" y="1412875"/>
            <a:ext cx="8137525" cy="406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just">
              <a:lnSpc>
                <a:spcPct val="150000"/>
              </a:lnSpc>
            </a:pPr>
            <a:r>
              <a:rPr lang="zh-CN" altLang="en-US" sz="2800">
                <a:solidFill>
                  <a:srgbClr val="000000"/>
                </a:solidFill>
                <a:latin typeface="幼圆" pitchFamily="49" charset="-122"/>
                <a:ea typeface="幼圆" pitchFamily="49" charset="-122"/>
              </a:rPr>
              <a:t>      </a:t>
            </a:r>
            <a:r>
              <a:rPr lang="zh-CN" altLang="en-US" sz="2800">
                <a:solidFill>
                  <a:srgbClr val="D60093"/>
                </a:solidFill>
                <a:latin typeface="幼圆" pitchFamily="49" charset="-122"/>
                <a:ea typeface="幼圆" pitchFamily="49" charset="-122"/>
              </a:rPr>
              <a:t> </a:t>
            </a:r>
            <a:r>
              <a:rPr lang="zh-CN" altLang="en-US" sz="3200">
                <a:solidFill>
                  <a:srgbClr val="D60093"/>
                </a:solidFill>
                <a:latin typeface="幼圆" pitchFamily="49" charset="-122"/>
                <a:ea typeface="幼圆" pitchFamily="49" charset="-122"/>
              </a:rPr>
              <a:t>分页                  </a:t>
            </a:r>
            <a:r>
              <a:rPr lang="zh-CN" altLang="en-US" sz="3200">
                <a:solidFill>
                  <a:srgbClr val="0000FF"/>
                </a:solidFill>
                <a:latin typeface="幼圆" pitchFamily="49" charset="-122"/>
                <a:ea typeface="幼圆" pitchFamily="49" charset="-122"/>
              </a:rPr>
              <a:t>分段      </a:t>
            </a:r>
            <a:endParaRPr lang="en-US" altLang="zh-CN" sz="3200">
              <a:solidFill>
                <a:srgbClr val="0000FF"/>
              </a:solidFill>
              <a:latin typeface="幼圆" pitchFamily="49" charset="-122"/>
              <a:ea typeface="幼圆" pitchFamily="49" charset="-122"/>
            </a:endParaRPr>
          </a:p>
          <a:p>
            <a:pPr algn="just">
              <a:lnSpc>
                <a:spcPct val="150000"/>
              </a:lnSpc>
            </a:pPr>
            <a:r>
              <a:rPr lang="zh-CN" altLang="en-US" sz="2800">
                <a:solidFill>
                  <a:srgbClr val="000000"/>
                </a:solidFill>
                <a:latin typeface="幼圆" pitchFamily="49" charset="-122"/>
                <a:ea typeface="幼圆" pitchFamily="49" charset="-122"/>
              </a:rPr>
              <a:t>      </a:t>
            </a:r>
            <a:r>
              <a:rPr lang="zh-CN" altLang="en-US" sz="2800">
                <a:solidFill>
                  <a:srgbClr val="D60093"/>
                </a:solidFill>
                <a:latin typeface="幼圆" pitchFamily="49" charset="-122"/>
                <a:ea typeface="幼圆" pitchFamily="49" charset="-122"/>
              </a:rPr>
              <a:t>信息的物理单位    </a:t>
            </a:r>
            <a:r>
              <a:rPr lang="zh-CN" altLang="en-US" sz="2800">
                <a:solidFill>
                  <a:srgbClr val="0000FF"/>
                </a:solidFill>
                <a:latin typeface="幼圆" pitchFamily="49" charset="-122"/>
                <a:ea typeface="幼圆" pitchFamily="49" charset="-122"/>
              </a:rPr>
              <a:t>信息的逻辑单位</a:t>
            </a:r>
          </a:p>
          <a:p>
            <a:pPr algn="just">
              <a:lnSpc>
                <a:spcPct val="150000"/>
              </a:lnSpc>
            </a:pPr>
            <a:r>
              <a:rPr lang="zh-CN" altLang="en-US" sz="2800">
                <a:solidFill>
                  <a:srgbClr val="D60093"/>
                </a:solidFill>
                <a:latin typeface="幼圆" pitchFamily="49" charset="-122"/>
                <a:ea typeface="幼圆" pitchFamily="49" charset="-122"/>
              </a:rPr>
              <a:t>  出于系统管理的需要    </a:t>
            </a:r>
            <a:r>
              <a:rPr lang="zh-CN" altLang="en-US" sz="2800">
                <a:solidFill>
                  <a:srgbClr val="0000FF"/>
                </a:solidFill>
                <a:latin typeface="幼圆" pitchFamily="49" charset="-122"/>
                <a:ea typeface="幼圆" pitchFamily="49" charset="-122"/>
              </a:rPr>
              <a:t>出于用户的需要</a:t>
            </a:r>
          </a:p>
          <a:p>
            <a:pPr algn="just">
              <a:lnSpc>
                <a:spcPct val="150000"/>
              </a:lnSpc>
            </a:pPr>
            <a:r>
              <a:rPr lang="zh-CN" altLang="en-US" sz="2800">
                <a:solidFill>
                  <a:srgbClr val="D60093"/>
                </a:solidFill>
                <a:latin typeface="幼圆" pitchFamily="49" charset="-122"/>
                <a:ea typeface="幼圆" pitchFamily="49" charset="-122"/>
              </a:rPr>
              <a:t>大小固定且由系统确定    </a:t>
            </a:r>
            <a:r>
              <a:rPr lang="zh-CN" altLang="en-US" sz="2800">
                <a:solidFill>
                  <a:srgbClr val="0000FF"/>
                </a:solidFill>
                <a:latin typeface="幼圆" pitchFamily="49" charset="-122"/>
                <a:ea typeface="幼圆" pitchFamily="49" charset="-122"/>
              </a:rPr>
              <a:t>长度不固定由编译确定</a:t>
            </a:r>
          </a:p>
          <a:p>
            <a:pPr algn="just">
              <a:lnSpc>
                <a:spcPct val="150000"/>
              </a:lnSpc>
            </a:pPr>
            <a:r>
              <a:rPr lang="zh-CN" altLang="en-US" sz="2800">
                <a:solidFill>
                  <a:srgbClr val="000000"/>
                </a:solidFill>
                <a:latin typeface="幼圆" pitchFamily="49" charset="-122"/>
                <a:ea typeface="幼圆" pitchFamily="49" charset="-122"/>
              </a:rPr>
              <a:t>  </a:t>
            </a:r>
            <a:r>
              <a:rPr lang="zh-CN" altLang="en-US" sz="2800">
                <a:solidFill>
                  <a:srgbClr val="D60093"/>
                </a:solidFill>
                <a:latin typeface="幼圆" pitchFamily="49" charset="-122"/>
                <a:ea typeface="幼圆" pitchFamily="49" charset="-122"/>
              </a:rPr>
              <a:t>作业地址空间是一维    </a:t>
            </a:r>
            <a:r>
              <a:rPr lang="zh-CN" altLang="en-US" sz="2800">
                <a:solidFill>
                  <a:srgbClr val="0000FF"/>
                </a:solidFill>
                <a:latin typeface="幼圆" pitchFamily="49" charset="-122"/>
                <a:ea typeface="幼圆" pitchFamily="49" charset="-122"/>
              </a:rPr>
              <a:t>二维</a:t>
            </a:r>
          </a:p>
          <a:p>
            <a:pPr algn="just">
              <a:lnSpc>
                <a:spcPct val="150000"/>
              </a:lnSpc>
            </a:pPr>
            <a:r>
              <a:rPr lang="zh-CN" altLang="en-US" sz="2800">
                <a:solidFill>
                  <a:srgbClr val="000000"/>
                </a:solidFill>
                <a:latin typeface="幼圆" pitchFamily="49" charset="-122"/>
                <a:ea typeface="幼圆" pitchFamily="49" charset="-122"/>
              </a:rPr>
              <a:t>        </a:t>
            </a:r>
            <a:r>
              <a:rPr lang="zh-CN" altLang="en-US" sz="2800">
                <a:solidFill>
                  <a:srgbClr val="D60093"/>
                </a:solidFill>
                <a:latin typeface="幼圆" pitchFamily="49" charset="-122"/>
                <a:ea typeface="幼圆" pitchFamily="49" charset="-122"/>
              </a:rPr>
              <a:t>产生页内碎片    </a:t>
            </a:r>
            <a:r>
              <a:rPr lang="zh-CN" altLang="en-US" sz="2800">
                <a:solidFill>
                  <a:srgbClr val="0000FF"/>
                </a:solidFill>
                <a:latin typeface="幼圆" pitchFamily="49" charset="-122"/>
                <a:ea typeface="幼圆" pitchFamily="49" charset="-122"/>
              </a:rPr>
              <a:t>产生外部碎片 </a:t>
            </a:r>
          </a:p>
        </p:txBody>
      </p:sp>
      <p:sp>
        <p:nvSpPr>
          <p:cNvPr id="82948" name="Rectangle 2">
            <a:extLst>
              <a:ext uri="{FF2B5EF4-FFF2-40B4-BE49-F238E27FC236}">
                <a16:creationId xmlns:a16="http://schemas.microsoft.com/office/drawing/2014/main" id="{730D8595-790D-4C4F-A5A6-E92B03B5ED4C}"/>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graphicFrame>
        <p:nvGraphicFramePr>
          <p:cNvPr id="6" name="表格 5">
            <a:extLst>
              <a:ext uri="{FF2B5EF4-FFF2-40B4-BE49-F238E27FC236}">
                <a16:creationId xmlns:a16="http://schemas.microsoft.com/office/drawing/2014/main" id="{E9B6BFD3-82FE-5B41-B78A-2792797D137B}"/>
              </a:ext>
            </a:extLst>
          </p:cNvPr>
          <p:cNvGraphicFramePr>
            <a:graphicFrameLocks noGrp="1"/>
          </p:cNvGraphicFramePr>
          <p:nvPr/>
        </p:nvGraphicFramePr>
        <p:xfrm>
          <a:off x="685800" y="1557338"/>
          <a:ext cx="8208963" cy="4019550"/>
        </p:xfrm>
        <a:graphic>
          <a:graphicData uri="http://schemas.openxmlformats.org/drawingml/2006/table">
            <a:tbl>
              <a:tblPr/>
              <a:tblGrid>
                <a:gridCol w="8208963">
                  <a:extLst>
                    <a:ext uri="{9D8B030D-6E8A-4147-A177-3AD203B41FA5}">
                      <a16:colId xmlns:a16="http://schemas.microsoft.com/office/drawing/2014/main" val="20000"/>
                    </a:ext>
                  </a:extLst>
                </a:gridCol>
              </a:tblGrid>
              <a:tr h="4019550">
                <a:tc>
                  <a:txBody>
                    <a:bodyPr/>
                    <a:lstStyle/>
                    <a:p>
                      <a:endParaRPr lang="zh-CN" altLang="en-US" sz="1800" dirty="0"/>
                    </a:p>
                  </a:txBody>
                  <a:tcPr marL="91442" marR="91442" marT="45712" marB="45712">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pSp>
        <p:nvGrpSpPr>
          <p:cNvPr id="2" name="组合 15">
            <a:extLst>
              <a:ext uri="{FF2B5EF4-FFF2-40B4-BE49-F238E27FC236}">
                <a16:creationId xmlns:a16="http://schemas.microsoft.com/office/drawing/2014/main" id="{46035FA3-50A4-134A-AD72-5648680F3176}"/>
              </a:ext>
            </a:extLst>
          </p:cNvPr>
          <p:cNvGrpSpPr>
            <a:grpSpLocks/>
          </p:cNvGrpSpPr>
          <p:nvPr/>
        </p:nvGrpSpPr>
        <p:grpSpPr bwMode="auto">
          <a:xfrm>
            <a:off x="684213" y="1557338"/>
            <a:ext cx="8208962" cy="4032250"/>
            <a:chOff x="683568" y="1556792"/>
            <a:chExt cx="8208912" cy="4032448"/>
          </a:xfrm>
        </p:grpSpPr>
        <p:cxnSp>
          <p:nvCxnSpPr>
            <p:cNvPr id="82956" name="直接连接符 7">
              <a:extLst>
                <a:ext uri="{FF2B5EF4-FFF2-40B4-BE49-F238E27FC236}">
                  <a16:creationId xmlns:a16="http://schemas.microsoft.com/office/drawing/2014/main" id="{DDFB4DE3-15E3-5244-983F-7DA67A79040F}"/>
                </a:ext>
              </a:extLst>
            </p:cNvPr>
            <p:cNvCxnSpPr>
              <a:cxnSpLocks noChangeShapeType="1"/>
            </p:cNvCxnSpPr>
            <p:nvPr/>
          </p:nvCxnSpPr>
          <p:spPr bwMode="auto">
            <a:xfrm>
              <a:off x="683568" y="2204864"/>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57" name="直接连接符 9">
              <a:extLst>
                <a:ext uri="{FF2B5EF4-FFF2-40B4-BE49-F238E27FC236}">
                  <a16:creationId xmlns:a16="http://schemas.microsoft.com/office/drawing/2014/main" id="{876CF2E8-533D-A442-A684-072993E83D24}"/>
                </a:ext>
              </a:extLst>
            </p:cNvPr>
            <p:cNvCxnSpPr>
              <a:cxnSpLocks noChangeShapeType="1"/>
            </p:cNvCxnSpPr>
            <p:nvPr/>
          </p:nvCxnSpPr>
          <p:spPr bwMode="auto">
            <a:xfrm>
              <a:off x="683568" y="2852936"/>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58" name="直接连接符 10">
              <a:extLst>
                <a:ext uri="{FF2B5EF4-FFF2-40B4-BE49-F238E27FC236}">
                  <a16:creationId xmlns:a16="http://schemas.microsoft.com/office/drawing/2014/main" id="{5DC38F87-81A6-CB4F-B978-C771F355307F}"/>
                </a:ext>
              </a:extLst>
            </p:cNvPr>
            <p:cNvCxnSpPr>
              <a:cxnSpLocks noChangeShapeType="1"/>
            </p:cNvCxnSpPr>
            <p:nvPr/>
          </p:nvCxnSpPr>
          <p:spPr bwMode="auto">
            <a:xfrm>
              <a:off x="683568" y="3501008"/>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59" name="直接连接符 11">
              <a:extLst>
                <a:ext uri="{FF2B5EF4-FFF2-40B4-BE49-F238E27FC236}">
                  <a16:creationId xmlns:a16="http://schemas.microsoft.com/office/drawing/2014/main" id="{86F068A4-911C-CB41-99F1-E126927D6694}"/>
                </a:ext>
              </a:extLst>
            </p:cNvPr>
            <p:cNvCxnSpPr>
              <a:cxnSpLocks noChangeShapeType="1"/>
            </p:cNvCxnSpPr>
            <p:nvPr/>
          </p:nvCxnSpPr>
          <p:spPr bwMode="auto">
            <a:xfrm>
              <a:off x="683568" y="4149080"/>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60" name="直接连接符 12">
              <a:extLst>
                <a:ext uri="{FF2B5EF4-FFF2-40B4-BE49-F238E27FC236}">
                  <a16:creationId xmlns:a16="http://schemas.microsoft.com/office/drawing/2014/main" id="{3C6689C8-2DF5-0F47-BB39-710EE0BD7483}"/>
                </a:ext>
              </a:extLst>
            </p:cNvPr>
            <p:cNvCxnSpPr>
              <a:cxnSpLocks noChangeShapeType="1"/>
            </p:cNvCxnSpPr>
            <p:nvPr/>
          </p:nvCxnSpPr>
          <p:spPr bwMode="auto">
            <a:xfrm>
              <a:off x="683568" y="4797152"/>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61" name="直接连接符 14">
              <a:extLst>
                <a:ext uri="{FF2B5EF4-FFF2-40B4-BE49-F238E27FC236}">
                  <a16:creationId xmlns:a16="http://schemas.microsoft.com/office/drawing/2014/main" id="{8D8B972F-356A-A94A-ACF3-20362BC87B69}"/>
                </a:ext>
              </a:extLst>
            </p:cNvPr>
            <p:cNvCxnSpPr>
              <a:cxnSpLocks noChangeShapeType="1"/>
            </p:cNvCxnSpPr>
            <p:nvPr/>
          </p:nvCxnSpPr>
          <p:spPr bwMode="auto">
            <a:xfrm>
              <a:off x="4716016" y="1556792"/>
              <a:ext cx="0" cy="403244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04354037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linds(horizontal)">
                                      <p:cBhvr>
                                        <p:cTn id="20" dur="500"/>
                                        <p:tgtEl>
                                          <p:spTgt spid="5">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blinds(horizontal)">
                                      <p:cBhvr>
                                        <p:cTn id="25" dur="500"/>
                                        <p:tgtEl>
                                          <p:spTgt spid="5">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blinds(horizontal)">
                                      <p:cBhvr>
                                        <p:cTn id="30" dur="500"/>
                                        <p:tgtEl>
                                          <p:spTgt spid="5">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blinds(horizontal)">
                                      <p:cBhvr>
                                        <p:cTn id="35" dur="500"/>
                                        <p:tgtEl>
                                          <p:spTgt spid="5">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blinds(horizontal)">
                                      <p:cBhvr>
                                        <p:cTn id="40" dur="500"/>
                                        <p:tgtEl>
                                          <p:spTgt spid="5">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Effect transition="in" filter="blinds(horizontal)">
                                      <p:cBhvr>
                                        <p:cTn id="4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bldLvl="2"/>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7424990-1515-F643-BC09-E9619751688C}"/>
              </a:ext>
            </a:extLst>
          </p:cNvPr>
          <p:cNvSpPr>
            <a:spLocks noGrp="1"/>
          </p:cNvSpPr>
          <p:nvPr>
            <p:ph idx="1"/>
          </p:nvPr>
        </p:nvSpPr>
        <p:spPr>
          <a:xfrm>
            <a:off x="685800" y="692150"/>
            <a:ext cx="8278813" cy="5400675"/>
          </a:xfrm>
        </p:spPr>
        <p:txBody>
          <a:bodyPr/>
          <a:lstStyle/>
          <a:p>
            <a:pPr>
              <a:buClr>
                <a:srgbClr val="0000FF"/>
              </a:buClr>
            </a:pPr>
            <a:r>
              <a:rPr lang="zh-CN" altLang="en-US" sz="2800" b="1">
                <a:solidFill>
                  <a:srgbClr val="0000FF"/>
                </a:solidFill>
                <a:latin typeface="幼圆" pitchFamily="49" charset="-122"/>
                <a:ea typeface="幼圆" pitchFamily="49" charset="-122"/>
              </a:rPr>
              <a:t>分段系统的共享</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允许若干个进程共享一个或多个段</a:t>
            </a:r>
            <a:endParaRPr lang="en-US" altLang="zh-CN" sz="24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ea typeface="幼圆" pitchFamily="49" charset="-122"/>
              </a:rPr>
              <a:t>可重入代码</a:t>
            </a:r>
          </a:p>
          <a:p>
            <a:pPr lvl="1">
              <a:buClr>
                <a:srgbClr val="0000FF"/>
              </a:buClr>
            </a:pPr>
            <a:r>
              <a:rPr lang="en-US" altLang="zh-CN">
                <a:solidFill>
                  <a:srgbClr val="FFFFFF"/>
                </a:solidFill>
                <a:effectLst>
                  <a:outerShdw blurRad="38100" dist="38100" dir="2700000" algn="tl">
                    <a:srgbClr val="C0C0C0"/>
                  </a:outerShdw>
                </a:effectLst>
                <a:latin typeface="Arial" panose="020B0604020202020204" pitchFamily="34" charset="0"/>
                <a:ea typeface="幼圆" pitchFamily="49" charset="-122"/>
              </a:rPr>
              <a:t> </a:t>
            </a:r>
            <a:r>
              <a:rPr lang="zh-CN" altLang="en-US" sz="2400" b="1">
                <a:solidFill>
                  <a:srgbClr val="000000"/>
                </a:solidFill>
                <a:ea typeface="幼圆" pitchFamily="49" charset="-122"/>
              </a:rPr>
              <a:t>是一种允许多个进程同时访问的代码（只读不写）</a:t>
            </a:r>
            <a:endParaRPr lang="en-US" altLang="zh-CN" sz="2400" b="1">
              <a:solidFill>
                <a:srgbClr val="000000"/>
              </a:solidFill>
              <a:ea typeface="幼圆" pitchFamily="49" charset="-122"/>
            </a:endParaRPr>
          </a:p>
          <a:p>
            <a:pPr>
              <a:buClr>
                <a:srgbClr val="0000FF"/>
              </a:buClr>
            </a:pPr>
            <a:r>
              <a:rPr lang="zh-CN" altLang="en-US" sz="2800" b="1">
                <a:solidFill>
                  <a:srgbClr val="D60093"/>
                </a:solidFill>
                <a:latin typeface="Arial" panose="020B0604020202020204" pitchFamily="34" charset="0"/>
                <a:ea typeface="幼圆" pitchFamily="49" charset="-122"/>
              </a:rPr>
              <a:t>实例</a:t>
            </a:r>
            <a:endParaRPr lang="zh-CN" altLang="en-US" sz="2800" b="1">
              <a:solidFill>
                <a:srgbClr val="D60093"/>
              </a:solidFill>
              <a:latin typeface="幼圆" pitchFamily="49" charset="-122"/>
              <a:ea typeface="幼圆" pitchFamily="49" charset="-122"/>
            </a:endParaRPr>
          </a:p>
          <a:p>
            <a:pPr lvl="1">
              <a:lnSpc>
                <a:spcPts val="3700"/>
              </a:lnSpc>
              <a:buClr>
                <a:srgbClr val="0000FF"/>
              </a:buClr>
            </a:pPr>
            <a:r>
              <a:rPr lang="zh-CN" altLang="en-US" sz="2400" b="1">
                <a:solidFill>
                  <a:srgbClr val="000000"/>
                </a:solidFill>
                <a:ea typeface="幼圆" pitchFamily="49" charset="-122"/>
              </a:rPr>
              <a:t>有一个多用户系统可同时接４０个用户，都同时执行一个文本编辑程序。如果文本编辑程序含有１６０ＫＢ的代码和４０ＫＢ的数据区，则总共需８ＭＢ的空间来支持４０个用户。如果代码是</a:t>
            </a:r>
            <a:r>
              <a:rPr lang="zh-CN" altLang="en-US" sz="2400" b="1">
                <a:solidFill>
                  <a:srgbClr val="0000FF"/>
                </a:solidFill>
                <a:ea typeface="幼圆" pitchFamily="49" charset="-122"/>
              </a:rPr>
              <a:t>可重入的</a:t>
            </a:r>
            <a:r>
              <a:rPr lang="zh-CN" altLang="en-US" sz="2400" b="1">
                <a:solidFill>
                  <a:srgbClr val="000000"/>
                </a:solidFill>
                <a:ea typeface="幼圆" pitchFamily="49" charset="-122"/>
              </a:rPr>
              <a:t>，此时内存中只需留一份文本编辑程序的副本，因而所需的内存空间是１７６０Ｋ</a:t>
            </a:r>
            <a:r>
              <a:rPr lang="en-US" altLang="zh-CN" sz="2400" b="1">
                <a:solidFill>
                  <a:srgbClr val="000000"/>
                </a:solidFill>
                <a:ea typeface="幼圆" pitchFamily="49" charset="-122"/>
              </a:rPr>
              <a:t>B</a:t>
            </a:r>
            <a:r>
              <a:rPr lang="zh-CN" altLang="en-US" sz="2400" b="1">
                <a:solidFill>
                  <a:srgbClr val="000000"/>
                </a:solidFill>
                <a:ea typeface="幼圆" pitchFamily="49" charset="-122"/>
              </a:rPr>
              <a:t>（４０＊４０＋１６０），而不是８ＭＢ。</a:t>
            </a:r>
            <a:endParaRPr lang="zh-CN" altLang="en-US" sz="2400" b="1">
              <a:solidFill>
                <a:srgbClr val="000000"/>
              </a:solidFill>
            </a:endParaRPr>
          </a:p>
        </p:txBody>
      </p:sp>
      <p:sp>
        <p:nvSpPr>
          <p:cNvPr id="83971" name="Rectangle 2">
            <a:extLst>
              <a:ext uri="{FF2B5EF4-FFF2-40B4-BE49-F238E27FC236}">
                <a16:creationId xmlns:a16="http://schemas.microsoft.com/office/drawing/2014/main" id="{212366E6-7FDF-5442-A976-229B964CFB7E}"/>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信息共享</a:t>
            </a:r>
            <a:endParaRPr lang="zh-CN" altLang="en-US" sz="24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292832850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4" descr="4-21">
            <a:extLst>
              <a:ext uri="{FF2B5EF4-FFF2-40B4-BE49-F238E27FC236}">
                <a16:creationId xmlns:a16="http://schemas.microsoft.com/office/drawing/2014/main" id="{7A43C449-DD28-EB44-8EC2-3EC3308CA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763" y="682625"/>
            <a:ext cx="5757862"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E11700D3-7577-7D4B-9771-AA51275407D6}"/>
              </a:ext>
            </a:extLst>
          </p:cNvPr>
          <p:cNvSpPr txBox="1">
            <a:spLocks noChangeArrowheads="1"/>
          </p:cNvSpPr>
          <p:nvPr/>
        </p:nvSpPr>
        <p:spPr bwMode="auto">
          <a:xfrm>
            <a:off x="1152525" y="5761038"/>
            <a:ext cx="7235825" cy="476250"/>
          </a:xfrm>
          <a:prstGeom prst="rect">
            <a:avLst/>
          </a:prstGeom>
          <a:noFill/>
          <a:ln w="9525">
            <a:noFill/>
            <a:miter lim="800000"/>
            <a:headEnd/>
            <a:tailEnd/>
          </a:ln>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chemeClr val="bg2"/>
              </a:buClr>
              <a:buFont typeface="Monotype Sorts" pitchFamily="2" charset="2"/>
              <a:buChar char="§"/>
            </a:pPr>
            <a:r>
              <a:rPr lang="zh-CN" altLang="en-US" sz="2800">
                <a:solidFill>
                  <a:srgbClr val="0000FF"/>
                </a:solidFill>
                <a:latin typeface="幼圆" pitchFamily="49" charset="-122"/>
                <a:ea typeface="幼圆" pitchFamily="49" charset="-122"/>
              </a:rPr>
              <a:t>图</a:t>
            </a:r>
            <a:r>
              <a:rPr lang="en-US" altLang="zh-CN" sz="2800">
                <a:solidFill>
                  <a:srgbClr val="0000FF"/>
                </a:solidFill>
                <a:latin typeface="幼圆" pitchFamily="49" charset="-122"/>
                <a:ea typeface="幼圆" pitchFamily="49" charset="-122"/>
              </a:rPr>
              <a:t>4-21  </a:t>
            </a:r>
            <a:r>
              <a:rPr lang="zh-CN" altLang="en-US" sz="2800">
                <a:solidFill>
                  <a:srgbClr val="0000FF"/>
                </a:solidFill>
                <a:latin typeface="幼圆" pitchFamily="49" charset="-122"/>
                <a:ea typeface="幼圆" pitchFamily="49" charset="-122"/>
              </a:rPr>
              <a:t>分页系统中共享</a:t>
            </a:r>
            <a:r>
              <a:rPr lang="en-US" altLang="zh-CN" sz="2800">
                <a:solidFill>
                  <a:srgbClr val="0000FF"/>
                </a:solidFill>
                <a:latin typeface="幼圆" pitchFamily="49" charset="-122"/>
                <a:ea typeface="幼圆" pitchFamily="49" charset="-122"/>
              </a:rPr>
              <a:t>editor</a:t>
            </a:r>
            <a:r>
              <a:rPr lang="zh-CN" altLang="en-US" sz="2800">
                <a:solidFill>
                  <a:srgbClr val="0000FF"/>
                </a:solidFill>
                <a:latin typeface="幼圆" pitchFamily="49" charset="-122"/>
                <a:ea typeface="幼圆" pitchFamily="49" charset="-122"/>
              </a:rPr>
              <a:t>的示意图</a:t>
            </a:r>
          </a:p>
        </p:txBody>
      </p:sp>
      <p:sp>
        <p:nvSpPr>
          <p:cNvPr id="84996" name="Rectangle 2">
            <a:extLst>
              <a:ext uri="{FF2B5EF4-FFF2-40B4-BE49-F238E27FC236}">
                <a16:creationId xmlns:a16="http://schemas.microsoft.com/office/drawing/2014/main" id="{BD54872A-3A57-2A43-929D-A7C501832732}"/>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信息共享</a:t>
            </a:r>
            <a:endParaRPr lang="zh-CN" altLang="en-US" sz="24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98367744"/>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6">
            <a:extLst>
              <a:ext uri="{FF2B5EF4-FFF2-40B4-BE49-F238E27FC236}">
                <a16:creationId xmlns:a16="http://schemas.microsoft.com/office/drawing/2014/main" id="{8FF4FD23-3029-FA4A-9B27-3F2E7D0D40A2}"/>
              </a:ext>
            </a:extLst>
          </p:cNvPr>
          <p:cNvGrpSpPr>
            <a:grpSpLocks/>
          </p:cNvGrpSpPr>
          <p:nvPr/>
        </p:nvGrpSpPr>
        <p:grpSpPr bwMode="auto">
          <a:xfrm>
            <a:off x="7308850" y="1023938"/>
            <a:ext cx="1681163" cy="5689600"/>
            <a:chOff x="6850489" y="620688"/>
            <a:chExt cx="1681951" cy="4968552"/>
          </a:xfrm>
        </p:grpSpPr>
        <p:grpSp>
          <p:nvGrpSpPr>
            <p:cNvPr id="15415" name="组合 64">
              <a:extLst>
                <a:ext uri="{FF2B5EF4-FFF2-40B4-BE49-F238E27FC236}">
                  <a16:creationId xmlns:a16="http://schemas.microsoft.com/office/drawing/2014/main" id="{71E0195F-2167-D744-BF3D-49F4F243E70E}"/>
                </a:ext>
              </a:extLst>
            </p:cNvPr>
            <p:cNvGrpSpPr>
              <a:grpSpLocks/>
            </p:cNvGrpSpPr>
            <p:nvPr/>
          </p:nvGrpSpPr>
          <p:grpSpPr bwMode="auto">
            <a:xfrm>
              <a:off x="6850489" y="620688"/>
              <a:ext cx="1681951" cy="4968552"/>
              <a:chOff x="6490449" y="620688"/>
              <a:chExt cx="1681951" cy="4968552"/>
            </a:xfrm>
          </p:grpSpPr>
          <p:grpSp>
            <p:nvGrpSpPr>
              <p:cNvPr id="15417" name="组合 63">
                <a:extLst>
                  <a:ext uri="{FF2B5EF4-FFF2-40B4-BE49-F238E27FC236}">
                    <a16:creationId xmlns:a16="http://schemas.microsoft.com/office/drawing/2014/main" id="{367795E3-1A84-9546-B385-F401B138B50E}"/>
                  </a:ext>
                </a:extLst>
              </p:cNvPr>
              <p:cNvGrpSpPr>
                <a:grpSpLocks/>
              </p:cNvGrpSpPr>
              <p:nvPr/>
            </p:nvGrpSpPr>
            <p:grpSpPr bwMode="auto">
              <a:xfrm>
                <a:off x="6490449" y="620688"/>
                <a:ext cx="1584178" cy="4968552"/>
                <a:chOff x="6562457" y="620688"/>
                <a:chExt cx="1584178" cy="4968552"/>
              </a:xfrm>
            </p:grpSpPr>
            <p:sp>
              <p:nvSpPr>
                <p:cNvPr id="15419" name="矩形 59">
                  <a:extLst>
                    <a:ext uri="{FF2B5EF4-FFF2-40B4-BE49-F238E27FC236}">
                      <a16:creationId xmlns:a16="http://schemas.microsoft.com/office/drawing/2014/main" id="{D69A0E62-D506-FF49-9D7A-5C42AE204F40}"/>
                    </a:ext>
                  </a:extLst>
                </p:cNvPr>
                <p:cNvSpPr>
                  <a:spLocks noChangeArrowheads="1"/>
                </p:cNvSpPr>
                <p:nvPr/>
              </p:nvSpPr>
              <p:spPr bwMode="auto">
                <a:xfrm>
                  <a:off x="6562459" y="620688"/>
                  <a:ext cx="1584176" cy="4968552"/>
                </a:xfrm>
                <a:prstGeom prst="rect">
                  <a:avLst/>
                </a:prstGeom>
                <a:solidFill>
                  <a:srgbClr val="53FFA1"/>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15420" name="矩形 60">
                  <a:extLst>
                    <a:ext uri="{FF2B5EF4-FFF2-40B4-BE49-F238E27FC236}">
                      <a16:creationId xmlns:a16="http://schemas.microsoft.com/office/drawing/2014/main" id="{0F67A20E-34DF-6344-A3E6-9867F9715872}"/>
                    </a:ext>
                  </a:extLst>
                </p:cNvPr>
                <p:cNvSpPr>
                  <a:spLocks noChangeArrowheads="1"/>
                </p:cNvSpPr>
                <p:nvPr/>
              </p:nvSpPr>
              <p:spPr bwMode="auto">
                <a:xfrm>
                  <a:off x="6562457" y="620688"/>
                  <a:ext cx="1584175" cy="792088"/>
                </a:xfrm>
                <a:prstGeom prst="rect">
                  <a:avLst/>
                </a:prstGeom>
                <a:solidFill>
                  <a:srgbClr val="FF0000"/>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grpSp>
          <p:sp>
            <p:nvSpPr>
              <p:cNvPr id="62" name="TextBox 61">
                <a:extLst>
                  <a:ext uri="{FF2B5EF4-FFF2-40B4-BE49-F238E27FC236}">
                    <a16:creationId xmlns:a16="http://schemas.microsoft.com/office/drawing/2014/main" id="{3E33EDC9-E999-4E4A-9066-399A97E61BE4}"/>
                  </a:ext>
                </a:extLst>
              </p:cNvPr>
              <p:cNvSpPr txBox="1"/>
              <p:nvPr/>
            </p:nvSpPr>
            <p:spPr>
              <a:xfrm>
                <a:off x="6587332" y="836953"/>
                <a:ext cx="1585068" cy="403417"/>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grpSp>
        <p:sp>
          <p:nvSpPr>
            <p:cNvPr id="66" name="TextBox 65">
              <a:extLst>
                <a:ext uri="{FF2B5EF4-FFF2-40B4-BE49-F238E27FC236}">
                  <a16:creationId xmlns:a16="http://schemas.microsoft.com/office/drawing/2014/main" id="{FC7C6E75-3EE0-6540-82F1-FC3BEEDA4C9A}"/>
                </a:ext>
              </a:extLst>
            </p:cNvPr>
            <p:cNvSpPr txBox="1"/>
            <p:nvPr/>
          </p:nvSpPr>
          <p:spPr>
            <a:xfrm>
              <a:off x="7236433" y="2708478"/>
              <a:ext cx="864005" cy="725042"/>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00"/>
                  </a:solidFill>
                  <a:effectLst>
                    <a:outerShdw blurRad="38100" dist="38100" dir="2700000" algn="tl">
                      <a:srgbClr val="C0C0C0"/>
                    </a:outerShdw>
                  </a:effectLst>
                  <a:latin typeface="幼圆" pitchFamily="49" charset="-122"/>
                  <a:ea typeface="幼圆" pitchFamily="49" charset="-122"/>
                </a:rPr>
                <a:t>用户空间</a:t>
              </a:r>
            </a:p>
          </p:txBody>
        </p:sp>
      </p:grpSp>
      <p:sp>
        <p:nvSpPr>
          <p:cNvPr id="58" name="Text Box 9">
            <a:extLst>
              <a:ext uri="{FF2B5EF4-FFF2-40B4-BE49-F238E27FC236}">
                <a16:creationId xmlns:a16="http://schemas.microsoft.com/office/drawing/2014/main" id="{DBBCBAFC-68C1-A14F-8B53-0B88AF13DFAD}"/>
              </a:ext>
            </a:extLst>
          </p:cNvPr>
          <p:cNvSpPr txBox="1">
            <a:spLocks noChangeArrowheads="1"/>
          </p:cNvSpPr>
          <p:nvPr/>
        </p:nvSpPr>
        <p:spPr bwMode="auto">
          <a:xfrm>
            <a:off x="3873500" y="1023938"/>
            <a:ext cx="160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逻辑地址</a:t>
            </a:r>
          </a:p>
        </p:txBody>
      </p:sp>
      <p:sp>
        <p:nvSpPr>
          <p:cNvPr id="68" name="TextBox 67">
            <a:extLst>
              <a:ext uri="{FF2B5EF4-FFF2-40B4-BE49-F238E27FC236}">
                <a16:creationId xmlns:a16="http://schemas.microsoft.com/office/drawing/2014/main" id="{38EE0198-9DE1-6341-80DB-158B5D3A12B5}"/>
              </a:ext>
            </a:extLst>
          </p:cNvPr>
          <p:cNvSpPr txBox="1">
            <a:spLocks noChangeArrowheads="1"/>
          </p:cNvSpPr>
          <p:nvPr/>
        </p:nvSpPr>
        <p:spPr bwMode="auto">
          <a:xfrm>
            <a:off x="7273925" y="592138"/>
            <a:ext cx="1512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内存空间</a:t>
            </a:r>
          </a:p>
        </p:txBody>
      </p:sp>
      <p:sp>
        <p:nvSpPr>
          <p:cNvPr id="47" name="TextBox 46">
            <a:extLst>
              <a:ext uri="{FF2B5EF4-FFF2-40B4-BE49-F238E27FC236}">
                <a16:creationId xmlns:a16="http://schemas.microsoft.com/office/drawing/2014/main" id="{8AD63FE3-D3A0-B84E-86A0-6EF1D2514E6A}"/>
              </a:ext>
            </a:extLst>
          </p:cNvPr>
          <p:cNvSpPr txBox="1">
            <a:spLocks noChangeArrowheads="1"/>
          </p:cNvSpPr>
          <p:nvPr/>
        </p:nvSpPr>
        <p:spPr bwMode="auto">
          <a:xfrm>
            <a:off x="3819525" y="5084763"/>
            <a:ext cx="1831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00"/>
                </a:solidFill>
                <a:latin typeface="幼圆" pitchFamily="49" charset="-122"/>
                <a:ea typeface="幼圆" pitchFamily="49" charset="-122"/>
              </a:rPr>
              <a:t>装入模块</a:t>
            </a:r>
          </a:p>
        </p:txBody>
      </p:sp>
      <p:grpSp>
        <p:nvGrpSpPr>
          <p:cNvPr id="5" name="组合 72">
            <a:extLst>
              <a:ext uri="{FF2B5EF4-FFF2-40B4-BE49-F238E27FC236}">
                <a16:creationId xmlns:a16="http://schemas.microsoft.com/office/drawing/2014/main" id="{89DC6622-152E-5643-A2FC-01F17F1A343A}"/>
              </a:ext>
            </a:extLst>
          </p:cNvPr>
          <p:cNvGrpSpPr>
            <a:grpSpLocks/>
          </p:cNvGrpSpPr>
          <p:nvPr/>
        </p:nvGrpSpPr>
        <p:grpSpPr bwMode="auto">
          <a:xfrm>
            <a:off x="3046413" y="1574800"/>
            <a:ext cx="2282825" cy="3559175"/>
            <a:chOff x="3203848" y="1027584"/>
            <a:chExt cx="2282552" cy="3557895"/>
          </a:xfrm>
        </p:grpSpPr>
        <p:sp>
          <p:nvSpPr>
            <p:cNvPr id="15408" name="Text Box 107">
              <a:extLst>
                <a:ext uri="{FF2B5EF4-FFF2-40B4-BE49-F238E27FC236}">
                  <a16:creationId xmlns:a16="http://schemas.microsoft.com/office/drawing/2014/main" id="{32A18EAB-7AEC-8C40-BF65-E35A46FCDDBA}"/>
                </a:ext>
              </a:extLst>
            </p:cNvPr>
            <p:cNvSpPr txBox="1">
              <a:spLocks noChangeArrowheads="1"/>
            </p:cNvSpPr>
            <p:nvPr/>
          </p:nvSpPr>
          <p:spPr bwMode="auto">
            <a:xfrm>
              <a:off x="4221088" y="3284983"/>
              <a:ext cx="11430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365</a:t>
              </a:r>
            </a:p>
          </p:txBody>
        </p:sp>
        <p:grpSp>
          <p:nvGrpSpPr>
            <p:cNvPr id="15409" name="组合 71">
              <a:extLst>
                <a:ext uri="{FF2B5EF4-FFF2-40B4-BE49-F238E27FC236}">
                  <a16:creationId xmlns:a16="http://schemas.microsoft.com/office/drawing/2014/main" id="{A88B8935-C3D1-F843-B432-0ADE12A36221}"/>
                </a:ext>
              </a:extLst>
            </p:cNvPr>
            <p:cNvGrpSpPr>
              <a:grpSpLocks/>
            </p:cNvGrpSpPr>
            <p:nvPr/>
          </p:nvGrpSpPr>
          <p:grpSpPr bwMode="auto">
            <a:xfrm>
              <a:off x="3203848" y="1027584"/>
              <a:ext cx="2282552" cy="3557895"/>
              <a:chOff x="3225552" y="1027584"/>
              <a:chExt cx="2282552" cy="3557895"/>
            </a:xfrm>
          </p:grpSpPr>
          <p:sp>
            <p:nvSpPr>
              <p:cNvPr id="15410" name="Text Box 103">
                <a:extLst>
                  <a:ext uri="{FF2B5EF4-FFF2-40B4-BE49-F238E27FC236}">
                    <a16:creationId xmlns:a16="http://schemas.microsoft.com/office/drawing/2014/main" id="{90118773-4034-5948-A6A2-F3007D04A4A7}"/>
                  </a:ext>
                </a:extLst>
              </p:cNvPr>
              <p:cNvSpPr txBox="1">
                <a:spLocks noChangeArrowheads="1"/>
              </p:cNvSpPr>
              <p:nvPr/>
            </p:nvSpPr>
            <p:spPr bwMode="auto">
              <a:xfrm>
                <a:off x="3733800" y="1027584"/>
                <a:ext cx="838200" cy="46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0</a:t>
                </a:r>
              </a:p>
            </p:txBody>
          </p:sp>
          <p:sp>
            <p:nvSpPr>
              <p:cNvPr id="15411" name="Text Box 104">
                <a:extLst>
                  <a:ext uri="{FF2B5EF4-FFF2-40B4-BE49-F238E27FC236}">
                    <a16:creationId xmlns:a16="http://schemas.microsoft.com/office/drawing/2014/main" id="{EE26880E-37B4-F344-8748-26B4E2EF5B8F}"/>
                  </a:ext>
                </a:extLst>
              </p:cNvPr>
              <p:cNvSpPr txBox="1">
                <a:spLocks noChangeArrowheads="1"/>
              </p:cNvSpPr>
              <p:nvPr/>
            </p:nvSpPr>
            <p:spPr bwMode="auto">
              <a:xfrm>
                <a:off x="3275856" y="1891680"/>
                <a:ext cx="914400" cy="46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1000</a:t>
                </a:r>
              </a:p>
            </p:txBody>
          </p:sp>
          <p:sp>
            <p:nvSpPr>
              <p:cNvPr id="15412" name="Text Box 105">
                <a:extLst>
                  <a:ext uri="{FF2B5EF4-FFF2-40B4-BE49-F238E27FC236}">
                    <a16:creationId xmlns:a16="http://schemas.microsoft.com/office/drawing/2014/main" id="{55C7563F-C21E-DC40-8D5C-B2DADF6EBDCE}"/>
                  </a:ext>
                </a:extLst>
              </p:cNvPr>
              <p:cNvSpPr txBox="1">
                <a:spLocks noChangeArrowheads="1"/>
              </p:cNvSpPr>
              <p:nvPr/>
            </p:nvSpPr>
            <p:spPr bwMode="auto">
              <a:xfrm>
                <a:off x="3967336" y="2240037"/>
                <a:ext cx="1540768"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2500</a:t>
                </a:r>
              </a:p>
            </p:txBody>
          </p:sp>
          <p:sp>
            <p:nvSpPr>
              <p:cNvPr id="15413" name="Text Box 106">
                <a:extLst>
                  <a:ext uri="{FF2B5EF4-FFF2-40B4-BE49-F238E27FC236}">
                    <a16:creationId xmlns:a16="http://schemas.microsoft.com/office/drawing/2014/main" id="{FDDAA39B-44ED-6F40-8921-6611B9E59A26}"/>
                  </a:ext>
                </a:extLst>
              </p:cNvPr>
              <p:cNvSpPr txBox="1">
                <a:spLocks noChangeArrowheads="1"/>
              </p:cNvSpPr>
              <p:nvPr/>
            </p:nvSpPr>
            <p:spPr bwMode="auto">
              <a:xfrm>
                <a:off x="3225552" y="2924943"/>
                <a:ext cx="914400" cy="46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2500</a:t>
                </a:r>
              </a:p>
            </p:txBody>
          </p:sp>
          <p:sp>
            <p:nvSpPr>
              <p:cNvPr id="15414" name="Text Box 108">
                <a:extLst>
                  <a:ext uri="{FF2B5EF4-FFF2-40B4-BE49-F238E27FC236}">
                    <a16:creationId xmlns:a16="http://schemas.microsoft.com/office/drawing/2014/main" id="{552EEEC2-AC1B-584A-8BD4-BF4E80416D46}"/>
                  </a:ext>
                </a:extLst>
              </p:cNvPr>
              <p:cNvSpPr txBox="1">
                <a:spLocks noChangeArrowheads="1"/>
              </p:cNvSpPr>
              <p:nvPr/>
            </p:nvSpPr>
            <p:spPr bwMode="auto">
              <a:xfrm>
                <a:off x="3289176" y="4123927"/>
                <a:ext cx="1066800" cy="46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5000</a:t>
                </a:r>
              </a:p>
            </p:txBody>
          </p:sp>
        </p:grpSp>
      </p:grpSp>
      <p:sp>
        <p:nvSpPr>
          <p:cNvPr id="75" name="矩形 74">
            <a:extLst>
              <a:ext uri="{FF2B5EF4-FFF2-40B4-BE49-F238E27FC236}">
                <a16:creationId xmlns:a16="http://schemas.microsoft.com/office/drawing/2014/main" id="{4FC6CBF4-057B-564D-989D-B51DAB269741}"/>
              </a:ext>
            </a:extLst>
          </p:cNvPr>
          <p:cNvSpPr>
            <a:spLocks noChangeArrowheads="1"/>
          </p:cNvSpPr>
          <p:nvPr/>
        </p:nvSpPr>
        <p:spPr bwMode="auto">
          <a:xfrm>
            <a:off x="7334250" y="2792413"/>
            <a:ext cx="1533525" cy="3195637"/>
          </a:xfrm>
          <a:prstGeom prst="rect">
            <a:avLst/>
          </a:prstGeom>
          <a:solidFill>
            <a:srgbClr val="F8F8F8"/>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graphicFrame>
        <p:nvGraphicFramePr>
          <p:cNvPr id="57" name="Group 102">
            <a:extLst>
              <a:ext uri="{FF2B5EF4-FFF2-40B4-BE49-F238E27FC236}">
                <a16:creationId xmlns:a16="http://schemas.microsoft.com/office/drawing/2014/main" id="{5C3162E8-5D3C-9B4B-B430-E23067B34CF1}"/>
              </a:ext>
            </a:extLst>
          </p:cNvPr>
          <p:cNvGraphicFramePr>
            <a:graphicFrameLocks noGrp="1"/>
          </p:cNvGraphicFramePr>
          <p:nvPr/>
        </p:nvGraphicFramePr>
        <p:xfrm>
          <a:off x="3878263" y="1790700"/>
          <a:ext cx="1408112" cy="3168651"/>
        </p:xfrm>
        <a:graphic>
          <a:graphicData uri="http://schemas.openxmlformats.org/drawingml/2006/table">
            <a:tbl>
              <a:tblPr/>
              <a:tblGrid>
                <a:gridCol w="1408112">
                  <a:extLst>
                    <a:ext uri="{9D8B030D-6E8A-4147-A177-3AD203B41FA5}">
                      <a16:colId xmlns:a16="http://schemas.microsoft.com/office/drawing/2014/main" val="20000"/>
                    </a:ext>
                  </a:extLst>
                </a:gridCol>
              </a:tblGrid>
              <a:tr h="9270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7" name="组合 76">
            <a:extLst>
              <a:ext uri="{FF2B5EF4-FFF2-40B4-BE49-F238E27FC236}">
                <a16:creationId xmlns:a16="http://schemas.microsoft.com/office/drawing/2014/main" id="{999FC332-2A1A-6A48-8911-25E311466654}"/>
              </a:ext>
            </a:extLst>
          </p:cNvPr>
          <p:cNvGrpSpPr>
            <a:grpSpLocks/>
          </p:cNvGrpSpPr>
          <p:nvPr/>
        </p:nvGrpSpPr>
        <p:grpSpPr bwMode="auto">
          <a:xfrm>
            <a:off x="6419850" y="2660650"/>
            <a:ext cx="2616200" cy="3557588"/>
            <a:chOff x="3110136" y="1027584"/>
            <a:chExt cx="2617511" cy="3558102"/>
          </a:xfrm>
        </p:grpSpPr>
        <p:sp>
          <p:nvSpPr>
            <p:cNvPr id="15401" name="Text Box 107">
              <a:extLst>
                <a:ext uri="{FF2B5EF4-FFF2-40B4-BE49-F238E27FC236}">
                  <a16:creationId xmlns:a16="http://schemas.microsoft.com/office/drawing/2014/main" id="{F8D17AD8-4D60-E744-936C-76822B7A79F9}"/>
                </a:ext>
              </a:extLst>
            </p:cNvPr>
            <p:cNvSpPr txBox="1">
              <a:spLocks noChangeArrowheads="1"/>
            </p:cNvSpPr>
            <p:nvPr/>
          </p:nvSpPr>
          <p:spPr bwMode="auto">
            <a:xfrm>
              <a:off x="4221088" y="3284984"/>
              <a:ext cx="1143000" cy="46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365</a:t>
              </a:r>
            </a:p>
          </p:txBody>
        </p:sp>
        <p:grpSp>
          <p:nvGrpSpPr>
            <p:cNvPr id="15402" name="组合 71">
              <a:extLst>
                <a:ext uri="{FF2B5EF4-FFF2-40B4-BE49-F238E27FC236}">
                  <a16:creationId xmlns:a16="http://schemas.microsoft.com/office/drawing/2014/main" id="{2FA88706-C193-C544-B525-AEAA0A0E318A}"/>
                </a:ext>
              </a:extLst>
            </p:cNvPr>
            <p:cNvGrpSpPr>
              <a:grpSpLocks/>
            </p:cNvGrpSpPr>
            <p:nvPr/>
          </p:nvGrpSpPr>
          <p:grpSpPr bwMode="auto">
            <a:xfrm>
              <a:off x="3110136" y="1027584"/>
              <a:ext cx="2617511" cy="3558102"/>
              <a:chOff x="3131840" y="1027584"/>
              <a:chExt cx="2617511" cy="3558102"/>
            </a:xfrm>
          </p:grpSpPr>
          <p:sp>
            <p:nvSpPr>
              <p:cNvPr id="15403" name="Text Box 103">
                <a:extLst>
                  <a:ext uri="{FF2B5EF4-FFF2-40B4-BE49-F238E27FC236}">
                    <a16:creationId xmlns:a16="http://schemas.microsoft.com/office/drawing/2014/main" id="{804A3B14-70E9-2249-9111-4CC6A9562F58}"/>
                  </a:ext>
                </a:extLst>
              </p:cNvPr>
              <p:cNvSpPr txBox="1">
                <a:spLocks noChangeArrowheads="1"/>
              </p:cNvSpPr>
              <p:nvPr/>
            </p:nvSpPr>
            <p:spPr bwMode="auto">
              <a:xfrm>
                <a:off x="3131840" y="1027584"/>
                <a:ext cx="982216" cy="46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10000</a:t>
                </a:r>
              </a:p>
            </p:txBody>
          </p:sp>
          <p:sp>
            <p:nvSpPr>
              <p:cNvPr id="15404" name="Text Box 104">
                <a:extLst>
                  <a:ext uri="{FF2B5EF4-FFF2-40B4-BE49-F238E27FC236}">
                    <a16:creationId xmlns:a16="http://schemas.microsoft.com/office/drawing/2014/main" id="{748BEB89-8F8C-754C-BE4C-AE09197B6D0C}"/>
                  </a:ext>
                </a:extLst>
              </p:cNvPr>
              <p:cNvSpPr txBox="1">
                <a:spLocks noChangeArrowheads="1"/>
              </p:cNvSpPr>
              <p:nvPr/>
            </p:nvSpPr>
            <p:spPr bwMode="auto">
              <a:xfrm>
                <a:off x="3131840" y="1891680"/>
                <a:ext cx="986408" cy="46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11000</a:t>
                </a:r>
              </a:p>
            </p:txBody>
          </p:sp>
          <p:sp>
            <p:nvSpPr>
              <p:cNvPr id="15405" name="Text Box 105">
                <a:extLst>
                  <a:ext uri="{FF2B5EF4-FFF2-40B4-BE49-F238E27FC236}">
                    <a16:creationId xmlns:a16="http://schemas.microsoft.com/office/drawing/2014/main" id="{3983BDE0-3063-2B4A-827F-423F1B6E5A2E}"/>
                  </a:ext>
                </a:extLst>
              </p:cNvPr>
              <p:cNvSpPr txBox="1">
                <a:spLocks noChangeArrowheads="1"/>
              </p:cNvSpPr>
              <p:nvPr/>
            </p:nvSpPr>
            <p:spPr bwMode="auto">
              <a:xfrm>
                <a:off x="4064567" y="2240037"/>
                <a:ext cx="1684784"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a:t>
                </a:r>
                <a:r>
                  <a:rPr lang="en-US" altLang="zh-CN" sz="2000">
                    <a:solidFill>
                      <a:srgbClr val="0000FF"/>
                    </a:solidFill>
                    <a:latin typeface="幼圆" pitchFamily="49" charset="-122"/>
                    <a:ea typeface="幼圆" pitchFamily="49" charset="-122"/>
                  </a:rPr>
                  <a:t>2500</a:t>
                </a:r>
              </a:p>
            </p:txBody>
          </p:sp>
          <p:sp>
            <p:nvSpPr>
              <p:cNvPr id="15406" name="Text Box 106">
                <a:extLst>
                  <a:ext uri="{FF2B5EF4-FFF2-40B4-BE49-F238E27FC236}">
                    <a16:creationId xmlns:a16="http://schemas.microsoft.com/office/drawing/2014/main" id="{AD4511E7-EA40-B444-8DD0-6307D4A452A6}"/>
                  </a:ext>
                </a:extLst>
              </p:cNvPr>
              <p:cNvSpPr txBox="1">
                <a:spLocks noChangeArrowheads="1"/>
              </p:cNvSpPr>
              <p:nvPr/>
            </p:nvSpPr>
            <p:spPr bwMode="auto">
              <a:xfrm>
                <a:off x="3131840" y="2924944"/>
                <a:ext cx="1080120" cy="46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12500</a:t>
                </a:r>
              </a:p>
            </p:txBody>
          </p:sp>
          <p:sp>
            <p:nvSpPr>
              <p:cNvPr id="15407" name="Text Box 108">
                <a:extLst>
                  <a:ext uri="{FF2B5EF4-FFF2-40B4-BE49-F238E27FC236}">
                    <a16:creationId xmlns:a16="http://schemas.microsoft.com/office/drawing/2014/main" id="{80E6A7FF-E2B6-4B4C-B927-3C8697F6EDAD}"/>
                  </a:ext>
                </a:extLst>
              </p:cNvPr>
              <p:cNvSpPr txBox="1">
                <a:spLocks noChangeArrowheads="1"/>
              </p:cNvSpPr>
              <p:nvPr/>
            </p:nvSpPr>
            <p:spPr bwMode="auto">
              <a:xfrm>
                <a:off x="3131840" y="4123928"/>
                <a:ext cx="1066800" cy="46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15000</a:t>
                </a:r>
              </a:p>
            </p:txBody>
          </p:sp>
        </p:grpSp>
      </p:grpSp>
      <p:graphicFrame>
        <p:nvGraphicFramePr>
          <p:cNvPr id="85" name="Group 102">
            <a:extLst>
              <a:ext uri="{FF2B5EF4-FFF2-40B4-BE49-F238E27FC236}">
                <a16:creationId xmlns:a16="http://schemas.microsoft.com/office/drawing/2014/main" id="{15093FC4-278A-8549-B49D-EC9A7591565D}"/>
              </a:ext>
            </a:extLst>
          </p:cNvPr>
          <p:cNvGraphicFramePr>
            <a:graphicFrameLocks noGrp="1"/>
          </p:cNvGraphicFramePr>
          <p:nvPr/>
        </p:nvGraphicFramePr>
        <p:xfrm>
          <a:off x="3883025" y="1801813"/>
          <a:ext cx="1408113" cy="3168651"/>
        </p:xfrm>
        <a:graphic>
          <a:graphicData uri="http://schemas.openxmlformats.org/drawingml/2006/table">
            <a:tbl>
              <a:tblPr/>
              <a:tblGrid>
                <a:gridCol w="1408113">
                  <a:extLst>
                    <a:ext uri="{9D8B030D-6E8A-4147-A177-3AD203B41FA5}">
                      <a16:colId xmlns:a16="http://schemas.microsoft.com/office/drawing/2014/main" val="20000"/>
                    </a:ext>
                  </a:extLst>
                </a:gridCol>
              </a:tblGrid>
              <a:tr h="9270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7" name="TextBox 86">
            <a:extLst>
              <a:ext uri="{FF2B5EF4-FFF2-40B4-BE49-F238E27FC236}">
                <a16:creationId xmlns:a16="http://schemas.microsoft.com/office/drawing/2014/main" id="{AD016EE3-4DC3-F240-A877-654CE5A134B0}"/>
              </a:ext>
            </a:extLst>
          </p:cNvPr>
          <p:cNvSpPr txBox="1">
            <a:spLocks noChangeArrowheads="1"/>
          </p:cNvSpPr>
          <p:nvPr/>
        </p:nvSpPr>
        <p:spPr bwMode="auto">
          <a:xfrm>
            <a:off x="6407150" y="2651125"/>
            <a:ext cx="1079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latin typeface="幼圆" pitchFamily="49" charset="-122"/>
                <a:ea typeface="幼圆" pitchFamily="49" charset="-122"/>
              </a:rPr>
              <a:t>10000</a:t>
            </a:r>
            <a:endParaRPr lang="zh-CN" altLang="en-US" sz="2400">
              <a:solidFill>
                <a:srgbClr val="0000FF"/>
              </a:solidFill>
              <a:latin typeface="幼圆" pitchFamily="49" charset="-122"/>
              <a:ea typeface="幼圆" pitchFamily="49" charset="-122"/>
            </a:endParaRPr>
          </a:p>
        </p:txBody>
      </p:sp>
      <p:sp>
        <p:nvSpPr>
          <p:cNvPr id="15398" name="Rectangle 2">
            <a:hlinkClick r:id="rId2"/>
            <a:extLst>
              <a:ext uri="{FF2B5EF4-FFF2-40B4-BE49-F238E27FC236}">
                <a16:creationId xmlns:a16="http://schemas.microsoft.com/office/drawing/2014/main" id="{96360A28-72EF-F94F-A3C8-624EB8E6E037}"/>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－－程序的装入</a:t>
            </a:r>
          </a:p>
        </p:txBody>
      </p:sp>
      <p:sp>
        <p:nvSpPr>
          <p:cNvPr id="35" name="矩形 34">
            <a:extLst>
              <a:ext uri="{FF2B5EF4-FFF2-40B4-BE49-F238E27FC236}">
                <a16:creationId xmlns:a16="http://schemas.microsoft.com/office/drawing/2014/main" id="{987E079A-A501-5648-8229-F2162145BB7D}"/>
              </a:ext>
            </a:extLst>
          </p:cNvPr>
          <p:cNvSpPr>
            <a:spLocks noChangeArrowheads="1"/>
          </p:cNvSpPr>
          <p:nvPr/>
        </p:nvSpPr>
        <p:spPr bwMode="auto">
          <a:xfrm>
            <a:off x="468313" y="620713"/>
            <a:ext cx="5832475" cy="5761037"/>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 name="内容占位符 2">
            <a:extLst>
              <a:ext uri="{FF2B5EF4-FFF2-40B4-BE49-F238E27FC236}">
                <a16:creationId xmlns:a16="http://schemas.microsoft.com/office/drawing/2014/main" id="{AF485401-0642-2C44-B672-1436111F7DE9}"/>
              </a:ext>
            </a:extLst>
          </p:cNvPr>
          <p:cNvSpPr txBox="1">
            <a:spLocks/>
          </p:cNvSpPr>
          <p:nvPr/>
        </p:nvSpPr>
        <p:spPr>
          <a:xfrm>
            <a:off x="539750" y="836613"/>
            <a:ext cx="5111750" cy="4929187"/>
          </a:xfrm>
          <a:prstGeom prst="rect">
            <a:avLst/>
          </a:prstGeom>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342900" indent="-342900">
              <a:defRPr kumimoji="1" b="1">
                <a:solidFill>
                  <a:schemeClr val="hlink"/>
                </a:solidFill>
                <a:latin typeface="Arial Narrow" panose="020B0604020202020204" pitchFamily="34" charset="0"/>
                <a:ea typeface="宋体" panose="02010600030101010101" pitchFamily="2" charset="-122"/>
              </a:defRPr>
            </a:lvl2pPr>
            <a:lvl3pPr marL="742950" indent="-3429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lvl="1" eaLnBrk="1" hangingPunct="1">
              <a:lnSpc>
                <a:spcPts val="3838"/>
              </a:lnSpc>
              <a:buClr>
                <a:srgbClr val="0000FF"/>
              </a:buClr>
              <a:buFont typeface="Monotype Sorts" pitchFamily="2" charset="2"/>
              <a:buChar char="§"/>
            </a:pPr>
            <a:r>
              <a:rPr lang="zh-CN" altLang="en-US" sz="2800" dirty="0">
                <a:solidFill>
                  <a:srgbClr val="0000FF"/>
                </a:solidFill>
                <a:latin typeface="幼圆" pitchFamily="49" charset="-122"/>
                <a:ea typeface="幼圆" pitchFamily="49" charset="-122"/>
              </a:rPr>
              <a:t>动态运行时装入方式</a:t>
            </a:r>
            <a:endParaRPr lang="en-US" altLang="zh-CN" sz="2800" dirty="0">
              <a:solidFill>
                <a:srgbClr val="0000FF"/>
              </a:solidFill>
              <a:latin typeface="幼圆" pitchFamily="49" charset="-122"/>
              <a:ea typeface="幼圆" pitchFamily="49" charset="-122"/>
            </a:endParaRPr>
          </a:p>
          <a:p>
            <a:pPr lvl="2" eaLnBrk="1" hangingPunct="1">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由装入程序将装入模块装入到内存的适当位置，不立即修改地址，运行时再</a:t>
            </a:r>
            <a:r>
              <a:rPr lang="zh-CN" altLang="en-US" sz="2800" dirty="0">
                <a:solidFill>
                  <a:srgbClr val="D60093"/>
                </a:solidFill>
                <a:latin typeface="幼圆" pitchFamily="49" charset="-122"/>
                <a:ea typeface="幼圆" pitchFamily="49" charset="-122"/>
              </a:rPr>
              <a:t>边运行边修改地址</a:t>
            </a:r>
            <a:r>
              <a:rPr lang="zh-CN" altLang="en-US" sz="2800" dirty="0">
                <a:solidFill>
                  <a:srgbClr val="000000"/>
                </a:solidFill>
                <a:latin typeface="幼圆" pitchFamily="49" charset="-122"/>
                <a:ea typeface="幼圆" pitchFamily="49" charset="-122"/>
              </a:rPr>
              <a:t>。</a:t>
            </a:r>
            <a:endParaRPr lang="en-US" altLang="zh-CN" sz="2800" dirty="0">
              <a:solidFill>
                <a:srgbClr val="000000"/>
              </a:solidFill>
              <a:latin typeface="幼圆" pitchFamily="49" charset="-122"/>
              <a:ea typeface="幼圆" pitchFamily="49" charset="-122"/>
            </a:endParaRPr>
          </a:p>
          <a:p>
            <a:pPr lvl="1" eaLnBrk="1" hangingPunct="1">
              <a:lnSpc>
                <a:spcPts val="3838"/>
              </a:lnSpc>
              <a:buClr>
                <a:srgbClr val="0000FF"/>
              </a:buClr>
              <a:buSzPct val="50000"/>
              <a:buFont typeface="Wingdings" pitchFamily="2" charset="2"/>
              <a:buChar char="n"/>
            </a:pPr>
            <a:r>
              <a:rPr lang="zh-CN" altLang="en-US" sz="2800" dirty="0">
                <a:solidFill>
                  <a:srgbClr val="0000FF"/>
                </a:solidFill>
                <a:latin typeface="幼圆" pitchFamily="49" charset="-122"/>
                <a:ea typeface="幼圆" pitchFamily="49" charset="-122"/>
              </a:rPr>
              <a:t>特点</a:t>
            </a:r>
            <a:endParaRPr lang="en-US" altLang="zh-CN" sz="2800" dirty="0">
              <a:solidFill>
                <a:srgbClr val="0000FF"/>
              </a:solidFill>
              <a:latin typeface="幼圆" pitchFamily="49" charset="-122"/>
              <a:ea typeface="幼圆" pitchFamily="49" charset="-122"/>
            </a:endParaRPr>
          </a:p>
          <a:p>
            <a:pPr lvl="2" eaLnBrk="1" hangingPunct="1">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装入内存地址是相对地址</a:t>
            </a:r>
            <a:endParaRPr lang="en-US" altLang="zh-CN" sz="2800" dirty="0">
              <a:solidFill>
                <a:srgbClr val="000000"/>
              </a:solidFill>
              <a:latin typeface="幼圆" pitchFamily="49" charset="-122"/>
              <a:ea typeface="幼圆" pitchFamily="49" charset="-122"/>
            </a:endParaRPr>
          </a:p>
          <a:p>
            <a:pPr lvl="2" eaLnBrk="1" hangingPunct="1">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程序可以在内存移动</a:t>
            </a:r>
            <a:endParaRPr lang="en-US" altLang="zh-CN" sz="2800" dirty="0">
              <a:solidFill>
                <a:srgbClr val="000000"/>
              </a:solidFill>
              <a:latin typeface="幼圆" pitchFamily="49" charset="-122"/>
              <a:ea typeface="幼圆" pitchFamily="49" charset="-122"/>
            </a:endParaRPr>
          </a:p>
          <a:p>
            <a:pPr lvl="2" eaLnBrk="1" hangingPunct="1">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可以满足对换需要</a:t>
            </a:r>
            <a:endParaRPr lang="en-US" altLang="zh-CN" sz="2800" dirty="0">
              <a:solidFill>
                <a:srgbClr val="000000"/>
              </a:solidFill>
              <a:latin typeface="幼圆" pitchFamily="49" charset="-122"/>
              <a:ea typeface="幼圆" pitchFamily="49" charset="-122"/>
            </a:endParaRPr>
          </a:p>
          <a:p>
            <a:pPr lvl="2" eaLnBrk="1" hangingPunct="1">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适合多道程序系统</a:t>
            </a:r>
            <a:endParaRPr lang="en-US" altLang="zh-CN" sz="2800" dirty="0">
              <a:solidFill>
                <a:srgbClr val="000000"/>
              </a:solidFill>
              <a:latin typeface="幼圆" pitchFamily="49" charset="-122"/>
              <a:ea typeface="幼圆" pitchFamily="49" charset="-122"/>
            </a:endParaRPr>
          </a:p>
          <a:p>
            <a:pPr lvl="2" eaLnBrk="1" hangingPunct="1">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需要硬件支持</a:t>
            </a:r>
            <a:endParaRPr lang="zh-CN" altLang="en-US" sz="28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977083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blinds(horizontal)">
                                      <p:cBhvr>
                                        <p:cTn id="15" dur="500"/>
                                        <p:tgtEl>
                                          <p:spTgt spid="5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dissolve">
                                      <p:cBhvr>
                                        <p:cTn id="18" dur="500"/>
                                        <p:tgtEl>
                                          <p:spTgt spid="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blinds(horizontal)">
                                      <p:cBhvr>
                                        <p:cTn id="23" dur="500"/>
                                        <p:tgtEl>
                                          <p:spTgt spid="8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blinds(horizontal)">
                                      <p:cBhvr>
                                        <p:cTn id="31" dur="500"/>
                                        <p:tgtEl>
                                          <p:spTgt spid="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1" presetClass="entr" presetSubtype="0" fill="hold" grpId="0" nodeType="clickEffect">
                                  <p:stCondLst>
                                    <p:cond delay="0"/>
                                  </p:stCondLst>
                                  <p:childTnLst>
                                    <p:set>
                                      <p:cBhvr>
                                        <p:cTn id="35" dur="1000">
                                          <p:stCondLst>
                                            <p:cond delay="0"/>
                                          </p:stCondLst>
                                        </p:cTn>
                                        <p:tgtEl>
                                          <p:spTgt spid="87"/>
                                        </p:tgtEl>
                                        <p:attrNameLst>
                                          <p:attrName>style.visibility</p:attrName>
                                        </p:attrNameLst>
                                      </p:cBhvr>
                                      <p:to>
                                        <p:strVal val="visible"/>
                                      </p:to>
                                    </p:se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0" presetClass="path" presetSubtype="0" accel="50000" decel="50000" fill="hold" nodeType="clickEffect">
                                  <p:stCondLst>
                                    <p:cond delay="0"/>
                                  </p:stCondLst>
                                  <p:childTnLst>
                                    <p:animMotion origin="layout" path="M 8.33333E-7 -4.1152E-6 L 0.38594 0.14689 " pathEditMode="relative" rAng="0" ptsTypes="AA">
                                      <p:cBhvr>
                                        <p:cTn id="39" dur="2000" fill="hold"/>
                                        <p:tgtEl>
                                          <p:spTgt spid="57"/>
                                        </p:tgtEl>
                                        <p:attrNameLst>
                                          <p:attrName>ppt_x</p:attrName>
                                          <p:attrName>ppt_y</p:attrName>
                                        </p:attrNameLst>
                                      </p:cBhvr>
                                      <p:rCtr x="19288" y="7333"/>
                                    </p:animMotion>
                                  </p:childTnLst>
                                </p:cTn>
                              </p:par>
                            </p:childTnLst>
                          </p:cTn>
                        </p:par>
                        <p:par>
                          <p:cTn id="40" fill="hold" nodeType="afterGroup">
                            <p:stCondLst>
                              <p:cond delay="2000"/>
                            </p:stCondLst>
                            <p:childTnLst>
                              <p:par>
                                <p:cTn id="41" presetID="9"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blinds(horizontal)">
                                      <p:cBhvr>
                                        <p:cTn id="46" dur="500"/>
                                        <p:tgtEl>
                                          <p:spTgt spid="7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linds(horizontal)">
                                      <p:cBhvr>
                                        <p:cTn id="51" dur="500"/>
                                        <p:tgtEl>
                                          <p:spTgt spid="3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blinds(horizontal)">
                                      <p:cBhvr>
                                        <p:cTn id="56" dur="500"/>
                                        <p:tgtEl>
                                          <p:spTgt spid="34">
                                            <p:txEl>
                                              <p:pRg st="0" end="0"/>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4">
                                            <p:txEl>
                                              <p:pRg st="1" end="1"/>
                                            </p:txEl>
                                          </p:spTgt>
                                        </p:tgtEl>
                                        <p:attrNameLst>
                                          <p:attrName>style.visibility</p:attrName>
                                        </p:attrNameLst>
                                      </p:cBhvr>
                                      <p:to>
                                        <p:strVal val="visible"/>
                                      </p:to>
                                    </p:set>
                                    <p:animEffect transition="in" filter="blinds(horizontal)">
                                      <p:cBhvr>
                                        <p:cTn id="59" dur="500"/>
                                        <p:tgtEl>
                                          <p:spTgt spid="34">
                                            <p:txEl>
                                              <p:pRg st="1" end="1"/>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4">
                                            <p:txEl>
                                              <p:pRg st="2" end="2"/>
                                            </p:txEl>
                                          </p:spTgt>
                                        </p:tgtEl>
                                        <p:attrNameLst>
                                          <p:attrName>style.visibility</p:attrName>
                                        </p:attrNameLst>
                                      </p:cBhvr>
                                      <p:to>
                                        <p:strVal val="visible"/>
                                      </p:to>
                                    </p:set>
                                    <p:animEffect transition="in" filter="blinds(horizontal)">
                                      <p:cBhvr>
                                        <p:cTn id="64" dur="500"/>
                                        <p:tgtEl>
                                          <p:spTgt spid="34">
                                            <p:txEl>
                                              <p:pRg st="2" end="2"/>
                                            </p:txEl>
                                          </p:spTgt>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34">
                                            <p:txEl>
                                              <p:pRg st="3" end="3"/>
                                            </p:txEl>
                                          </p:spTgt>
                                        </p:tgtEl>
                                        <p:attrNameLst>
                                          <p:attrName>style.visibility</p:attrName>
                                        </p:attrNameLst>
                                      </p:cBhvr>
                                      <p:to>
                                        <p:strVal val="visible"/>
                                      </p:to>
                                    </p:set>
                                    <p:animEffect transition="in" filter="blinds(horizontal)">
                                      <p:cBhvr>
                                        <p:cTn id="67" dur="500"/>
                                        <p:tgtEl>
                                          <p:spTgt spid="34">
                                            <p:txEl>
                                              <p:pRg st="3" end="3"/>
                                            </p:txEl>
                                          </p:spTgt>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4">
                                            <p:txEl>
                                              <p:pRg st="4" end="4"/>
                                            </p:txEl>
                                          </p:spTgt>
                                        </p:tgtEl>
                                        <p:attrNameLst>
                                          <p:attrName>style.visibility</p:attrName>
                                        </p:attrNameLst>
                                      </p:cBhvr>
                                      <p:to>
                                        <p:strVal val="visible"/>
                                      </p:to>
                                    </p:set>
                                    <p:animEffect transition="in" filter="blinds(horizontal)">
                                      <p:cBhvr>
                                        <p:cTn id="70" dur="500"/>
                                        <p:tgtEl>
                                          <p:spTgt spid="34">
                                            <p:txEl>
                                              <p:pRg st="4" end="4"/>
                                            </p:txEl>
                                          </p:spTgt>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4">
                                            <p:txEl>
                                              <p:pRg st="5" end="5"/>
                                            </p:txEl>
                                          </p:spTgt>
                                        </p:tgtEl>
                                        <p:attrNameLst>
                                          <p:attrName>style.visibility</p:attrName>
                                        </p:attrNameLst>
                                      </p:cBhvr>
                                      <p:to>
                                        <p:strVal val="visible"/>
                                      </p:to>
                                    </p:set>
                                    <p:animEffect transition="in" filter="blinds(horizontal)">
                                      <p:cBhvr>
                                        <p:cTn id="73" dur="500"/>
                                        <p:tgtEl>
                                          <p:spTgt spid="34">
                                            <p:txEl>
                                              <p:pRg st="5" end="5"/>
                                            </p:txEl>
                                          </p:spTgt>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34">
                                            <p:txEl>
                                              <p:pRg st="6" end="6"/>
                                            </p:txEl>
                                          </p:spTgt>
                                        </p:tgtEl>
                                        <p:attrNameLst>
                                          <p:attrName>style.visibility</p:attrName>
                                        </p:attrNameLst>
                                      </p:cBhvr>
                                      <p:to>
                                        <p:strVal val="visible"/>
                                      </p:to>
                                    </p:set>
                                    <p:animEffect transition="in" filter="blinds(horizontal)">
                                      <p:cBhvr>
                                        <p:cTn id="76" dur="500"/>
                                        <p:tgtEl>
                                          <p:spTgt spid="34">
                                            <p:txEl>
                                              <p:pRg st="6" end="6"/>
                                            </p:txEl>
                                          </p:spTgt>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4">
                                            <p:txEl>
                                              <p:pRg st="7" end="7"/>
                                            </p:txEl>
                                          </p:spTgt>
                                        </p:tgtEl>
                                        <p:attrNameLst>
                                          <p:attrName>style.visibility</p:attrName>
                                        </p:attrNameLst>
                                      </p:cBhvr>
                                      <p:to>
                                        <p:strVal val="visible"/>
                                      </p:to>
                                    </p:set>
                                    <p:animEffect transition="in" filter="blinds(horizontal)">
                                      <p:cBhvr>
                                        <p:cTn id="79" dur="500"/>
                                        <p:tgtEl>
                                          <p:spTgt spid="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8" grpId="0"/>
      <p:bldP spid="47" grpId="0"/>
      <p:bldP spid="75" grpId="0" animBg="1"/>
      <p:bldP spid="87" grpId="0"/>
      <p:bldP spid="35" grpId="0" animBg="1"/>
      <p:bldP spid="34" grpId="0" build="p" bldLvl="2"/>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4" descr="4-22">
            <a:extLst>
              <a:ext uri="{FF2B5EF4-FFF2-40B4-BE49-F238E27FC236}">
                <a16:creationId xmlns:a16="http://schemas.microsoft.com/office/drawing/2014/main" id="{4CCBF490-C5AA-A54A-94B8-9AB3C96FD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981075"/>
            <a:ext cx="789305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DC2E8824-5F1A-2141-B331-C2CA7EB5D479}"/>
              </a:ext>
            </a:extLst>
          </p:cNvPr>
          <p:cNvSpPr txBox="1">
            <a:spLocks noChangeArrowheads="1"/>
          </p:cNvSpPr>
          <p:nvPr/>
        </p:nvSpPr>
        <p:spPr bwMode="auto">
          <a:xfrm>
            <a:off x="1152525" y="5084763"/>
            <a:ext cx="7667625" cy="476250"/>
          </a:xfrm>
          <a:prstGeom prst="rect">
            <a:avLst/>
          </a:prstGeom>
          <a:noFill/>
          <a:ln w="9525">
            <a:noFill/>
            <a:miter lim="800000"/>
            <a:headEnd/>
            <a:tailEnd/>
          </a:ln>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chemeClr val="bg2"/>
              </a:buClr>
              <a:buFont typeface="Monotype Sorts" pitchFamily="2" charset="2"/>
              <a:buChar char="§"/>
            </a:pPr>
            <a:r>
              <a:rPr lang="zh-CN" altLang="en-US" sz="2800">
                <a:solidFill>
                  <a:srgbClr val="0000FF"/>
                </a:solidFill>
                <a:latin typeface="Times New Roman" panose="02020603050405020304" pitchFamily="18" charset="0"/>
              </a:rPr>
              <a:t>图</a:t>
            </a:r>
            <a:r>
              <a:rPr lang="en-US" altLang="zh-CN" sz="2800">
                <a:solidFill>
                  <a:srgbClr val="0000FF"/>
                </a:solidFill>
                <a:latin typeface="Times New Roman" panose="02020603050405020304" pitchFamily="18" charset="0"/>
              </a:rPr>
              <a:t>4-22  </a:t>
            </a:r>
            <a:r>
              <a:rPr lang="zh-CN" altLang="en-US" sz="2800">
                <a:solidFill>
                  <a:srgbClr val="0000FF"/>
                </a:solidFill>
                <a:latin typeface="Times New Roman" panose="02020603050405020304" pitchFamily="18" charset="0"/>
              </a:rPr>
              <a:t>分段系统中共享</a:t>
            </a:r>
            <a:r>
              <a:rPr lang="en-US" altLang="zh-CN" sz="2800">
                <a:solidFill>
                  <a:srgbClr val="0000FF"/>
                </a:solidFill>
                <a:latin typeface="Times New Roman" panose="02020603050405020304" pitchFamily="18" charset="0"/>
              </a:rPr>
              <a:t>editor</a:t>
            </a:r>
            <a:r>
              <a:rPr lang="zh-CN" altLang="en-US" sz="2800">
                <a:solidFill>
                  <a:srgbClr val="0000FF"/>
                </a:solidFill>
                <a:latin typeface="Times New Roman" panose="02020603050405020304" pitchFamily="18" charset="0"/>
              </a:rPr>
              <a:t>的示意图</a:t>
            </a:r>
          </a:p>
        </p:txBody>
      </p:sp>
      <p:sp>
        <p:nvSpPr>
          <p:cNvPr id="86020" name="Rectangle 2">
            <a:extLst>
              <a:ext uri="{FF2B5EF4-FFF2-40B4-BE49-F238E27FC236}">
                <a16:creationId xmlns:a16="http://schemas.microsoft.com/office/drawing/2014/main" id="{CFEEC327-2099-D541-BA27-2FA8767D7C39}"/>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信息共享</a:t>
            </a:r>
            <a:endParaRPr lang="zh-CN" altLang="en-US" sz="24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2594597765"/>
      </p:ext>
    </p:extLst>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37E467-7F2E-AB4A-BAEA-FE46F0F8EC30}"/>
              </a:ext>
            </a:extLst>
          </p:cNvPr>
          <p:cNvSpPr>
            <a:spLocks noGrp="1"/>
          </p:cNvSpPr>
          <p:nvPr>
            <p:ph idx="1"/>
          </p:nvPr>
        </p:nvSpPr>
        <p:spPr>
          <a:xfrm>
            <a:off x="539750" y="620713"/>
            <a:ext cx="8280400" cy="5832475"/>
          </a:xfrm>
        </p:spPr>
        <p:txBody>
          <a:bodyPr/>
          <a:lstStyle/>
          <a:p>
            <a:pPr>
              <a:buClr>
                <a:srgbClr val="0000FF"/>
              </a:buClr>
            </a:pPr>
            <a:r>
              <a:rPr lang="zh-CN" altLang="en-US" b="1">
                <a:solidFill>
                  <a:srgbClr val="0000FF"/>
                </a:solidFill>
                <a:latin typeface="幼圆" pitchFamily="49" charset="-122"/>
                <a:ea typeface="幼圆" pitchFamily="49" charset="-122"/>
              </a:rPr>
              <a:t>优点</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便于处理变化的数据结构</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便于共享</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提供了虚拟存储功能</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提供了动态连接的便利</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便于控制存取访问</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缺点</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要产生外部碎片，为紧凑付出处理机机的代价</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分段的最大尺寸受到主存大小的限制</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在外存中管理可变尺寸的分段比较困难</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与分页一样，提高了硬件成本</a:t>
            </a:r>
            <a:endParaRPr lang="zh-CN" altLang="en-US">
              <a:latin typeface="幼圆" pitchFamily="49" charset="-122"/>
              <a:ea typeface="幼圆" pitchFamily="49" charset="-122"/>
            </a:endParaRPr>
          </a:p>
        </p:txBody>
      </p:sp>
      <p:sp>
        <p:nvSpPr>
          <p:cNvPr id="87043" name="Rectangle 2">
            <a:extLst>
              <a:ext uri="{FF2B5EF4-FFF2-40B4-BE49-F238E27FC236}">
                <a16:creationId xmlns:a16="http://schemas.microsoft.com/office/drawing/2014/main" id="{2AEAA3E1-FC06-7849-9483-99AA9389EE4A}"/>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a:solidFill>
                  <a:srgbClr val="FF0066"/>
                </a:solidFill>
                <a:latin typeface="Arial" panose="020B0604020202020204" pitchFamily="34" charset="0"/>
                <a:ea typeface="幼圆" pitchFamily="49" charset="-122"/>
              </a:rPr>
              <a:t>4.6    </a:t>
            </a:r>
            <a:r>
              <a:rPr lang="zh-CN" altLang="en-US" sz="2800">
                <a:solidFill>
                  <a:srgbClr val="FF0066"/>
                </a:solidFill>
                <a:latin typeface="Arial" panose="020B0604020202020204" pitchFamily="34" charset="0"/>
                <a:ea typeface="幼圆" pitchFamily="49" charset="-122"/>
              </a:rPr>
              <a:t>分段存储管理方式</a:t>
            </a:r>
            <a:r>
              <a:rPr lang="en-US" altLang="zh-CN" sz="2800">
                <a:solidFill>
                  <a:srgbClr val="3333FF"/>
                </a:solidFill>
                <a:latin typeface="Arial" panose="020B0604020202020204" pitchFamily="34" charset="0"/>
                <a:ea typeface="幼圆" pitchFamily="49" charset="-122"/>
              </a:rPr>
              <a:t>—— </a:t>
            </a:r>
            <a:r>
              <a:rPr lang="zh-CN" altLang="en-US" sz="2400">
                <a:solidFill>
                  <a:srgbClr val="3333FF"/>
                </a:solidFill>
                <a:latin typeface="Arial" panose="020B0604020202020204" pitchFamily="34" charset="0"/>
                <a:ea typeface="幼圆" pitchFamily="49" charset="-122"/>
              </a:rPr>
              <a:t>分段存储管理的优缺点</a:t>
            </a:r>
          </a:p>
        </p:txBody>
      </p:sp>
    </p:spTree>
    <p:extLst>
      <p:ext uri="{BB962C8B-B14F-4D97-AF65-F5344CB8AC3E}">
        <p14:creationId xmlns:p14="http://schemas.microsoft.com/office/powerpoint/2010/main" val="222755240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a:extLst>
              <a:ext uri="{FF2B5EF4-FFF2-40B4-BE49-F238E27FC236}">
                <a16:creationId xmlns:a16="http://schemas.microsoft.com/office/drawing/2014/main" id="{6D2E5FCE-4016-E542-93B5-F5B1D2614EFB}"/>
              </a:ext>
            </a:extLst>
          </p:cNvPr>
          <p:cNvSpPr>
            <a:spLocks noGrp="1"/>
          </p:cNvSpPr>
          <p:nvPr>
            <p:ph idx="1"/>
          </p:nvPr>
        </p:nvSpPr>
        <p:spPr>
          <a:xfrm>
            <a:off x="685800" y="692150"/>
            <a:ext cx="8134350" cy="5184775"/>
          </a:xfrm>
        </p:spPr>
        <p:txBody>
          <a:bodyPr/>
          <a:lstStyle/>
          <a:p>
            <a:pPr>
              <a:buClr>
                <a:srgbClr val="0000FF"/>
              </a:buClr>
            </a:pPr>
            <a:r>
              <a:rPr lang="zh-CN" altLang="en-US" b="1">
                <a:solidFill>
                  <a:srgbClr val="0000FF"/>
                </a:solidFill>
                <a:latin typeface="幼圆" pitchFamily="49" charset="-122"/>
                <a:ea typeface="幼圆" pitchFamily="49" charset="-122"/>
              </a:rPr>
              <a:t>基本原理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将用户程序按内容或过程（函数）关系分为若干个段</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把每个段分成大小相等的若干个页</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把主存分为与页大小相等的物理块</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为</a:t>
            </a:r>
            <a:r>
              <a:rPr lang="zh-CN" altLang="en-US" b="1">
                <a:solidFill>
                  <a:srgbClr val="0000FF"/>
                </a:solidFill>
                <a:latin typeface="幼圆" pitchFamily="49" charset="-122"/>
                <a:ea typeface="幼圆" pitchFamily="49" charset="-122"/>
              </a:rPr>
              <a:t>每个作业创建</a:t>
            </a:r>
            <a:r>
              <a:rPr lang="zh-CN" altLang="en-US" b="1">
                <a:solidFill>
                  <a:srgbClr val="000000"/>
                </a:solidFill>
                <a:latin typeface="幼圆" pitchFamily="49" charset="-122"/>
                <a:ea typeface="幼圆" pitchFamily="49" charset="-122"/>
              </a:rPr>
              <a:t>一张</a:t>
            </a:r>
            <a:r>
              <a:rPr lang="zh-CN" altLang="en-US" b="1">
                <a:solidFill>
                  <a:srgbClr val="0000FF"/>
                </a:solidFill>
                <a:latin typeface="幼圆" pitchFamily="49" charset="-122"/>
                <a:ea typeface="幼圆" pitchFamily="49" charset="-122"/>
              </a:rPr>
              <a:t>段表</a:t>
            </a:r>
            <a:r>
              <a:rPr lang="zh-CN" altLang="en-US" b="1">
                <a:solidFill>
                  <a:srgbClr val="000000"/>
                </a:solidFill>
                <a:latin typeface="幼圆" pitchFamily="49" charset="-122"/>
                <a:ea typeface="幼圆" pitchFamily="49" charset="-122"/>
              </a:rPr>
              <a:t>，存放页表起始地址和页表长度</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为每个</a:t>
            </a:r>
            <a:r>
              <a:rPr lang="zh-CN" altLang="en-US" b="1">
                <a:solidFill>
                  <a:srgbClr val="0000FF"/>
                </a:solidFill>
                <a:latin typeface="幼圆" pitchFamily="49" charset="-122"/>
                <a:ea typeface="幼圆" pitchFamily="49" charset="-122"/>
              </a:rPr>
              <a:t>段</a:t>
            </a:r>
            <a:r>
              <a:rPr lang="zh-CN" altLang="en-US" b="1">
                <a:solidFill>
                  <a:srgbClr val="000000"/>
                </a:solidFill>
                <a:latin typeface="幼圆" pitchFamily="49" charset="-122"/>
                <a:ea typeface="幼圆" pitchFamily="49" charset="-122"/>
              </a:rPr>
              <a:t>创建一张</a:t>
            </a:r>
            <a:r>
              <a:rPr lang="zh-CN" altLang="en-US" b="1">
                <a:solidFill>
                  <a:srgbClr val="0000FF"/>
                </a:solidFill>
                <a:latin typeface="幼圆" pitchFamily="49" charset="-122"/>
                <a:ea typeface="幼圆" pitchFamily="49" charset="-122"/>
              </a:rPr>
              <a:t>页表</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FF3300"/>
                </a:solidFill>
                <a:latin typeface="幼圆" pitchFamily="49" charset="-122"/>
                <a:ea typeface="幼圆" pitchFamily="49" charset="-122"/>
              </a:rPr>
              <a:t>地址结构</a:t>
            </a:r>
            <a:r>
              <a:rPr lang="en-US" altLang="zh-CN" b="1">
                <a:solidFill>
                  <a:srgbClr val="000000"/>
                </a:solidFill>
                <a:latin typeface="幼圆" pitchFamily="49" charset="-122"/>
                <a:ea typeface="幼圆" pitchFamily="49" charset="-122"/>
              </a:rPr>
              <a:t>:</a:t>
            </a:r>
            <a:r>
              <a:rPr lang="zh-CN" altLang="en-US" b="1">
                <a:solidFill>
                  <a:srgbClr val="0000FF"/>
                </a:solidFill>
                <a:latin typeface="幼圆" pitchFamily="49" charset="-122"/>
                <a:ea typeface="幼圆" pitchFamily="49" charset="-122"/>
              </a:rPr>
              <a:t>段号、段内页号、页内地址</a:t>
            </a:r>
            <a:r>
              <a:rPr lang="zh-CN" altLang="en-US" b="1">
                <a:solidFill>
                  <a:srgbClr val="000000"/>
                </a:solidFill>
                <a:latin typeface="幼圆" pitchFamily="49" charset="-122"/>
                <a:ea typeface="幼圆" pitchFamily="49" charset="-122"/>
              </a:rPr>
              <a:t>组成</a:t>
            </a:r>
          </a:p>
          <a:p>
            <a:endParaRPr lang="zh-CN" altLang="en-US" b="1">
              <a:solidFill>
                <a:srgbClr val="000000"/>
              </a:solidFill>
              <a:latin typeface="幼圆" pitchFamily="49" charset="-122"/>
              <a:ea typeface="幼圆" pitchFamily="49" charset="-122"/>
            </a:endParaRPr>
          </a:p>
          <a:p>
            <a:endParaRPr lang="zh-CN" altLang="en-US" b="1">
              <a:solidFill>
                <a:srgbClr val="000000"/>
              </a:solidFill>
            </a:endParaRPr>
          </a:p>
        </p:txBody>
      </p:sp>
      <p:sp>
        <p:nvSpPr>
          <p:cNvPr id="88067" name="Rectangle 2">
            <a:extLst>
              <a:ext uri="{FF2B5EF4-FFF2-40B4-BE49-F238E27FC236}">
                <a16:creationId xmlns:a16="http://schemas.microsoft.com/office/drawing/2014/main" id="{B5B1CBCF-219A-D34D-899D-2439D378A093}"/>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spTree>
    <p:extLst>
      <p:ext uri="{BB962C8B-B14F-4D97-AF65-F5344CB8AC3E}">
        <p14:creationId xmlns:p14="http://schemas.microsoft.com/office/powerpoint/2010/main" val="366831745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animEffect transition="in" filter="blinds(horizontal)">
                                      <p:cBhvr>
                                        <p:cTn id="7" dur="500"/>
                                        <p:tgtEl>
                                          <p:spTgt spid="84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994">
                                            <p:txEl>
                                              <p:pRg st="1" end="1"/>
                                            </p:txEl>
                                          </p:spTgt>
                                        </p:tgtEl>
                                        <p:attrNameLst>
                                          <p:attrName>style.visibility</p:attrName>
                                        </p:attrNameLst>
                                      </p:cBhvr>
                                      <p:to>
                                        <p:strVal val="visible"/>
                                      </p:to>
                                    </p:set>
                                    <p:animEffect transition="in" filter="blinds(horizontal)">
                                      <p:cBhvr>
                                        <p:cTn id="12" dur="500"/>
                                        <p:tgtEl>
                                          <p:spTgt spid="849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994">
                                            <p:txEl>
                                              <p:pRg st="2" end="2"/>
                                            </p:txEl>
                                          </p:spTgt>
                                        </p:tgtEl>
                                        <p:attrNameLst>
                                          <p:attrName>style.visibility</p:attrName>
                                        </p:attrNameLst>
                                      </p:cBhvr>
                                      <p:to>
                                        <p:strVal val="visible"/>
                                      </p:to>
                                    </p:set>
                                    <p:animEffect transition="in" filter="blinds(horizontal)">
                                      <p:cBhvr>
                                        <p:cTn id="17" dur="500"/>
                                        <p:tgtEl>
                                          <p:spTgt spid="849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4994">
                                            <p:txEl>
                                              <p:pRg st="3" end="3"/>
                                            </p:txEl>
                                          </p:spTgt>
                                        </p:tgtEl>
                                        <p:attrNameLst>
                                          <p:attrName>style.visibility</p:attrName>
                                        </p:attrNameLst>
                                      </p:cBhvr>
                                      <p:to>
                                        <p:strVal val="visible"/>
                                      </p:to>
                                    </p:set>
                                    <p:animEffect transition="in" filter="blinds(horizontal)">
                                      <p:cBhvr>
                                        <p:cTn id="22" dur="500"/>
                                        <p:tgtEl>
                                          <p:spTgt spid="849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4994">
                                            <p:txEl>
                                              <p:pRg st="4" end="4"/>
                                            </p:txEl>
                                          </p:spTgt>
                                        </p:tgtEl>
                                        <p:attrNameLst>
                                          <p:attrName>style.visibility</p:attrName>
                                        </p:attrNameLst>
                                      </p:cBhvr>
                                      <p:to>
                                        <p:strVal val="visible"/>
                                      </p:to>
                                    </p:set>
                                    <p:animEffect transition="in" filter="blinds(horizontal)">
                                      <p:cBhvr>
                                        <p:cTn id="27" dur="500"/>
                                        <p:tgtEl>
                                          <p:spTgt spid="849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4994">
                                            <p:txEl>
                                              <p:pRg st="5" end="5"/>
                                            </p:txEl>
                                          </p:spTgt>
                                        </p:tgtEl>
                                        <p:attrNameLst>
                                          <p:attrName>style.visibility</p:attrName>
                                        </p:attrNameLst>
                                      </p:cBhvr>
                                      <p:to>
                                        <p:strVal val="visible"/>
                                      </p:to>
                                    </p:set>
                                    <p:animEffect transition="in" filter="blinds(horizontal)">
                                      <p:cBhvr>
                                        <p:cTn id="32" dur="500"/>
                                        <p:tgtEl>
                                          <p:spTgt spid="8499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4994">
                                            <p:txEl>
                                              <p:pRg st="6" end="6"/>
                                            </p:txEl>
                                          </p:spTgt>
                                        </p:tgtEl>
                                        <p:attrNameLst>
                                          <p:attrName>style.visibility</p:attrName>
                                        </p:attrNameLst>
                                      </p:cBhvr>
                                      <p:to>
                                        <p:strVal val="visible"/>
                                      </p:to>
                                    </p:set>
                                    <p:animEffect transition="in" filter="blinds(horizontal)">
                                      <p:cBhvr>
                                        <p:cTn id="37" dur="500"/>
                                        <p:tgtEl>
                                          <p:spTgt spid="849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bldLvl="2"/>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40" name="Object 0">
            <a:extLst>
              <a:ext uri="{FF2B5EF4-FFF2-40B4-BE49-F238E27FC236}">
                <a16:creationId xmlns:a16="http://schemas.microsoft.com/office/drawing/2014/main" id="{0DB5A25A-3FA6-6A47-9379-859011064E53}"/>
              </a:ext>
            </a:extLst>
          </p:cNvPr>
          <p:cNvGraphicFramePr>
            <a:graphicFrameLocks noChangeAspect="1"/>
          </p:cNvGraphicFramePr>
          <p:nvPr/>
        </p:nvGraphicFramePr>
        <p:xfrm>
          <a:off x="685800" y="609600"/>
          <a:ext cx="8458200" cy="5049838"/>
        </p:xfrm>
        <a:graphic>
          <a:graphicData uri="http://schemas.openxmlformats.org/presentationml/2006/ole">
            <mc:AlternateContent xmlns:mc="http://schemas.openxmlformats.org/markup-compatibility/2006">
              <mc:Choice xmlns:v="urn:schemas-microsoft-com:vml" Requires="v">
                <p:oleObj spid="_x0000_s290822" name="BMP 图像" r:id="rId3" imgW="3657600" imgH="2184400" progId="Paint.Picture">
                  <p:embed/>
                </p:oleObj>
              </mc:Choice>
              <mc:Fallback>
                <p:oleObj name="BMP 图像" r:id="rId3" imgW="3657600" imgH="2184400" progId="Paint.Picture">
                  <p:embed/>
                  <p:pic>
                    <p:nvPicPr>
                      <p:cNvPr id="419840" name="Object 0">
                        <a:extLst>
                          <a:ext uri="{FF2B5EF4-FFF2-40B4-BE49-F238E27FC236}">
                            <a16:creationId xmlns:a16="http://schemas.microsoft.com/office/drawing/2014/main" id="{0DB5A25A-3FA6-6A47-9379-859011064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609600"/>
                        <a:ext cx="8458200" cy="504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2436" name="Rectangle 4">
            <a:extLst>
              <a:ext uri="{FF2B5EF4-FFF2-40B4-BE49-F238E27FC236}">
                <a16:creationId xmlns:a16="http://schemas.microsoft.com/office/drawing/2014/main" id="{E80A27C9-71BB-794C-9C6F-954EE1075076}"/>
              </a:ext>
            </a:extLst>
          </p:cNvPr>
          <p:cNvSpPr>
            <a:spLocks noChangeArrowheads="1"/>
          </p:cNvSpPr>
          <p:nvPr/>
        </p:nvSpPr>
        <p:spPr bwMode="auto">
          <a:xfrm>
            <a:off x="1447800" y="3048000"/>
            <a:ext cx="1828800" cy="152400"/>
          </a:xfrm>
          <a:prstGeom prst="rect">
            <a:avLst/>
          </a:prstGeom>
          <a:solidFill>
            <a:srgbClr val="00FF00"/>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39" name="Rectangle 7">
            <a:hlinkHover r:id="" action="ppaction://noaction" highlightClick="1"/>
            <a:extLst>
              <a:ext uri="{FF2B5EF4-FFF2-40B4-BE49-F238E27FC236}">
                <a16:creationId xmlns:a16="http://schemas.microsoft.com/office/drawing/2014/main" id="{D66959ED-9642-9A4B-88D5-F6D0AAF63F99}"/>
              </a:ext>
            </a:extLst>
          </p:cNvPr>
          <p:cNvSpPr>
            <a:spLocks noChangeArrowheads="1"/>
          </p:cNvSpPr>
          <p:nvPr/>
        </p:nvSpPr>
        <p:spPr bwMode="auto">
          <a:xfrm>
            <a:off x="7010400" y="2438400"/>
            <a:ext cx="1676400" cy="228600"/>
          </a:xfrm>
          <a:prstGeom prst="rect">
            <a:avLst/>
          </a:prstGeom>
          <a:solidFill>
            <a:srgbClr val="FF3300"/>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40" name="Rectangle 8">
            <a:hlinkHover r:id="" action="ppaction://noaction" highlightClick="1"/>
            <a:extLst>
              <a:ext uri="{FF2B5EF4-FFF2-40B4-BE49-F238E27FC236}">
                <a16:creationId xmlns:a16="http://schemas.microsoft.com/office/drawing/2014/main" id="{4D0789C1-4177-9F4E-AE8A-5F6C716A0D8F}"/>
              </a:ext>
            </a:extLst>
          </p:cNvPr>
          <p:cNvSpPr>
            <a:spLocks noChangeArrowheads="1"/>
          </p:cNvSpPr>
          <p:nvPr/>
        </p:nvSpPr>
        <p:spPr bwMode="auto">
          <a:xfrm>
            <a:off x="7010400" y="2438400"/>
            <a:ext cx="1676400" cy="228600"/>
          </a:xfrm>
          <a:prstGeom prst="rect">
            <a:avLst/>
          </a:prstGeom>
          <a:solidFill>
            <a:srgbClr val="FF3300"/>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42" name="Rectangle 10">
            <a:extLst>
              <a:ext uri="{FF2B5EF4-FFF2-40B4-BE49-F238E27FC236}">
                <a16:creationId xmlns:a16="http://schemas.microsoft.com/office/drawing/2014/main" id="{79327221-FF2D-1049-8458-10DAF3256C9A}"/>
              </a:ext>
            </a:extLst>
          </p:cNvPr>
          <p:cNvSpPr>
            <a:spLocks noChangeArrowheads="1"/>
          </p:cNvSpPr>
          <p:nvPr/>
        </p:nvSpPr>
        <p:spPr bwMode="auto">
          <a:xfrm>
            <a:off x="1524000" y="990600"/>
            <a:ext cx="1828800" cy="2209800"/>
          </a:xfrm>
          <a:prstGeom prst="rect">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43" name="Rectangle 11">
            <a:extLst>
              <a:ext uri="{FF2B5EF4-FFF2-40B4-BE49-F238E27FC236}">
                <a16:creationId xmlns:a16="http://schemas.microsoft.com/office/drawing/2014/main" id="{63DFAE05-0B2A-0646-A3F8-0C84E5329C4A}"/>
              </a:ext>
            </a:extLst>
          </p:cNvPr>
          <p:cNvSpPr>
            <a:spLocks noChangeArrowheads="1"/>
          </p:cNvSpPr>
          <p:nvPr/>
        </p:nvSpPr>
        <p:spPr bwMode="auto">
          <a:xfrm>
            <a:off x="4191000" y="1066800"/>
            <a:ext cx="1828800" cy="1066800"/>
          </a:xfrm>
          <a:prstGeom prst="rect">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44" name="Rectangle 12">
            <a:extLst>
              <a:ext uri="{FF2B5EF4-FFF2-40B4-BE49-F238E27FC236}">
                <a16:creationId xmlns:a16="http://schemas.microsoft.com/office/drawing/2014/main" id="{14FB8D44-2F25-324F-97D3-102DBA0EB9BC}"/>
              </a:ext>
            </a:extLst>
          </p:cNvPr>
          <p:cNvSpPr>
            <a:spLocks noChangeArrowheads="1"/>
          </p:cNvSpPr>
          <p:nvPr/>
        </p:nvSpPr>
        <p:spPr bwMode="auto">
          <a:xfrm>
            <a:off x="7010400" y="1066800"/>
            <a:ext cx="1676400" cy="1600200"/>
          </a:xfrm>
          <a:prstGeom prst="rect">
            <a:avLst/>
          </a:prstGeom>
          <a:solidFill>
            <a:srgbClr val="EDEBAB"/>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402476" name="Group 44">
            <a:extLst>
              <a:ext uri="{FF2B5EF4-FFF2-40B4-BE49-F238E27FC236}">
                <a16:creationId xmlns:a16="http://schemas.microsoft.com/office/drawing/2014/main" id="{E4900E8E-54C6-384A-8AD8-B4FB1046E766}"/>
              </a:ext>
            </a:extLst>
          </p:cNvPr>
          <p:cNvGraphicFramePr>
            <a:graphicFrameLocks noGrp="1"/>
          </p:cNvGraphicFramePr>
          <p:nvPr/>
        </p:nvGraphicFramePr>
        <p:xfrm>
          <a:off x="1524000" y="1016000"/>
          <a:ext cx="1828800" cy="2209800"/>
        </p:xfrm>
        <a:graphic>
          <a:graphicData uri="http://schemas.openxmlformats.org/drawingml/2006/table">
            <a:tbl>
              <a:tblPr/>
              <a:tblGrid>
                <a:gridCol w="1828800">
                  <a:extLst>
                    <a:ext uri="{9D8B030D-6E8A-4147-A177-3AD203B41FA5}">
                      <a16:colId xmlns:a16="http://schemas.microsoft.com/office/drawing/2014/main" val="20000"/>
                    </a:ext>
                  </a:extLst>
                </a:gridCol>
              </a:tblGrid>
              <a:tr h="54610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DEBAB"/>
                    </a:solid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37F323"/>
                    </a:solidFill>
                  </a:tcPr>
                </a:tc>
                <a:extLst>
                  <a:ext uri="{0D108BD9-81ED-4DB2-BD59-A6C34878D82A}">
                    <a16:rowId xmlns:a16="http://schemas.microsoft.com/office/drawing/2014/main" val="10001"/>
                  </a:ext>
                </a:extLst>
              </a:tr>
              <a:tr h="54610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DEBAB"/>
                    </a:solidFill>
                  </a:tcPr>
                </a:tc>
                <a:extLst>
                  <a:ext uri="{0D108BD9-81ED-4DB2-BD59-A6C34878D82A}">
                    <a16:rowId xmlns:a16="http://schemas.microsoft.com/office/drawing/2014/main" val="10002"/>
                  </a:ext>
                </a:extLst>
              </a:tr>
              <a:tr h="54610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3300"/>
                    </a:solidFill>
                  </a:tcPr>
                </a:tc>
                <a:extLst>
                  <a:ext uri="{0D108BD9-81ED-4DB2-BD59-A6C34878D82A}">
                    <a16:rowId xmlns:a16="http://schemas.microsoft.com/office/drawing/2014/main" val="10003"/>
                  </a:ext>
                </a:extLst>
              </a:tr>
            </a:tbl>
          </a:graphicData>
        </a:graphic>
      </p:graphicFrame>
      <p:sp>
        <p:nvSpPr>
          <p:cNvPr id="5141" name="Rectangle 45">
            <a:extLst>
              <a:ext uri="{FF2B5EF4-FFF2-40B4-BE49-F238E27FC236}">
                <a16:creationId xmlns:a16="http://schemas.microsoft.com/office/drawing/2014/main" id="{6DB9E631-2D18-6B43-8326-EB47A2A2B4EE}"/>
              </a:ext>
            </a:extLst>
          </p:cNvPr>
          <p:cNvSpPr>
            <a:spLocks noChangeArrowheads="1"/>
          </p:cNvSpPr>
          <p:nvPr/>
        </p:nvSpPr>
        <p:spPr bwMode="auto">
          <a:xfrm>
            <a:off x="2987675" y="5229225"/>
            <a:ext cx="215900" cy="287338"/>
          </a:xfrm>
          <a:prstGeom prst="rect">
            <a:avLst/>
          </a:prstGeom>
          <a:solidFill>
            <a:srgbClr val="FFFFFF"/>
          </a:solidFill>
          <a:ln w="12700">
            <a:solidFill>
              <a:srgbClr val="FFFFFF"/>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a:solidFill>
                  <a:schemeClr val="tx1"/>
                </a:solidFill>
              </a:rPr>
              <a:t>４</a:t>
            </a:r>
          </a:p>
        </p:txBody>
      </p:sp>
      <p:sp>
        <p:nvSpPr>
          <p:cNvPr id="5142" name="Rectangle 2">
            <a:extLst>
              <a:ext uri="{FF2B5EF4-FFF2-40B4-BE49-F238E27FC236}">
                <a16:creationId xmlns:a16="http://schemas.microsoft.com/office/drawing/2014/main" id="{9E74304E-0451-EF40-92D1-8B2187DB0D8E}"/>
              </a:ext>
            </a:extLst>
          </p:cNvPr>
          <p:cNvSpPr>
            <a:spLocks noChangeArrowheads="1"/>
          </p:cNvSpPr>
          <p:nvPr/>
        </p:nvSpPr>
        <p:spPr bwMode="auto">
          <a:xfrm>
            <a:off x="533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
        <p:nvSpPr>
          <p:cNvPr id="12" name="Rectangle 3">
            <a:extLst>
              <a:ext uri="{FF2B5EF4-FFF2-40B4-BE49-F238E27FC236}">
                <a16:creationId xmlns:a16="http://schemas.microsoft.com/office/drawing/2014/main" id="{295BF45C-98DB-944C-A34D-2E444F35E133}"/>
              </a:ext>
            </a:extLst>
          </p:cNvPr>
          <p:cNvSpPr txBox="1">
            <a:spLocks noChangeArrowheads="1"/>
          </p:cNvSpPr>
          <p:nvPr/>
        </p:nvSpPr>
        <p:spPr>
          <a:xfrm>
            <a:off x="1728788" y="5113338"/>
            <a:ext cx="6443662" cy="476250"/>
          </a:xfrm>
          <a:prstGeom prst="rect">
            <a:avLst/>
          </a:prstGeom>
          <a:solidFill>
            <a:srgbClr val="FFFFFF"/>
          </a:solidFill>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chemeClr val="bg2"/>
              </a:buClr>
              <a:buFont typeface="Monotype Sorts" pitchFamily="2" charset="2"/>
              <a:buChar char="§"/>
            </a:pPr>
            <a:r>
              <a:rPr lang="zh-CN" altLang="en-US" sz="2800">
                <a:solidFill>
                  <a:srgbClr val="0000FF"/>
                </a:solidFill>
                <a:latin typeface="Times New Roman" panose="02020603050405020304" pitchFamily="18" charset="0"/>
              </a:rPr>
              <a:t>图</a:t>
            </a:r>
            <a:r>
              <a:rPr lang="en-US" altLang="zh-CN" sz="2800">
                <a:solidFill>
                  <a:srgbClr val="0000FF"/>
                </a:solidFill>
                <a:latin typeface="Times New Roman" panose="02020603050405020304" pitchFamily="18" charset="0"/>
              </a:rPr>
              <a:t>4-23  </a:t>
            </a:r>
            <a:r>
              <a:rPr lang="zh-CN" altLang="en-US" sz="2800">
                <a:solidFill>
                  <a:srgbClr val="0000FF"/>
                </a:solidFill>
                <a:latin typeface="Times New Roman" panose="02020603050405020304" pitchFamily="18" charset="0"/>
              </a:rPr>
              <a:t>作业地址空间和地址结构</a:t>
            </a:r>
          </a:p>
        </p:txBody>
      </p:sp>
    </p:spTree>
    <p:extLst>
      <p:ext uri="{BB962C8B-B14F-4D97-AF65-F5344CB8AC3E}">
        <p14:creationId xmlns:p14="http://schemas.microsoft.com/office/powerpoint/2010/main" val="338491793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40"/>
                                        </p:tgtEl>
                                        <p:attrNameLst>
                                          <p:attrName>style.visibility</p:attrName>
                                        </p:attrNameLst>
                                      </p:cBhvr>
                                      <p:to>
                                        <p:strVal val="visible"/>
                                      </p:to>
                                    </p:set>
                                    <p:animEffect transition="in" filter="wipe(left)">
                                      <p:cBhvr>
                                        <p:cTn id="7" dur="500"/>
                                        <p:tgtEl>
                                          <p:spTgt spid="4198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1" presetClass="entr" presetSubtype="0" fill="hold" grpId="0" nodeType="clickEffect">
                                  <p:stCondLst>
                                    <p:cond delay="0"/>
                                  </p:stCondLst>
                                  <p:childTnLst>
                                    <p:set>
                                      <p:cBhvr>
                                        <p:cTn id="11" dur="500">
                                          <p:stCondLst>
                                            <p:cond delay="0"/>
                                          </p:stCondLst>
                                        </p:cTn>
                                        <p:tgtEl>
                                          <p:spTgt spid="40244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1" presetClass="entr" presetSubtype="0" fill="hold" grpId="0" nodeType="clickEffect">
                                  <p:stCondLst>
                                    <p:cond delay="0"/>
                                  </p:stCondLst>
                                  <p:childTnLst>
                                    <p:set>
                                      <p:cBhvr>
                                        <p:cTn id="15" dur="500">
                                          <p:stCondLst>
                                            <p:cond delay="0"/>
                                          </p:stCondLst>
                                        </p:cTn>
                                        <p:tgtEl>
                                          <p:spTgt spid="40244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1" presetClass="entr" presetSubtype="0" fill="hold" grpId="0" nodeType="clickEffect">
                                  <p:stCondLst>
                                    <p:cond delay="0"/>
                                  </p:stCondLst>
                                  <p:childTnLst>
                                    <p:set>
                                      <p:cBhvr>
                                        <p:cTn id="19" dur="500">
                                          <p:stCondLst>
                                            <p:cond delay="0"/>
                                          </p:stCondLst>
                                        </p:cTn>
                                        <p:tgtEl>
                                          <p:spTgt spid="40244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1" presetClass="entr" presetSubtype="0" fill="hold" nodeType="clickEffect">
                                  <p:stCondLst>
                                    <p:cond delay="0"/>
                                  </p:stCondLst>
                                  <p:childTnLst>
                                    <p:set>
                                      <p:cBhvr>
                                        <p:cTn id="23" dur="1000">
                                          <p:stCondLst>
                                            <p:cond delay="0"/>
                                          </p:stCondLst>
                                        </p:cTn>
                                        <p:tgtEl>
                                          <p:spTgt spid="40247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1" presetClass="entr" presetSubtype="0" fill="hold" grpId="0" nodeType="clickEffect">
                                  <p:stCondLst>
                                    <p:cond delay="0"/>
                                  </p:stCondLst>
                                  <p:childTnLst>
                                    <p:set>
                                      <p:cBhvr>
                                        <p:cTn id="27" dur="500">
                                          <p:stCondLst>
                                            <p:cond delay="0"/>
                                          </p:stCondLst>
                                        </p:cTn>
                                        <p:tgtEl>
                                          <p:spTgt spid="402436"/>
                                        </p:tgtEl>
                                        <p:attrNameLst>
                                          <p:attrName>style.visibility</p:attrName>
                                        </p:attrNameLst>
                                      </p:cBhvr>
                                      <p:to>
                                        <p:strVal val="visible"/>
                                      </p:to>
                                    </p:set>
                                  </p:childTnLst>
                                  <p:subTnLst>
                                    <p:animClr clrSpc="rgb" dir="cw">
                                      <p:cBhvr override="childStyle">
                                        <p:cTn dur="1" fill="hold" display="0" masterRel="nextClick" afterEffect="1"/>
                                        <p:tgtEl>
                                          <p:spTgt spid="402436"/>
                                        </p:tgtEl>
                                        <p:attrNameLst>
                                          <p:attrName>ppt_c</p:attrName>
                                        </p:attrNameLst>
                                      </p:cBhvr>
                                      <p:to>
                                        <a:srgbClr val="37F323"/>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1" presetClass="entr" presetSubtype="0" fill="hold" grpId="0" nodeType="clickEffect">
                                  <p:stCondLst>
                                    <p:cond delay="0"/>
                                  </p:stCondLst>
                                  <p:childTnLst>
                                    <p:set>
                                      <p:cBhvr>
                                        <p:cTn id="31" dur="500">
                                          <p:stCondLst>
                                            <p:cond delay="0"/>
                                          </p:stCondLst>
                                        </p:cTn>
                                        <p:tgtEl>
                                          <p:spTgt spid="402439"/>
                                        </p:tgtEl>
                                        <p:attrNameLst>
                                          <p:attrName>style.visibility</p:attrName>
                                        </p:attrNameLst>
                                      </p:cBhvr>
                                      <p:to>
                                        <p:strVal val="visible"/>
                                      </p:to>
                                    </p:set>
                                  </p:childTnLst>
                                  <p:subTnLst>
                                    <p:animClr clrSpc="rgb" dir="cw">
                                      <p:cBhvr override="childStyle">
                                        <p:cTn dur="1" fill="hold" display="0" masterRel="nextClick" afterEffect="1"/>
                                        <p:tgtEl>
                                          <p:spTgt spid="402439"/>
                                        </p:tgtEl>
                                        <p:attrNameLst>
                                          <p:attrName>ppt_c</p:attrName>
                                        </p:attrNameLst>
                                      </p:cBhvr>
                                      <p:to>
                                        <a:srgbClr val="3333FF"/>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11" presetClass="entr" presetSubtype="0" fill="hold" grpId="0" nodeType="clickEffect">
                                  <p:stCondLst>
                                    <p:cond delay="0"/>
                                  </p:stCondLst>
                                  <p:childTnLst>
                                    <p:set>
                                      <p:cBhvr>
                                        <p:cTn id="35" dur="500">
                                          <p:stCondLst>
                                            <p:cond delay="0"/>
                                          </p:stCondLst>
                                        </p:cTn>
                                        <p:tgtEl>
                                          <p:spTgt spid="402440"/>
                                        </p:tgtEl>
                                        <p:attrNameLst>
                                          <p:attrName>style.visibility</p:attrName>
                                        </p:attrNameLst>
                                      </p:cBhvr>
                                      <p:to>
                                        <p:strVal val="visible"/>
                                      </p:to>
                                    </p:set>
                                  </p:childTnLst>
                                  <p:subTnLst>
                                    <p:animClr clrSpc="rgb" dir="cw">
                                      <p:cBhvr override="childStyle">
                                        <p:cTn dur="1" fill="hold" display="0" masterRel="nextClick" afterEffect="1"/>
                                        <p:tgtEl>
                                          <p:spTgt spid="402440"/>
                                        </p:tgtEl>
                                        <p:attrNameLst>
                                          <p:attrName>ppt_c</p:attrName>
                                        </p:attrNameLst>
                                      </p:cBhvr>
                                      <p:to>
                                        <a:srgbClr val="37F32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animBg="1"/>
      <p:bldP spid="402439" grpId="0" animBg="1"/>
      <p:bldP spid="402440" grpId="0" animBg="1"/>
      <p:bldP spid="402442" grpId="0" animBg="1"/>
      <p:bldP spid="402443" grpId="0" animBg="1"/>
      <p:bldP spid="40244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EA1BD93C-F3E2-204A-A684-B7B733BD63FF}"/>
              </a:ext>
            </a:extLst>
          </p:cNvPr>
          <p:cNvSpPr txBox="1">
            <a:spLocks noChangeArrowheads="1"/>
          </p:cNvSpPr>
          <p:nvPr/>
        </p:nvSpPr>
        <p:spPr bwMode="auto">
          <a:xfrm>
            <a:off x="457200" y="0"/>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graphicFrame>
        <p:nvGraphicFramePr>
          <p:cNvPr id="401427" name="Group 19">
            <a:extLst>
              <a:ext uri="{FF2B5EF4-FFF2-40B4-BE49-F238E27FC236}">
                <a16:creationId xmlns:a16="http://schemas.microsoft.com/office/drawing/2014/main" id="{1BD63416-B107-584D-8270-FB2D11AB3E3F}"/>
              </a:ext>
            </a:extLst>
          </p:cNvPr>
          <p:cNvGraphicFramePr>
            <a:graphicFrameLocks noGrp="1"/>
          </p:cNvGraphicFramePr>
          <p:nvPr/>
        </p:nvGraphicFramePr>
        <p:xfrm>
          <a:off x="838200" y="1501775"/>
          <a:ext cx="2057400" cy="396875"/>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T="45793" marB="4579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T="45793" marB="45793"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01701" name="Group 293">
            <a:extLst>
              <a:ext uri="{FF2B5EF4-FFF2-40B4-BE49-F238E27FC236}">
                <a16:creationId xmlns:a16="http://schemas.microsoft.com/office/drawing/2014/main" id="{6EAA73F3-EAB3-CD4B-AB19-988BAFB7B35A}"/>
              </a:ext>
            </a:extLst>
          </p:cNvPr>
          <p:cNvGraphicFramePr>
            <a:graphicFrameLocks noGrp="1"/>
          </p:cNvGraphicFramePr>
          <p:nvPr/>
        </p:nvGraphicFramePr>
        <p:xfrm>
          <a:off x="762000" y="3116263"/>
          <a:ext cx="2971800" cy="1463676"/>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01658" name="Group 250">
            <a:extLst>
              <a:ext uri="{FF2B5EF4-FFF2-40B4-BE49-F238E27FC236}">
                <a16:creationId xmlns:a16="http://schemas.microsoft.com/office/drawing/2014/main" id="{0EF90C66-7F55-FF4D-93B4-66F2F9FD511D}"/>
              </a:ext>
            </a:extLst>
          </p:cNvPr>
          <p:cNvGraphicFramePr>
            <a:graphicFrameLocks noGrp="1"/>
          </p:cNvGraphicFramePr>
          <p:nvPr/>
        </p:nvGraphicFramePr>
        <p:xfrm>
          <a:off x="4343400" y="1973263"/>
          <a:ext cx="1905000" cy="1463676"/>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tblGrid>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01839" name="Group 431">
            <a:extLst>
              <a:ext uri="{FF2B5EF4-FFF2-40B4-BE49-F238E27FC236}">
                <a16:creationId xmlns:a16="http://schemas.microsoft.com/office/drawing/2014/main" id="{FC05E221-E78C-7D4C-8990-66D8E0638435}"/>
              </a:ext>
            </a:extLst>
          </p:cNvPr>
          <p:cNvGraphicFramePr>
            <a:graphicFrameLocks noGrp="1"/>
          </p:cNvGraphicFramePr>
          <p:nvPr/>
        </p:nvGraphicFramePr>
        <p:xfrm>
          <a:off x="4343400" y="4030663"/>
          <a:ext cx="1905000" cy="1463676"/>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tblGrid>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01868" name="Group 460">
            <a:extLst>
              <a:ext uri="{FF2B5EF4-FFF2-40B4-BE49-F238E27FC236}">
                <a16:creationId xmlns:a16="http://schemas.microsoft.com/office/drawing/2014/main" id="{D836B1A9-C07B-2A43-BA09-A2D2B1FF0312}"/>
              </a:ext>
            </a:extLst>
          </p:cNvPr>
          <p:cNvGraphicFramePr>
            <a:graphicFrameLocks noGrp="1"/>
          </p:cNvGraphicFramePr>
          <p:nvPr/>
        </p:nvGraphicFramePr>
        <p:xfrm>
          <a:off x="7010400" y="1109663"/>
          <a:ext cx="1447800" cy="4389440"/>
        </p:xfrm>
        <a:graphic>
          <a:graphicData uri="http://schemas.openxmlformats.org/drawingml/2006/table">
            <a:tbl>
              <a:tblPr/>
              <a:tblGrid>
                <a:gridCol w="1447800">
                  <a:extLst>
                    <a:ext uri="{9D8B030D-6E8A-4147-A177-3AD203B41FA5}">
                      <a16:colId xmlns:a16="http://schemas.microsoft.com/office/drawing/2014/main" val="20000"/>
                    </a:ext>
                  </a:extLst>
                </a:gridCol>
              </a:tblGrid>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dirty="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2"/>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3"/>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dirty="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5"/>
                  </a:ext>
                </a:extLst>
              </a:tr>
            </a:tbl>
          </a:graphicData>
        </a:graphic>
      </p:graphicFrame>
      <p:sp>
        <p:nvSpPr>
          <p:cNvPr id="89234" name="Text Box 205">
            <a:extLst>
              <a:ext uri="{FF2B5EF4-FFF2-40B4-BE49-F238E27FC236}">
                <a16:creationId xmlns:a16="http://schemas.microsoft.com/office/drawing/2014/main" id="{92830429-D7A9-504D-ABFB-60563A56B111}"/>
              </a:ext>
            </a:extLst>
          </p:cNvPr>
          <p:cNvSpPr txBox="1">
            <a:spLocks noChangeArrowheads="1"/>
          </p:cNvSpPr>
          <p:nvPr/>
        </p:nvSpPr>
        <p:spPr bwMode="auto">
          <a:xfrm>
            <a:off x="1042988" y="1058863"/>
            <a:ext cx="2259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段表寄存器</a:t>
            </a:r>
          </a:p>
        </p:txBody>
      </p:sp>
      <p:sp>
        <p:nvSpPr>
          <p:cNvPr id="89235" name="Text Box 206">
            <a:extLst>
              <a:ext uri="{FF2B5EF4-FFF2-40B4-BE49-F238E27FC236}">
                <a16:creationId xmlns:a16="http://schemas.microsoft.com/office/drawing/2014/main" id="{4DEC172F-7EC3-994B-BFB0-CE1FBA905665}"/>
              </a:ext>
            </a:extLst>
          </p:cNvPr>
          <p:cNvSpPr txBox="1">
            <a:spLocks noChangeArrowheads="1"/>
          </p:cNvSpPr>
          <p:nvPr/>
        </p:nvSpPr>
        <p:spPr bwMode="auto">
          <a:xfrm>
            <a:off x="838200" y="1516063"/>
            <a:ext cx="1371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chemeClr val="tx1"/>
                </a:solidFill>
              </a:rPr>
              <a:t>段表大小</a:t>
            </a:r>
          </a:p>
        </p:txBody>
      </p:sp>
      <p:sp>
        <p:nvSpPr>
          <p:cNvPr id="89236" name="Text Box 207">
            <a:extLst>
              <a:ext uri="{FF2B5EF4-FFF2-40B4-BE49-F238E27FC236}">
                <a16:creationId xmlns:a16="http://schemas.microsoft.com/office/drawing/2014/main" id="{4DA83EB3-F4BD-4245-AC39-167C37015D47}"/>
              </a:ext>
            </a:extLst>
          </p:cNvPr>
          <p:cNvSpPr txBox="1">
            <a:spLocks noChangeArrowheads="1"/>
          </p:cNvSpPr>
          <p:nvPr/>
        </p:nvSpPr>
        <p:spPr bwMode="auto">
          <a:xfrm>
            <a:off x="1828800" y="1516063"/>
            <a:ext cx="129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chemeClr val="tx1"/>
                </a:solidFill>
              </a:rPr>
              <a:t>段表始址</a:t>
            </a:r>
          </a:p>
        </p:txBody>
      </p:sp>
      <p:sp>
        <p:nvSpPr>
          <p:cNvPr id="89237" name="Text Box 209">
            <a:extLst>
              <a:ext uri="{FF2B5EF4-FFF2-40B4-BE49-F238E27FC236}">
                <a16:creationId xmlns:a16="http://schemas.microsoft.com/office/drawing/2014/main" id="{6BEAF053-70C2-D04F-9A95-241F95191487}"/>
              </a:ext>
            </a:extLst>
          </p:cNvPr>
          <p:cNvSpPr txBox="1">
            <a:spLocks noChangeArrowheads="1"/>
          </p:cNvSpPr>
          <p:nvPr/>
        </p:nvSpPr>
        <p:spPr bwMode="auto">
          <a:xfrm>
            <a:off x="762000" y="31162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1400">
                <a:solidFill>
                  <a:schemeClr val="tx1"/>
                </a:solidFill>
              </a:rPr>
              <a:t>段号</a:t>
            </a:r>
          </a:p>
        </p:txBody>
      </p:sp>
      <p:sp>
        <p:nvSpPr>
          <p:cNvPr id="89238" name="Text Box 210">
            <a:extLst>
              <a:ext uri="{FF2B5EF4-FFF2-40B4-BE49-F238E27FC236}">
                <a16:creationId xmlns:a16="http://schemas.microsoft.com/office/drawing/2014/main" id="{E0DBED1B-A618-274E-8085-6869C73A7C3A}"/>
              </a:ext>
            </a:extLst>
          </p:cNvPr>
          <p:cNvSpPr txBox="1">
            <a:spLocks noChangeArrowheads="1"/>
          </p:cNvSpPr>
          <p:nvPr/>
        </p:nvSpPr>
        <p:spPr bwMode="auto">
          <a:xfrm>
            <a:off x="1371600" y="31162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状态</a:t>
            </a:r>
          </a:p>
        </p:txBody>
      </p:sp>
      <p:sp>
        <p:nvSpPr>
          <p:cNvPr id="89239" name="Text Box 211">
            <a:extLst>
              <a:ext uri="{FF2B5EF4-FFF2-40B4-BE49-F238E27FC236}">
                <a16:creationId xmlns:a16="http://schemas.microsoft.com/office/drawing/2014/main" id="{03F24217-6A3C-0C49-A6A7-B0A222AD15AF}"/>
              </a:ext>
            </a:extLst>
          </p:cNvPr>
          <p:cNvSpPr txBox="1">
            <a:spLocks noChangeArrowheads="1"/>
          </p:cNvSpPr>
          <p:nvPr/>
        </p:nvSpPr>
        <p:spPr bwMode="auto">
          <a:xfrm>
            <a:off x="1905000" y="3116263"/>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页表大小</a:t>
            </a:r>
          </a:p>
        </p:txBody>
      </p:sp>
      <p:sp>
        <p:nvSpPr>
          <p:cNvPr id="89240" name="Text Box 214">
            <a:extLst>
              <a:ext uri="{FF2B5EF4-FFF2-40B4-BE49-F238E27FC236}">
                <a16:creationId xmlns:a16="http://schemas.microsoft.com/office/drawing/2014/main" id="{C464B473-F757-1847-998E-DBB8C6117B36}"/>
              </a:ext>
            </a:extLst>
          </p:cNvPr>
          <p:cNvSpPr txBox="1">
            <a:spLocks noChangeArrowheads="1"/>
          </p:cNvSpPr>
          <p:nvPr/>
        </p:nvSpPr>
        <p:spPr bwMode="auto">
          <a:xfrm>
            <a:off x="2743200" y="3116263"/>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页表始址</a:t>
            </a:r>
          </a:p>
        </p:txBody>
      </p:sp>
      <p:sp>
        <p:nvSpPr>
          <p:cNvPr id="89241" name="Text Box 215">
            <a:extLst>
              <a:ext uri="{FF2B5EF4-FFF2-40B4-BE49-F238E27FC236}">
                <a16:creationId xmlns:a16="http://schemas.microsoft.com/office/drawing/2014/main" id="{640CD2F7-4336-4648-B02F-526654095BA1}"/>
              </a:ext>
            </a:extLst>
          </p:cNvPr>
          <p:cNvSpPr txBox="1">
            <a:spLocks noChangeArrowheads="1"/>
          </p:cNvSpPr>
          <p:nvPr/>
        </p:nvSpPr>
        <p:spPr bwMode="auto">
          <a:xfrm>
            <a:off x="4343400" y="19732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页号</a:t>
            </a:r>
          </a:p>
        </p:txBody>
      </p:sp>
      <p:sp>
        <p:nvSpPr>
          <p:cNvPr id="89242" name="Text Box 217">
            <a:extLst>
              <a:ext uri="{FF2B5EF4-FFF2-40B4-BE49-F238E27FC236}">
                <a16:creationId xmlns:a16="http://schemas.microsoft.com/office/drawing/2014/main" id="{B7BC768B-D040-BA4C-AA98-8260157AA6B9}"/>
              </a:ext>
            </a:extLst>
          </p:cNvPr>
          <p:cNvSpPr txBox="1">
            <a:spLocks noChangeArrowheads="1"/>
          </p:cNvSpPr>
          <p:nvPr/>
        </p:nvSpPr>
        <p:spPr bwMode="auto">
          <a:xfrm>
            <a:off x="4953000" y="1973263"/>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状态</a:t>
            </a:r>
          </a:p>
        </p:txBody>
      </p:sp>
      <p:sp>
        <p:nvSpPr>
          <p:cNvPr id="89243" name="Text Box 218">
            <a:extLst>
              <a:ext uri="{FF2B5EF4-FFF2-40B4-BE49-F238E27FC236}">
                <a16:creationId xmlns:a16="http://schemas.microsoft.com/office/drawing/2014/main" id="{7F66510C-674F-1141-9BA3-9509C542F93C}"/>
              </a:ext>
            </a:extLst>
          </p:cNvPr>
          <p:cNvSpPr txBox="1">
            <a:spLocks noChangeArrowheads="1"/>
          </p:cNvSpPr>
          <p:nvPr/>
        </p:nvSpPr>
        <p:spPr bwMode="auto">
          <a:xfrm>
            <a:off x="5486400" y="1973263"/>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存储块</a:t>
            </a:r>
          </a:p>
        </p:txBody>
      </p:sp>
      <p:sp>
        <p:nvSpPr>
          <p:cNvPr id="89244" name="Text Box 219">
            <a:extLst>
              <a:ext uri="{FF2B5EF4-FFF2-40B4-BE49-F238E27FC236}">
                <a16:creationId xmlns:a16="http://schemas.microsoft.com/office/drawing/2014/main" id="{9BD3B470-1A7D-5447-97BB-B0AC842E3595}"/>
              </a:ext>
            </a:extLst>
          </p:cNvPr>
          <p:cNvSpPr txBox="1">
            <a:spLocks noChangeArrowheads="1"/>
          </p:cNvSpPr>
          <p:nvPr/>
        </p:nvSpPr>
        <p:spPr bwMode="auto">
          <a:xfrm>
            <a:off x="7239000" y="1052513"/>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操作系统</a:t>
            </a:r>
          </a:p>
        </p:txBody>
      </p:sp>
      <p:sp>
        <p:nvSpPr>
          <p:cNvPr id="89245" name="Text Box 461">
            <a:extLst>
              <a:ext uri="{FF2B5EF4-FFF2-40B4-BE49-F238E27FC236}">
                <a16:creationId xmlns:a16="http://schemas.microsoft.com/office/drawing/2014/main" id="{9824BD8F-599D-D94D-A753-A4DE51485BC5}"/>
              </a:ext>
            </a:extLst>
          </p:cNvPr>
          <p:cNvSpPr txBox="1">
            <a:spLocks noChangeArrowheads="1"/>
          </p:cNvSpPr>
          <p:nvPr/>
        </p:nvSpPr>
        <p:spPr bwMode="auto">
          <a:xfrm>
            <a:off x="914400" y="3421063"/>
            <a:ext cx="609600"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sz="1600">
                <a:solidFill>
                  <a:schemeClr val="tx1"/>
                </a:solidFill>
              </a:rPr>
              <a:t>0</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2</a:t>
            </a:r>
          </a:p>
          <a:p>
            <a:pPr>
              <a:lnSpc>
                <a:spcPct val="50000"/>
              </a:lnSpc>
              <a:spcBef>
                <a:spcPct val="50000"/>
              </a:spcBef>
            </a:pPr>
            <a:r>
              <a:rPr lang="en-US" altLang="zh-CN" sz="1600">
                <a:solidFill>
                  <a:schemeClr val="tx1"/>
                </a:solidFill>
              </a:rPr>
              <a:t>3</a:t>
            </a:r>
          </a:p>
          <a:p>
            <a:pPr>
              <a:lnSpc>
                <a:spcPct val="50000"/>
              </a:lnSpc>
              <a:spcBef>
                <a:spcPct val="50000"/>
              </a:spcBef>
            </a:pPr>
            <a:r>
              <a:rPr lang="en-US" altLang="zh-CN" sz="1600">
                <a:solidFill>
                  <a:schemeClr val="tx1"/>
                </a:solidFill>
              </a:rPr>
              <a:t>4</a:t>
            </a:r>
          </a:p>
        </p:txBody>
      </p:sp>
      <p:sp>
        <p:nvSpPr>
          <p:cNvPr id="89246" name="Text Box 462">
            <a:extLst>
              <a:ext uri="{FF2B5EF4-FFF2-40B4-BE49-F238E27FC236}">
                <a16:creationId xmlns:a16="http://schemas.microsoft.com/office/drawing/2014/main" id="{C8288A3A-A934-9F47-8470-1BD8785B121C}"/>
              </a:ext>
            </a:extLst>
          </p:cNvPr>
          <p:cNvSpPr txBox="1">
            <a:spLocks noChangeArrowheads="1"/>
          </p:cNvSpPr>
          <p:nvPr/>
        </p:nvSpPr>
        <p:spPr bwMode="auto">
          <a:xfrm>
            <a:off x="1371600" y="3448050"/>
            <a:ext cx="5334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0</a:t>
            </a:r>
          </a:p>
          <a:p>
            <a:pPr>
              <a:lnSpc>
                <a:spcPct val="50000"/>
              </a:lnSpc>
              <a:spcBef>
                <a:spcPct val="50000"/>
              </a:spcBef>
            </a:pPr>
            <a:r>
              <a:rPr lang="en-US" altLang="zh-CN" sz="1600">
                <a:solidFill>
                  <a:schemeClr val="tx1"/>
                </a:solidFill>
              </a:rPr>
              <a:t>1</a:t>
            </a:r>
          </a:p>
        </p:txBody>
      </p:sp>
      <p:sp>
        <p:nvSpPr>
          <p:cNvPr id="89247" name="Text Box 464">
            <a:extLst>
              <a:ext uri="{FF2B5EF4-FFF2-40B4-BE49-F238E27FC236}">
                <a16:creationId xmlns:a16="http://schemas.microsoft.com/office/drawing/2014/main" id="{3BE1568B-0AA6-874F-B548-A781C9F0EBA0}"/>
              </a:ext>
            </a:extLst>
          </p:cNvPr>
          <p:cNvSpPr txBox="1">
            <a:spLocks noChangeArrowheads="1"/>
          </p:cNvSpPr>
          <p:nvPr/>
        </p:nvSpPr>
        <p:spPr bwMode="auto">
          <a:xfrm>
            <a:off x="4495800" y="2273300"/>
            <a:ext cx="6096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sz="1600">
                <a:solidFill>
                  <a:schemeClr val="tx1"/>
                </a:solidFill>
              </a:rPr>
              <a:t>0</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2</a:t>
            </a:r>
          </a:p>
          <a:p>
            <a:pPr>
              <a:lnSpc>
                <a:spcPct val="50000"/>
              </a:lnSpc>
              <a:spcBef>
                <a:spcPct val="50000"/>
              </a:spcBef>
            </a:pPr>
            <a:r>
              <a:rPr lang="en-US" altLang="zh-CN" sz="1600">
                <a:solidFill>
                  <a:schemeClr val="tx1"/>
                </a:solidFill>
              </a:rPr>
              <a:t>3</a:t>
            </a:r>
          </a:p>
          <a:p>
            <a:pPr>
              <a:lnSpc>
                <a:spcPct val="50000"/>
              </a:lnSpc>
              <a:spcBef>
                <a:spcPct val="50000"/>
              </a:spcBef>
            </a:pPr>
            <a:r>
              <a:rPr lang="en-US" altLang="zh-CN" sz="1600">
                <a:solidFill>
                  <a:schemeClr val="tx1"/>
                </a:solidFill>
              </a:rPr>
              <a:t>4</a:t>
            </a:r>
          </a:p>
          <a:p>
            <a:pPr>
              <a:spcBef>
                <a:spcPct val="50000"/>
              </a:spcBef>
            </a:pPr>
            <a:endParaRPr lang="en-US" altLang="zh-CN"/>
          </a:p>
        </p:txBody>
      </p:sp>
      <p:sp>
        <p:nvSpPr>
          <p:cNvPr id="89248" name="Text Box 465">
            <a:extLst>
              <a:ext uri="{FF2B5EF4-FFF2-40B4-BE49-F238E27FC236}">
                <a16:creationId xmlns:a16="http://schemas.microsoft.com/office/drawing/2014/main" id="{5DDF7434-95F7-9040-948B-5B4F4268085E}"/>
              </a:ext>
            </a:extLst>
          </p:cNvPr>
          <p:cNvSpPr txBox="1">
            <a:spLocks noChangeArrowheads="1"/>
          </p:cNvSpPr>
          <p:nvPr/>
        </p:nvSpPr>
        <p:spPr bwMode="auto">
          <a:xfrm>
            <a:off x="4953000" y="2273300"/>
            <a:ext cx="6096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0</a:t>
            </a:r>
          </a:p>
          <a:p>
            <a:pPr>
              <a:lnSpc>
                <a:spcPct val="50000"/>
              </a:lnSpc>
              <a:spcBef>
                <a:spcPct val="50000"/>
              </a:spcBef>
            </a:pPr>
            <a:r>
              <a:rPr lang="en-US" altLang="zh-CN" sz="1600">
                <a:solidFill>
                  <a:schemeClr val="tx1"/>
                </a:solidFill>
              </a:rPr>
              <a:t>1</a:t>
            </a:r>
          </a:p>
          <a:p>
            <a:pPr>
              <a:spcBef>
                <a:spcPct val="50000"/>
              </a:spcBef>
            </a:pPr>
            <a:endParaRPr lang="en-US" altLang="zh-CN"/>
          </a:p>
        </p:txBody>
      </p:sp>
      <p:sp>
        <p:nvSpPr>
          <p:cNvPr id="89249" name="Line 466">
            <a:extLst>
              <a:ext uri="{FF2B5EF4-FFF2-40B4-BE49-F238E27FC236}">
                <a16:creationId xmlns:a16="http://schemas.microsoft.com/office/drawing/2014/main" id="{366C2854-FC70-3641-AD3E-659A8FD38782}"/>
              </a:ext>
            </a:extLst>
          </p:cNvPr>
          <p:cNvSpPr>
            <a:spLocks noChangeShapeType="1"/>
          </p:cNvSpPr>
          <p:nvPr/>
        </p:nvSpPr>
        <p:spPr bwMode="auto">
          <a:xfrm flipV="1">
            <a:off x="3657600" y="1973263"/>
            <a:ext cx="685800" cy="15240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0" name="Line 467">
            <a:extLst>
              <a:ext uri="{FF2B5EF4-FFF2-40B4-BE49-F238E27FC236}">
                <a16:creationId xmlns:a16="http://schemas.microsoft.com/office/drawing/2014/main" id="{5E3164F1-8F5D-6C40-B871-8175265FF29C}"/>
              </a:ext>
            </a:extLst>
          </p:cNvPr>
          <p:cNvSpPr>
            <a:spLocks noChangeShapeType="1"/>
          </p:cNvSpPr>
          <p:nvPr/>
        </p:nvSpPr>
        <p:spPr bwMode="auto">
          <a:xfrm>
            <a:off x="3581400" y="3725863"/>
            <a:ext cx="762000" cy="304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1" name="Line 468">
            <a:extLst>
              <a:ext uri="{FF2B5EF4-FFF2-40B4-BE49-F238E27FC236}">
                <a16:creationId xmlns:a16="http://schemas.microsoft.com/office/drawing/2014/main" id="{3353A598-6878-4C41-9599-12B1DDFA1B7E}"/>
              </a:ext>
            </a:extLst>
          </p:cNvPr>
          <p:cNvSpPr>
            <a:spLocks noChangeShapeType="1"/>
          </p:cNvSpPr>
          <p:nvPr/>
        </p:nvSpPr>
        <p:spPr bwMode="auto">
          <a:xfrm flipV="1">
            <a:off x="6172200" y="1363663"/>
            <a:ext cx="838200" cy="9906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2" name="Line 469">
            <a:extLst>
              <a:ext uri="{FF2B5EF4-FFF2-40B4-BE49-F238E27FC236}">
                <a16:creationId xmlns:a16="http://schemas.microsoft.com/office/drawing/2014/main" id="{F8BAB3CE-C39E-D54A-85B5-EF3220745074}"/>
              </a:ext>
            </a:extLst>
          </p:cNvPr>
          <p:cNvSpPr>
            <a:spLocks noChangeShapeType="1"/>
          </p:cNvSpPr>
          <p:nvPr/>
        </p:nvSpPr>
        <p:spPr bwMode="auto">
          <a:xfrm flipV="1">
            <a:off x="6172200" y="1897063"/>
            <a:ext cx="838200" cy="6858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3" name="Line 470">
            <a:extLst>
              <a:ext uri="{FF2B5EF4-FFF2-40B4-BE49-F238E27FC236}">
                <a16:creationId xmlns:a16="http://schemas.microsoft.com/office/drawing/2014/main" id="{2FE8CBEF-2341-2947-B921-8AD191E80F54}"/>
              </a:ext>
            </a:extLst>
          </p:cNvPr>
          <p:cNvSpPr>
            <a:spLocks noChangeShapeType="1"/>
          </p:cNvSpPr>
          <p:nvPr/>
        </p:nvSpPr>
        <p:spPr bwMode="auto">
          <a:xfrm flipV="1">
            <a:off x="6172200" y="2430463"/>
            <a:ext cx="838200" cy="3810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4" name="Line 471">
            <a:extLst>
              <a:ext uri="{FF2B5EF4-FFF2-40B4-BE49-F238E27FC236}">
                <a16:creationId xmlns:a16="http://schemas.microsoft.com/office/drawing/2014/main" id="{81914CB1-FE52-5045-969E-7932300C125C}"/>
              </a:ext>
            </a:extLst>
          </p:cNvPr>
          <p:cNvSpPr>
            <a:spLocks noChangeShapeType="1"/>
          </p:cNvSpPr>
          <p:nvPr/>
        </p:nvSpPr>
        <p:spPr bwMode="auto">
          <a:xfrm flipV="1">
            <a:off x="6096000" y="3040063"/>
            <a:ext cx="914400" cy="3048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5" name="Line 472">
            <a:extLst>
              <a:ext uri="{FF2B5EF4-FFF2-40B4-BE49-F238E27FC236}">
                <a16:creationId xmlns:a16="http://schemas.microsoft.com/office/drawing/2014/main" id="{7513A2D7-8FAC-114A-B3C8-6A99CC97D0F9}"/>
              </a:ext>
            </a:extLst>
          </p:cNvPr>
          <p:cNvSpPr>
            <a:spLocks noChangeShapeType="1"/>
          </p:cNvSpPr>
          <p:nvPr/>
        </p:nvSpPr>
        <p:spPr bwMode="auto">
          <a:xfrm>
            <a:off x="6172200" y="4640263"/>
            <a:ext cx="838200" cy="3048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6" name="Line 473">
            <a:extLst>
              <a:ext uri="{FF2B5EF4-FFF2-40B4-BE49-F238E27FC236}">
                <a16:creationId xmlns:a16="http://schemas.microsoft.com/office/drawing/2014/main" id="{A70E0F40-5A9A-574B-9540-82A2BDE3C31C}"/>
              </a:ext>
            </a:extLst>
          </p:cNvPr>
          <p:cNvSpPr>
            <a:spLocks noChangeShapeType="1"/>
          </p:cNvSpPr>
          <p:nvPr/>
        </p:nvSpPr>
        <p:spPr bwMode="auto">
          <a:xfrm flipV="1">
            <a:off x="6172200" y="4411663"/>
            <a:ext cx="838200" cy="4572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7" name="Line 474">
            <a:extLst>
              <a:ext uri="{FF2B5EF4-FFF2-40B4-BE49-F238E27FC236}">
                <a16:creationId xmlns:a16="http://schemas.microsoft.com/office/drawing/2014/main" id="{2C7220B3-3739-0144-9F83-EA5004663E05}"/>
              </a:ext>
            </a:extLst>
          </p:cNvPr>
          <p:cNvSpPr>
            <a:spLocks noChangeShapeType="1"/>
          </p:cNvSpPr>
          <p:nvPr/>
        </p:nvSpPr>
        <p:spPr bwMode="auto">
          <a:xfrm flipV="1">
            <a:off x="6096000" y="4640263"/>
            <a:ext cx="914400" cy="5334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8" name="Line 475">
            <a:extLst>
              <a:ext uri="{FF2B5EF4-FFF2-40B4-BE49-F238E27FC236}">
                <a16:creationId xmlns:a16="http://schemas.microsoft.com/office/drawing/2014/main" id="{154B9B6E-675F-0C43-A489-DE2F7CA91302}"/>
              </a:ext>
            </a:extLst>
          </p:cNvPr>
          <p:cNvSpPr>
            <a:spLocks noChangeShapeType="1"/>
          </p:cNvSpPr>
          <p:nvPr/>
        </p:nvSpPr>
        <p:spPr bwMode="auto">
          <a:xfrm flipV="1">
            <a:off x="6172200" y="3802063"/>
            <a:ext cx="838200" cy="16002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9" name="Text Box 476">
            <a:extLst>
              <a:ext uri="{FF2B5EF4-FFF2-40B4-BE49-F238E27FC236}">
                <a16:creationId xmlns:a16="http://schemas.microsoft.com/office/drawing/2014/main" id="{9E27347A-CF95-4E4D-A502-B05F6234625A}"/>
              </a:ext>
            </a:extLst>
          </p:cNvPr>
          <p:cNvSpPr txBox="1">
            <a:spLocks noChangeArrowheads="1"/>
          </p:cNvSpPr>
          <p:nvPr/>
        </p:nvSpPr>
        <p:spPr bwMode="auto">
          <a:xfrm>
            <a:off x="1676400" y="2659063"/>
            <a:ext cx="1752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段表</a:t>
            </a:r>
          </a:p>
        </p:txBody>
      </p:sp>
      <p:sp>
        <p:nvSpPr>
          <p:cNvPr id="89260" name="Text Box 477">
            <a:extLst>
              <a:ext uri="{FF2B5EF4-FFF2-40B4-BE49-F238E27FC236}">
                <a16:creationId xmlns:a16="http://schemas.microsoft.com/office/drawing/2014/main" id="{85C9B05F-7B64-884F-8965-CC62F4DB9B82}"/>
              </a:ext>
            </a:extLst>
          </p:cNvPr>
          <p:cNvSpPr txBox="1">
            <a:spLocks noChangeArrowheads="1"/>
          </p:cNvSpPr>
          <p:nvPr/>
        </p:nvSpPr>
        <p:spPr bwMode="auto">
          <a:xfrm>
            <a:off x="4787900" y="1516063"/>
            <a:ext cx="1057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页表</a:t>
            </a:r>
          </a:p>
        </p:txBody>
      </p:sp>
      <p:sp>
        <p:nvSpPr>
          <p:cNvPr id="89261" name="Text Box 478">
            <a:extLst>
              <a:ext uri="{FF2B5EF4-FFF2-40B4-BE49-F238E27FC236}">
                <a16:creationId xmlns:a16="http://schemas.microsoft.com/office/drawing/2014/main" id="{3083D97B-1364-F04F-9BD4-19F5A825E908}"/>
              </a:ext>
            </a:extLst>
          </p:cNvPr>
          <p:cNvSpPr txBox="1">
            <a:spLocks noChangeArrowheads="1"/>
          </p:cNvSpPr>
          <p:nvPr/>
        </p:nvSpPr>
        <p:spPr bwMode="auto">
          <a:xfrm>
            <a:off x="7315200" y="692150"/>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内存</a:t>
            </a:r>
          </a:p>
        </p:txBody>
      </p:sp>
      <p:sp>
        <p:nvSpPr>
          <p:cNvPr id="89262" name="Line 479">
            <a:extLst>
              <a:ext uri="{FF2B5EF4-FFF2-40B4-BE49-F238E27FC236}">
                <a16:creationId xmlns:a16="http://schemas.microsoft.com/office/drawing/2014/main" id="{D255A177-D768-0141-B40F-12C8DF036009}"/>
              </a:ext>
            </a:extLst>
          </p:cNvPr>
          <p:cNvSpPr>
            <a:spLocks noChangeShapeType="1"/>
          </p:cNvSpPr>
          <p:nvPr/>
        </p:nvSpPr>
        <p:spPr bwMode="auto">
          <a:xfrm>
            <a:off x="2895600" y="1744663"/>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263" name="Line 480">
            <a:extLst>
              <a:ext uri="{FF2B5EF4-FFF2-40B4-BE49-F238E27FC236}">
                <a16:creationId xmlns:a16="http://schemas.microsoft.com/office/drawing/2014/main" id="{8F0ACB1A-863C-2745-B8B6-4CC3DB5003FF}"/>
              </a:ext>
            </a:extLst>
          </p:cNvPr>
          <p:cNvSpPr>
            <a:spLocks noChangeShapeType="1"/>
          </p:cNvSpPr>
          <p:nvPr/>
        </p:nvSpPr>
        <p:spPr bwMode="auto">
          <a:xfrm>
            <a:off x="3276600" y="1744663"/>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264" name="Line 481">
            <a:extLst>
              <a:ext uri="{FF2B5EF4-FFF2-40B4-BE49-F238E27FC236}">
                <a16:creationId xmlns:a16="http://schemas.microsoft.com/office/drawing/2014/main" id="{3B20B0A6-BDF2-0747-8765-382F1C9F0EC6}"/>
              </a:ext>
            </a:extLst>
          </p:cNvPr>
          <p:cNvSpPr>
            <a:spLocks noChangeShapeType="1"/>
          </p:cNvSpPr>
          <p:nvPr/>
        </p:nvSpPr>
        <p:spPr bwMode="auto">
          <a:xfrm flipH="1">
            <a:off x="762000" y="2278063"/>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265" name="Line 482">
            <a:extLst>
              <a:ext uri="{FF2B5EF4-FFF2-40B4-BE49-F238E27FC236}">
                <a16:creationId xmlns:a16="http://schemas.microsoft.com/office/drawing/2014/main" id="{4D2809CB-E442-A84B-B079-CB5326FAF456}"/>
              </a:ext>
            </a:extLst>
          </p:cNvPr>
          <p:cNvSpPr>
            <a:spLocks noChangeShapeType="1"/>
          </p:cNvSpPr>
          <p:nvPr/>
        </p:nvSpPr>
        <p:spPr bwMode="auto">
          <a:xfrm>
            <a:off x="762000" y="2278063"/>
            <a:ext cx="0" cy="838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66" name="Text Box 483">
            <a:extLst>
              <a:ext uri="{FF2B5EF4-FFF2-40B4-BE49-F238E27FC236}">
                <a16:creationId xmlns:a16="http://schemas.microsoft.com/office/drawing/2014/main" id="{6F6686C2-7B42-EA4B-AB63-1713CB916853}"/>
              </a:ext>
            </a:extLst>
          </p:cNvPr>
          <p:cNvSpPr txBox="1">
            <a:spLocks noChangeArrowheads="1"/>
          </p:cNvSpPr>
          <p:nvPr/>
        </p:nvSpPr>
        <p:spPr bwMode="auto">
          <a:xfrm>
            <a:off x="1752600" y="5691188"/>
            <a:ext cx="6019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图４</a:t>
            </a:r>
            <a:r>
              <a:rPr lang="en-US" altLang="zh-CN" sz="2400">
                <a:solidFill>
                  <a:srgbClr val="3333FF"/>
                </a:solidFill>
              </a:rPr>
              <a:t>-24 </a:t>
            </a:r>
            <a:r>
              <a:rPr lang="zh-CN" altLang="en-US" sz="2400">
                <a:solidFill>
                  <a:srgbClr val="3333FF"/>
                </a:solidFill>
              </a:rPr>
              <a:t>利用段表和页表实现地址映射</a:t>
            </a:r>
          </a:p>
        </p:txBody>
      </p:sp>
    </p:spTree>
    <p:extLst>
      <p:ext uri="{BB962C8B-B14F-4D97-AF65-F5344CB8AC3E}">
        <p14:creationId xmlns:p14="http://schemas.microsoft.com/office/powerpoint/2010/main" val="2800837606"/>
      </p:ext>
    </p:extLst>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5DED06-D075-D74D-96E2-B05ED774CCF1}"/>
              </a:ext>
            </a:extLst>
          </p:cNvPr>
          <p:cNvSpPr>
            <a:spLocks noGrp="1"/>
          </p:cNvSpPr>
          <p:nvPr>
            <p:ph idx="1"/>
          </p:nvPr>
        </p:nvSpPr>
        <p:spPr>
          <a:xfrm>
            <a:off x="685800" y="836613"/>
            <a:ext cx="8062913" cy="4114800"/>
          </a:xfrm>
        </p:spPr>
        <p:txBody>
          <a:bodyPr/>
          <a:lstStyle/>
          <a:p>
            <a:pPr>
              <a:buClr>
                <a:srgbClr val="0000FF"/>
              </a:buClr>
            </a:pPr>
            <a:r>
              <a:rPr lang="zh-CN" altLang="en-US" sz="3600" b="1">
                <a:solidFill>
                  <a:srgbClr val="0000FF"/>
                </a:solidFill>
                <a:latin typeface="幼圆" pitchFamily="49" charset="-122"/>
                <a:ea typeface="幼圆" pitchFamily="49" charset="-122"/>
              </a:rPr>
              <a:t>地址变换过程</a:t>
            </a:r>
            <a:endParaRPr lang="en-US" altLang="zh-CN" sz="3600" b="1">
              <a:solidFill>
                <a:srgbClr val="0000FF"/>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以段号为索引在段表中找到该段对应的页表始址</a:t>
            </a:r>
            <a:endParaRPr lang="en-US" altLang="zh-CN" sz="3200" b="1">
              <a:solidFill>
                <a:srgbClr val="000000"/>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以页号为索引找到该页对应的物理块号</a:t>
            </a:r>
            <a:endParaRPr lang="en-US" altLang="zh-CN" sz="3200" b="1">
              <a:solidFill>
                <a:srgbClr val="000000"/>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物理块号和页内地址构成物理地址</a:t>
            </a:r>
          </a:p>
          <a:p>
            <a:endParaRPr lang="zh-CN" altLang="en-US" sz="3600"/>
          </a:p>
        </p:txBody>
      </p:sp>
      <p:sp>
        <p:nvSpPr>
          <p:cNvPr id="90115" name="Text Box 2">
            <a:extLst>
              <a:ext uri="{FF2B5EF4-FFF2-40B4-BE49-F238E27FC236}">
                <a16:creationId xmlns:a16="http://schemas.microsoft.com/office/drawing/2014/main" id="{312B635E-50DE-374B-B4C7-57153A881265}"/>
              </a:ext>
            </a:extLst>
          </p:cNvPr>
          <p:cNvSpPr txBox="1">
            <a:spLocks noChangeArrowheads="1"/>
          </p:cNvSpPr>
          <p:nvPr/>
        </p:nvSpPr>
        <p:spPr bwMode="auto">
          <a:xfrm>
            <a:off x="457200" y="0"/>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spTree>
    <p:extLst>
      <p:ext uri="{BB962C8B-B14F-4D97-AF65-F5344CB8AC3E}">
        <p14:creationId xmlns:p14="http://schemas.microsoft.com/office/powerpoint/2010/main" val="294751114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a:extLst>
              <a:ext uri="{FF2B5EF4-FFF2-40B4-BE49-F238E27FC236}">
                <a16:creationId xmlns:a16="http://schemas.microsoft.com/office/drawing/2014/main" id="{5BA55EA9-ACA1-CD48-973C-C92E41492178}"/>
              </a:ext>
            </a:extLst>
          </p:cNvPr>
          <p:cNvSpPr>
            <a:spLocks noChangeArrowheads="1"/>
          </p:cNvSpPr>
          <p:nvPr/>
        </p:nvSpPr>
        <p:spPr bwMode="auto">
          <a:xfrm>
            <a:off x="533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graphicFrame>
        <p:nvGraphicFramePr>
          <p:cNvPr id="420864" name="Object 0">
            <a:extLst>
              <a:ext uri="{FF2B5EF4-FFF2-40B4-BE49-F238E27FC236}">
                <a16:creationId xmlns:a16="http://schemas.microsoft.com/office/drawing/2014/main" id="{A3DADB94-924D-4F48-A7DA-E998F8DE3B78}"/>
              </a:ext>
            </a:extLst>
          </p:cNvPr>
          <p:cNvGraphicFramePr>
            <a:graphicFrameLocks noChangeAspect="1"/>
          </p:cNvGraphicFramePr>
          <p:nvPr/>
        </p:nvGraphicFramePr>
        <p:xfrm>
          <a:off x="8686800" y="92075"/>
          <a:ext cx="381000" cy="365125"/>
        </p:xfrm>
        <a:graphic>
          <a:graphicData uri="http://schemas.openxmlformats.org/presentationml/2006/ole">
            <mc:AlternateContent xmlns:mc="http://schemas.openxmlformats.org/markup-compatibility/2006">
              <mc:Choice xmlns:v="urn:schemas-microsoft-com:vml" Requires="v">
                <p:oleObj spid="_x0000_s293899" name="BMP 图象" r:id="rId3" imgW="152400" imgH="146050" progId="Paint.Picture">
                  <p:embed/>
                </p:oleObj>
              </mc:Choice>
              <mc:Fallback>
                <p:oleObj name="BMP 图象" r:id="rId3" imgW="152400" imgH="146050" progId="Paint.Picture">
                  <p:embed/>
                  <p:pic>
                    <p:nvPicPr>
                      <p:cNvPr id="420864" name="Object 0">
                        <a:extLst>
                          <a:ext uri="{FF2B5EF4-FFF2-40B4-BE49-F238E27FC236}">
                            <a16:creationId xmlns:a16="http://schemas.microsoft.com/office/drawing/2014/main" id="{A3DADB94-924D-4F48-A7DA-E998F8DE3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0" y="92075"/>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4" name="Object 8">
            <a:extLst>
              <a:ext uri="{FF2B5EF4-FFF2-40B4-BE49-F238E27FC236}">
                <a16:creationId xmlns:a16="http://schemas.microsoft.com/office/drawing/2014/main" id="{E015919F-FE37-4E4B-B7D5-6600640744BB}"/>
              </a:ext>
            </a:extLst>
          </p:cNvPr>
          <p:cNvGraphicFramePr>
            <a:graphicFrameLocks noChangeAspect="1"/>
          </p:cNvGraphicFramePr>
          <p:nvPr/>
        </p:nvGraphicFramePr>
        <p:xfrm>
          <a:off x="571500" y="836613"/>
          <a:ext cx="8572500" cy="5040312"/>
        </p:xfrm>
        <a:graphic>
          <a:graphicData uri="http://schemas.openxmlformats.org/presentationml/2006/ole">
            <mc:AlternateContent xmlns:mc="http://schemas.openxmlformats.org/markup-compatibility/2006">
              <mc:Choice xmlns:v="urn:schemas-microsoft-com:vml" Requires="v">
                <p:oleObj spid="_x0000_s293900" name="VISIO" r:id="rId5" imgW="4826000" imgH="2324100" progId="Visio.Drawing.4">
                  <p:embed/>
                </p:oleObj>
              </mc:Choice>
              <mc:Fallback>
                <p:oleObj name="VISIO" r:id="rId5" imgW="4826000" imgH="2324100" progId="Visio.Drawing.4">
                  <p:embed/>
                  <p:pic>
                    <p:nvPicPr>
                      <p:cNvPr id="34824" name="Object 8">
                        <a:extLst>
                          <a:ext uri="{FF2B5EF4-FFF2-40B4-BE49-F238E27FC236}">
                            <a16:creationId xmlns:a16="http://schemas.microsoft.com/office/drawing/2014/main" id="{E015919F-FE37-4E4B-B7D5-6600640744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 y="836613"/>
                        <a:ext cx="85725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矩形 8">
            <a:extLst>
              <a:ext uri="{FF2B5EF4-FFF2-40B4-BE49-F238E27FC236}">
                <a16:creationId xmlns:a16="http://schemas.microsoft.com/office/drawing/2014/main" id="{92AAADB4-C841-2B40-BE8B-1E7A17164374}"/>
              </a:ext>
            </a:extLst>
          </p:cNvPr>
          <p:cNvSpPr>
            <a:spLocks noChangeArrowheads="1"/>
          </p:cNvSpPr>
          <p:nvPr/>
        </p:nvSpPr>
        <p:spPr bwMode="auto">
          <a:xfrm>
            <a:off x="2555875" y="5876925"/>
            <a:ext cx="5164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图 </a:t>
            </a:r>
            <a:r>
              <a:rPr lang="en-US" altLang="zh-CN" sz="2400">
                <a:solidFill>
                  <a:srgbClr val="0000FF"/>
                </a:solidFill>
              </a:rPr>
              <a:t>4-25</a:t>
            </a:r>
            <a:r>
              <a:rPr lang="zh-CN" altLang="en-US" sz="2400">
                <a:solidFill>
                  <a:srgbClr val="0000FF"/>
                </a:solidFill>
              </a:rPr>
              <a:t>段页式系统中的地址变换机构 </a:t>
            </a:r>
          </a:p>
        </p:txBody>
      </p:sp>
    </p:spTree>
    <p:extLst>
      <p:ext uri="{BB962C8B-B14F-4D97-AF65-F5344CB8AC3E}">
        <p14:creationId xmlns:p14="http://schemas.microsoft.com/office/powerpoint/2010/main" val="82274626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20864"/>
                                        </p:tgtEl>
                                        <p:attrNameLst>
                                          <p:attrName>style.visibility</p:attrName>
                                        </p:attrNameLst>
                                      </p:cBhvr>
                                      <p:to>
                                        <p:strVal val="visible"/>
                                      </p:to>
                                    </p:set>
                                    <p:animEffect transition="in" filter="wipe(up)">
                                      <p:cBhvr>
                                        <p:cTn id="7" dur="500"/>
                                        <p:tgtEl>
                                          <p:spTgt spid="4208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4824"/>
                                        </p:tgtEl>
                                        <p:attrNameLst>
                                          <p:attrName>style.visibility</p:attrName>
                                        </p:attrNameLst>
                                      </p:cBhvr>
                                      <p:to>
                                        <p:strVal val="visible"/>
                                      </p:to>
                                    </p:set>
                                    <p:animEffect transition="in" filter="diamond(in)">
                                      <p:cBhvr>
                                        <p:cTn id="12" dur="20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1FB4BB-FD21-9D4E-846F-D2D32DBB0499}"/>
              </a:ext>
            </a:extLst>
          </p:cNvPr>
          <p:cNvSpPr>
            <a:spLocks noGrp="1"/>
          </p:cNvSpPr>
          <p:nvPr>
            <p:ph idx="1"/>
          </p:nvPr>
        </p:nvSpPr>
        <p:spPr>
          <a:xfrm>
            <a:off x="685800" y="538163"/>
            <a:ext cx="8278813" cy="6203950"/>
          </a:xfrm>
        </p:spPr>
        <p:txBody>
          <a:bodyPr/>
          <a:lstStyle/>
          <a:p>
            <a:pPr>
              <a:buClr>
                <a:srgbClr val="0000FF"/>
              </a:buClr>
            </a:pPr>
            <a:r>
              <a:rPr lang="zh-CN" altLang="en-US" b="1">
                <a:solidFill>
                  <a:srgbClr val="0000FF"/>
                </a:solidFill>
                <a:latin typeface="幼圆" pitchFamily="49" charset="-122"/>
                <a:ea typeface="幼圆" pitchFamily="49" charset="-122"/>
              </a:rPr>
              <a:t>访问内存的次数</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在段页式系统中，为了获得一条指令或数据，需</a:t>
            </a:r>
            <a:r>
              <a:rPr lang="zh-CN" altLang="en-US" b="1">
                <a:solidFill>
                  <a:srgbClr val="0000FF"/>
                </a:solidFill>
                <a:latin typeface="幼圆" pitchFamily="49" charset="-122"/>
                <a:ea typeface="幼圆" pitchFamily="49" charset="-122"/>
              </a:rPr>
              <a:t>三次访问内存</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D60093"/>
                </a:solidFill>
                <a:latin typeface="幼圆" pitchFamily="49" charset="-122"/>
                <a:ea typeface="幼圆" pitchFamily="49" charset="-122"/>
              </a:rPr>
              <a:t>访问过程</a:t>
            </a:r>
            <a:endParaRPr lang="en-US" altLang="zh-CN" b="1">
              <a:solidFill>
                <a:srgbClr val="D60093"/>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第一次访问</a:t>
            </a:r>
            <a:r>
              <a:rPr lang="zh-CN" altLang="en-US" b="1">
                <a:solidFill>
                  <a:srgbClr val="000000"/>
                </a:solidFill>
                <a:latin typeface="幼圆" pitchFamily="49" charset="-122"/>
                <a:ea typeface="幼圆" pitchFamily="49" charset="-122"/>
              </a:rPr>
              <a:t>，是访问内存中的段表，从中取得页表始址</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第二次访问</a:t>
            </a:r>
            <a:r>
              <a:rPr lang="zh-CN" altLang="en-US" b="1">
                <a:solidFill>
                  <a:srgbClr val="000000"/>
                </a:solidFill>
                <a:latin typeface="幼圆" pitchFamily="49" charset="-122"/>
                <a:ea typeface="幼圆" pitchFamily="49" charset="-122"/>
              </a:rPr>
              <a:t>，是访问内存中的页表，从中取出该页所在的物理块号，并将该块号与页内地址一起形成指令或数据的物理地址</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第三次访问</a:t>
            </a:r>
            <a:r>
              <a:rPr lang="zh-CN" altLang="en-US" b="1">
                <a:solidFill>
                  <a:srgbClr val="000000"/>
                </a:solidFill>
                <a:latin typeface="幼圆" pitchFamily="49" charset="-122"/>
                <a:ea typeface="幼圆" pitchFamily="49" charset="-122"/>
              </a:rPr>
              <a:t>，根据物理地址取指令和数据</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提高执行速度的措施</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在地址变换机构中增设高速缓冲寄存器</a:t>
            </a:r>
            <a:endParaRPr lang="zh-CN" altLang="en-US"/>
          </a:p>
        </p:txBody>
      </p:sp>
      <p:sp>
        <p:nvSpPr>
          <p:cNvPr id="91139" name="Text Box 2">
            <a:extLst>
              <a:ext uri="{FF2B5EF4-FFF2-40B4-BE49-F238E27FC236}">
                <a16:creationId xmlns:a16="http://schemas.microsoft.com/office/drawing/2014/main" id="{1BDA59FC-C969-3640-9397-7A1BD76642D8}"/>
              </a:ext>
            </a:extLst>
          </p:cNvPr>
          <p:cNvSpPr txBox="1">
            <a:spLocks noChangeArrowheads="1"/>
          </p:cNvSpPr>
          <p:nvPr/>
        </p:nvSpPr>
        <p:spPr bwMode="auto">
          <a:xfrm>
            <a:off x="457200" y="0"/>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spTree>
    <p:extLst>
      <p:ext uri="{BB962C8B-B14F-4D97-AF65-F5344CB8AC3E}">
        <p14:creationId xmlns:p14="http://schemas.microsoft.com/office/powerpoint/2010/main" val="360933876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4AC4DD-5F5B-334A-930E-F33CEAA9460F}"/>
              </a:ext>
            </a:extLst>
          </p:cNvPr>
          <p:cNvSpPr>
            <a:spLocks noGrp="1"/>
          </p:cNvSpPr>
          <p:nvPr>
            <p:ph idx="1"/>
          </p:nvPr>
        </p:nvSpPr>
        <p:spPr>
          <a:xfrm>
            <a:off x="685800" y="609600"/>
            <a:ext cx="8278813" cy="5843588"/>
          </a:xfrm>
        </p:spPr>
        <p:txBody>
          <a:bodyPr/>
          <a:lstStyle/>
          <a:p>
            <a:pPr>
              <a:buClr>
                <a:srgbClr val="0000FF"/>
              </a:buClr>
            </a:pPr>
            <a:r>
              <a:rPr lang="zh-CN" altLang="en-US" sz="2800" b="1">
                <a:solidFill>
                  <a:srgbClr val="0000FF"/>
                </a:solidFill>
                <a:latin typeface="幼圆" pitchFamily="49" charset="-122"/>
                <a:ea typeface="幼圆" pitchFamily="49" charset="-122"/>
              </a:rPr>
              <a:t>优点</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与分页和分段情况一样，提供了虚拟存储器的功能</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以物理块为单位分配主存，无紧缩问题，没有页外碎片</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便于处理变化的数据结构，段可动态增长</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便于共享</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提供了动态连接的便利</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便于控制存取访问</a:t>
            </a:r>
            <a:endParaRPr lang="zh-CN" altLang="en-US" sz="2400" b="1">
              <a:solidFill>
                <a:srgbClr val="000000"/>
              </a:solidFill>
              <a:ea typeface="幼圆" pitchFamily="49" charset="-122"/>
            </a:endParaRPr>
          </a:p>
          <a:p>
            <a:pPr>
              <a:buClr>
                <a:srgbClr val="0000FF"/>
              </a:buClr>
            </a:pPr>
            <a:r>
              <a:rPr lang="zh-CN" altLang="en-US" sz="2800" b="1">
                <a:solidFill>
                  <a:srgbClr val="0000FF"/>
                </a:solidFill>
              </a:rPr>
              <a:t>缺点</a:t>
            </a:r>
            <a:endParaRPr lang="en-US" altLang="zh-CN" sz="2800" b="1">
              <a:solidFill>
                <a:srgbClr val="0000FF"/>
              </a:solidFill>
            </a:endParaRPr>
          </a:p>
          <a:p>
            <a:pPr lvl="1">
              <a:buClr>
                <a:srgbClr val="0000FF"/>
              </a:buClr>
            </a:pPr>
            <a:r>
              <a:rPr lang="zh-CN" altLang="en-US" sz="2400" b="1">
                <a:solidFill>
                  <a:srgbClr val="000000"/>
                </a:solidFill>
                <a:latin typeface="Arial" panose="020B0604020202020204" pitchFamily="34" charset="0"/>
                <a:ea typeface="幼圆" pitchFamily="49" charset="-122"/>
              </a:rPr>
              <a:t>增加了硬件成本</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增加了软件复杂性和管理开销</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同分页系统一样仍然存在页内碎片</a:t>
            </a:r>
          </a:p>
          <a:p>
            <a:endParaRPr lang="zh-CN" altLang="en-US" sz="2400" b="1">
              <a:solidFill>
                <a:srgbClr val="000000"/>
              </a:solidFill>
            </a:endParaRPr>
          </a:p>
        </p:txBody>
      </p:sp>
      <p:sp>
        <p:nvSpPr>
          <p:cNvPr id="92163" name="Text Box 2">
            <a:extLst>
              <a:ext uri="{FF2B5EF4-FFF2-40B4-BE49-F238E27FC236}">
                <a16:creationId xmlns:a16="http://schemas.microsoft.com/office/drawing/2014/main" id="{7C5E958C-67EC-984F-B8BA-4BEE2B2847B0}"/>
              </a:ext>
            </a:extLst>
          </p:cNvPr>
          <p:cNvSpPr txBox="1">
            <a:spLocks noChangeArrowheads="1"/>
          </p:cNvSpPr>
          <p:nvPr/>
        </p:nvSpPr>
        <p:spPr bwMode="auto">
          <a:xfrm>
            <a:off x="457200" y="0"/>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spTree>
    <p:extLst>
      <p:ext uri="{BB962C8B-B14F-4D97-AF65-F5344CB8AC3E}">
        <p14:creationId xmlns:p14="http://schemas.microsoft.com/office/powerpoint/2010/main" val="383148792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9A156573-C257-6641-9777-2446CDAABB87}"/>
              </a:ext>
            </a:extLst>
          </p:cNvPr>
          <p:cNvSpPr>
            <a:spLocks noChangeArrowheads="1"/>
          </p:cNvSpPr>
          <p:nvPr/>
        </p:nvSpPr>
        <p:spPr bwMode="auto">
          <a:xfrm>
            <a:off x="533400" y="0"/>
            <a:ext cx="784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2800">
                <a:solidFill>
                  <a:srgbClr val="3333FF"/>
                </a:solidFill>
                <a:latin typeface="Arial" panose="020B0604020202020204" pitchFamily="34" charset="0"/>
                <a:ea typeface="幼圆" pitchFamily="49" charset="-122"/>
              </a:rPr>
              <a:t>小结</a:t>
            </a:r>
          </a:p>
        </p:txBody>
      </p:sp>
      <p:graphicFrame>
        <p:nvGraphicFramePr>
          <p:cNvPr id="7170" name="Object 3">
            <a:extLst>
              <a:ext uri="{FF2B5EF4-FFF2-40B4-BE49-F238E27FC236}">
                <a16:creationId xmlns:a16="http://schemas.microsoft.com/office/drawing/2014/main" id="{8968D3F2-F796-F34B-B121-76450D69A750}"/>
              </a:ext>
            </a:extLst>
          </p:cNvPr>
          <p:cNvGraphicFramePr>
            <a:graphicFrameLocks noChangeAspect="1"/>
          </p:cNvGraphicFramePr>
          <p:nvPr/>
        </p:nvGraphicFramePr>
        <p:xfrm>
          <a:off x="666750" y="838200"/>
          <a:ext cx="8077200" cy="6057900"/>
        </p:xfrm>
        <a:graphic>
          <a:graphicData uri="http://schemas.openxmlformats.org/presentationml/2006/ole">
            <mc:AlternateContent xmlns:mc="http://schemas.openxmlformats.org/markup-compatibility/2006">
              <mc:Choice xmlns:v="urn:schemas-microsoft-com:vml" Requires="v">
                <p:oleObj spid="_x0000_s296966" name="Document" r:id="rId3" imgW="29095700" imgH="21869400" progId="Word.Document.8">
                  <p:embed/>
                </p:oleObj>
              </mc:Choice>
              <mc:Fallback>
                <p:oleObj name="Document" r:id="rId3" imgW="29095700" imgH="21869400" progId="Word.Document.8">
                  <p:embed/>
                  <p:pic>
                    <p:nvPicPr>
                      <p:cNvPr id="7170" name="Object 3">
                        <a:extLst>
                          <a:ext uri="{FF2B5EF4-FFF2-40B4-BE49-F238E27FC236}">
                            <a16:creationId xmlns:a16="http://schemas.microsoft.com/office/drawing/2014/main" id="{8968D3F2-F796-F34B-B121-76450D69A7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750" y="838200"/>
                        <a:ext cx="8077200" cy="605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56120765"/>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a:extLst>
              <a:ext uri="{FF2B5EF4-FFF2-40B4-BE49-F238E27FC236}">
                <a16:creationId xmlns:a16="http://schemas.microsoft.com/office/drawing/2014/main" id="{B52A8A5D-478E-C544-9266-76DE50BBC326}"/>
              </a:ext>
            </a:extLst>
          </p:cNvPr>
          <p:cNvSpPr>
            <a:spLocks noGrp="1"/>
          </p:cNvSpPr>
          <p:nvPr>
            <p:ph idx="1"/>
          </p:nvPr>
        </p:nvSpPr>
        <p:spPr>
          <a:xfrm>
            <a:off x="500063" y="814388"/>
            <a:ext cx="8458200" cy="5257800"/>
          </a:xfrm>
        </p:spPr>
        <p:txBody>
          <a:bodyPr/>
          <a:lstStyle/>
          <a:p>
            <a:pPr>
              <a:buClr>
                <a:srgbClr val="0000FF"/>
              </a:buClr>
            </a:pPr>
            <a:r>
              <a:rPr lang="zh-CN" altLang="en-US" b="1">
                <a:solidFill>
                  <a:srgbClr val="0000FF"/>
                </a:solidFill>
                <a:latin typeface="幼圆" pitchFamily="49" charset="-122"/>
                <a:ea typeface="幼圆" pitchFamily="49" charset="-122"/>
              </a:rPr>
              <a:t>程序为什么要链接</a:t>
            </a:r>
            <a:r>
              <a:rPr lang="en-US" altLang="zh-CN" b="1">
                <a:solidFill>
                  <a:srgbClr val="0000FF"/>
                </a:solidFill>
                <a:latin typeface="幼圆" pitchFamily="49" charset="-122"/>
                <a:ea typeface="幼圆" pitchFamily="49" charset="-122"/>
              </a:rPr>
              <a:t>?</a:t>
            </a:r>
          </a:p>
          <a:p>
            <a:pPr>
              <a:buClr>
                <a:srgbClr val="0000FF"/>
              </a:buClr>
            </a:pPr>
            <a:r>
              <a:rPr lang="zh-CN" altLang="en-US" b="1">
                <a:solidFill>
                  <a:srgbClr val="0000FF"/>
                </a:solidFill>
                <a:latin typeface="幼圆" pitchFamily="49" charset="-122"/>
                <a:ea typeface="幼圆" pitchFamily="49" charset="-122"/>
              </a:rPr>
              <a:t>链接程序的功能</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将编译或汇编后所得到的一组目标模块以及它们所需要的库函数，装配成一个完整的装入模块。</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链接方式</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D60093"/>
                </a:solidFill>
                <a:latin typeface="幼圆" pitchFamily="49" charset="-122"/>
                <a:ea typeface="幼圆" pitchFamily="49" charset="-122"/>
              </a:rPr>
              <a:t>静态链接（</a:t>
            </a:r>
            <a:r>
              <a:rPr lang="en-US" altLang="zh-CN" b="1">
                <a:solidFill>
                  <a:srgbClr val="D60093"/>
                </a:solidFill>
                <a:latin typeface="幼圆" pitchFamily="49" charset="-122"/>
                <a:ea typeface="幼圆" pitchFamily="49" charset="-122"/>
              </a:rPr>
              <a:t>Static Linking</a:t>
            </a:r>
            <a:r>
              <a:rPr lang="zh-CN" altLang="en-US" b="1">
                <a:solidFill>
                  <a:srgbClr val="D60093"/>
                </a:solidFill>
                <a:latin typeface="幼圆" pitchFamily="49" charset="-122"/>
                <a:ea typeface="幼圆" pitchFamily="49" charset="-122"/>
              </a:rPr>
              <a:t>）</a:t>
            </a:r>
            <a:endParaRPr lang="en-US" altLang="zh-CN" b="1">
              <a:solidFill>
                <a:srgbClr val="D60093"/>
              </a:solidFill>
              <a:latin typeface="幼圆" pitchFamily="49" charset="-122"/>
              <a:ea typeface="幼圆" pitchFamily="49" charset="-122"/>
            </a:endParaRPr>
          </a:p>
          <a:p>
            <a:pPr lvl="1">
              <a:buClr>
                <a:srgbClr val="0000FF"/>
              </a:buClr>
            </a:pPr>
            <a:r>
              <a:rPr lang="zh-CN" altLang="en-US" b="1">
                <a:solidFill>
                  <a:srgbClr val="D60093"/>
                </a:solidFill>
                <a:latin typeface="幼圆" pitchFamily="49" charset="-122"/>
                <a:ea typeface="幼圆" pitchFamily="49" charset="-122"/>
              </a:rPr>
              <a:t>装入时动态链接</a:t>
            </a:r>
            <a:r>
              <a:rPr lang="en-US" altLang="zh-CN" b="1">
                <a:solidFill>
                  <a:srgbClr val="D60093"/>
                </a:solidFill>
                <a:latin typeface="幼圆" pitchFamily="49" charset="-122"/>
                <a:ea typeface="幼圆" pitchFamily="49" charset="-122"/>
              </a:rPr>
              <a:t>(Load-time Dynamic Linking)</a:t>
            </a:r>
          </a:p>
          <a:p>
            <a:pPr lvl="1">
              <a:buClr>
                <a:srgbClr val="0000FF"/>
              </a:buClr>
            </a:pPr>
            <a:r>
              <a:rPr lang="zh-CN" altLang="en-US" b="1">
                <a:solidFill>
                  <a:srgbClr val="D60093"/>
                </a:solidFill>
                <a:latin typeface="幼圆" pitchFamily="49" charset="-122"/>
                <a:ea typeface="幼圆" pitchFamily="49" charset="-122"/>
              </a:rPr>
              <a:t>运行时动态链接</a:t>
            </a:r>
            <a:r>
              <a:rPr lang="en-US" altLang="zh-CN" b="1">
                <a:solidFill>
                  <a:srgbClr val="D60093"/>
                </a:solidFill>
                <a:latin typeface="幼圆" pitchFamily="49" charset="-122"/>
                <a:ea typeface="幼圆" pitchFamily="49" charset="-122"/>
              </a:rPr>
              <a:t>(Run-time Dynamic Linking)</a:t>
            </a:r>
          </a:p>
          <a:p>
            <a:endParaRPr lang="zh-CN" altLang="en-US"/>
          </a:p>
        </p:txBody>
      </p:sp>
      <p:sp>
        <p:nvSpPr>
          <p:cNvPr id="16387" name="Rectangle 2">
            <a:hlinkClick r:id="rId2"/>
            <a:extLst>
              <a:ext uri="{FF2B5EF4-FFF2-40B4-BE49-F238E27FC236}">
                <a16:creationId xmlns:a16="http://schemas.microsoft.com/office/drawing/2014/main" id="{4721D9AF-A8BA-4E4D-872F-3A00ED1E82D3}"/>
              </a:ext>
            </a:extLst>
          </p:cNvPr>
          <p:cNvSpPr>
            <a:spLocks noChangeArrowheads="1"/>
          </p:cNvSpPr>
          <p:nvPr/>
        </p:nvSpPr>
        <p:spPr bwMode="auto">
          <a:xfrm>
            <a:off x="533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－－程序的链接</a:t>
            </a:r>
          </a:p>
        </p:txBody>
      </p:sp>
    </p:spTree>
    <p:extLst>
      <p:ext uri="{BB962C8B-B14F-4D97-AF65-F5344CB8AC3E}">
        <p14:creationId xmlns:p14="http://schemas.microsoft.com/office/powerpoint/2010/main" val="13718895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blinds(horizontal)">
                                      <p:cBhvr>
                                        <p:cTn id="7" dur="500"/>
                                        <p:tgtEl>
                                          <p:spTgt spid="337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4">
                                            <p:txEl>
                                              <p:pRg st="1" end="1"/>
                                            </p:txEl>
                                          </p:spTgt>
                                        </p:tgtEl>
                                        <p:attrNameLst>
                                          <p:attrName>style.visibility</p:attrName>
                                        </p:attrNameLst>
                                      </p:cBhvr>
                                      <p:to>
                                        <p:strVal val="visible"/>
                                      </p:to>
                                    </p:set>
                                    <p:animEffect transition="in" filter="blinds(horizontal)">
                                      <p:cBhvr>
                                        <p:cTn id="12" dur="500"/>
                                        <p:tgtEl>
                                          <p:spTgt spid="33794">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794">
                                            <p:txEl>
                                              <p:pRg st="2" end="2"/>
                                            </p:txEl>
                                          </p:spTgt>
                                        </p:tgtEl>
                                        <p:attrNameLst>
                                          <p:attrName>style.visibility</p:attrName>
                                        </p:attrNameLst>
                                      </p:cBhvr>
                                      <p:to>
                                        <p:strVal val="visible"/>
                                      </p:to>
                                    </p:set>
                                    <p:animEffect transition="in" filter="blinds(horizontal)">
                                      <p:cBhvr>
                                        <p:cTn id="15" dur="500"/>
                                        <p:tgtEl>
                                          <p:spTgt spid="3379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794">
                                            <p:txEl>
                                              <p:pRg st="3" end="3"/>
                                            </p:txEl>
                                          </p:spTgt>
                                        </p:tgtEl>
                                        <p:attrNameLst>
                                          <p:attrName>style.visibility</p:attrName>
                                        </p:attrNameLst>
                                      </p:cBhvr>
                                      <p:to>
                                        <p:strVal val="visible"/>
                                      </p:to>
                                    </p:set>
                                    <p:animEffect transition="in" filter="blinds(horizontal)">
                                      <p:cBhvr>
                                        <p:cTn id="20" dur="500"/>
                                        <p:tgtEl>
                                          <p:spTgt spid="33794">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794">
                                            <p:txEl>
                                              <p:pRg st="4" end="4"/>
                                            </p:txEl>
                                          </p:spTgt>
                                        </p:tgtEl>
                                        <p:attrNameLst>
                                          <p:attrName>style.visibility</p:attrName>
                                        </p:attrNameLst>
                                      </p:cBhvr>
                                      <p:to>
                                        <p:strVal val="visible"/>
                                      </p:to>
                                    </p:set>
                                    <p:animEffect transition="in" filter="blinds(horizontal)">
                                      <p:cBhvr>
                                        <p:cTn id="23" dur="500"/>
                                        <p:tgtEl>
                                          <p:spTgt spid="33794">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3794">
                                            <p:txEl>
                                              <p:pRg st="5" end="5"/>
                                            </p:txEl>
                                          </p:spTgt>
                                        </p:tgtEl>
                                        <p:attrNameLst>
                                          <p:attrName>style.visibility</p:attrName>
                                        </p:attrNameLst>
                                      </p:cBhvr>
                                      <p:to>
                                        <p:strVal val="visible"/>
                                      </p:to>
                                    </p:set>
                                    <p:animEffect transition="in" filter="blinds(horizontal)">
                                      <p:cBhvr>
                                        <p:cTn id="26" dur="500"/>
                                        <p:tgtEl>
                                          <p:spTgt spid="33794">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3794">
                                            <p:txEl>
                                              <p:pRg st="6" end="6"/>
                                            </p:txEl>
                                          </p:spTgt>
                                        </p:tgtEl>
                                        <p:attrNameLst>
                                          <p:attrName>style.visibility</p:attrName>
                                        </p:attrNameLst>
                                      </p:cBhvr>
                                      <p:to>
                                        <p:strVal val="visible"/>
                                      </p:to>
                                    </p:set>
                                    <p:animEffect transition="in" filter="blinds(horizontal)">
                                      <p:cBhvr>
                                        <p:cTn id="29" dur="500"/>
                                        <p:tgtEl>
                                          <p:spTgt spid="337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7AF9FB2-D1A7-5042-B3B6-04DE76D327F5}"/>
              </a:ext>
            </a:extLst>
          </p:cNvPr>
          <p:cNvSpPr>
            <a:spLocks noChangeArrowheads="1"/>
          </p:cNvSpPr>
          <p:nvPr/>
        </p:nvSpPr>
        <p:spPr bwMode="auto">
          <a:xfrm>
            <a:off x="533400" y="0"/>
            <a:ext cx="784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2800">
                <a:solidFill>
                  <a:srgbClr val="3333FF"/>
                </a:solidFill>
                <a:latin typeface="Arial" panose="020B0604020202020204" pitchFamily="34" charset="0"/>
                <a:ea typeface="幼圆" pitchFamily="49" charset="-122"/>
              </a:rPr>
              <a:t>小结</a:t>
            </a:r>
          </a:p>
        </p:txBody>
      </p:sp>
      <p:sp>
        <p:nvSpPr>
          <p:cNvPr id="371715" name="Rectangle 3">
            <a:extLst>
              <a:ext uri="{FF2B5EF4-FFF2-40B4-BE49-F238E27FC236}">
                <a16:creationId xmlns:a16="http://schemas.microsoft.com/office/drawing/2014/main" id="{838692CC-257A-A140-892C-D0C9E230C3D6}"/>
              </a:ext>
            </a:extLst>
          </p:cNvPr>
          <p:cNvSpPr>
            <a:spLocks noChangeArrowheads="1"/>
          </p:cNvSpPr>
          <p:nvPr/>
        </p:nvSpPr>
        <p:spPr bwMode="auto">
          <a:xfrm>
            <a:off x="838200" y="1447800"/>
            <a:ext cx="7924800" cy="3424238"/>
          </a:xfrm>
          <a:prstGeom prst="rect">
            <a:avLst/>
          </a:prstGeom>
          <a:noFill/>
          <a:ln w="12700">
            <a:noFill/>
            <a:miter lim="800000"/>
            <a:headEnd type="none" w="sm" len="sm"/>
            <a:tailEnd type="none" w="sm" len="sm"/>
          </a:ln>
          <a:effec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20000"/>
              </a:lnSpc>
            </a:pPr>
            <a:r>
              <a:rPr lang="zh-CN" altLang="en-US" sz="2800">
                <a:solidFill>
                  <a:srgbClr val="3333FF"/>
                </a:solidFill>
                <a:latin typeface="Arial" panose="020B0604020202020204" pitchFamily="34" charset="0"/>
                <a:ea typeface="幼圆" pitchFamily="49" charset="-122"/>
              </a:rPr>
              <a:t>本部分结束了，你应该能够：</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牢记存储管理的基本概念</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理解程序的装入和链接</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掌握存储单元的连续分配管理方式</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掌握分页存储管理</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掌握分段存储管理</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理解段页式存储管理</a:t>
            </a:r>
          </a:p>
        </p:txBody>
      </p:sp>
    </p:spTree>
    <p:extLst>
      <p:ext uri="{BB962C8B-B14F-4D97-AF65-F5344CB8AC3E}">
        <p14:creationId xmlns:p14="http://schemas.microsoft.com/office/powerpoint/2010/main" val="12491542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1715"/>
                                        </p:tgtEl>
                                        <p:attrNameLst>
                                          <p:attrName>style.visibility</p:attrName>
                                        </p:attrNameLst>
                                      </p:cBhvr>
                                      <p:to>
                                        <p:strVal val="visible"/>
                                      </p:to>
                                    </p:set>
                                    <p:animEffect transition="in" filter="dissolve">
                                      <p:cBhvr>
                                        <p:cTn id="7" dur="500"/>
                                        <p:tgtEl>
                                          <p:spTgt spid="371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autoUpdateAnimBg="0"/>
    </p:bldLst>
  </p:timing>
</p:sld>
</file>

<file path=ppt/theme/theme1.xml><?xml version="1.0" encoding="utf-8"?>
<a:theme xmlns:a="http://schemas.openxmlformats.org/drawingml/2006/main" name="2_Soaring">
  <a:themeElements>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fontScheme name="2_Soaring">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8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8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a:themeElements>
    <a:clrScheme name="default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defaul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default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12685</TotalTime>
  <Words>7377</Words>
  <Application>Microsoft Macintosh PowerPoint</Application>
  <PresentationFormat>On-screen Show (4:3)</PresentationFormat>
  <Paragraphs>1723</Paragraphs>
  <Slides>90</Slides>
  <Notes>1</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5</vt:i4>
      </vt:variant>
      <vt:variant>
        <vt:lpstr>Slide Titles</vt:lpstr>
      </vt:variant>
      <vt:variant>
        <vt:i4>90</vt:i4>
      </vt:variant>
    </vt:vector>
  </HeadingPairs>
  <TitlesOfParts>
    <vt:vector size="108" baseType="lpstr">
      <vt:lpstr>宋体</vt:lpstr>
      <vt:lpstr>幼圆</vt:lpstr>
      <vt:lpstr>方正琥珀简体</vt:lpstr>
      <vt:lpstr>Arial</vt:lpstr>
      <vt:lpstr>Arial Black</vt:lpstr>
      <vt:lpstr>Arial Narrow</vt:lpstr>
      <vt:lpstr>Monotype Sorts</vt:lpstr>
      <vt:lpstr>Symbol</vt:lpstr>
      <vt:lpstr>Tahoma</vt:lpstr>
      <vt:lpstr>Times New Roman</vt:lpstr>
      <vt:lpstr>Wingdings</vt:lpstr>
      <vt:lpstr>2_Soaring</vt:lpstr>
      <vt:lpstr>default</vt:lpstr>
      <vt:lpstr>Visio.Drawing.11</vt:lpstr>
      <vt:lpstr>VISIO 4 Drawing</vt:lpstr>
      <vt:lpstr>画笔图片</vt:lpstr>
      <vt:lpstr>BMP 图象</vt:lpstr>
      <vt:lpstr>Microsoft Word 文档</vt:lpstr>
      <vt:lpstr>计算机操作系统原理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Lynne</dc:creator>
  <cp:lastModifiedBy>Microsoft Office User</cp:lastModifiedBy>
  <cp:revision>1958</cp:revision>
  <dcterms:created xsi:type="dcterms:W3CDTF">1601-01-01T00:00:00Z</dcterms:created>
  <dcterms:modified xsi:type="dcterms:W3CDTF">2025-09-11T09:39:41Z</dcterms:modified>
</cp:coreProperties>
</file>