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95"/>
  </p:notesMasterIdLst>
  <p:handoutMasterIdLst>
    <p:handoutMasterId r:id="rId196"/>
  </p:handoutMasterIdLst>
  <p:sldIdLst>
    <p:sldId id="960" r:id="rId2"/>
    <p:sldId id="858" r:id="rId3"/>
    <p:sldId id="859" r:id="rId4"/>
    <p:sldId id="962" r:id="rId5"/>
    <p:sldId id="961" r:id="rId6"/>
    <p:sldId id="509" r:id="rId7"/>
    <p:sldId id="510" r:id="rId8"/>
    <p:sldId id="969" r:id="rId9"/>
    <p:sldId id="963" r:id="rId10"/>
    <p:sldId id="899" r:id="rId11"/>
    <p:sldId id="900" r:id="rId12"/>
    <p:sldId id="964" r:id="rId13"/>
    <p:sldId id="970" r:id="rId14"/>
    <p:sldId id="901" r:id="rId15"/>
    <p:sldId id="756" r:id="rId16"/>
    <p:sldId id="971" r:id="rId17"/>
    <p:sldId id="972" r:id="rId18"/>
    <p:sldId id="973" r:id="rId19"/>
    <p:sldId id="974" r:id="rId20"/>
    <p:sldId id="757" r:id="rId21"/>
    <p:sldId id="975" r:id="rId22"/>
    <p:sldId id="976" r:id="rId23"/>
    <p:sldId id="760" r:id="rId24"/>
    <p:sldId id="977" r:id="rId25"/>
    <p:sldId id="978" r:id="rId26"/>
    <p:sldId id="979" r:id="rId27"/>
    <p:sldId id="980" r:id="rId28"/>
    <p:sldId id="981" r:id="rId29"/>
    <p:sldId id="982" r:id="rId30"/>
    <p:sldId id="983" r:id="rId31"/>
    <p:sldId id="984" r:id="rId32"/>
    <p:sldId id="985" r:id="rId33"/>
    <p:sldId id="986" r:id="rId34"/>
    <p:sldId id="987" r:id="rId35"/>
    <p:sldId id="988" r:id="rId36"/>
    <p:sldId id="989" r:id="rId37"/>
    <p:sldId id="990" r:id="rId38"/>
    <p:sldId id="991" r:id="rId39"/>
    <p:sldId id="992" r:id="rId40"/>
    <p:sldId id="993" r:id="rId41"/>
    <p:sldId id="761" r:id="rId42"/>
    <p:sldId id="655" r:id="rId43"/>
    <p:sldId id="994" r:id="rId44"/>
    <p:sldId id="996" r:id="rId45"/>
    <p:sldId id="668" r:id="rId46"/>
    <p:sldId id="860" r:id="rId47"/>
    <p:sldId id="866" r:id="rId48"/>
    <p:sldId id="997" r:id="rId49"/>
    <p:sldId id="863" r:id="rId50"/>
    <p:sldId id="862" r:id="rId51"/>
    <p:sldId id="998" r:id="rId52"/>
    <p:sldId id="867" r:id="rId53"/>
    <p:sldId id="869" r:id="rId54"/>
    <p:sldId id="999" r:id="rId55"/>
    <p:sldId id="1000" r:id="rId56"/>
    <p:sldId id="1001" r:id="rId57"/>
    <p:sldId id="868" r:id="rId58"/>
    <p:sldId id="903" r:id="rId59"/>
    <p:sldId id="1002" r:id="rId60"/>
    <p:sldId id="907" r:id="rId61"/>
    <p:sldId id="1003" r:id="rId62"/>
    <p:sldId id="911" r:id="rId63"/>
    <p:sldId id="909" r:id="rId64"/>
    <p:sldId id="910" r:id="rId65"/>
    <p:sldId id="908" r:id="rId66"/>
    <p:sldId id="913" r:id="rId67"/>
    <p:sldId id="914" r:id="rId68"/>
    <p:sldId id="915" r:id="rId69"/>
    <p:sldId id="916" r:id="rId70"/>
    <p:sldId id="1004" r:id="rId71"/>
    <p:sldId id="1005" r:id="rId72"/>
    <p:sldId id="965" r:id="rId73"/>
    <p:sldId id="871" r:id="rId74"/>
    <p:sldId id="418" r:id="rId75"/>
    <p:sldId id="421" r:id="rId76"/>
    <p:sldId id="422" r:id="rId77"/>
    <p:sldId id="423" r:id="rId78"/>
    <p:sldId id="872" r:id="rId79"/>
    <p:sldId id="873" r:id="rId80"/>
    <p:sldId id="874" r:id="rId81"/>
    <p:sldId id="875" r:id="rId82"/>
    <p:sldId id="876" r:id="rId83"/>
    <p:sldId id="877" r:id="rId84"/>
    <p:sldId id="878" r:id="rId85"/>
    <p:sldId id="879" r:id="rId86"/>
    <p:sldId id="880" r:id="rId87"/>
    <p:sldId id="881" r:id="rId88"/>
    <p:sldId id="882" r:id="rId89"/>
    <p:sldId id="424" r:id="rId90"/>
    <p:sldId id="425" r:id="rId91"/>
    <p:sldId id="426" r:id="rId92"/>
    <p:sldId id="428" r:id="rId93"/>
    <p:sldId id="429" r:id="rId94"/>
    <p:sldId id="431" r:id="rId95"/>
    <p:sldId id="432" r:id="rId96"/>
    <p:sldId id="433" r:id="rId97"/>
    <p:sldId id="434" r:id="rId98"/>
    <p:sldId id="435" r:id="rId99"/>
    <p:sldId id="436" r:id="rId100"/>
    <p:sldId id="437" r:id="rId101"/>
    <p:sldId id="438" r:id="rId102"/>
    <p:sldId id="883" r:id="rId103"/>
    <p:sldId id="884" r:id="rId104"/>
    <p:sldId id="885" r:id="rId105"/>
    <p:sldId id="936" r:id="rId106"/>
    <p:sldId id="937" r:id="rId107"/>
    <p:sldId id="938" r:id="rId108"/>
    <p:sldId id="939" r:id="rId109"/>
    <p:sldId id="498" r:id="rId110"/>
    <p:sldId id="439" r:id="rId111"/>
    <p:sldId id="489" r:id="rId112"/>
    <p:sldId id="441" r:id="rId113"/>
    <p:sldId id="443" r:id="rId114"/>
    <p:sldId id="444" r:id="rId115"/>
    <p:sldId id="448" r:id="rId116"/>
    <p:sldId id="449" r:id="rId117"/>
    <p:sldId id="450" r:id="rId118"/>
    <p:sldId id="940" r:id="rId119"/>
    <p:sldId id="1007" r:id="rId120"/>
    <p:sldId id="1009" r:id="rId121"/>
    <p:sldId id="1008" r:id="rId122"/>
    <p:sldId id="442" r:id="rId123"/>
    <p:sldId id="451" r:id="rId124"/>
    <p:sldId id="453" r:id="rId125"/>
    <p:sldId id="454" r:id="rId126"/>
    <p:sldId id="455" r:id="rId127"/>
    <p:sldId id="460" r:id="rId128"/>
    <p:sldId id="461" r:id="rId129"/>
    <p:sldId id="462" r:id="rId130"/>
    <p:sldId id="464" r:id="rId131"/>
    <p:sldId id="465" r:id="rId132"/>
    <p:sldId id="466" r:id="rId133"/>
    <p:sldId id="467" r:id="rId134"/>
    <p:sldId id="468" r:id="rId135"/>
    <p:sldId id="469" r:id="rId136"/>
    <p:sldId id="487" r:id="rId137"/>
    <p:sldId id="490" r:id="rId138"/>
    <p:sldId id="491" r:id="rId139"/>
    <p:sldId id="493" r:id="rId140"/>
    <p:sldId id="494" r:id="rId141"/>
    <p:sldId id="1006" r:id="rId142"/>
    <p:sldId id="495" r:id="rId143"/>
    <p:sldId id="496" r:id="rId144"/>
    <p:sldId id="497" r:id="rId145"/>
    <p:sldId id="499" r:id="rId146"/>
    <p:sldId id="500" r:id="rId147"/>
    <p:sldId id="501" r:id="rId148"/>
    <p:sldId id="502" r:id="rId149"/>
    <p:sldId id="503" r:id="rId150"/>
    <p:sldId id="504" r:id="rId151"/>
    <p:sldId id="505" r:id="rId152"/>
    <p:sldId id="506" r:id="rId153"/>
    <p:sldId id="507" r:id="rId154"/>
    <p:sldId id="508" r:id="rId155"/>
    <p:sldId id="966" r:id="rId156"/>
    <p:sldId id="891" r:id="rId157"/>
    <p:sldId id="892" r:id="rId158"/>
    <p:sldId id="514" r:id="rId159"/>
    <p:sldId id="515" r:id="rId160"/>
    <p:sldId id="893" r:id="rId161"/>
    <p:sldId id="516" r:id="rId162"/>
    <p:sldId id="517" r:id="rId163"/>
    <p:sldId id="518" r:id="rId164"/>
    <p:sldId id="519" r:id="rId165"/>
    <p:sldId id="520" r:id="rId166"/>
    <p:sldId id="521" r:id="rId167"/>
    <p:sldId id="522" r:id="rId168"/>
    <p:sldId id="523" r:id="rId169"/>
    <p:sldId id="524" r:id="rId170"/>
    <p:sldId id="525" r:id="rId171"/>
    <p:sldId id="526" r:id="rId172"/>
    <p:sldId id="527" r:id="rId173"/>
    <p:sldId id="528" r:id="rId174"/>
    <p:sldId id="529" r:id="rId175"/>
    <p:sldId id="530" r:id="rId176"/>
    <p:sldId id="531" r:id="rId177"/>
    <p:sldId id="532" r:id="rId178"/>
    <p:sldId id="533" r:id="rId179"/>
    <p:sldId id="534" r:id="rId180"/>
    <p:sldId id="535" r:id="rId181"/>
    <p:sldId id="536" r:id="rId182"/>
    <p:sldId id="896" r:id="rId183"/>
    <p:sldId id="894" r:id="rId184"/>
    <p:sldId id="895" r:id="rId185"/>
    <p:sldId id="538" r:id="rId186"/>
    <p:sldId id="540" r:id="rId187"/>
    <p:sldId id="967" r:id="rId188"/>
    <p:sldId id="917" r:id="rId189"/>
    <p:sldId id="941" r:id="rId190"/>
    <p:sldId id="968" r:id="rId191"/>
    <p:sldId id="942" r:id="rId192"/>
    <p:sldId id="898" r:id="rId193"/>
    <p:sldId id="537" r:id="rId194"/>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sz="24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420" autoAdjust="0"/>
    <p:restoredTop sz="94607" autoAdjust="0"/>
  </p:normalViewPr>
  <p:slideViewPr>
    <p:cSldViewPr snapToObjects="1">
      <p:cViewPr varScale="1">
        <p:scale>
          <a:sx n="93" d="100"/>
          <a:sy n="93" d="100"/>
        </p:scale>
        <p:origin x="208"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83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notesMaster" Target="notesMasters/notes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handoutMaster" Target="handoutMasters/handoutMaster1.xml"/><Relationship Id="rId200"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image" Target="../media/image28.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 Id="rId4"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image" Target="../media/image3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0.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3.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1.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32FFC62-CA9D-4B2E-88BB-9E5316A38930}"/>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5" name="Rectangle 3">
            <a:extLst>
              <a:ext uri="{FF2B5EF4-FFF2-40B4-BE49-F238E27FC236}">
                <a16:creationId xmlns:a16="http://schemas.microsoft.com/office/drawing/2014/main" id="{7C90B79E-F5F8-4518-A6F5-47E093C5E74E}"/>
              </a:ext>
            </a:extLst>
          </p:cNvPr>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6" name="Rectangle 4">
            <a:extLst>
              <a:ext uri="{FF2B5EF4-FFF2-40B4-BE49-F238E27FC236}">
                <a16:creationId xmlns:a16="http://schemas.microsoft.com/office/drawing/2014/main" id="{1A82CE3E-B2DB-4DC5-9208-8A41C9690BE6}"/>
              </a:ext>
            </a:extLst>
          </p:cNvPr>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3077" name="Rectangle 5">
            <a:extLst>
              <a:ext uri="{FF2B5EF4-FFF2-40B4-BE49-F238E27FC236}">
                <a16:creationId xmlns:a16="http://schemas.microsoft.com/office/drawing/2014/main" id="{B6CE36E0-7F9F-4EE3-AAA3-1C392E061B01}"/>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anose="02010609030101010101" charset="-122"/>
                <a:cs typeface="+mn-cs"/>
              </a:defRPr>
            </a:lvl1pPr>
          </a:lstStyle>
          <a:p>
            <a:pPr>
              <a:defRPr/>
            </a:pPr>
            <a:fld id="{7C2FFC14-5AF6-0F40-8DD7-26B46C84A11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8B2F66AC-BBE2-4997-BD36-7699906CAC78}"/>
              </a:ext>
            </a:extLst>
          </p:cNvPr>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1" name="Rectangle 3">
            <a:extLst>
              <a:ext uri="{FF2B5EF4-FFF2-40B4-BE49-F238E27FC236}">
                <a16:creationId xmlns:a16="http://schemas.microsoft.com/office/drawing/2014/main" id="{89B930D5-32D2-4E5D-8607-F1AE4A7F3163}"/>
              </a:ext>
            </a:extLst>
          </p:cNvPr>
          <p:cNvSpPr>
            <a:spLocks noGrp="1" noChangeArrowheads="1"/>
          </p:cNvSpPr>
          <p:nvPr>
            <p:ph type="dt"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12292" name="Rectangle 4">
            <a:extLst>
              <a:ext uri="{FF2B5EF4-FFF2-40B4-BE49-F238E27FC236}">
                <a16:creationId xmlns:a16="http://schemas.microsoft.com/office/drawing/2014/main" id="{632B3F74-56F1-3D4C-BFA4-B42A7056D37A}"/>
              </a:ext>
            </a:extLst>
          </p:cNvPr>
          <p:cNvSpPr>
            <a:spLocks noGrp="1" noRot="1" noChangeAspect="1" noChangeArrowheads="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E3A0F386-643E-4233-8FA4-8146E48759D2}"/>
              </a:ext>
            </a:extLst>
          </p:cNvPr>
          <p:cNvSpPr>
            <a:spLocks noGrp="1" noChangeArrowheads="1"/>
          </p:cNvSpPr>
          <p:nvPr>
            <p:ph type="body" sz="quarter" idx="3"/>
          </p:nvPr>
        </p:nvSpPr>
        <p:spPr bwMode="auto">
          <a:xfrm>
            <a:off x="914400" y="4343400"/>
            <a:ext cx="5029200" cy="4114800"/>
          </a:xfrm>
          <a:prstGeom prst="rect">
            <a:avLst/>
          </a:prstGeom>
          <a:noFill/>
          <a:ln w="9525">
            <a:noFill/>
            <a:miter lim="800000"/>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008EBCCF-EB43-4723-AF0A-DC3A7463196F}"/>
              </a:ext>
            </a:extLst>
          </p:cNvPr>
          <p:cNvSpPr>
            <a:spLocks noGrp="1" noChangeArrowheads="1"/>
          </p:cNvSpPr>
          <p:nvPr>
            <p:ph type="ftr" sz="quarter" idx="4"/>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eaLnBrk="1" hangingPunct="1">
              <a:spcBef>
                <a:spcPct val="0"/>
              </a:spcBef>
              <a:buFontTx/>
              <a:buNone/>
              <a:defRPr kumimoji="1" sz="1200" b="0">
                <a:ea typeface="仿宋_GB2312" panose="02010609030101010101" charset="-122"/>
                <a:cs typeface="+mn-cs"/>
              </a:defRPr>
            </a:lvl1pPr>
          </a:lstStyle>
          <a:p>
            <a:pPr>
              <a:defRPr/>
            </a:pPr>
            <a:endParaRPr lang="en-US" altLang="zh-CN"/>
          </a:p>
        </p:txBody>
      </p:sp>
      <p:sp>
        <p:nvSpPr>
          <p:cNvPr id="2055" name="Rectangle 7">
            <a:extLst>
              <a:ext uri="{FF2B5EF4-FFF2-40B4-BE49-F238E27FC236}">
                <a16:creationId xmlns:a16="http://schemas.microsoft.com/office/drawing/2014/main" id="{88C1F673-9FAE-4D68-9A81-A4EC39BD0D8F}"/>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lvl1pPr algn="r" eaLnBrk="1" hangingPunct="1">
              <a:spcBef>
                <a:spcPct val="0"/>
              </a:spcBef>
              <a:buFont typeface="Arial" panose="020B0604020202020204" pitchFamily="34" charset="0"/>
              <a:buNone/>
              <a:defRPr sz="1200" b="0" noProof="1">
                <a:ea typeface="仿宋_GB2312" panose="02010609030101010101" charset="-122"/>
                <a:cs typeface="+mn-cs"/>
              </a:defRPr>
            </a:lvl1pPr>
          </a:lstStyle>
          <a:p>
            <a:pPr>
              <a:defRPr/>
            </a:pPr>
            <a:fld id="{B95A4AB4-FC02-574F-AA7E-2AC53184496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仿宋_GB2312" panose="02010609030101010101" charset="-122"/>
        <a:cs typeface="仿宋_GB2312" panose="0201060903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595C1D7D-C4CE-5843-9BA4-581D992C3F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662EA998-B3BE-5243-A3AE-F4F2FFEBBEB9}" type="slidenum">
              <a:rPr altLang="zh-CN" sz="1200" b="0" smtClean="0">
                <a:solidFill>
                  <a:srgbClr val="000000"/>
                </a:solidFill>
                <a:ea typeface="宋体" panose="02010600030101010101" pitchFamily="2" charset="-122"/>
              </a:rPr>
              <a:pPr/>
              <a:t>1</a:t>
            </a:fld>
            <a:endParaRPr lang="en-US" altLang="zh-CN" sz="1200" b="0">
              <a:solidFill>
                <a:srgbClr val="000000"/>
              </a:solidFill>
              <a:ea typeface="宋体" panose="02010600030101010101" pitchFamily="2" charset="-122"/>
            </a:endParaRPr>
          </a:p>
        </p:txBody>
      </p:sp>
      <p:sp>
        <p:nvSpPr>
          <p:cNvPr id="15362" name="Rectangle 2">
            <a:extLst>
              <a:ext uri="{FF2B5EF4-FFF2-40B4-BE49-F238E27FC236}">
                <a16:creationId xmlns:a16="http://schemas.microsoft.com/office/drawing/2014/main" id="{7C11581A-FED2-1E42-A1A1-88AE6C81DE55}"/>
              </a:ext>
            </a:extLst>
          </p:cNvPr>
          <p:cNvSpPr>
            <a:spLocks noGrp="1" noRot="1" noChangeAspect="1" noChangeArrowheads="1" noTextEdit="1"/>
          </p:cNvSpPr>
          <p:nvPr>
            <p:ph type="sldImg" idx="4294967295"/>
          </p:nvPr>
        </p:nvSpPr>
        <p:spPr>
          <a:ln/>
        </p:spPr>
      </p:sp>
      <p:sp>
        <p:nvSpPr>
          <p:cNvPr id="15363" name="Rectangle 3">
            <a:extLst>
              <a:ext uri="{FF2B5EF4-FFF2-40B4-BE49-F238E27FC236}">
                <a16:creationId xmlns:a16="http://schemas.microsoft.com/office/drawing/2014/main" id="{2F82DC7F-F3D8-2543-8C2D-2378BE5600A3}"/>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1CC743F3-C90D-6144-A634-7C6D9C44E12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3CB2153F-29AE-A843-9643-5B5EDC6FA311}" type="slidenum">
              <a:rPr lang="en-US" altLang="zh-CN" sz="1200" b="0" smtClean="0">
                <a:solidFill>
                  <a:schemeClr val="tx1"/>
                </a:solidFill>
                <a:latin typeface="Times New Roman" panose="02020603050405020304" pitchFamily="18" charset="0"/>
              </a:rPr>
              <a:pPr/>
              <a:t>98</a:t>
            </a:fld>
            <a:endParaRPr lang="en-US" altLang="zh-CN" sz="1200" b="0">
              <a:solidFill>
                <a:schemeClr val="tx1"/>
              </a:solidFill>
              <a:latin typeface="Times New Roman" panose="02020603050405020304" pitchFamily="18" charset="0"/>
            </a:endParaRPr>
          </a:p>
        </p:txBody>
      </p:sp>
      <p:sp>
        <p:nvSpPr>
          <p:cNvPr id="22531" name="Rectangle 2">
            <a:extLst>
              <a:ext uri="{FF2B5EF4-FFF2-40B4-BE49-F238E27FC236}">
                <a16:creationId xmlns:a16="http://schemas.microsoft.com/office/drawing/2014/main" id="{6353234C-1F0A-414E-BD44-9B0024770DDF}"/>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8D8119AA-8239-6044-B803-DE17A973744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215149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E17A36E0-1E43-CA4A-AC03-4DEC1A5FBBF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66EBFD4-6EFF-D94E-8BBE-24B032B47FE2}" type="slidenum">
              <a:rPr lang="en-US" altLang="zh-CN" sz="1200" b="0" smtClean="0">
                <a:solidFill>
                  <a:schemeClr val="tx1"/>
                </a:solidFill>
                <a:latin typeface="Times New Roman" panose="02020603050405020304" pitchFamily="18" charset="0"/>
              </a:rPr>
              <a:pPr/>
              <a:t>99</a:t>
            </a:fld>
            <a:endParaRPr lang="en-US" altLang="zh-CN" sz="1200" b="0">
              <a:solidFill>
                <a:schemeClr val="tx1"/>
              </a:solidFill>
              <a:latin typeface="Times New Roman" panose="02020603050405020304" pitchFamily="18" charset="0"/>
            </a:endParaRPr>
          </a:p>
        </p:txBody>
      </p:sp>
      <p:sp>
        <p:nvSpPr>
          <p:cNvPr id="24579" name="Rectangle 2">
            <a:extLst>
              <a:ext uri="{FF2B5EF4-FFF2-40B4-BE49-F238E27FC236}">
                <a16:creationId xmlns:a16="http://schemas.microsoft.com/office/drawing/2014/main" id="{EAA9B6C4-0518-E243-B12C-9E083123F050}"/>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58F6F962-441B-A04F-BB9E-36C04DBDDBA6}"/>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285443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384CBAE2-1D32-0B47-9032-2F8E820466CA}"/>
              </a:ext>
            </a:extLst>
          </p:cNvPr>
          <p:cNvSpPr>
            <a:spLocks noGrp="1" noRot="1" noChangeAspect="1" noChangeArrowheads="1" noTextEdit="1"/>
          </p:cNvSpPr>
          <p:nvPr>
            <p:ph type="sldImg"/>
          </p:nvPr>
        </p:nvSpPr>
        <p:spPr>
          <a:ln/>
        </p:spPr>
      </p:sp>
      <p:sp>
        <p:nvSpPr>
          <p:cNvPr id="76802" name="备注占位符 2">
            <a:extLst>
              <a:ext uri="{FF2B5EF4-FFF2-40B4-BE49-F238E27FC236}">
                <a16:creationId xmlns:a16="http://schemas.microsoft.com/office/drawing/2014/main" id="{6F6A8364-907B-2C44-A4C5-94E0A9DD740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ea typeface="仿宋_GB2312" pitchFamily="49" charset="-122"/>
            </a:endParaRPr>
          </a:p>
        </p:txBody>
      </p:sp>
      <p:sp>
        <p:nvSpPr>
          <p:cNvPr id="76803" name="灯片编号占位符 3">
            <a:extLst>
              <a:ext uri="{FF2B5EF4-FFF2-40B4-BE49-F238E27FC236}">
                <a16:creationId xmlns:a16="http://schemas.microsoft.com/office/drawing/2014/main" id="{BEB03FD9-E487-3F44-83BF-792B6F0762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D12B855B-9A5E-1C41-BD8C-A1F8BFC03E30}" type="slidenum">
              <a:rPr altLang="zh-CN" sz="1200" b="0" smtClean="0">
                <a:ea typeface="仿宋_GB2312" pitchFamily="49" charset="-122"/>
              </a:rPr>
              <a:pPr/>
              <a:t>107</a:t>
            </a:fld>
            <a:endParaRPr lang="en-US" altLang="zh-CN" sz="1200" b="0">
              <a:ea typeface="仿宋_GB2312" pitchFamily="49" charset="-122"/>
            </a:endParaRPr>
          </a:p>
        </p:txBody>
      </p:sp>
    </p:spTree>
    <p:extLst>
      <p:ext uri="{BB962C8B-B14F-4D97-AF65-F5344CB8AC3E}">
        <p14:creationId xmlns:p14="http://schemas.microsoft.com/office/powerpoint/2010/main" val="4293821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F7C15E2A-893B-0942-A65A-88706ED443C4}"/>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22FF9980-E4D5-364D-8332-7AF89656235A}" type="slidenum">
              <a:rPr lang="en-US" altLang="zh-CN" sz="1200" b="0" smtClean="0">
                <a:solidFill>
                  <a:schemeClr val="tx1"/>
                </a:solidFill>
                <a:latin typeface="Times New Roman" panose="02020603050405020304" pitchFamily="18" charset="0"/>
              </a:rPr>
              <a:pPr/>
              <a:t>112</a:t>
            </a:fld>
            <a:endParaRPr lang="en-US" altLang="zh-CN" sz="1200" b="0">
              <a:solidFill>
                <a:schemeClr val="tx1"/>
              </a:solidFill>
              <a:latin typeface="Times New Roman" panose="02020603050405020304" pitchFamily="18" charset="0"/>
            </a:endParaRPr>
          </a:p>
        </p:txBody>
      </p:sp>
      <p:sp>
        <p:nvSpPr>
          <p:cNvPr id="31747" name="Rectangle 2">
            <a:extLst>
              <a:ext uri="{FF2B5EF4-FFF2-40B4-BE49-F238E27FC236}">
                <a16:creationId xmlns:a16="http://schemas.microsoft.com/office/drawing/2014/main" id="{2604FF13-B8C3-494D-9793-EBCADBFFB615}"/>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7A38C68A-7830-F34A-A788-ECABFD834C74}"/>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522524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7D3C132D-C225-A04A-AC55-EF4581B171A0}"/>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B1C00011-9301-F341-A065-A34B079CFA44}" type="slidenum">
              <a:rPr lang="en-US" altLang="zh-CN" sz="1200" b="0" smtClean="0">
                <a:solidFill>
                  <a:schemeClr val="tx1"/>
                </a:solidFill>
                <a:latin typeface="Times New Roman" panose="02020603050405020304" pitchFamily="18" charset="0"/>
              </a:rPr>
              <a:pPr/>
              <a:t>113</a:t>
            </a:fld>
            <a:endParaRPr lang="en-US" altLang="zh-CN" sz="1200" b="0">
              <a:solidFill>
                <a:schemeClr val="tx1"/>
              </a:solidFill>
              <a:latin typeface="Times New Roman" panose="02020603050405020304" pitchFamily="18" charset="0"/>
            </a:endParaRPr>
          </a:p>
        </p:txBody>
      </p:sp>
      <p:sp>
        <p:nvSpPr>
          <p:cNvPr id="33795" name="Rectangle 2">
            <a:extLst>
              <a:ext uri="{FF2B5EF4-FFF2-40B4-BE49-F238E27FC236}">
                <a16:creationId xmlns:a16="http://schemas.microsoft.com/office/drawing/2014/main" id="{8787517E-212B-8B48-A08C-2CEE234AB89A}"/>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D3DCE227-384B-4047-95E7-B5B1D2C6ECCC}"/>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789617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AC101A3-EE69-D142-9217-957803321E5B}"/>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A41DC94F-187E-3641-920C-9F9AABC7E444}" type="slidenum">
              <a:rPr lang="en-US" altLang="zh-CN" sz="1200" b="0" smtClean="0">
                <a:solidFill>
                  <a:schemeClr val="tx1"/>
                </a:solidFill>
                <a:latin typeface="Times New Roman" panose="02020603050405020304" pitchFamily="18" charset="0"/>
              </a:rPr>
              <a:pPr/>
              <a:t>116</a:t>
            </a:fld>
            <a:endParaRPr lang="en-US" altLang="zh-CN" sz="1200" b="0">
              <a:solidFill>
                <a:schemeClr val="tx1"/>
              </a:solidFill>
              <a:latin typeface="Times New Roman" panose="02020603050405020304" pitchFamily="18" charset="0"/>
            </a:endParaRPr>
          </a:p>
        </p:txBody>
      </p:sp>
      <p:sp>
        <p:nvSpPr>
          <p:cNvPr id="37891" name="Rectangle 2">
            <a:extLst>
              <a:ext uri="{FF2B5EF4-FFF2-40B4-BE49-F238E27FC236}">
                <a16:creationId xmlns:a16="http://schemas.microsoft.com/office/drawing/2014/main" id="{71F0F18C-B440-CB40-BE2A-54A7EDAEEE27}"/>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3EC6F952-9030-A743-A9C4-44FF652100B7}"/>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254570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FC02BCA-9392-1B4E-8F44-41DE1CE1F41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2676343D-48D9-7648-A3A6-AB47C2FAC15D}" type="slidenum">
              <a:rPr lang="en-US" altLang="zh-CN" sz="1200" b="0" smtClean="0">
                <a:solidFill>
                  <a:schemeClr val="tx1"/>
                </a:solidFill>
                <a:latin typeface="Times New Roman" panose="02020603050405020304" pitchFamily="18" charset="0"/>
              </a:rPr>
              <a:pPr/>
              <a:t>117</a:t>
            </a:fld>
            <a:endParaRPr lang="en-US" altLang="zh-CN" sz="1200" b="0">
              <a:solidFill>
                <a:schemeClr val="tx1"/>
              </a:solidFill>
              <a:latin typeface="Times New Roman" panose="02020603050405020304" pitchFamily="18" charset="0"/>
            </a:endParaRPr>
          </a:p>
        </p:txBody>
      </p:sp>
      <p:sp>
        <p:nvSpPr>
          <p:cNvPr id="39939" name="Rectangle 2">
            <a:extLst>
              <a:ext uri="{FF2B5EF4-FFF2-40B4-BE49-F238E27FC236}">
                <a16:creationId xmlns:a16="http://schemas.microsoft.com/office/drawing/2014/main" id="{E4894363-D9F1-C24E-9E1A-19F832728DEB}"/>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78827868-18F8-6F46-BB3C-96A4B69AE6CD}"/>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158043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4A15A0C-8B4D-E34B-BD41-B954F21ECFE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7CA911C1-414D-6144-BB34-B3A6C10C31D4}" type="slidenum">
              <a:rPr lang="en-US" altLang="zh-CN" sz="1200" b="0" smtClean="0">
                <a:solidFill>
                  <a:schemeClr val="tx1"/>
                </a:solidFill>
                <a:latin typeface="Times New Roman" panose="02020603050405020304" pitchFamily="18" charset="0"/>
              </a:rPr>
              <a:pPr/>
              <a:t>123</a:t>
            </a:fld>
            <a:endParaRPr lang="en-US" altLang="zh-CN" sz="1200" b="0">
              <a:solidFill>
                <a:schemeClr val="tx1"/>
              </a:solidFill>
              <a:latin typeface="Times New Roman" panose="02020603050405020304" pitchFamily="18" charset="0"/>
            </a:endParaRPr>
          </a:p>
        </p:txBody>
      </p:sp>
      <p:sp>
        <p:nvSpPr>
          <p:cNvPr id="41987" name="Rectangle 2">
            <a:extLst>
              <a:ext uri="{FF2B5EF4-FFF2-40B4-BE49-F238E27FC236}">
                <a16:creationId xmlns:a16="http://schemas.microsoft.com/office/drawing/2014/main" id="{E59A6CE5-5F6A-5A41-9B28-3DAE24C17542}"/>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1A85979E-2069-A942-A4C3-7FBFF0940B5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51962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CE749BA5-3D13-D340-819D-DF10C53F4377}"/>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60820338-2FBB-034A-B92F-4A76218F881A}" type="slidenum">
              <a:rPr lang="en-US" altLang="zh-CN" sz="1200" b="0" smtClean="0">
                <a:solidFill>
                  <a:schemeClr val="tx1"/>
                </a:solidFill>
                <a:latin typeface="Times New Roman" panose="02020603050405020304" pitchFamily="18" charset="0"/>
              </a:rPr>
              <a:pPr/>
              <a:t>158</a:t>
            </a:fld>
            <a:endParaRPr lang="en-US" altLang="zh-CN" sz="1200" b="0">
              <a:solidFill>
                <a:schemeClr val="tx1"/>
              </a:solidFill>
              <a:latin typeface="Times New Roman" panose="02020603050405020304" pitchFamily="18" charset="0"/>
            </a:endParaRPr>
          </a:p>
        </p:txBody>
      </p:sp>
      <p:sp>
        <p:nvSpPr>
          <p:cNvPr id="78851" name="Rectangle 2">
            <a:extLst>
              <a:ext uri="{FF2B5EF4-FFF2-40B4-BE49-F238E27FC236}">
                <a16:creationId xmlns:a16="http://schemas.microsoft.com/office/drawing/2014/main" id="{6D4D5A76-DE6B-AE40-8BAB-FB1BC73CCA4E}"/>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C3EDB441-D05A-CB43-8B03-D597590FE2E6}"/>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9009540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706CD11-7039-9E44-B0FE-5968513BB18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F5054D6-7D1F-0746-A775-95F8D9C78D3D}" type="slidenum">
              <a:rPr lang="en-US" altLang="zh-CN" sz="1200" b="0" smtClean="0">
                <a:solidFill>
                  <a:schemeClr val="tx1"/>
                </a:solidFill>
                <a:latin typeface="Times New Roman" panose="02020603050405020304" pitchFamily="18" charset="0"/>
              </a:rPr>
              <a:pPr/>
              <a:t>162</a:t>
            </a:fld>
            <a:endParaRPr lang="en-US" altLang="zh-CN" sz="1200" b="0">
              <a:solidFill>
                <a:schemeClr val="tx1"/>
              </a:solidFill>
              <a:latin typeface="Times New Roman" panose="02020603050405020304" pitchFamily="18" charset="0"/>
            </a:endParaRPr>
          </a:p>
        </p:txBody>
      </p:sp>
      <p:sp>
        <p:nvSpPr>
          <p:cNvPr id="82947" name="Rectangle 2">
            <a:extLst>
              <a:ext uri="{FF2B5EF4-FFF2-40B4-BE49-F238E27FC236}">
                <a16:creationId xmlns:a16="http://schemas.microsoft.com/office/drawing/2014/main" id="{ECC1A54C-B36C-7F4E-906B-41D83AFBFC47}"/>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8F1491A5-440A-A545-A5C0-4E9E0A55E993}"/>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1832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0DFC224B-1425-934E-9815-5B8734256D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BB1843DA-6F80-CF4F-9BF2-75B97490E2FD}" type="slidenum">
              <a:rPr altLang="zh-CN" sz="1200" b="0" smtClean="0">
                <a:ea typeface="宋体" panose="02010600030101010101" pitchFamily="2" charset="-122"/>
              </a:rPr>
              <a:pPr/>
              <a:t>4</a:t>
            </a:fld>
            <a:endParaRPr lang="en-US" altLang="zh-CN" sz="1200" b="0">
              <a:ea typeface="宋体" panose="02010600030101010101" pitchFamily="2" charset="-122"/>
            </a:endParaRPr>
          </a:p>
        </p:txBody>
      </p:sp>
      <p:sp>
        <p:nvSpPr>
          <p:cNvPr id="19458" name="Rectangle 2">
            <a:extLst>
              <a:ext uri="{FF2B5EF4-FFF2-40B4-BE49-F238E27FC236}">
                <a16:creationId xmlns:a16="http://schemas.microsoft.com/office/drawing/2014/main" id="{C43F6FBF-8E6E-BF4C-920C-C0F4B96C9C2E}"/>
              </a:ext>
            </a:extLst>
          </p:cNvPr>
          <p:cNvSpPr>
            <a:spLocks noGrp="1" noRot="1" noChangeAspect="1" noChangeArrowheads="1" noTextEdit="1"/>
          </p:cNvSpPr>
          <p:nvPr>
            <p:ph type="sldImg" idx="4294967295"/>
          </p:nvPr>
        </p:nvSpPr>
        <p:spPr>
          <a:ln/>
        </p:spPr>
      </p:sp>
      <p:sp>
        <p:nvSpPr>
          <p:cNvPr id="19459" name="Rectangle 3">
            <a:extLst>
              <a:ext uri="{FF2B5EF4-FFF2-40B4-BE49-F238E27FC236}">
                <a16:creationId xmlns:a16="http://schemas.microsoft.com/office/drawing/2014/main" id="{208866FC-FC5C-F44A-935C-1E40606A8EF4}"/>
              </a:ext>
            </a:extLst>
          </p:cNvPr>
          <p:cNvSpPr>
            <a:spLocks noGrp="1" noChangeArrowheads="1"/>
          </p:cNvSpPr>
          <p:nvPr>
            <p:ph type="body"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ea typeface="仿宋_GB2312"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4310A1B9-6E02-3F4D-84C6-B2753C8D073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F39BA627-4DE2-B94E-B501-005B6DE30936}" type="slidenum">
              <a:rPr lang="en-US" altLang="zh-CN" sz="1200" b="0" smtClean="0">
                <a:solidFill>
                  <a:schemeClr val="tx1"/>
                </a:solidFill>
                <a:latin typeface="Times New Roman" panose="02020603050405020304" pitchFamily="18" charset="0"/>
              </a:rPr>
              <a:pPr/>
              <a:t>168</a:t>
            </a:fld>
            <a:endParaRPr lang="en-US" altLang="zh-CN" sz="1200" b="0">
              <a:solidFill>
                <a:schemeClr val="tx1"/>
              </a:solidFill>
              <a:latin typeface="Times New Roman" panose="02020603050405020304" pitchFamily="18" charset="0"/>
            </a:endParaRPr>
          </a:p>
        </p:txBody>
      </p:sp>
      <p:sp>
        <p:nvSpPr>
          <p:cNvPr id="90115" name="Rectangle 2">
            <a:extLst>
              <a:ext uri="{FF2B5EF4-FFF2-40B4-BE49-F238E27FC236}">
                <a16:creationId xmlns:a16="http://schemas.microsoft.com/office/drawing/2014/main" id="{3E457D00-91AF-774C-98A4-EAB5C627865F}"/>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C6FDE405-AED3-F84C-A910-79AD4BCFA98F}"/>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08806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540ADEE9-D568-3F4F-96C7-13CE31C2A5D0}"/>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1CF2000-4C3A-7B4D-B8C2-B9C1E69A011A}" type="slidenum">
              <a:rPr lang="en-US" altLang="zh-CN" sz="1200" b="0" smtClean="0">
                <a:solidFill>
                  <a:schemeClr val="tx1"/>
                </a:solidFill>
                <a:latin typeface="Times New Roman" panose="02020603050405020304" pitchFamily="18" charset="0"/>
              </a:rPr>
              <a:pPr/>
              <a:t>169</a:t>
            </a:fld>
            <a:endParaRPr lang="en-US" altLang="zh-CN" sz="1200" b="0">
              <a:solidFill>
                <a:schemeClr val="tx1"/>
              </a:solidFill>
              <a:latin typeface="Times New Roman" panose="02020603050405020304" pitchFamily="18" charset="0"/>
            </a:endParaRPr>
          </a:p>
        </p:txBody>
      </p:sp>
      <p:sp>
        <p:nvSpPr>
          <p:cNvPr id="92163" name="Rectangle 2">
            <a:extLst>
              <a:ext uri="{FF2B5EF4-FFF2-40B4-BE49-F238E27FC236}">
                <a16:creationId xmlns:a16="http://schemas.microsoft.com/office/drawing/2014/main" id="{005AF802-9318-244B-8C9C-BE133F120872}"/>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D39BCC07-43FD-344B-81F4-BEA572B4CB39}"/>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8715877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59AEC2F0-8283-E845-BC32-A5415C57A6AD}"/>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F7881F21-6D69-4142-A5FE-A7BD0CF2487A}" type="slidenum">
              <a:rPr lang="en-US" altLang="zh-CN" sz="1200" b="0" smtClean="0">
                <a:solidFill>
                  <a:schemeClr val="tx1"/>
                </a:solidFill>
                <a:latin typeface="Times New Roman" panose="02020603050405020304" pitchFamily="18" charset="0"/>
              </a:rPr>
              <a:pPr/>
              <a:t>170</a:t>
            </a:fld>
            <a:endParaRPr lang="en-US" altLang="zh-CN" sz="1200" b="0">
              <a:solidFill>
                <a:schemeClr val="tx1"/>
              </a:solidFill>
              <a:latin typeface="Times New Roman" panose="02020603050405020304" pitchFamily="18" charset="0"/>
            </a:endParaRPr>
          </a:p>
        </p:txBody>
      </p:sp>
      <p:sp>
        <p:nvSpPr>
          <p:cNvPr id="94211" name="Rectangle 2">
            <a:extLst>
              <a:ext uri="{FF2B5EF4-FFF2-40B4-BE49-F238E27FC236}">
                <a16:creationId xmlns:a16="http://schemas.microsoft.com/office/drawing/2014/main" id="{76FEFA5E-DFCE-784D-B6F6-BD770FB90B77}"/>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5E548C84-C338-E446-89DD-3282854DAF8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047744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88143CB6-82A0-6F45-BF89-BAC63546EAF6}"/>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2CBFD89-5C74-F247-81A6-1341B89BCF66}" type="slidenum">
              <a:rPr lang="en-US" altLang="zh-CN" sz="1200" b="0" smtClean="0">
                <a:solidFill>
                  <a:schemeClr val="tx1"/>
                </a:solidFill>
                <a:latin typeface="Times New Roman" panose="02020603050405020304" pitchFamily="18" charset="0"/>
              </a:rPr>
              <a:pPr/>
              <a:t>176</a:t>
            </a:fld>
            <a:endParaRPr lang="en-US" altLang="zh-CN" sz="1200" b="0">
              <a:solidFill>
                <a:schemeClr val="tx1"/>
              </a:solidFill>
              <a:latin typeface="Times New Roman" panose="02020603050405020304" pitchFamily="18" charset="0"/>
            </a:endParaRPr>
          </a:p>
        </p:txBody>
      </p:sp>
      <p:sp>
        <p:nvSpPr>
          <p:cNvPr id="101379" name="Rectangle 2">
            <a:extLst>
              <a:ext uri="{FF2B5EF4-FFF2-40B4-BE49-F238E27FC236}">
                <a16:creationId xmlns:a16="http://schemas.microsoft.com/office/drawing/2014/main" id="{8E4CA9A4-FFD4-7441-9F4B-9E7684663607}"/>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7BC47F58-8DD8-6F4E-9049-CAC3C71C9248}"/>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9242608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10C06155-621C-2948-A34A-705EECB8EBCF}"/>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D4B48512-339B-2948-8B93-84CE2FA0CE48}" type="slidenum">
              <a:rPr lang="en-US" altLang="zh-CN" sz="1200" b="0" smtClean="0">
                <a:solidFill>
                  <a:schemeClr val="tx1"/>
                </a:solidFill>
                <a:latin typeface="Times New Roman" panose="02020603050405020304" pitchFamily="18" charset="0"/>
              </a:rPr>
              <a:pPr/>
              <a:t>177</a:t>
            </a:fld>
            <a:endParaRPr lang="en-US" altLang="zh-CN" sz="1200" b="0">
              <a:solidFill>
                <a:schemeClr val="tx1"/>
              </a:solidFill>
              <a:latin typeface="Times New Roman" panose="02020603050405020304" pitchFamily="18" charset="0"/>
            </a:endParaRPr>
          </a:p>
        </p:txBody>
      </p:sp>
      <p:sp>
        <p:nvSpPr>
          <p:cNvPr id="103427" name="Rectangle 2">
            <a:extLst>
              <a:ext uri="{FF2B5EF4-FFF2-40B4-BE49-F238E27FC236}">
                <a16:creationId xmlns:a16="http://schemas.microsoft.com/office/drawing/2014/main" id="{5FBE9BC4-56B4-C04F-80C8-350F766CD1A9}"/>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8225C02B-CD4B-F04F-A82A-73470FD37502}"/>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8369595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9A3B33C5-82D0-EE4B-A0F4-B8A3E3A08115}"/>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9064FCFC-C14B-FE45-A866-225BCCB922D6}" type="slidenum">
              <a:rPr lang="en-US" altLang="zh-CN" sz="1200" b="0" smtClean="0">
                <a:solidFill>
                  <a:schemeClr val="tx1"/>
                </a:solidFill>
                <a:latin typeface="Times New Roman" panose="02020603050405020304" pitchFamily="18" charset="0"/>
              </a:rPr>
              <a:pPr/>
              <a:t>180</a:t>
            </a:fld>
            <a:endParaRPr lang="en-US" altLang="zh-CN" sz="1200" b="0">
              <a:solidFill>
                <a:schemeClr val="tx1"/>
              </a:solidFill>
              <a:latin typeface="Times New Roman" panose="02020603050405020304" pitchFamily="18" charset="0"/>
            </a:endParaRPr>
          </a:p>
        </p:txBody>
      </p:sp>
      <p:sp>
        <p:nvSpPr>
          <p:cNvPr id="107523" name="Rectangle 2">
            <a:extLst>
              <a:ext uri="{FF2B5EF4-FFF2-40B4-BE49-F238E27FC236}">
                <a16:creationId xmlns:a16="http://schemas.microsoft.com/office/drawing/2014/main" id="{AE8B61B2-99F9-3846-93C7-08A0D9C7777F}"/>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971DAC7D-4570-3D49-B1B2-A3E908B890C1}"/>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15451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5C3C0F73-DFA9-4F4B-8D86-A3EF68B272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0226A5D3-B690-5540-884C-157760816C85}" type="slidenum">
              <a:rPr altLang="zh-CN" sz="1200" b="0" smtClean="0">
                <a:ea typeface="仿宋_GB2312" pitchFamily="49" charset="-122"/>
              </a:rPr>
              <a:pPr/>
              <a:t>6</a:t>
            </a:fld>
            <a:endParaRPr lang="en-US" altLang="zh-CN" sz="1200" b="0">
              <a:ea typeface="仿宋_GB2312" pitchFamily="49" charset="-122"/>
            </a:endParaRPr>
          </a:p>
        </p:txBody>
      </p:sp>
      <p:sp>
        <p:nvSpPr>
          <p:cNvPr id="22530" name="Rectangle 2">
            <a:extLst>
              <a:ext uri="{FF2B5EF4-FFF2-40B4-BE49-F238E27FC236}">
                <a16:creationId xmlns:a16="http://schemas.microsoft.com/office/drawing/2014/main" id="{0EEAD77E-3D4B-AA40-9C2B-D5C3D8933DDC}"/>
              </a:ext>
            </a:extLst>
          </p:cNvPr>
          <p:cNvSpPr>
            <a:spLocks noGrp="1" noRot="1" noChangeAspect="1" noChangeArrowheads="1" noTextEdit="1"/>
          </p:cNvSpPr>
          <p:nvPr>
            <p:ph type="sldImg" idx="4294967295"/>
          </p:nvPr>
        </p:nvSpPr>
        <p:spPr>
          <a:solidFill>
            <a:srgbClr val="FFFFFF"/>
          </a:solidFill>
          <a:ln/>
        </p:spPr>
      </p:sp>
      <p:sp>
        <p:nvSpPr>
          <p:cNvPr id="22531" name="Rectangle 3">
            <a:extLst>
              <a:ext uri="{FF2B5EF4-FFF2-40B4-BE49-F238E27FC236}">
                <a16:creationId xmlns:a16="http://schemas.microsoft.com/office/drawing/2014/main" id="{541B677E-5DF3-4841-A91F-E3B0280F1E55}"/>
              </a:ext>
            </a:extLst>
          </p:cNvPr>
          <p:cNvSpPr>
            <a:spLocks noGrp="1" noChangeArrowheads="1"/>
          </p:cNvSpPr>
          <p:nvPr>
            <p:ph type="body" idx="4294967295"/>
          </p:nvPr>
        </p:nvSpPr>
        <p:spPr>
          <a:solidFill>
            <a:srgbClr val="FFFFFF"/>
          </a:solidFill>
          <a:ln>
            <a:solidFill>
              <a:srgbClr val="000000"/>
            </a:solidFill>
            <a:headEnd/>
            <a:tailEnd/>
          </a:ln>
        </p:spPr>
        <p:txBody>
          <a:bodyPr/>
          <a:lstStyle/>
          <a:p>
            <a:endParaRPr lang="zh-CN" altLang="zh-CN">
              <a:ea typeface="仿宋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6BF85C34-CAB2-7A45-8C8C-45F47CFC4E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68E69B88-5306-9245-B876-608CF3926261}" type="slidenum">
              <a:rPr altLang="zh-CN" sz="1200" b="0" smtClean="0">
                <a:ea typeface="仿宋_GB2312" pitchFamily="49" charset="-122"/>
              </a:rPr>
              <a:pPr/>
              <a:t>7</a:t>
            </a:fld>
            <a:endParaRPr lang="en-US" altLang="zh-CN" sz="1200" b="0">
              <a:ea typeface="仿宋_GB2312" pitchFamily="49" charset="-122"/>
            </a:endParaRPr>
          </a:p>
        </p:txBody>
      </p:sp>
      <p:sp>
        <p:nvSpPr>
          <p:cNvPr id="24578" name="Rectangle 1026">
            <a:extLst>
              <a:ext uri="{FF2B5EF4-FFF2-40B4-BE49-F238E27FC236}">
                <a16:creationId xmlns:a16="http://schemas.microsoft.com/office/drawing/2014/main" id="{925142E0-049D-6849-ADC1-A6E19556FC3D}"/>
              </a:ext>
            </a:extLst>
          </p:cNvPr>
          <p:cNvSpPr>
            <a:spLocks noGrp="1" noRot="1" noChangeAspect="1" noChangeArrowheads="1" noTextEdit="1"/>
          </p:cNvSpPr>
          <p:nvPr>
            <p:ph type="sldImg" idx="4294967295"/>
          </p:nvPr>
        </p:nvSpPr>
        <p:spPr>
          <a:solidFill>
            <a:srgbClr val="FFFFFF"/>
          </a:solidFill>
          <a:ln/>
        </p:spPr>
      </p:sp>
      <p:sp>
        <p:nvSpPr>
          <p:cNvPr id="24579" name="Rectangle 1027">
            <a:extLst>
              <a:ext uri="{FF2B5EF4-FFF2-40B4-BE49-F238E27FC236}">
                <a16:creationId xmlns:a16="http://schemas.microsoft.com/office/drawing/2014/main" id="{4088459F-2BE6-AC41-B6B5-E49BA7C9C6C8}"/>
              </a:ext>
            </a:extLst>
          </p:cNvPr>
          <p:cNvSpPr>
            <a:spLocks noGrp="1" noChangeArrowheads="1"/>
          </p:cNvSpPr>
          <p:nvPr>
            <p:ph type="body" idx="4294967295"/>
          </p:nvPr>
        </p:nvSpPr>
        <p:spPr>
          <a:solidFill>
            <a:srgbClr val="FFFFFF"/>
          </a:solidFill>
          <a:ln>
            <a:solidFill>
              <a:srgbClr val="000000"/>
            </a:solidFill>
            <a:headEnd/>
            <a:tailEnd/>
          </a:ln>
        </p:spPr>
        <p:txBody>
          <a:bodyPr/>
          <a:lstStyle/>
          <a:p>
            <a:endParaRPr lang="zh-CN" altLang="zh-CN">
              <a:ea typeface="仿宋_GB2312"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DEEF56C-AF61-5843-8A59-782FBC7043BE}"/>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C244EC72-975F-9448-B47A-B49D307CC5DA}" type="slidenum">
              <a:rPr lang="en-US" altLang="zh-CN" sz="1200" b="0" smtClean="0">
                <a:solidFill>
                  <a:schemeClr val="tx1"/>
                </a:solidFill>
                <a:latin typeface="Times New Roman" panose="02020603050405020304" pitchFamily="18" charset="0"/>
              </a:rPr>
              <a:pPr/>
              <a:t>77</a:t>
            </a:fld>
            <a:endParaRPr lang="en-US" altLang="zh-CN" sz="1200" b="0">
              <a:solidFill>
                <a:schemeClr val="tx1"/>
              </a:solidFill>
              <a:latin typeface="Times New Roman" panose="02020603050405020304" pitchFamily="18" charset="0"/>
            </a:endParaRPr>
          </a:p>
        </p:txBody>
      </p:sp>
      <p:sp>
        <p:nvSpPr>
          <p:cNvPr id="8195" name="Rectangle 2">
            <a:extLst>
              <a:ext uri="{FF2B5EF4-FFF2-40B4-BE49-F238E27FC236}">
                <a16:creationId xmlns:a16="http://schemas.microsoft.com/office/drawing/2014/main" id="{F9B6C595-752C-9F4C-AB07-16F4E7AD0A5A}"/>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6D746FAE-C658-354A-8458-1A9B378EB1EC}"/>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1190685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E9C37193-1590-534A-A825-360B3C58E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400" b="1">
                <a:solidFill>
                  <a:schemeClr val="tx1"/>
                </a:solidFill>
                <a:latin typeface="Times New Roman" panose="02020603050405020304" pitchFamily="18" charset="0"/>
                <a:ea typeface="楷体_GB2312" pitchFamily="49" charset="-122"/>
              </a:defRPr>
            </a:lvl1pPr>
            <a:lvl2pPr marL="742950" indent="-285750">
              <a:defRPr sz="2400" b="1">
                <a:solidFill>
                  <a:schemeClr val="tx1"/>
                </a:solidFill>
                <a:latin typeface="Times New Roman" panose="02020603050405020304" pitchFamily="18" charset="0"/>
                <a:ea typeface="楷体_GB2312" pitchFamily="49" charset="-122"/>
              </a:defRPr>
            </a:lvl2pPr>
            <a:lvl3pPr marL="1143000" indent="-228600">
              <a:defRPr sz="2400" b="1">
                <a:solidFill>
                  <a:schemeClr val="tx1"/>
                </a:solidFill>
                <a:latin typeface="Times New Roman" panose="02020603050405020304" pitchFamily="18" charset="0"/>
                <a:ea typeface="楷体_GB2312" pitchFamily="49" charset="-122"/>
              </a:defRPr>
            </a:lvl3pPr>
            <a:lvl4pPr marL="1600200" indent="-228600">
              <a:defRPr sz="2400" b="1">
                <a:solidFill>
                  <a:schemeClr val="tx1"/>
                </a:solidFill>
                <a:latin typeface="Times New Roman" panose="02020603050405020304" pitchFamily="18" charset="0"/>
                <a:ea typeface="楷体_GB2312" pitchFamily="49" charset="-122"/>
              </a:defRPr>
            </a:lvl4pPr>
            <a:lvl5pPr marL="2057400" indent="-228600">
              <a:defRPr sz="24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楷体_GB2312" pitchFamily="49" charset="-122"/>
              </a:defRPr>
            </a:lvl9pPr>
          </a:lstStyle>
          <a:p>
            <a:fld id="{356EB83E-EAC2-A148-9048-9794A0C0EC2D}" type="slidenum">
              <a:rPr altLang="zh-CN" sz="1200" b="0" smtClean="0">
                <a:ea typeface="仿宋_GB2312" pitchFamily="49" charset="-122"/>
              </a:rPr>
              <a:pPr/>
              <a:t>79</a:t>
            </a:fld>
            <a:endParaRPr lang="en-US" altLang="zh-CN" sz="1200" b="0">
              <a:ea typeface="仿宋_GB2312" pitchFamily="49" charset="-122"/>
            </a:endParaRPr>
          </a:p>
        </p:txBody>
      </p:sp>
      <p:sp>
        <p:nvSpPr>
          <p:cNvPr id="60418" name="Rectangle 2">
            <a:extLst>
              <a:ext uri="{FF2B5EF4-FFF2-40B4-BE49-F238E27FC236}">
                <a16:creationId xmlns:a16="http://schemas.microsoft.com/office/drawing/2014/main" id="{4EAD1CD2-2550-A146-AC0B-70891DFC2985}"/>
              </a:ext>
            </a:extLst>
          </p:cNvPr>
          <p:cNvSpPr>
            <a:spLocks noGrp="1" noRot="1" noChangeAspect="1" noChangeArrowheads="1" noTextEdit="1"/>
          </p:cNvSpPr>
          <p:nvPr>
            <p:ph type="sldImg" idx="4294967295"/>
          </p:nvPr>
        </p:nvSpPr>
        <p:spPr>
          <a:ln/>
        </p:spPr>
      </p:sp>
      <p:sp>
        <p:nvSpPr>
          <p:cNvPr id="60419" name="Rectangle 3">
            <a:extLst>
              <a:ext uri="{FF2B5EF4-FFF2-40B4-BE49-F238E27FC236}">
                <a16:creationId xmlns:a16="http://schemas.microsoft.com/office/drawing/2014/main" id="{84D37515-BA7F-8748-952E-1A5C593ECAF4}"/>
              </a:ext>
            </a:extLst>
          </p:cNvPr>
          <p:cNvSpPr>
            <a:spLocks noGrp="1" noChangeArrowheads="1"/>
          </p:cNvSpPr>
          <p:nvPr>
            <p:ph type="body" idx="4294967295"/>
          </p:nvPr>
        </p:nvSpPr>
        <p:spPr/>
        <p:txBody>
          <a:bodyPr/>
          <a:lstStyle/>
          <a:p>
            <a:endParaRPr lang="zh-CN" altLang="zh-CN">
              <a:ea typeface="仿宋_GB2312" pitchFamily="49" charset="-122"/>
            </a:endParaRPr>
          </a:p>
        </p:txBody>
      </p:sp>
    </p:spTree>
    <p:extLst>
      <p:ext uri="{BB962C8B-B14F-4D97-AF65-F5344CB8AC3E}">
        <p14:creationId xmlns:p14="http://schemas.microsoft.com/office/powerpoint/2010/main" val="2349862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EC87F647-6D33-3441-87D0-98ACD9F7A0BF}"/>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5A0921BE-6086-3A42-AB6D-C8F14A0120A1}" type="slidenum">
              <a:rPr lang="en-US" altLang="zh-CN" sz="1200" b="0" smtClean="0">
                <a:solidFill>
                  <a:schemeClr val="tx1"/>
                </a:solidFill>
                <a:latin typeface="Times New Roman" panose="02020603050405020304" pitchFamily="18" charset="0"/>
              </a:rPr>
              <a:pPr/>
              <a:t>89</a:t>
            </a:fld>
            <a:endParaRPr lang="en-US" altLang="zh-CN" sz="1200" b="0">
              <a:solidFill>
                <a:schemeClr val="tx1"/>
              </a:solidFill>
              <a:latin typeface="Times New Roman" panose="02020603050405020304" pitchFamily="18" charset="0"/>
            </a:endParaRPr>
          </a:p>
        </p:txBody>
      </p:sp>
      <p:sp>
        <p:nvSpPr>
          <p:cNvPr id="10243" name="Rectangle 2">
            <a:extLst>
              <a:ext uri="{FF2B5EF4-FFF2-40B4-BE49-F238E27FC236}">
                <a16:creationId xmlns:a16="http://schemas.microsoft.com/office/drawing/2014/main" id="{DDCB0256-E2EA-B749-8EA2-907D9C5ABD91}"/>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8C96FEBF-9C05-9748-9130-05F78D766530}"/>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2471256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12779C6E-15FD-C043-AFE1-38F44260C66E}"/>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8D225CD8-511C-7546-96B6-860B42CB88BF}" type="slidenum">
              <a:rPr lang="en-US" altLang="zh-CN" sz="1200" b="0" smtClean="0">
                <a:solidFill>
                  <a:schemeClr val="tx1"/>
                </a:solidFill>
                <a:latin typeface="Times New Roman" panose="02020603050405020304" pitchFamily="18" charset="0"/>
              </a:rPr>
              <a:pPr/>
              <a:t>92</a:t>
            </a:fld>
            <a:endParaRPr lang="en-US" altLang="zh-CN" sz="1200" b="0">
              <a:solidFill>
                <a:schemeClr val="tx1"/>
              </a:solidFill>
              <a:latin typeface="Times New Roman" panose="02020603050405020304" pitchFamily="18" charset="0"/>
            </a:endParaRPr>
          </a:p>
        </p:txBody>
      </p:sp>
      <p:sp>
        <p:nvSpPr>
          <p:cNvPr id="14339" name="Rectangle 2">
            <a:extLst>
              <a:ext uri="{FF2B5EF4-FFF2-40B4-BE49-F238E27FC236}">
                <a16:creationId xmlns:a16="http://schemas.microsoft.com/office/drawing/2014/main" id="{779D0CE2-AD76-0F4E-919D-0F642F281EB3}"/>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F3A265F2-8F62-414E-AD54-93326C1C6A5B}"/>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363971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B43C685A-7E22-7A44-97BE-5EB3035BCAF9}"/>
              </a:ext>
            </a:extLst>
          </p:cNvPr>
          <p:cNvSpPr>
            <a:spLocks noGrp="1" noChangeArrowheads="1"/>
          </p:cNvSpPr>
          <p:nvPr>
            <p:ph type="sldNum" sz="quarter" idx="5"/>
          </p:nvPr>
        </p:nvSpPr>
        <p:spPr>
          <a:noFill/>
        </p:spPr>
        <p:txBody>
          <a:bodyPr/>
          <a:lstStyle>
            <a:lvl1pPr>
              <a:defRPr kumimoji="1" sz="3200" b="1">
                <a:solidFill>
                  <a:srgbClr val="360207"/>
                </a:solidFill>
                <a:latin typeface="Tahoma" panose="020B0604030504040204" pitchFamily="34" charset="0"/>
                <a:ea typeface="宋体" panose="02010600030101010101" pitchFamily="2" charset="-122"/>
              </a:defRPr>
            </a:lvl1pPr>
            <a:lvl2pPr marL="742950" indent="-285750">
              <a:defRPr kumimoji="1" sz="3200" b="1">
                <a:solidFill>
                  <a:srgbClr val="360207"/>
                </a:solidFill>
                <a:latin typeface="Tahoma" panose="020B0604030504040204" pitchFamily="34" charset="0"/>
                <a:ea typeface="宋体" panose="02010600030101010101" pitchFamily="2" charset="-122"/>
              </a:defRPr>
            </a:lvl2pPr>
            <a:lvl3pPr marL="1143000" indent="-228600">
              <a:defRPr kumimoji="1" sz="3200" b="1">
                <a:solidFill>
                  <a:srgbClr val="360207"/>
                </a:solidFill>
                <a:latin typeface="Tahoma" panose="020B0604030504040204" pitchFamily="34" charset="0"/>
                <a:ea typeface="宋体" panose="02010600030101010101" pitchFamily="2" charset="-122"/>
              </a:defRPr>
            </a:lvl3pPr>
            <a:lvl4pPr marL="1600200" indent="-228600">
              <a:defRPr kumimoji="1" sz="3200" b="1">
                <a:solidFill>
                  <a:srgbClr val="360207"/>
                </a:solidFill>
                <a:latin typeface="Tahoma" panose="020B0604030504040204" pitchFamily="34" charset="0"/>
                <a:ea typeface="宋体" panose="02010600030101010101" pitchFamily="2" charset="-122"/>
              </a:defRPr>
            </a:lvl4pPr>
            <a:lvl5pPr marL="2057400" indent="-228600">
              <a:defRPr kumimoji="1" sz="3200" b="1">
                <a:solidFill>
                  <a:srgbClr val="360207"/>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3200" b="1">
                <a:solidFill>
                  <a:srgbClr val="360207"/>
                </a:solidFill>
                <a:latin typeface="Tahoma" panose="020B0604030504040204" pitchFamily="34" charset="0"/>
                <a:ea typeface="宋体" panose="02010600030101010101" pitchFamily="2" charset="-122"/>
              </a:defRPr>
            </a:lvl9pPr>
          </a:lstStyle>
          <a:p>
            <a:fld id="{6667C352-187B-884C-8CC1-375B27B07F0C}" type="slidenum">
              <a:rPr lang="en-US" altLang="zh-CN" sz="1200" b="0" smtClean="0">
                <a:solidFill>
                  <a:schemeClr val="tx1"/>
                </a:solidFill>
                <a:latin typeface="Times New Roman" panose="02020603050405020304" pitchFamily="18" charset="0"/>
              </a:rPr>
              <a:pPr/>
              <a:t>97</a:t>
            </a:fld>
            <a:endParaRPr lang="en-US" altLang="zh-CN" sz="1200" b="0">
              <a:solidFill>
                <a:schemeClr val="tx1"/>
              </a:solidFill>
              <a:latin typeface="Times New Roman" panose="02020603050405020304" pitchFamily="18" charset="0"/>
            </a:endParaRPr>
          </a:p>
        </p:txBody>
      </p:sp>
      <p:sp>
        <p:nvSpPr>
          <p:cNvPr id="20483" name="Rectangle 2">
            <a:extLst>
              <a:ext uri="{FF2B5EF4-FFF2-40B4-BE49-F238E27FC236}">
                <a16:creationId xmlns:a16="http://schemas.microsoft.com/office/drawing/2014/main" id="{8E6FA89E-6850-A549-B924-9309256C3CCF}"/>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2C18150C-F09E-0D4C-947F-478D8E889995}"/>
              </a:ext>
            </a:extLst>
          </p:cNvPr>
          <p:cNvSpPr>
            <a:spLocks noGrp="1" noChangeArrowheads="1"/>
          </p:cNvSpPr>
          <p:nvPr>
            <p:ph type="body" idx="1"/>
          </p:nvPr>
        </p:nvSpPr>
        <p:spPr>
          <a:xfrm>
            <a:off x="914400" y="4343400"/>
            <a:ext cx="5029200" cy="4114800"/>
          </a:xfrm>
          <a:noFill/>
        </p:spPr>
        <p:txBody>
          <a:bodyPr/>
          <a:lstStyle/>
          <a:p>
            <a:pPr eaLnBrk="1" hangingPunct="1"/>
            <a:endParaRPr lang="zh-CN" altLang="zh-CN"/>
          </a:p>
        </p:txBody>
      </p:sp>
    </p:spTree>
    <p:extLst>
      <p:ext uri="{BB962C8B-B14F-4D97-AF65-F5344CB8AC3E}">
        <p14:creationId xmlns:p14="http://schemas.microsoft.com/office/powerpoint/2010/main" val="4239944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18E2297D-0964-A049-9F77-543154A51736}"/>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189616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表格占位符 2"/>
          <p:cNvSpPr>
            <a:spLocks noGrp="1"/>
          </p:cNvSpPr>
          <p:nvPr>
            <p:ph type="tbl" idx="1"/>
          </p:nvPr>
        </p:nvSpPr>
        <p:spPr>
          <a:xfrm>
            <a:off x="649288" y="1449388"/>
            <a:ext cx="7983537" cy="4725987"/>
          </a:xfrm>
        </p:spPr>
        <p:txBody>
          <a:bodyPr/>
          <a:lstStyle/>
          <a:p>
            <a:pPr lvl="0"/>
            <a:endParaRPr lang="zh-CN" altLang="en-US" noProof="0"/>
          </a:p>
        </p:txBody>
      </p:sp>
      <p:sp>
        <p:nvSpPr>
          <p:cNvPr id="4" name="Rectangle 5">
            <a:extLst>
              <a:ext uri="{FF2B5EF4-FFF2-40B4-BE49-F238E27FC236}">
                <a16:creationId xmlns:a16="http://schemas.microsoft.com/office/drawing/2014/main" id="{357F3D4D-A734-9445-B524-5D1C55E5BB9D}"/>
              </a:ext>
            </a:extLst>
          </p:cNvPr>
          <p:cNvSpPr>
            <a:spLocks noGrp="1" noChangeArrowheads="1"/>
          </p:cNvSpPr>
          <p:nvPr>
            <p:ph type="ftr" sz="quarter" idx="10"/>
          </p:nvPr>
        </p:nvSpPr>
        <p:spPr>
          <a:xfrm>
            <a:off x="471488" y="6240463"/>
            <a:ext cx="3781425" cy="45720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buFont typeface="Arial" panose="020B0604020202020204" pitchFamily="34" charset="0"/>
              <a:buNone/>
              <a:defRPr>
                <a:ea typeface="楷体_GB2312"/>
                <a:cs typeface="楷体_GB2312"/>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1204125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SmartArt 占位符 2"/>
          <p:cNvSpPr>
            <a:spLocks noGrp="1"/>
          </p:cNvSpPr>
          <p:nvPr>
            <p:ph type="pic" idx="1"/>
          </p:nvPr>
        </p:nvSpPr>
        <p:spPr>
          <a:xfrm>
            <a:off x="649288" y="1449388"/>
            <a:ext cx="7983537" cy="4725987"/>
          </a:xfrm>
        </p:spPr>
        <p:txBody>
          <a:bodyPr/>
          <a:lstStyle/>
          <a:p>
            <a:pPr lvl="0"/>
            <a:endParaRPr lang="zh-CN" altLang="en-US" noProof="0"/>
          </a:p>
        </p:txBody>
      </p:sp>
    </p:spTree>
    <p:extLst>
      <p:ext uri="{BB962C8B-B14F-4D97-AF65-F5344CB8AC3E}">
        <p14:creationId xmlns:p14="http://schemas.microsoft.com/office/powerpoint/2010/main" val="176509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1" y="2160589"/>
            <a:ext cx="3088109" cy="3880772"/>
          </a:xfrm>
        </p:spPr>
        <p:txBody>
          <a:bodyPr>
            <a:normAutofit/>
          </a:bodyPr>
          <a:lstStyle>
            <a:lvl1pPr>
              <a:defRPr sz="1662"/>
            </a:lvl1pPr>
            <a:lvl2pPr>
              <a:defRPr sz="1477"/>
            </a:lvl2pPr>
            <a:lvl3pPr>
              <a:defRPr sz="1292"/>
            </a:lvl3pPr>
            <a:lvl4pPr>
              <a:defRPr sz="1108"/>
            </a:lvl4pPr>
            <a:lvl5pPr>
              <a:defRPr sz="1108"/>
            </a:lvl5pPr>
            <a:lvl6pPr>
              <a:defRPr sz="1108"/>
            </a:lvl6pPr>
            <a:lvl7pPr>
              <a:defRPr sz="1108"/>
            </a:lvl7pPr>
            <a:lvl8pPr>
              <a:defRPr sz="1108"/>
            </a:lvl8pPr>
            <a:lvl9pPr>
              <a:defRPr sz="1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662"/>
            </a:lvl1pPr>
            <a:lvl2pPr>
              <a:defRPr sz="1477"/>
            </a:lvl2pPr>
            <a:lvl3pPr>
              <a:defRPr sz="1292"/>
            </a:lvl3pPr>
            <a:lvl4pPr>
              <a:defRPr sz="1108"/>
            </a:lvl4pPr>
            <a:lvl5pPr>
              <a:defRPr sz="1108"/>
            </a:lvl5pPr>
            <a:lvl6pPr>
              <a:defRPr sz="1108"/>
            </a:lvl6pPr>
            <a:lvl7pPr>
              <a:defRPr sz="1108"/>
            </a:lvl7pPr>
            <a:lvl8pPr>
              <a:defRPr sz="1108"/>
            </a:lvl8pPr>
            <a:lvl9pPr>
              <a:defRPr sz="11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7F2D49D6-680C-F84E-B7C5-667F973C48F5}"/>
              </a:ext>
            </a:extLst>
          </p:cNvPr>
          <p:cNvSpPr>
            <a:spLocks noGrp="1"/>
          </p:cNvSpPr>
          <p:nvPr>
            <p:ph type="dt" sz="half" idx="10"/>
          </p:nvPr>
        </p:nvSpPr>
        <p:spPr/>
        <p:txBody>
          <a:bodyPr/>
          <a:lstStyle>
            <a:lvl1pPr>
              <a:defRPr/>
            </a:lvl1pPr>
          </a:lstStyle>
          <a:p>
            <a:pPr>
              <a:defRPr/>
            </a:pPr>
            <a:fld id="{BCCA5B45-9FCE-D34E-BAF9-59449295DCCC}" type="datetime8">
              <a:rPr lang="en-US"/>
              <a:pPr>
                <a:defRPr/>
              </a:pPr>
              <a:t>3/20/25 12:59 PM</a:t>
            </a:fld>
            <a:endParaRPr lang="en-US" dirty="0"/>
          </a:p>
        </p:txBody>
      </p:sp>
      <p:sp>
        <p:nvSpPr>
          <p:cNvPr id="6" name="Footer Placeholder 4">
            <a:extLst>
              <a:ext uri="{FF2B5EF4-FFF2-40B4-BE49-F238E27FC236}">
                <a16:creationId xmlns:a16="http://schemas.microsoft.com/office/drawing/2014/main" id="{2FA7037D-F3F5-3845-80AB-C40E847FDDB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452883-FE5F-4349-AA48-9152F7237FA0}"/>
              </a:ext>
            </a:extLst>
          </p:cNvPr>
          <p:cNvSpPr>
            <a:spLocks noGrp="1"/>
          </p:cNvSpPr>
          <p:nvPr>
            <p:ph type="sldNum" sz="quarter" idx="12"/>
          </p:nvPr>
        </p:nvSpPr>
        <p:spPr/>
        <p:txBody>
          <a:bodyPr/>
          <a:lstStyle>
            <a:lvl1pPr>
              <a:defRPr/>
            </a:lvl1pPr>
          </a:lstStyle>
          <a:p>
            <a:pPr>
              <a:defRPr/>
            </a:pPr>
            <a:fld id="{C9EFF1A2-70CB-634F-ACF4-952FCC7C9164}" type="slidenum">
              <a:rPr lang="en-US" altLang="zh-CN"/>
              <a:pPr>
                <a:defRPr/>
              </a:pPr>
              <a:t>‹#›</a:t>
            </a:fld>
            <a:endParaRPr lang="en-US" altLang="zh-CN"/>
          </a:p>
        </p:txBody>
      </p:sp>
    </p:spTree>
    <p:extLst>
      <p:ext uri="{BB962C8B-B14F-4D97-AF65-F5344CB8AC3E}">
        <p14:creationId xmlns:p14="http://schemas.microsoft.com/office/powerpoint/2010/main" val="160700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14">
            <a:extLst>
              <a:ext uri="{FF2B5EF4-FFF2-40B4-BE49-F238E27FC236}">
                <a16:creationId xmlns:a16="http://schemas.microsoft.com/office/drawing/2014/main" id="{4E81FFB8-A307-DC48-BB48-C81131718A13}"/>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5" name="矩形 15">
            <a:extLst>
              <a:ext uri="{FF2B5EF4-FFF2-40B4-BE49-F238E27FC236}">
                <a16:creationId xmlns:a16="http://schemas.microsoft.com/office/drawing/2014/main" id="{6E9557B0-DE48-8949-85DD-2394435A00C6}"/>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6" name="组合 16">
            <a:extLst>
              <a:ext uri="{FF2B5EF4-FFF2-40B4-BE49-F238E27FC236}">
                <a16:creationId xmlns:a16="http://schemas.microsoft.com/office/drawing/2014/main" id="{2CFB7FDD-AF63-A74E-927C-FB06EBBA87B9}"/>
              </a:ext>
            </a:extLst>
          </p:cNvPr>
          <p:cNvGrpSpPr/>
          <p:nvPr userDrawn="1"/>
        </p:nvGrpSpPr>
        <p:grpSpPr>
          <a:xfrm>
            <a:off x="115637" y="404664"/>
            <a:ext cx="617410" cy="174607"/>
            <a:chOff x="384175" y="480608"/>
            <a:chExt cx="348872" cy="98663"/>
          </a:xfrm>
          <a:solidFill>
            <a:srgbClr val="76AEDD"/>
          </a:solidFill>
        </p:grpSpPr>
        <p:sp>
          <p:nvSpPr>
            <p:cNvPr id="7" name="等腰三角形 17">
              <a:hlinkClick r:id="" action="ppaction://hlinkshowjump?jump=previousslide"/>
              <a:extLst>
                <a:ext uri="{FF2B5EF4-FFF2-40B4-BE49-F238E27FC236}">
                  <a16:creationId xmlns:a16="http://schemas.microsoft.com/office/drawing/2014/main" id="{8EB847C7-B41D-DC42-92E8-C3443AD14B83}"/>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8">
              <a:hlinkClick r:id="" action="ppaction://hlinkshowjump?jump=previousslide"/>
              <a:extLst>
                <a:ext uri="{FF2B5EF4-FFF2-40B4-BE49-F238E27FC236}">
                  <a16:creationId xmlns:a16="http://schemas.microsoft.com/office/drawing/2014/main" id="{874FDC12-5265-A941-B96E-1AD90CB57BB9}"/>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19">
              <a:hlinkClick r:id="" action="ppaction://hlinkshowjump?jump=previousslide"/>
              <a:extLst>
                <a:ext uri="{FF2B5EF4-FFF2-40B4-BE49-F238E27FC236}">
                  <a16:creationId xmlns:a16="http://schemas.microsoft.com/office/drawing/2014/main" id="{C8740918-1F8E-444D-96D5-8309B8BE4349}"/>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2" name="标题 1"/>
          <p:cNvSpPr>
            <a:spLocks noGrp="1"/>
          </p:cNvSpPr>
          <p:nvPr>
            <p:ph type="title"/>
          </p:nvPr>
        </p:nvSpPr>
        <p:spPr>
          <a:xfrm>
            <a:off x="844171" y="235957"/>
            <a:ext cx="6400800" cy="456739"/>
          </a:xfr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009105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FD209FC9-2953-1C44-996F-A0EC73299522}"/>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77E890F6-EFB1-A14F-AFF6-89491D3ABCB8}"/>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7AC9781A-3A3A-B24D-B6FC-E1BBAE368D5F}"/>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ED2A0F92-20A1-134C-8853-89296D765848}"/>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2A546299-4CD2-8044-8887-4D1576706407}"/>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14016276-76D8-B348-8F50-60B2913293A5}"/>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8891F4FC-BA6F-6C4D-8873-1A2E1AE6F259}"/>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296439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直接连接符 9">
            <a:extLst>
              <a:ext uri="{FF2B5EF4-FFF2-40B4-BE49-F238E27FC236}">
                <a16:creationId xmlns:a16="http://schemas.microsoft.com/office/drawing/2014/main" id="{BA23BCCF-3048-0D44-A89C-8BA3E94FEA3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 name="矩形 15">
            <a:extLst>
              <a:ext uri="{FF2B5EF4-FFF2-40B4-BE49-F238E27FC236}">
                <a16:creationId xmlns:a16="http://schemas.microsoft.com/office/drawing/2014/main" id="{173448CA-CAC8-EE4D-B34E-6100399EED54}"/>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5" name="矩形 16">
            <a:extLst>
              <a:ext uri="{FF2B5EF4-FFF2-40B4-BE49-F238E27FC236}">
                <a16:creationId xmlns:a16="http://schemas.microsoft.com/office/drawing/2014/main" id="{9A18DEB3-D5FF-4949-8B85-2D5F554A1F32}"/>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6" name="组合 17">
            <a:extLst>
              <a:ext uri="{FF2B5EF4-FFF2-40B4-BE49-F238E27FC236}">
                <a16:creationId xmlns:a16="http://schemas.microsoft.com/office/drawing/2014/main" id="{C7BE3306-332F-BC49-B601-87CA7D198956}"/>
              </a:ext>
            </a:extLst>
          </p:cNvPr>
          <p:cNvGrpSpPr/>
          <p:nvPr userDrawn="1"/>
        </p:nvGrpSpPr>
        <p:grpSpPr>
          <a:xfrm>
            <a:off x="115637" y="404664"/>
            <a:ext cx="617410" cy="174607"/>
            <a:chOff x="384175" y="480608"/>
            <a:chExt cx="348872" cy="98663"/>
          </a:xfrm>
          <a:solidFill>
            <a:srgbClr val="76AEDD"/>
          </a:solidFill>
        </p:grpSpPr>
        <p:sp>
          <p:nvSpPr>
            <p:cNvPr id="7" name="等腰三角形 18">
              <a:hlinkClick r:id="" action="ppaction://hlinkshowjump?jump=previousslide"/>
              <a:extLst>
                <a:ext uri="{FF2B5EF4-FFF2-40B4-BE49-F238E27FC236}">
                  <a16:creationId xmlns:a16="http://schemas.microsoft.com/office/drawing/2014/main" id="{91A5A9AF-FF92-274C-9ACB-073C68E007E2}"/>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2EF0B139-E89A-FB4A-A3F5-6712C9D9128B}"/>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9" name="等腰三角形 20">
              <a:hlinkClick r:id="" action="ppaction://hlinkshowjump?jump=previousslide"/>
              <a:extLst>
                <a:ext uri="{FF2B5EF4-FFF2-40B4-BE49-F238E27FC236}">
                  <a16:creationId xmlns:a16="http://schemas.microsoft.com/office/drawing/2014/main" id="{9CB62386-FC29-204C-9244-6BBF67CB390B}"/>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1" name="直接连接符 9">
            <a:extLst>
              <a:ext uri="{FF2B5EF4-FFF2-40B4-BE49-F238E27FC236}">
                <a16:creationId xmlns:a16="http://schemas.microsoft.com/office/drawing/2014/main" id="{E1B17E6F-F71C-7643-B488-92AD11A0D076}"/>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标题 1"/>
          <p:cNvSpPr>
            <a:spLocks noGrp="1"/>
          </p:cNvSpPr>
          <p:nvPr>
            <p:ph type="title"/>
          </p:nvPr>
        </p:nvSpPr>
        <p:spPr>
          <a:xfrm>
            <a:off x="844550" y="260350"/>
            <a:ext cx="6400800" cy="457200"/>
          </a:xfrm>
        </p:spPr>
        <p:txBody>
          <a:bodyPr/>
          <a:lstStyle/>
          <a:p>
            <a:r>
              <a:rPr lang="zh-CN" altLang="en-US" noProof="1"/>
              <a:t>单击此处编辑母版标题样式</a:t>
            </a:r>
          </a:p>
        </p:txBody>
      </p:sp>
    </p:spTree>
    <p:extLst>
      <p:ext uri="{BB962C8B-B14F-4D97-AF65-F5344CB8AC3E}">
        <p14:creationId xmlns:p14="http://schemas.microsoft.com/office/powerpoint/2010/main" val="1291192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3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0DF09157-91EF-8A47-AD43-38EFD9546C47}"/>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7978FF8E-6666-9247-899D-78C4E015F2E4}"/>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15292B10-976B-9F45-B032-C5F1490EDAB7}"/>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62D4688D-A31F-4046-8E36-00450D2F261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F8199011-51C9-B74D-96FC-A88B47B1E2F1}"/>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2804A280-0710-7348-B0FB-3FAEEBF86A28}"/>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0CD268B4-8F05-7D40-90D4-9A7B7A2EBF92}"/>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63862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2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6ED4D398-CA63-2043-97D6-8966AA96A996}"/>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27835540-02F2-584E-BA6C-0C021F742D10}"/>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FB5C372F-E8F7-2041-9A11-B7AF40E9B7D5}"/>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962744C1-0DDF-5642-8D28-3DCB44E78F4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1286F757-274E-D140-851C-26E5C39F65E0}"/>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8F1F2F12-03B1-104A-9F91-472A36D1D88F}"/>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AAAAA3F1-3887-F242-BA3E-9D4CC31FADE1}"/>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437169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1_仅标题">
    <p:spTree>
      <p:nvGrpSpPr>
        <p:cNvPr id="1" name=""/>
        <p:cNvGrpSpPr/>
        <p:nvPr/>
      </p:nvGrpSpPr>
      <p:grpSpPr>
        <a:xfrm>
          <a:off x="0" y="0"/>
          <a:ext cx="0" cy="0"/>
          <a:chOff x="0" y="0"/>
          <a:chExt cx="0" cy="0"/>
        </a:xfrm>
      </p:grpSpPr>
      <p:sp>
        <p:nvSpPr>
          <p:cNvPr id="3" name="矩形 14">
            <a:extLst>
              <a:ext uri="{FF2B5EF4-FFF2-40B4-BE49-F238E27FC236}">
                <a16:creationId xmlns:a16="http://schemas.microsoft.com/office/drawing/2014/main" id="{EF92A46C-6254-7644-9A56-303F1920F881}"/>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4" name="矩形 15">
            <a:extLst>
              <a:ext uri="{FF2B5EF4-FFF2-40B4-BE49-F238E27FC236}">
                <a16:creationId xmlns:a16="http://schemas.microsoft.com/office/drawing/2014/main" id="{82F1495B-953D-2B43-BE30-4C4BA5D54EBC}"/>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5" name="组合 16">
            <a:extLst>
              <a:ext uri="{FF2B5EF4-FFF2-40B4-BE49-F238E27FC236}">
                <a16:creationId xmlns:a16="http://schemas.microsoft.com/office/drawing/2014/main" id="{40B3DC8C-A2AC-7A4B-90C4-C575E051C621}"/>
              </a:ext>
            </a:extLst>
          </p:cNvPr>
          <p:cNvGrpSpPr/>
          <p:nvPr userDrawn="1"/>
        </p:nvGrpSpPr>
        <p:grpSpPr>
          <a:xfrm>
            <a:off x="115637" y="404664"/>
            <a:ext cx="617410" cy="174607"/>
            <a:chOff x="384175" y="480608"/>
            <a:chExt cx="348872" cy="98663"/>
          </a:xfrm>
          <a:solidFill>
            <a:srgbClr val="76AEDD"/>
          </a:solidFill>
        </p:grpSpPr>
        <p:sp>
          <p:nvSpPr>
            <p:cNvPr id="6" name="等腰三角形 17">
              <a:hlinkClick r:id="" action="ppaction://hlinkshowjump?jump=previousslide"/>
              <a:extLst>
                <a:ext uri="{FF2B5EF4-FFF2-40B4-BE49-F238E27FC236}">
                  <a16:creationId xmlns:a16="http://schemas.microsoft.com/office/drawing/2014/main" id="{B5833F58-A16D-3B41-A012-AFE8518BCD3E}"/>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7" name="等腰三角形 18">
              <a:hlinkClick r:id="" action="ppaction://hlinkshowjump?jump=previousslide"/>
              <a:extLst>
                <a:ext uri="{FF2B5EF4-FFF2-40B4-BE49-F238E27FC236}">
                  <a16:creationId xmlns:a16="http://schemas.microsoft.com/office/drawing/2014/main" id="{FE7B5200-DD8E-CE4E-9694-E62332A29F03}"/>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8" name="等腰三角形 19">
              <a:hlinkClick r:id="" action="ppaction://hlinkshowjump?jump=previousslide"/>
              <a:extLst>
                <a:ext uri="{FF2B5EF4-FFF2-40B4-BE49-F238E27FC236}">
                  <a16:creationId xmlns:a16="http://schemas.microsoft.com/office/drawing/2014/main" id="{454B0D0A-ECA9-D94C-B84C-60013D6D34A7}"/>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9" name="直接连接符 9">
            <a:extLst>
              <a:ext uri="{FF2B5EF4-FFF2-40B4-BE49-F238E27FC236}">
                <a16:creationId xmlns:a16="http://schemas.microsoft.com/office/drawing/2014/main" id="{1DB1BE79-57BD-B34E-8927-A96200545685}"/>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3298099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017588" y="609600"/>
            <a:ext cx="6400800" cy="6858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649288" y="1449388"/>
            <a:ext cx="3914775" cy="47259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16463" y="1449388"/>
            <a:ext cx="3916362" cy="47259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5">
            <a:extLst>
              <a:ext uri="{FF2B5EF4-FFF2-40B4-BE49-F238E27FC236}">
                <a16:creationId xmlns:a16="http://schemas.microsoft.com/office/drawing/2014/main" id="{38A771F4-FB7C-014E-9EA8-055ADAA781D5}"/>
              </a:ext>
            </a:extLst>
          </p:cNvPr>
          <p:cNvSpPr>
            <a:spLocks noGrp="1" noChangeArrowheads="1"/>
          </p:cNvSpPr>
          <p:nvPr>
            <p:ph type="ftr" sz="quarter" idx="10"/>
          </p:nvPr>
        </p:nvSpPr>
        <p:spPr>
          <a:xfrm>
            <a:off x="471488" y="6240463"/>
            <a:ext cx="3781425" cy="457200"/>
          </a:xfrm>
          <a:prstGeom prst="rect">
            <a:avLst/>
          </a:prstGeom>
        </p:spPr>
        <p:txBody>
          <a:bodyPr vert="horz" wrap="square" lIns="91440" tIns="45720" rIns="91440" bIns="45720" numCol="1" anchor="t" anchorCtr="0" compatLnSpc="1">
            <a:prstTxWarp prst="textNoShape">
              <a:avLst/>
            </a:prstTxWarp>
          </a:bodyPr>
          <a:lstStyle>
            <a:lvl1pPr eaLnBrk="1" hangingPunct="1">
              <a:spcBef>
                <a:spcPct val="20000"/>
              </a:spcBef>
              <a:buFont typeface="Arial" panose="020B0604020202020204" pitchFamily="34" charset="0"/>
              <a:buNone/>
              <a:defRPr>
                <a:ea typeface="楷体_GB2312"/>
                <a:cs typeface="楷体_GB2312"/>
              </a:defRPr>
            </a:lvl1pPr>
          </a:lstStyle>
          <a:p>
            <a:pPr>
              <a:defRPr/>
            </a:pPr>
            <a:r>
              <a:rPr lang="zh-CN" altLang="en-US"/>
              <a:t>北京林业大学信息学院</a:t>
            </a:r>
            <a:endParaRPr lang="zh-CN" altLang="en-US" sz="1400"/>
          </a:p>
        </p:txBody>
      </p:sp>
    </p:spTree>
    <p:extLst>
      <p:ext uri="{BB962C8B-B14F-4D97-AF65-F5344CB8AC3E}">
        <p14:creationId xmlns:p14="http://schemas.microsoft.com/office/powerpoint/2010/main" val="912802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cSld name="1_空白">
    <p:bg>
      <p:bgPr>
        <a:solidFill>
          <a:srgbClr val="000000"/>
        </a:solidFill>
        <a:effectLst/>
      </p:bgPr>
    </p:bg>
    <p:spTree>
      <p:nvGrpSpPr>
        <p:cNvPr id="1" name=""/>
        <p:cNvGrpSpPr/>
        <p:nvPr/>
      </p:nvGrpSpPr>
      <p:grpSpPr>
        <a:xfrm>
          <a:off x="0" y="0"/>
          <a:ext cx="0" cy="0"/>
          <a:chOff x="0" y="0"/>
          <a:chExt cx="0" cy="0"/>
        </a:xfrm>
      </p:grpSpPr>
      <p:sp>
        <p:nvSpPr>
          <p:cNvPr id="2" name="直接连接符 9">
            <a:extLst>
              <a:ext uri="{FF2B5EF4-FFF2-40B4-BE49-F238E27FC236}">
                <a16:creationId xmlns:a16="http://schemas.microsoft.com/office/drawing/2014/main" id="{A7DFF95A-8E84-6B46-A993-86A25D83EE79}"/>
              </a:ext>
            </a:extLst>
          </p:cNvPr>
          <p:cNvSpPr>
            <a:spLocks noChangeShapeType="1"/>
          </p:cNvSpPr>
          <p:nvPr userDrawn="1"/>
        </p:nv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02471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E23929B7-79BD-4347-9A71-14BE120A7D86}"/>
              </a:ext>
            </a:extLst>
          </p:cNvPr>
          <p:cNvSpPr>
            <a:spLocks noGrp="1" noChangeArrowheads="1"/>
          </p:cNvSpPr>
          <p:nvPr>
            <p:ph type="body" idx="4294967295"/>
          </p:nvPr>
        </p:nvSpPr>
        <p:spPr bwMode="auto">
          <a:xfrm>
            <a:off x="496888" y="1116013"/>
            <a:ext cx="8251825"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p:txBody>
      </p:sp>
      <p:cxnSp>
        <p:nvCxnSpPr>
          <p:cNvPr id="1027" name="直接连接符 9">
            <a:extLst>
              <a:ext uri="{FF2B5EF4-FFF2-40B4-BE49-F238E27FC236}">
                <a16:creationId xmlns:a16="http://schemas.microsoft.com/office/drawing/2014/main" id="{31BA3AED-3BDB-9E49-99EA-2C450B4C5155}"/>
              </a:ext>
            </a:extLst>
          </p:cNvPr>
          <p:cNvCxnSpPr>
            <a:cxnSpLocks noChangeShapeType="1"/>
          </p:cNvCxnSpPr>
          <p:nvPr userDrawn="1"/>
        </p:nvCxnSpPr>
        <p:spPr bwMode="auto">
          <a:xfrm>
            <a:off x="0" y="6357938"/>
            <a:ext cx="9144000" cy="7143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cxnSp>
      <p:sp>
        <p:nvSpPr>
          <p:cNvPr id="10" name="矩形 9">
            <a:extLst>
              <a:ext uri="{FF2B5EF4-FFF2-40B4-BE49-F238E27FC236}">
                <a16:creationId xmlns:a16="http://schemas.microsoft.com/office/drawing/2014/main" id="{DCAA2CB1-109C-4567-8DA1-4508A668CC66}"/>
              </a:ext>
            </a:extLst>
          </p:cNvPr>
          <p:cNvSpPr/>
          <p:nvPr userDrawn="1"/>
        </p:nvSpPr>
        <p:spPr>
          <a:xfrm>
            <a:off x="0" y="190500"/>
            <a:ext cx="9144000" cy="536575"/>
          </a:xfrm>
          <a:prstGeom prst="rect">
            <a:avLst/>
          </a:prstGeom>
          <a:solidFill>
            <a:srgbClr val="6C4C8F"/>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sp>
        <p:nvSpPr>
          <p:cNvPr id="11" name="矩形 10">
            <a:extLst>
              <a:ext uri="{FF2B5EF4-FFF2-40B4-BE49-F238E27FC236}">
                <a16:creationId xmlns:a16="http://schemas.microsoft.com/office/drawing/2014/main" id="{667093CD-D810-4458-9BB6-5B9BFDF2D9F0}"/>
              </a:ext>
            </a:extLst>
          </p:cNvPr>
          <p:cNvSpPr/>
          <p:nvPr userDrawn="1"/>
        </p:nvSpPr>
        <p:spPr>
          <a:xfrm>
            <a:off x="0" y="727075"/>
            <a:ext cx="9144000" cy="71438"/>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sz="2800" b="0">
              <a:solidFill>
                <a:srgbClr val="FEFFFF"/>
              </a:solidFill>
            </a:endParaRPr>
          </a:p>
        </p:txBody>
      </p:sp>
      <p:grpSp>
        <p:nvGrpSpPr>
          <p:cNvPr id="2" name="组合 1">
            <a:extLst>
              <a:ext uri="{FF2B5EF4-FFF2-40B4-BE49-F238E27FC236}">
                <a16:creationId xmlns:a16="http://schemas.microsoft.com/office/drawing/2014/main" id="{C6365889-AD19-48AF-9641-0614B0B8957D}"/>
              </a:ext>
            </a:extLst>
          </p:cNvPr>
          <p:cNvGrpSpPr/>
          <p:nvPr userDrawn="1"/>
        </p:nvGrpSpPr>
        <p:grpSpPr>
          <a:xfrm>
            <a:off x="115637" y="404664"/>
            <a:ext cx="617410" cy="174607"/>
            <a:chOff x="384175" y="480608"/>
            <a:chExt cx="348872" cy="98663"/>
          </a:xfrm>
          <a:solidFill>
            <a:srgbClr val="76AEDD"/>
          </a:solidFill>
        </p:grpSpPr>
        <p:sp>
          <p:nvSpPr>
            <p:cNvPr id="12" name="等腰三角形 11">
              <a:hlinkClick r:id="" action="ppaction://hlinkshowjump?jump=previousslide"/>
              <a:extLst>
                <a:ext uri="{FF2B5EF4-FFF2-40B4-BE49-F238E27FC236}">
                  <a16:creationId xmlns:a16="http://schemas.microsoft.com/office/drawing/2014/main" id="{41A535E5-0AEE-48E9-AD1F-7829A4C8BD66}"/>
                </a:ext>
              </a:extLst>
            </p:cNvPr>
            <p:cNvSpPr/>
            <p:nvPr/>
          </p:nvSpPr>
          <p:spPr>
            <a:xfrm rot="5400000" flipH="1">
              <a:off x="3727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3" name="等腰三角形 12">
              <a:hlinkClick r:id="" action="ppaction://hlinkshowjump?jump=previousslide"/>
              <a:extLst>
                <a:ext uri="{FF2B5EF4-FFF2-40B4-BE49-F238E27FC236}">
                  <a16:creationId xmlns:a16="http://schemas.microsoft.com/office/drawing/2014/main" id="{DB06D35A-5612-4983-915F-643F2ECAB663}"/>
                </a:ext>
              </a:extLst>
            </p:cNvPr>
            <p:cNvSpPr/>
            <p:nvPr/>
          </p:nvSpPr>
          <p:spPr>
            <a:xfrm rot="5400000" flipH="1">
              <a:off x="51245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sp>
          <p:nvSpPr>
            <p:cNvPr id="14" name="等腰三角形 13">
              <a:hlinkClick r:id="" action="ppaction://hlinkshowjump?jump=previousslide"/>
              <a:extLst>
                <a:ext uri="{FF2B5EF4-FFF2-40B4-BE49-F238E27FC236}">
                  <a16:creationId xmlns:a16="http://schemas.microsoft.com/office/drawing/2014/main" id="{3B7F43DF-E6C6-4AFE-A8A7-41EE36F4F4C8}"/>
                </a:ext>
              </a:extLst>
            </p:cNvPr>
            <p:cNvSpPr/>
            <p:nvPr/>
          </p:nvSpPr>
          <p:spPr>
            <a:xfrm rot="5400000" flipH="1">
              <a:off x="645804" y="492029"/>
              <a:ext cx="98663" cy="75822"/>
            </a:xfrm>
            <a:prstGeom prst="triangl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20000"/>
                </a:spcBef>
                <a:buFont typeface="Arial" panose="020B0604020202020204" pitchFamily="34" charset="0"/>
                <a:buNone/>
                <a:defRPr/>
              </a:pPr>
              <a:endParaRPr lang="zh-CN" altLang="en-US" sz="2400" b="0">
                <a:solidFill>
                  <a:srgbClr val="FEFFFF"/>
                </a:solidFill>
              </a:endParaRPr>
            </a:p>
          </p:txBody>
        </p:sp>
      </p:grpSp>
      <p:sp>
        <p:nvSpPr>
          <p:cNvPr id="1031" name="Rectangle 2">
            <a:extLst>
              <a:ext uri="{FF2B5EF4-FFF2-40B4-BE49-F238E27FC236}">
                <a16:creationId xmlns:a16="http://schemas.microsoft.com/office/drawing/2014/main" id="{B29169DE-A300-1B4F-801D-D588E34A145A}"/>
              </a:ext>
            </a:extLst>
          </p:cNvPr>
          <p:cNvSpPr>
            <a:spLocks noGrp="1" noChangeArrowheads="1"/>
          </p:cNvSpPr>
          <p:nvPr>
            <p:ph type="title"/>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zh-CN" noProof="1"/>
              <a:t>单击以编辑</a:t>
            </a:r>
            <a:r>
              <a:rPr lang="zh-TW" altLang="en-US" noProof="1"/>
              <a:t>母版标题样式</a:t>
            </a:r>
          </a:p>
        </p:txBody>
      </p:sp>
    </p:spTree>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6" r:id="rId9"/>
    <p:sldLayoutId id="2147483797" r:id="rId10"/>
    <p:sldLayoutId id="2147483798" r:id="rId11"/>
    <p:sldLayoutId id="2147483799" r:id="rId12"/>
  </p:sldLayoutIdLst>
  <p:txStyles>
    <p:title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p:titleStyle>
    <p:body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1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4.e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30.bin"/><Relationship Id="rId5" Type="http://schemas.openxmlformats.org/officeDocument/2006/relationships/image" Target="../media/image25.png"/><Relationship Id="rId4" Type="http://schemas.openxmlformats.org/officeDocument/2006/relationships/image" Target="../media/image24.png"/></Relationships>
</file>

<file path=ppt/slides/_rels/slide1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5.e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31.bin"/><Relationship Id="rId5" Type="http://schemas.openxmlformats.org/officeDocument/2006/relationships/image" Target="../media/image25.png"/><Relationship Id="rId4" Type="http://schemas.openxmlformats.org/officeDocument/2006/relationships/image" Target="../media/image24.png"/></Relationships>
</file>

<file path=ppt/slides/_rels/slide112.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notesSlide" Target="../notesSlides/notesSlide13.xml"/><Relationship Id="rId7"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3.x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notesSlide" Target="../notesSlides/notesSlide14.xml"/><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8.e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34.bin"/><Relationship Id="rId5" Type="http://schemas.openxmlformats.org/officeDocument/2006/relationships/image" Target="../media/image25.png"/><Relationship Id="rId4" Type="http://schemas.openxmlformats.org/officeDocument/2006/relationships/image" Target="../media/image24.png"/></Relationships>
</file>

<file path=ppt/slides/_rels/slide1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25.png"/></Relationships>
</file>

<file path=ppt/slides/_rels/slide116.xml.rels><?xml version="1.0" encoding="UTF-8" standalone="yes"?>
<Relationships xmlns="http://schemas.openxmlformats.org/package/2006/relationships"><Relationship Id="rId8" Type="http://schemas.openxmlformats.org/officeDocument/2006/relationships/image" Target="../media/image50.emf"/><Relationship Id="rId3" Type="http://schemas.openxmlformats.org/officeDocument/2006/relationships/notesSlide" Target="../notesSlides/notesSlide15.xml"/><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7.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notesSlide" Target="../notesSlides/notesSlide16.xml"/><Relationship Id="rId7"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25.png"/><Relationship Id="rId4" Type="http://schemas.openxmlformats.org/officeDocument/2006/relationships/image" Target="../media/image24.png"/></Relationships>
</file>

<file path=ppt/slides/_rels/slide1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53.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37.bin"/><Relationship Id="rId5" Type="http://schemas.openxmlformats.org/officeDocument/2006/relationships/image" Target="../media/image25.png"/><Relationship Id="rId4" Type="http://schemas.openxmlformats.org/officeDocument/2006/relationships/image" Target="../media/image24.png"/></Relationships>
</file>

<file path=ppt/slides/_rels/slide1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25.png"/></Relationships>
</file>

<file path=ppt/slides/_rels/slide1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2.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23.png"/><Relationship Id="rId7" Type="http://schemas.openxmlformats.org/officeDocument/2006/relationships/image" Target="../media/image55.emf"/><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38.bin"/><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56.emf"/></Relationships>
</file>

<file path=ppt/slides/_rels/slide13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57.emf"/><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40.bin"/><Relationship Id="rId5" Type="http://schemas.openxmlformats.org/officeDocument/2006/relationships/image" Target="../media/image25.png"/><Relationship Id="rId4" Type="http://schemas.openxmlformats.org/officeDocument/2006/relationships/image" Target="../media/image24.png"/></Relationships>
</file>

<file path=ppt/slides/_rels/slide1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58.e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41.bin"/><Relationship Id="rId5" Type="http://schemas.openxmlformats.org/officeDocument/2006/relationships/image" Target="../media/image25.png"/><Relationship Id="rId4" Type="http://schemas.openxmlformats.org/officeDocument/2006/relationships/image" Target="../media/image24.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emf"/><Relationship Id="rId5" Type="http://schemas.openxmlformats.org/officeDocument/2006/relationships/oleObject" Target="../embeddings/oleObject5.bin"/><Relationship Id="rId4" Type="http://schemas.openxmlformats.org/officeDocument/2006/relationships/image" Target="../media/image7.emf"/></Relationships>
</file>

<file path=ppt/slides/_rels/slide1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25.png"/></Relationships>
</file>

<file path=ppt/slides/_rels/slide1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59.png"/><Relationship Id="rId4" Type="http://schemas.openxmlformats.org/officeDocument/2006/relationships/image" Target="../media/image25.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62.png"/><Relationship Id="rId4" Type="http://schemas.openxmlformats.org/officeDocument/2006/relationships/image" Target="../media/image25.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3.emf"/><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oleObject" Target="../embeddings/oleObject42.bin"/><Relationship Id="rId5" Type="http://schemas.openxmlformats.org/officeDocument/2006/relationships/image" Target="../media/image25.png"/><Relationship Id="rId4" Type="http://schemas.openxmlformats.org/officeDocument/2006/relationships/image" Target="../media/image24.png"/></Relationships>
</file>

<file path=ppt/slides/_rels/slide14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4.emf"/><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oleObject" Target="../embeddings/oleObject43.bin"/><Relationship Id="rId5" Type="http://schemas.openxmlformats.org/officeDocument/2006/relationships/image" Target="../media/image25.png"/><Relationship Id="rId4" Type="http://schemas.openxmlformats.org/officeDocument/2006/relationships/image" Target="../media/image24.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5.e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oleObject" Target="../embeddings/oleObject44.bin"/><Relationship Id="rId5" Type="http://schemas.openxmlformats.org/officeDocument/2006/relationships/image" Target="../media/image25.png"/><Relationship Id="rId4" Type="http://schemas.openxmlformats.org/officeDocument/2006/relationships/image" Target="../media/image24.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66.emf"/><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oleObject" Target="../embeddings/oleObject45.bin"/><Relationship Id="rId5" Type="http://schemas.openxmlformats.org/officeDocument/2006/relationships/image" Target="../media/image25.png"/><Relationship Id="rId4" Type="http://schemas.openxmlformats.org/officeDocument/2006/relationships/image" Target="../media/image24.png"/></Relationships>
</file>

<file path=ppt/slides/_rels/slide162.xml.rels><?xml version="1.0" encoding="UTF-8" standalone="yes"?>
<Relationships xmlns="http://schemas.openxmlformats.org/package/2006/relationships"><Relationship Id="rId8" Type="http://schemas.openxmlformats.org/officeDocument/2006/relationships/image" Target="../media/image67.emf"/><Relationship Id="rId3" Type="http://schemas.openxmlformats.org/officeDocument/2006/relationships/notesSlide" Target="../notesSlides/notesSlide19.xml"/><Relationship Id="rId7" Type="http://schemas.openxmlformats.org/officeDocument/2006/relationships/oleObject" Target="../embeddings/oleObject46.bin"/><Relationship Id="rId2" Type="http://schemas.openxmlformats.org/officeDocument/2006/relationships/slideLayout" Target="../slideLayouts/slideLayout8.xml"/><Relationship Id="rId1" Type="http://schemas.openxmlformats.org/officeDocument/2006/relationships/vmlDrawing" Target="../drawings/vmlDrawing35.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69.xml.rels><?xml version="1.0" encoding="UTF-8" standalone="yes"?>
<Relationships xmlns="http://schemas.openxmlformats.org/package/2006/relationships"><Relationship Id="rId8" Type="http://schemas.openxmlformats.org/officeDocument/2006/relationships/image" Target="../media/image68.emf"/><Relationship Id="rId3" Type="http://schemas.openxmlformats.org/officeDocument/2006/relationships/notesSlide" Target="../notesSlides/notesSlide21.xml"/><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25.png"/></Relationships>
</file>

<file path=ppt/slides/_rels/slide17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70.e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48.bin"/><Relationship Id="rId5" Type="http://schemas.openxmlformats.org/officeDocument/2006/relationships/image" Target="../media/image25.png"/><Relationship Id="rId4" Type="http://schemas.openxmlformats.org/officeDocument/2006/relationships/image" Target="../media/image24.png"/></Relationships>
</file>

<file path=ppt/slides/_rels/slide17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71.e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oleObject" Target="../embeddings/oleObject49.bin"/><Relationship Id="rId5" Type="http://schemas.openxmlformats.org/officeDocument/2006/relationships/image" Target="../media/image25.png"/><Relationship Id="rId4" Type="http://schemas.openxmlformats.org/officeDocument/2006/relationships/image" Target="../media/image24.png"/></Relationships>
</file>

<file path=ppt/slides/_rels/slide17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8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25.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emf"/><Relationship Id="rId5" Type="http://schemas.openxmlformats.org/officeDocument/2006/relationships/oleObject" Target="../embeddings/oleObject7.bin"/><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2.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8.xml"/><Relationship Id="rId1" Type="http://schemas.openxmlformats.org/officeDocument/2006/relationships/vmlDrawing" Target="../drawings/vmlDrawing8.vml"/><Relationship Id="rId4" Type="http://schemas.openxmlformats.org/officeDocument/2006/relationships/image" Target="../media/image1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8.xml"/><Relationship Id="rId1" Type="http://schemas.openxmlformats.org/officeDocument/2006/relationships/vmlDrawing" Target="../drawings/vmlDrawing9.vml"/><Relationship Id="rId4" Type="http://schemas.openxmlformats.org/officeDocument/2006/relationships/image" Target="../media/image19.emf"/></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7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6.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13.bin"/><Relationship Id="rId5" Type="http://schemas.openxmlformats.org/officeDocument/2006/relationships/image" Target="../media/image25.png"/><Relationship Id="rId4" Type="http://schemas.openxmlformats.org/officeDocument/2006/relationships/image" Target="../media/image24.png"/></Relationships>
</file>

<file path=ppt/slides/_rels/slide77.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notesSlide" Target="../notesSlides/notesSlide5.xml"/><Relationship Id="rId7"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8.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29.emf"/><Relationship Id="rId5" Type="http://schemas.openxmlformats.org/officeDocument/2006/relationships/oleObject" Target="../embeddings/oleObject16.bin"/><Relationship Id="rId4" Type="http://schemas.openxmlformats.org/officeDocument/2006/relationships/image" Target="../media/image28.e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oleObject" Target="../embeddings/oleObject18.bin"/><Relationship Id="rId7" Type="http://schemas.openxmlformats.org/officeDocument/2006/relationships/image" Target="../media/image32.e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20.bin"/><Relationship Id="rId11" Type="http://schemas.openxmlformats.org/officeDocument/2006/relationships/image" Target="../media/image34.emf"/><Relationship Id="rId5" Type="http://schemas.openxmlformats.org/officeDocument/2006/relationships/oleObject" Target="../embeddings/oleObject19.bin"/><Relationship Id="rId10" Type="http://schemas.openxmlformats.org/officeDocument/2006/relationships/oleObject" Target="../embeddings/oleObject22.bin"/><Relationship Id="rId4" Type="http://schemas.openxmlformats.org/officeDocument/2006/relationships/image" Target="../media/image31.emf"/><Relationship Id="rId9" Type="http://schemas.openxmlformats.org/officeDocument/2006/relationships/image" Target="../media/image33.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35.emf"/></Relationships>
</file>

<file path=ppt/slides/_rels/slide8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11.xml"/><Relationship Id="rId1" Type="http://schemas.openxmlformats.org/officeDocument/2006/relationships/vmlDrawing" Target="../drawings/vmlDrawing15.vml"/><Relationship Id="rId6" Type="http://schemas.openxmlformats.org/officeDocument/2006/relationships/image" Target="../media/image36.emf"/><Relationship Id="rId5" Type="http://schemas.openxmlformats.org/officeDocument/2006/relationships/oleObject" Target="../embeddings/oleObject24.bin"/><Relationship Id="rId4" Type="http://schemas.openxmlformats.org/officeDocument/2006/relationships/image" Target="../media/image3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38.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40.emf"/><Relationship Id="rId5" Type="http://schemas.openxmlformats.org/officeDocument/2006/relationships/oleObject" Target="../embeddings/oleObject27.bin"/><Relationship Id="rId4" Type="http://schemas.openxmlformats.org/officeDocument/2006/relationships/image" Target="../media/image39.emf"/></Relationships>
</file>

<file path=ppt/slides/_rels/slide8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1.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28.bin"/><Relationship Id="rId5" Type="http://schemas.openxmlformats.org/officeDocument/2006/relationships/image" Target="../media/image25.png"/><Relationship Id="rId4" Type="http://schemas.openxmlformats.org/officeDocument/2006/relationships/image" Target="../media/image24.png"/></Relationships>
</file>

<file path=ppt/slides/_rels/slide9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42.e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29.bin"/><Relationship Id="rId5" Type="http://schemas.openxmlformats.org/officeDocument/2006/relationships/image" Target="../media/image25.png"/><Relationship Id="rId4" Type="http://schemas.openxmlformats.org/officeDocument/2006/relationships/image" Target="../media/image24.png"/></Relationships>
</file>

<file path=ppt/slides/_rels/slide9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9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alpha val="90195"/>
          </a:schemeClr>
        </a:solidFill>
        <a:effectLst/>
      </p:bgPr>
    </p:bg>
    <p:spTree>
      <p:nvGrpSpPr>
        <p:cNvPr id="1" name=""/>
        <p:cNvGrpSpPr/>
        <p:nvPr/>
      </p:nvGrpSpPr>
      <p:grpSpPr>
        <a:xfrm>
          <a:off x="0" y="0"/>
          <a:ext cx="0" cy="0"/>
          <a:chOff x="0" y="0"/>
          <a:chExt cx="0" cy="0"/>
        </a:xfrm>
      </p:grpSpPr>
      <p:sp>
        <p:nvSpPr>
          <p:cNvPr id="8194" name="矩形: 圆角 2">
            <a:extLst>
              <a:ext uri="{FF2B5EF4-FFF2-40B4-BE49-F238E27FC236}">
                <a16:creationId xmlns:a16="http://schemas.microsoft.com/office/drawing/2014/main" id="{25A9B958-B976-4589-AEAA-F8BB0CB2906E}"/>
              </a:ext>
            </a:extLst>
          </p:cNvPr>
          <p:cNvSpPr>
            <a:spLocks noChangeArrowheads="1"/>
          </p:cNvSpPr>
          <p:nvPr/>
        </p:nvSpPr>
        <p:spPr bwMode="auto">
          <a:xfrm>
            <a:off x="3179763" y="3141663"/>
            <a:ext cx="5640387" cy="579437"/>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defRPr/>
            </a:pPr>
            <a:endParaRPr kumimoji="1" lang="zh-CN" altLang="en-US" sz="2800" b="0">
              <a:solidFill>
                <a:srgbClr val="000000"/>
              </a:solidFill>
              <a:latin typeface="+mn-lt"/>
              <a:ea typeface="+mn-ea"/>
              <a:cs typeface="+mn-ea"/>
              <a:sym typeface="+mn-lt"/>
            </a:endParaRPr>
          </a:p>
        </p:txBody>
      </p:sp>
      <p:sp>
        <p:nvSpPr>
          <p:cNvPr id="2" name="矩形 1">
            <a:extLst>
              <a:ext uri="{FF2B5EF4-FFF2-40B4-BE49-F238E27FC236}">
                <a16:creationId xmlns:a16="http://schemas.microsoft.com/office/drawing/2014/main" id="{8703D7EC-08F6-4A70-9078-491BAB302B69}"/>
              </a:ext>
            </a:extLst>
          </p:cNvPr>
          <p:cNvSpPr/>
          <p:nvPr/>
        </p:nvSpPr>
        <p:spPr bwMode="auto">
          <a:xfrm>
            <a:off x="0" y="514350"/>
            <a:ext cx="9144000" cy="881063"/>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sp>
        <p:nvSpPr>
          <p:cNvPr id="23" name="矩形 22">
            <a:extLst>
              <a:ext uri="{FF2B5EF4-FFF2-40B4-BE49-F238E27FC236}">
                <a16:creationId xmlns:a16="http://schemas.microsoft.com/office/drawing/2014/main" id="{85824799-743F-4FBC-9ADE-490437AF312F}"/>
              </a:ext>
            </a:extLst>
          </p:cNvPr>
          <p:cNvSpPr/>
          <p:nvPr/>
        </p:nvSpPr>
        <p:spPr bwMode="auto">
          <a:xfrm>
            <a:off x="0" y="1519238"/>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pic>
        <p:nvPicPr>
          <p:cNvPr id="14341" name="图片 1">
            <a:extLst>
              <a:ext uri="{FF2B5EF4-FFF2-40B4-BE49-F238E27FC236}">
                <a16:creationId xmlns:a16="http://schemas.microsoft.com/office/drawing/2014/main" id="{D423F33D-813B-3549-A6D8-66D8551F0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6591" t="61440" r="36745" b="14038"/>
          <a:stretch>
            <a:fillRect/>
          </a:stretch>
        </p:blipFill>
        <p:spPr bwMode="auto">
          <a:xfrm>
            <a:off x="511175" y="2382838"/>
            <a:ext cx="228282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矩形 28">
            <a:extLst>
              <a:ext uri="{FF2B5EF4-FFF2-40B4-BE49-F238E27FC236}">
                <a16:creationId xmlns:a16="http://schemas.microsoft.com/office/drawing/2014/main" id="{15644FB2-331E-4275-8563-77F9BC394432}"/>
              </a:ext>
            </a:extLst>
          </p:cNvPr>
          <p:cNvSpPr/>
          <p:nvPr/>
        </p:nvSpPr>
        <p:spPr bwMode="auto">
          <a:xfrm>
            <a:off x="0" y="6121400"/>
            <a:ext cx="9155113" cy="604838"/>
          </a:xfrm>
          <a:prstGeom prst="rect">
            <a:avLst/>
          </a:prstGeom>
          <a:solidFill>
            <a:srgbClr val="76AEDD"/>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solidFill>
                <a:srgbClr val="000000"/>
              </a:solidFill>
              <a:latin typeface="+mn-lt"/>
              <a:ea typeface="+mn-ea"/>
              <a:cs typeface="+mn-ea"/>
              <a:sym typeface="+mn-lt"/>
            </a:endParaRPr>
          </a:p>
        </p:txBody>
      </p:sp>
      <p:pic>
        <p:nvPicPr>
          <p:cNvPr id="14343" name="图片 7">
            <a:extLst>
              <a:ext uri="{FF2B5EF4-FFF2-40B4-BE49-F238E27FC236}">
                <a16:creationId xmlns:a16="http://schemas.microsoft.com/office/drawing/2014/main" id="{2B10F27D-214A-834B-8658-F4C2D10664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413" y="6234113"/>
            <a:ext cx="2109787"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24">
            <a:extLst>
              <a:ext uri="{FF2B5EF4-FFF2-40B4-BE49-F238E27FC236}">
                <a16:creationId xmlns:a16="http://schemas.microsoft.com/office/drawing/2014/main" id="{F9FFD9C1-DB4D-43D8-BC38-B7E80CA8107A}"/>
              </a:ext>
            </a:extLst>
          </p:cNvPr>
          <p:cNvSpPr txBox="1">
            <a:spLocks noChangeArrowheads="1"/>
          </p:cNvSpPr>
          <p:nvPr/>
        </p:nvSpPr>
        <p:spPr bwMode="auto">
          <a:xfrm>
            <a:off x="3294063" y="3074988"/>
            <a:ext cx="4899025" cy="714375"/>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defRPr/>
            </a:pPr>
            <a:r>
              <a:rPr lang="zh-CN" altLang="en-US" sz="3600" b="0">
                <a:solidFill>
                  <a:srgbClr val="FEFFFF"/>
                </a:solidFill>
                <a:ea typeface="楷体_GB2312"/>
                <a:cs typeface="楷体_GB2312"/>
                <a:sym typeface="+mn-lt"/>
              </a:rPr>
              <a:t>串、数组和广义表</a:t>
            </a:r>
            <a:endParaRPr kumimoji="1" lang="zh-CN" altLang="en-US" sz="4800" i="1">
              <a:solidFill>
                <a:srgbClr val="362647"/>
              </a:solidFill>
              <a:effectLst>
                <a:outerShdw blurRad="38100" dist="38100" dir="2700000" algn="tl">
                  <a:srgbClr val="FFFFFF"/>
                </a:outerShdw>
              </a:effectLst>
              <a:ea typeface="楷体_GB2312"/>
              <a:cs typeface="楷体_GB2312"/>
              <a:sym typeface="+mn-lt"/>
            </a:endParaRPr>
          </a:p>
        </p:txBody>
      </p:sp>
      <p:sp>
        <p:nvSpPr>
          <p:cNvPr id="17" name="Rectangle 24">
            <a:extLst>
              <a:ext uri="{FF2B5EF4-FFF2-40B4-BE49-F238E27FC236}">
                <a16:creationId xmlns:a16="http://schemas.microsoft.com/office/drawing/2014/main" id="{674DD72A-7E5A-4649-BBC4-2DFFB7893CBC}"/>
              </a:ext>
            </a:extLst>
          </p:cNvPr>
          <p:cNvSpPr txBox="1">
            <a:spLocks noChangeArrowheads="1"/>
          </p:cNvSpPr>
          <p:nvPr/>
        </p:nvSpPr>
        <p:spPr bwMode="auto">
          <a:xfrm>
            <a:off x="3119438" y="2352675"/>
            <a:ext cx="2554287" cy="714375"/>
          </a:xfrm>
          <a:prstGeom prst="rect">
            <a:avLst/>
          </a:prstGeom>
          <a:noFill/>
          <a:ln w="9525">
            <a:noFill/>
            <a:miter lim="800000"/>
          </a:ln>
        </p:spPr>
        <p:txBody>
          <a:bodyPr anchor="ctr"/>
          <a:lstStyle/>
          <a:p>
            <a:pPr>
              <a:defRPr/>
            </a:pPr>
            <a:r>
              <a:rPr kumimoji="1" lang="zh-CN" altLang="en-US" sz="3600" b="0" kern="0" dirty="0">
                <a:solidFill>
                  <a:srgbClr val="FEFFFF"/>
                </a:solidFill>
                <a:latin typeface="+mn-lt"/>
                <a:ea typeface="+mn-ea"/>
                <a:cs typeface="+mn-ea"/>
                <a:sym typeface="+mn-lt"/>
              </a:rPr>
              <a:t>第</a:t>
            </a:r>
            <a:r>
              <a:rPr kumimoji="1" lang="en-US" altLang="zh-CN" sz="3600" b="0" kern="0" dirty="0">
                <a:solidFill>
                  <a:srgbClr val="FEFFFF"/>
                </a:solidFill>
                <a:latin typeface="+mn-lt"/>
                <a:ea typeface="+mn-ea"/>
                <a:cs typeface="+mn-ea"/>
                <a:sym typeface="+mn-lt"/>
              </a:rPr>
              <a:t>4</a:t>
            </a:r>
            <a:r>
              <a:rPr kumimoji="1" lang="zh-CN" altLang="en-US" sz="3600" b="0" kern="0" dirty="0">
                <a:solidFill>
                  <a:srgbClr val="FEFFFF"/>
                </a:solidFill>
                <a:latin typeface="+mn-lt"/>
                <a:ea typeface="+mn-ea"/>
                <a:cs typeface="+mn-ea"/>
                <a:sym typeface="+mn-lt"/>
              </a:rPr>
              <a:t>章</a:t>
            </a:r>
            <a:endParaRPr kumimoji="1" lang="zh-CN" altLang="en-US" sz="4800" b="0" kern="0" dirty="0">
              <a:solidFill>
                <a:srgbClr val="6C4C8F">
                  <a:lumMod val="50000"/>
                </a:srgbClr>
              </a:solidFill>
              <a:latin typeface="+mn-lt"/>
              <a:ea typeface="+mn-ea"/>
              <a:cs typeface="+mn-ea"/>
              <a:sym typeface="+mn-lt"/>
            </a:endParaRPr>
          </a:p>
        </p:txBody>
      </p:sp>
      <p:sp>
        <p:nvSpPr>
          <p:cNvPr id="20" name="Rectangle 24">
            <a:extLst>
              <a:ext uri="{FF2B5EF4-FFF2-40B4-BE49-F238E27FC236}">
                <a16:creationId xmlns:a16="http://schemas.microsoft.com/office/drawing/2014/main" id="{AB38F292-470D-4210-82E2-99289FF03BE5}"/>
              </a:ext>
            </a:extLst>
          </p:cNvPr>
          <p:cNvSpPr txBox="1">
            <a:spLocks noChangeArrowheads="1"/>
          </p:cNvSpPr>
          <p:nvPr/>
        </p:nvSpPr>
        <p:spPr bwMode="auto">
          <a:xfrm>
            <a:off x="300038" y="641350"/>
            <a:ext cx="8843962" cy="714375"/>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defRPr/>
            </a:pPr>
            <a:r>
              <a:rPr lang="zh-CN" altLang="en-US" sz="4000" b="0">
                <a:solidFill>
                  <a:srgbClr val="FEFFFF"/>
                </a:solidFill>
                <a:ea typeface="楷体_GB2312"/>
                <a:cs typeface="楷体_GB2312"/>
                <a:sym typeface="+mn-lt"/>
              </a:rPr>
              <a:t>数据结构（</a:t>
            </a:r>
            <a:r>
              <a:rPr lang="en-US" altLang="zh-CN" sz="4000" b="0">
                <a:solidFill>
                  <a:srgbClr val="FEFFFF"/>
                </a:solidFill>
                <a:ea typeface="楷体_GB2312"/>
                <a:cs typeface="楷体_GB2312"/>
                <a:sym typeface="+mn-lt"/>
              </a:rPr>
              <a:t>C</a:t>
            </a:r>
            <a:r>
              <a:rPr lang="zh-CN" altLang="en-US" sz="4000" b="0">
                <a:solidFill>
                  <a:srgbClr val="FEFFFF"/>
                </a:solidFill>
                <a:ea typeface="楷体_GB2312"/>
                <a:cs typeface="楷体_GB2312"/>
                <a:sym typeface="+mn-lt"/>
              </a:rPr>
              <a:t>语言版）（第</a:t>
            </a:r>
            <a:r>
              <a:rPr lang="en-US" altLang="zh-CN" sz="4000" b="0">
                <a:solidFill>
                  <a:srgbClr val="FEFFFF"/>
                </a:solidFill>
                <a:ea typeface="楷体_GB2312"/>
                <a:cs typeface="楷体_GB2312"/>
                <a:sym typeface="+mn-lt"/>
              </a:rPr>
              <a:t>2</a:t>
            </a:r>
            <a:r>
              <a:rPr lang="zh-CN" altLang="en-US" sz="4000" b="0">
                <a:solidFill>
                  <a:srgbClr val="FEFFFF"/>
                </a:solidFill>
                <a:ea typeface="楷体_GB2312"/>
                <a:cs typeface="楷体_GB2312"/>
                <a:sym typeface="+mn-lt"/>
              </a:rPr>
              <a:t>版）</a:t>
            </a:r>
            <a:endParaRPr kumimoji="1" lang="zh-CN" altLang="en-US" sz="5400" i="1">
              <a:solidFill>
                <a:srgbClr val="362647"/>
              </a:solidFill>
              <a:effectLst>
                <a:outerShdw blurRad="38100" dist="38100" dir="2700000" algn="tl">
                  <a:srgbClr val="FFFFFF"/>
                </a:outerShdw>
              </a:effectLst>
              <a:ea typeface="楷体_GB2312"/>
              <a:cs typeface="楷体_GB2312"/>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54">
            <a:extLst>
              <a:ext uri="{FF2B5EF4-FFF2-40B4-BE49-F238E27FC236}">
                <a16:creationId xmlns:a16="http://schemas.microsoft.com/office/drawing/2014/main" id="{5BD849E2-1F84-0B49-BB04-A682EF4F3CB3}"/>
              </a:ext>
            </a:extLst>
          </p:cNvPr>
          <p:cNvSpPr txBox="1">
            <a:spLocks noChangeArrowheads="1"/>
          </p:cNvSpPr>
          <p:nvPr/>
        </p:nvSpPr>
        <p:spPr bwMode="auto">
          <a:xfrm>
            <a:off x="755650" y="188913"/>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
        <p:nvSpPr>
          <p:cNvPr id="26626" name="Rectangle 1044">
            <a:extLst>
              <a:ext uri="{FF2B5EF4-FFF2-40B4-BE49-F238E27FC236}">
                <a16:creationId xmlns:a16="http://schemas.microsoft.com/office/drawing/2014/main" id="{71D288E2-A531-104E-96DB-43E5EDA0EC79}"/>
              </a:ext>
            </a:extLst>
          </p:cNvPr>
          <p:cNvSpPr>
            <a:spLocks noChangeArrowheads="1"/>
          </p:cNvSpPr>
          <p:nvPr/>
        </p:nvSpPr>
        <p:spPr bwMode="auto">
          <a:xfrm>
            <a:off x="-3175" y="1557338"/>
            <a:ext cx="9144000" cy="4154487"/>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2865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spcBef>
                <a:spcPct val="20000"/>
              </a:spcBef>
            </a:pPr>
            <a:r>
              <a:rPr lang="zh-CN" altLang="en-US" b="0">
                <a:ea typeface="楷体_GB2312" pitchFamily="49" charset="-122"/>
                <a:sym typeface="+mn-lt"/>
              </a:rPr>
              <a:t>研究者将人的</a:t>
            </a:r>
            <a:r>
              <a:rPr lang="en-US" altLang="zh-CN" b="0">
                <a:ea typeface="楷体_GB2312" pitchFamily="49" charset="-122"/>
                <a:sym typeface="+mn-lt"/>
              </a:rPr>
              <a:t>DNA</a:t>
            </a:r>
            <a:r>
              <a:rPr lang="zh-CN" altLang="en-US" b="0">
                <a:ea typeface="楷体_GB2312" pitchFamily="49" charset="-122"/>
                <a:sym typeface="+mn-lt"/>
              </a:rPr>
              <a:t>和病毒</a:t>
            </a:r>
            <a:r>
              <a:rPr lang="en-US" altLang="zh-CN" b="0">
                <a:ea typeface="楷体_GB2312" pitchFamily="49" charset="-122"/>
                <a:sym typeface="+mn-lt"/>
              </a:rPr>
              <a:t>DNA</a:t>
            </a:r>
            <a:r>
              <a:rPr lang="zh-CN" altLang="en-US" b="0">
                <a:ea typeface="楷体_GB2312" pitchFamily="49" charset="-122"/>
                <a:sym typeface="+mn-lt"/>
              </a:rPr>
              <a:t>均表示成由一些字母组成的字符串序列。</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然后检测某种病毒</a:t>
            </a:r>
            <a:r>
              <a:rPr lang="en-US" altLang="zh-CN" b="0">
                <a:ea typeface="楷体_GB2312" pitchFamily="49" charset="-122"/>
                <a:sym typeface="+mn-lt"/>
              </a:rPr>
              <a:t>DNA</a:t>
            </a:r>
            <a:r>
              <a:rPr lang="zh-CN" altLang="en-US" b="0">
                <a:ea typeface="楷体_GB2312" pitchFamily="49" charset="-122"/>
                <a:sym typeface="+mn-lt"/>
              </a:rPr>
              <a:t>序列是否在患者的</a:t>
            </a:r>
            <a:r>
              <a:rPr lang="en-US" altLang="zh-CN" b="0">
                <a:ea typeface="楷体_GB2312" pitchFamily="49" charset="-122"/>
                <a:sym typeface="+mn-lt"/>
              </a:rPr>
              <a:t>DNA</a:t>
            </a:r>
            <a:r>
              <a:rPr lang="zh-CN" altLang="en-US" b="0">
                <a:ea typeface="楷体_GB2312" pitchFamily="49" charset="-122"/>
                <a:sym typeface="+mn-lt"/>
              </a:rPr>
              <a:t>序列中出现过，如果出现过，则此人感染了该病毒，否则没有感染。</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例如，假设病毒的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baa</a:t>
            </a:r>
            <a:r>
              <a:rPr lang="zh-CN" altLang="en-US" b="0">
                <a:ea typeface="楷体_GB2312" pitchFamily="49" charset="-122"/>
                <a:sym typeface="+mn-lt"/>
              </a:rPr>
              <a:t>，患者</a:t>
            </a:r>
            <a:r>
              <a:rPr lang="en-US" altLang="zh-CN" b="0">
                <a:ea typeface="楷体_GB2312" pitchFamily="49" charset="-122"/>
                <a:sym typeface="+mn-lt"/>
              </a:rPr>
              <a:t>1</a:t>
            </a:r>
            <a:r>
              <a:rPr lang="zh-CN" altLang="en-US" b="0">
                <a:ea typeface="楷体_GB2312" pitchFamily="49" charset="-122"/>
                <a:sym typeface="+mn-lt"/>
              </a:rPr>
              <a:t>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aaabbba</a:t>
            </a:r>
            <a:r>
              <a:rPr lang="zh-CN" altLang="en-US" b="0">
                <a:ea typeface="楷体_GB2312" pitchFamily="49" charset="-122"/>
                <a:sym typeface="+mn-lt"/>
              </a:rPr>
              <a:t>，则感染，患者</a:t>
            </a:r>
            <a:r>
              <a:rPr lang="en-US" altLang="zh-CN" b="0">
                <a:ea typeface="楷体_GB2312" pitchFamily="49" charset="-122"/>
                <a:sym typeface="+mn-lt"/>
              </a:rPr>
              <a:t>2</a:t>
            </a:r>
            <a:r>
              <a:rPr lang="zh-CN" altLang="en-US" b="0">
                <a:ea typeface="楷体_GB2312" pitchFamily="49" charset="-122"/>
                <a:sym typeface="+mn-lt"/>
              </a:rPr>
              <a:t>的</a:t>
            </a:r>
            <a:r>
              <a:rPr lang="en-US" altLang="zh-CN" b="0">
                <a:ea typeface="楷体_GB2312" pitchFamily="49" charset="-122"/>
                <a:sym typeface="+mn-lt"/>
              </a:rPr>
              <a:t>DNA</a:t>
            </a:r>
            <a:r>
              <a:rPr lang="zh-CN" altLang="en-US" b="0">
                <a:ea typeface="楷体_GB2312" pitchFamily="49" charset="-122"/>
                <a:sym typeface="+mn-lt"/>
              </a:rPr>
              <a:t>序列为</a:t>
            </a:r>
            <a:r>
              <a:rPr lang="en-US" altLang="zh-CN" b="0">
                <a:ea typeface="楷体_GB2312" pitchFamily="49" charset="-122"/>
                <a:sym typeface="+mn-lt"/>
              </a:rPr>
              <a:t>babbba</a:t>
            </a:r>
            <a:r>
              <a:rPr lang="zh-CN" altLang="en-US" b="0">
                <a:ea typeface="楷体_GB2312" pitchFamily="49" charset="-122"/>
                <a:sym typeface="+mn-lt"/>
              </a:rPr>
              <a:t>，则未感染。</a:t>
            </a:r>
            <a:endParaRPr lang="en-US" altLang="zh-CN" b="0">
              <a:ea typeface="楷体_GB2312" pitchFamily="49" charset="-122"/>
              <a:sym typeface="+mn-lt"/>
            </a:endParaRPr>
          </a:p>
          <a:p>
            <a:pPr>
              <a:spcBef>
                <a:spcPct val="20000"/>
              </a:spcBef>
            </a:pPr>
            <a:r>
              <a:rPr lang="zh-CN" altLang="en-US" b="0">
                <a:ea typeface="楷体_GB2312" pitchFamily="49" charset="-122"/>
                <a:sym typeface="+mn-lt"/>
              </a:rPr>
              <a:t>（注意，人的</a:t>
            </a:r>
            <a:r>
              <a:rPr lang="en-US" altLang="zh-CN" b="0">
                <a:ea typeface="楷体_GB2312" pitchFamily="49" charset="-122"/>
                <a:sym typeface="+mn-lt"/>
              </a:rPr>
              <a:t>DNA</a:t>
            </a:r>
            <a:r>
              <a:rPr lang="zh-CN" altLang="en-US" b="0">
                <a:ea typeface="楷体_GB2312" pitchFamily="49" charset="-122"/>
                <a:sym typeface="+mn-lt"/>
              </a:rPr>
              <a:t>序列是线性的，而病毒的</a:t>
            </a:r>
            <a:r>
              <a:rPr lang="en-US" altLang="zh-CN" b="0">
                <a:ea typeface="楷体_GB2312" pitchFamily="49" charset="-122"/>
                <a:sym typeface="+mn-lt"/>
              </a:rPr>
              <a:t>DNA</a:t>
            </a:r>
            <a:r>
              <a:rPr lang="zh-CN" altLang="en-US" b="0">
                <a:ea typeface="楷体_GB2312" pitchFamily="49" charset="-122"/>
                <a:sym typeface="+mn-lt"/>
              </a:rPr>
              <a:t>序列是环状的</a:t>
            </a:r>
            <a:r>
              <a:rPr lang="en-US" altLang="zh-CN" b="0">
                <a:ea typeface="楷体_GB2312" pitchFamily="49" charset="-122"/>
                <a:sym typeface="+mn-lt"/>
              </a:rPr>
              <a:t>)</a:t>
            </a:r>
            <a:endParaRPr lang="zh-CN" altLang="en-US" b="0">
              <a:ea typeface="楷体_GB2312" pitchFamily="49" charset="-122"/>
              <a:sym typeface="+mn-lt"/>
            </a:endParaRPr>
          </a:p>
        </p:txBody>
      </p:sp>
      <p:grpSp>
        <p:nvGrpSpPr>
          <p:cNvPr id="26627" name="组合 1">
            <a:extLst>
              <a:ext uri="{FF2B5EF4-FFF2-40B4-BE49-F238E27FC236}">
                <a16:creationId xmlns:a16="http://schemas.microsoft.com/office/drawing/2014/main" id="{FB61F0A6-DC9A-CB49-80AA-5017B53AE010}"/>
              </a:ext>
            </a:extLst>
          </p:cNvPr>
          <p:cNvGrpSpPr>
            <a:grpSpLocks/>
          </p:cNvGrpSpPr>
          <p:nvPr/>
        </p:nvGrpSpPr>
        <p:grpSpPr bwMode="auto">
          <a:xfrm>
            <a:off x="-22225" y="5848350"/>
            <a:ext cx="9166225" cy="647700"/>
            <a:chOff x="-21952" y="5849080"/>
            <a:chExt cx="3533775" cy="646256"/>
          </a:xfrm>
        </p:grpSpPr>
        <p:sp>
          <p:nvSpPr>
            <p:cNvPr id="8" name="矩形 7">
              <a:extLst>
                <a:ext uri="{FF2B5EF4-FFF2-40B4-BE49-F238E27FC236}">
                  <a16:creationId xmlns:a16="http://schemas.microsoft.com/office/drawing/2014/main" id="{B4C96EBE-739B-474F-8ECC-F49E7361ECC9}"/>
                </a:ext>
              </a:extLst>
            </p:cNvPr>
            <p:cNvSpPr/>
            <p:nvPr/>
          </p:nvSpPr>
          <p:spPr bwMode="auto">
            <a:xfrm>
              <a:off x="-21952" y="5849080"/>
              <a:ext cx="3533775" cy="71279"/>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9" name="矩形 8">
              <a:extLst>
                <a:ext uri="{FF2B5EF4-FFF2-40B4-BE49-F238E27FC236}">
                  <a16:creationId xmlns:a16="http://schemas.microsoft.com/office/drawing/2014/main" id="{7897F2FA-A853-4DC7-B831-85E8D33A6A61}"/>
                </a:ext>
              </a:extLst>
            </p:cNvPr>
            <p:cNvSpPr/>
            <p:nvPr/>
          </p:nvSpPr>
          <p:spPr bwMode="auto">
            <a:xfrm>
              <a:off x="-21952" y="6034404"/>
              <a:ext cx="3533775" cy="7127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0" name="矩形 9">
              <a:extLst>
                <a:ext uri="{FF2B5EF4-FFF2-40B4-BE49-F238E27FC236}">
                  <a16:creationId xmlns:a16="http://schemas.microsoft.com/office/drawing/2014/main" id="{FFF17ED5-9874-4FD0-8201-345E237ABF63}"/>
                </a:ext>
              </a:extLst>
            </p:cNvPr>
            <p:cNvSpPr/>
            <p:nvPr/>
          </p:nvSpPr>
          <p:spPr bwMode="auto">
            <a:xfrm>
              <a:off x="-21952" y="6210223"/>
              <a:ext cx="3533775" cy="71279"/>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1" name="矩形 10">
              <a:extLst>
                <a:ext uri="{FF2B5EF4-FFF2-40B4-BE49-F238E27FC236}">
                  <a16:creationId xmlns:a16="http://schemas.microsoft.com/office/drawing/2014/main" id="{0432C4E4-70DA-469D-9E43-81BC6FF1C377}"/>
                </a:ext>
              </a:extLst>
            </p:cNvPr>
            <p:cNvSpPr/>
            <p:nvPr/>
          </p:nvSpPr>
          <p:spPr bwMode="auto">
            <a:xfrm>
              <a:off x="-21952" y="6424058"/>
              <a:ext cx="3533775" cy="7127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79717C2-193F-F643-A0F2-4B6CBB43D783}"/>
              </a:ext>
            </a:extLst>
          </p:cNvPr>
          <p:cNvSpPr>
            <a:spLocks noGrp="1" noChangeArrowheads="1"/>
          </p:cNvSpPr>
          <p:nvPr>
            <p:ph type="title"/>
          </p:nvPr>
        </p:nvSpPr>
        <p:spPr>
          <a:xfrm>
            <a:off x="611560" y="275076"/>
            <a:ext cx="7642225" cy="460375"/>
          </a:xfrm>
        </p:spPr>
        <p:txBody>
          <a:bodyPr/>
          <a:lstStyle/>
          <a:p>
            <a:pPr eaLnBrk="1" hangingPunct="1"/>
            <a:r>
              <a:rPr lang="zh-CN" altLang="en-US" dirty="0"/>
              <a:t> 数组的顺序表示与实现</a:t>
            </a:r>
          </a:p>
        </p:txBody>
      </p:sp>
      <p:sp>
        <p:nvSpPr>
          <p:cNvPr id="25603" name="Rectangle 3">
            <a:extLst>
              <a:ext uri="{FF2B5EF4-FFF2-40B4-BE49-F238E27FC236}">
                <a16:creationId xmlns:a16="http://schemas.microsoft.com/office/drawing/2014/main" id="{71FD5BBA-A237-B942-94CC-0351C51B1A92}"/>
              </a:ext>
            </a:extLst>
          </p:cNvPr>
          <p:cNvSpPr>
            <a:spLocks noGrp="1" noChangeArrowheads="1"/>
          </p:cNvSpPr>
          <p:nvPr>
            <p:ph type="body" idx="1"/>
          </p:nvPr>
        </p:nvSpPr>
        <p:spPr>
          <a:xfrm>
            <a:off x="468313" y="765175"/>
            <a:ext cx="8362950" cy="5543550"/>
          </a:xfrm>
        </p:spPr>
        <p:txBody>
          <a:bodyPr/>
          <a:lstStyle/>
          <a:p>
            <a:pPr lvl="1" eaLnBrk="1" hangingPunct="1">
              <a:buFont typeface="Wingdings" pitchFamily="2" charset="2"/>
              <a:buNone/>
            </a:pPr>
            <a:r>
              <a:rPr kumimoji="0" lang="zh-CN" altLang="en-US" sz="2000" b="1"/>
              <a:t>（</a:t>
            </a:r>
            <a:r>
              <a:rPr kumimoji="0" lang="en-US" altLang="zh-CN" sz="2000" b="1"/>
              <a:t>5</a:t>
            </a:r>
            <a:r>
              <a:rPr kumimoji="0" lang="zh-CN" altLang="en-US" sz="2000" b="1"/>
              <a:t>）销毁数组。</a:t>
            </a:r>
          </a:p>
          <a:p>
            <a:pPr lvl="1" eaLnBrk="1" hangingPunct="1">
              <a:buFont typeface="Wingdings" pitchFamily="2" charset="2"/>
              <a:buNone/>
            </a:pPr>
            <a:r>
              <a:rPr kumimoji="0" lang="en-US" altLang="zh-CN" sz="2000" b="1"/>
              <a:t>void DestroyArray(Array *A)</a:t>
            </a:r>
          </a:p>
          <a:p>
            <a:pPr lvl="1" eaLnBrk="1" hangingPunct="1">
              <a:buFont typeface="Wingdings" pitchFamily="2" charset="2"/>
              <a:buNone/>
            </a:pPr>
            <a:r>
              <a:rPr kumimoji="0" lang="en-US" altLang="zh-CN" sz="2000" b="1"/>
              <a:t>{</a:t>
            </a:r>
          </a:p>
          <a:p>
            <a:pPr lvl="1" eaLnBrk="1" hangingPunct="1">
              <a:buFont typeface="Wingdings" pitchFamily="2" charset="2"/>
              <a:buNone/>
            </a:pPr>
            <a:r>
              <a:rPr kumimoji="0" lang="en-US" altLang="zh-CN" sz="2000" b="1"/>
              <a:t>    if(A-&gt;base)</a:t>
            </a:r>
          </a:p>
          <a:p>
            <a:pPr lvl="1" eaLnBrk="1" hangingPunct="1">
              <a:buFont typeface="Wingdings" pitchFamily="2" charset="2"/>
              <a:buNone/>
            </a:pPr>
            <a:r>
              <a:rPr kumimoji="0" lang="en-US" altLang="zh-CN" sz="2000" b="1"/>
              <a:t>        free(A-&gt;base);</a:t>
            </a:r>
          </a:p>
          <a:p>
            <a:pPr lvl="1" eaLnBrk="1" hangingPunct="1">
              <a:buFont typeface="Wingdings" pitchFamily="2" charset="2"/>
              <a:buNone/>
            </a:pPr>
            <a:r>
              <a:rPr kumimoji="0" lang="en-US" altLang="zh-CN" sz="2000" b="1"/>
              <a:t>    if(A-&gt;bounds)</a:t>
            </a:r>
          </a:p>
          <a:p>
            <a:pPr lvl="1" eaLnBrk="1" hangingPunct="1">
              <a:buFont typeface="Wingdings" pitchFamily="2" charset="2"/>
              <a:buNone/>
            </a:pPr>
            <a:r>
              <a:rPr kumimoji="0" lang="en-US" altLang="zh-CN" sz="2000" b="1"/>
              <a:t>        free(A-&gt;bounds);</a:t>
            </a:r>
          </a:p>
          <a:p>
            <a:pPr lvl="1" eaLnBrk="1" hangingPunct="1">
              <a:buFont typeface="Wingdings" pitchFamily="2" charset="2"/>
              <a:buNone/>
            </a:pPr>
            <a:r>
              <a:rPr kumimoji="0" lang="en-US" altLang="zh-CN" sz="2000" b="1"/>
              <a:t>    if(A-&gt;constants)</a:t>
            </a:r>
          </a:p>
          <a:p>
            <a:pPr lvl="1" eaLnBrk="1" hangingPunct="1">
              <a:buFont typeface="Wingdings" pitchFamily="2" charset="2"/>
              <a:buNone/>
            </a:pPr>
            <a:r>
              <a:rPr kumimoji="0" lang="en-US" altLang="zh-CN" sz="2000" b="1"/>
              <a:t>        free(A-&gt;constants);</a:t>
            </a:r>
          </a:p>
          <a:p>
            <a:pPr lvl="1" eaLnBrk="1" hangingPunct="1">
              <a:buFont typeface="Wingdings" pitchFamily="2" charset="2"/>
              <a:buNone/>
            </a:pPr>
            <a:r>
              <a:rPr kumimoji="0" lang="en-US" altLang="zh-CN" sz="2000" b="1"/>
              <a:t>    A-&gt;base=A-&gt;bounds=A-&gt;constants=NULL;		/*</a:t>
            </a:r>
            <a:r>
              <a:rPr kumimoji="0" lang="zh-CN" altLang="en-US" sz="2000" b="1"/>
              <a:t>将各个指针指向空*</a:t>
            </a:r>
            <a:r>
              <a:rPr kumimoji="0" lang="en-US" altLang="zh-CN" sz="2000" b="1"/>
              <a:t>/</a:t>
            </a:r>
          </a:p>
          <a:p>
            <a:pPr lvl="1" eaLnBrk="1" hangingPunct="1">
              <a:buFont typeface="Wingdings" pitchFamily="2" charset="2"/>
              <a:buNone/>
            </a:pPr>
            <a:r>
              <a:rPr kumimoji="0" lang="en-US" altLang="zh-CN" sz="2000" b="1"/>
              <a:t>    A-&gt;dim=0;</a:t>
            </a:r>
          </a:p>
          <a:p>
            <a:pPr lvl="1" eaLnBrk="1" hangingPunct="1">
              <a:buFont typeface="Wingdings" pitchFamily="2" charset="2"/>
              <a:buNone/>
            </a:pPr>
            <a:r>
              <a:rPr kumimoji="0" lang="en-US" altLang="zh-CN" sz="2000" b="1"/>
              <a:t>}</a:t>
            </a:r>
          </a:p>
        </p:txBody>
      </p:sp>
      <p:sp>
        <p:nvSpPr>
          <p:cNvPr id="25604" name="Rectangle 7">
            <a:extLst>
              <a:ext uri="{FF2B5EF4-FFF2-40B4-BE49-F238E27FC236}">
                <a16:creationId xmlns:a16="http://schemas.microsoft.com/office/drawing/2014/main" id="{2A7F2B2C-D7CC-CE45-8C36-3656BF9863A9}"/>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5605" name="Rectangle 9">
            <a:extLst>
              <a:ext uri="{FF2B5EF4-FFF2-40B4-BE49-F238E27FC236}">
                <a16:creationId xmlns:a16="http://schemas.microsoft.com/office/drawing/2014/main" id="{4F4F8108-F041-8F4D-8089-4F15EECEE8BB}"/>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0063366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6159DCC-857D-E841-B64C-F4449A362B81}"/>
              </a:ext>
            </a:extLst>
          </p:cNvPr>
          <p:cNvSpPr>
            <a:spLocks noGrp="1" noChangeArrowheads="1"/>
          </p:cNvSpPr>
          <p:nvPr>
            <p:ph type="title"/>
          </p:nvPr>
        </p:nvSpPr>
        <p:spPr>
          <a:xfrm>
            <a:off x="971550" y="188913"/>
            <a:ext cx="7200900" cy="504825"/>
          </a:xfrm>
        </p:spPr>
        <p:txBody>
          <a:bodyPr/>
          <a:lstStyle/>
          <a:p>
            <a:pPr eaLnBrk="1" hangingPunct="1"/>
            <a:r>
              <a:rPr lang="zh-CN" altLang="en-US" dirty="0"/>
              <a:t> 数组的定义与运算</a:t>
            </a:r>
          </a:p>
        </p:txBody>
      </p:sp>
      <p:sp>
        <p:nvSpPr>
          <p:cNvPr id="360451" name="Rectangle 3">
            <a:extLst>
              <a:ext uri="{FF2B5EF4-FFF2-40B4-BE49-F238E27FC236}">
                <a16:creationId xmlns:a16="http://schemas.microsoft.com/office/drawing/2014/main" id="{5EE5B851-95F1-B947-9973-65124E27497E}"/>
              </a:ext>
            </a:extLst>
          </p:cNvPr>
          <p:cNvSpPr>
            <a:spLocks noGrp="1" noChangeArrowheads="1"/>
          </p:cNvSpPr>
          <p:nvPr>
            <p:ph type="body" idx="1"/>
          </p:nvPr>
        </p:nvSpPr>
        <p:spPr>
          <a:xfrm>
            <a:off x="539750" y="765175"/>
            <a:ext cx="7920038" cy="5184775"/>
          </a:xfrm>
        </p:spPr>
        <p:txBody>
          <a:bodyPr/>
          <a:lstStyle/>
          <a:p>
            <a:pPr eaLnBrk="1" hangingPunct="1">
              <a:lnSpc>
                <a:spcPct val="140000"/>
              </a:lnSpc>
            </a:pPr>
            <a:r>
              <a:rPr lang="zh-CN" altLang="zh-CN" dirty="0"/>
              <a:t>【例】利用数组的基本操作实现对数组的初始化、赋值、返回数组的值及定位操作。利用定义一个二维数组</a:t>
            </a:r>
            <a:r>
              <a:rPr lang="en-US" altLang="zh-CN" dirty="0"/>
              <a:t>B</a:t>
            </a:r>
            <a:r>
              <a:rPr lang="zh-CN" altLang="zh-CN" dirty="0"/>
              <a:t>，并将</a:t>
            </a:r>
            <a:r>
              <a:rPr lang="en-US" altLang="zh-CN" dirty="0"/>
              <a:t>B</a:t>
            </a:r>
            <a:r>
              <a:rPr lang="zh-CN" altLang="zh-CN" dirty="0"/>
              <a:t>初始化，然后将数组</a:t>
            </a:r>
            <a:r>
              <a:rPr lang="en-US" altLang="zh-CN" dirty="0"/>
              <a:t>B</a:t>
            </a:r>
            <a:r>
              <a:rPr lang="zh-CN" altLang="zh-CN" dirty="0"/>
              <a:t>的值依次赋值给数组</a:t>
            </a:r>
            <a:r>
              <a:rPr lang="en-US" altLang="zh-CN" dirty="0"/>
              <a:t>A</a:t>
            </a:r>
            <a:r>
              <a:rPr lang="zh-CN" altLang="zh-CN" dirty="0"/>
              <a:t>，并将数组</a:t>
            </a:r>
            <a:r>
              <a:rPr lang="en-US" altLang="zh-CN" dirty="0"/>
              <a:t>A</a:t>
            </a:r>
            <a:r>
              <a:rPr lang="zh-CN" altLang="zh-CN" dirty="0"/>
              <a:t>的元素输出。</a:t>
            </a:r>
            <a:endParaRPr lang="en-US" altLang="zh-CN" dirty="0"/>
          </a:p>
          <a:p>
            <a:pPr eaLnBrk="1" hangingPunct="1">
              <a:lnSpc>
                <a:spcPct val="140000"/>
              </a:lnSpc>
            </a:pPr>
            <a:r>
              <a:rPr lang="en-US" altLang="zh-CN" dirty="0"/>
              <a:t>【</a:t>
            </a:r>
            <a:r>
              <a:rPr lang="zh-CN" altLang="en-US" dirty="0"/>
              <a:t>分析</a:t>
            </a:r>
            <a:r>
              <a:rPr lang="en-US" altLang="zh-CN" dirty="0"/>
              <a:t>】</a:t>
            </a:r>
            <a:r>
              <a:rPr lang="zh-CN" altLang="en-US" dirty="0"/>
              <a:t>主要考察数组中元素的地址与下标之间的转换关系。通过这个例子让大家理解并熟练掌握数组的基本操作实现，学会利用元素的下标和根据基地址求元素在数组中的相对地址，并掌握涉及到可变参数的几个宏</a:t>
            </a:r>
            <a:r>
              <a:rPr lang="en-US" altLang="zh-CN" dirty="0" err="1"/>
              <a:t>va_list</a:t>
            </a:r>
            <a:r>
              <a:rPr lang="zh-CN" altLang="en-US" dirty="0"/>
              <a:t>、</a:t>
            </a:r>
            <a:r>
              <a:rPr lang="en-US" altLang="zh-CN" dirty="0" err="1"/>
              <a:t>va_arg</a:t>
            </a:r>
            <a:r>
              <a:rPr lang="zh-CN" altLang="en-US" dirty="0"/>
              <a:t>、</a:t>
            </a:r>
            <a:r>
              <a:rPr lang="en-US" altLang="zh-CN" dirty="0" err="1"/>
              <a:t>va_start</a:t>
            </a:r>
            <a:r>
              <a:rPr lang="zh-CN" altLang="en-US" dirty="0"/>
              <a:t>和</a:t>
            </a:r>
            <a:r>
              <a:rPr lang="en-US" altLang="zh-CN" dirty="0" err="1"/>
              <a:t>va_end</a:t>
            </a:r>
            <a:r>
              <a:rPr lang="zh-CN" altLang="en-US" dirty="0"/>
              <a:t>的使用。</a:t>
            </a:r>
          </a:p>
        </p:txBody>
      </p:sp>
      <p:pic>
        <p:nvPicPr>
          <p:cNvPr id="26628" name="Picture 4">
            <a:extLst>
              <a:ext uri="{FF2B5EF4-FFF2-40B4-BE49-F238E27FC236}">
                <a16:creationId xmlns:a16="http://schemas.microsoft.com/office/drawing/2014/main" id="{04D46C2E-C41F-E246-8F19-A7E300A33A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912253"/>
            <a:ext cx="3455740" cy="1978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4027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7FD092D-D3A1-4DEE-8B4C-06A9B1122D56}"/>
              </a:ext>
            </a:extLst>
          </p:cNvPr>
          <p:cNvSpPr>
            <a:spLocks noChangeArrowheads="1"/>
          </p:cNvSpPr>
          <p:nvPr/>
        </p:nvSpPr>
        <p:spPr bwMode="auto">
          <a:xfrm>
            <a:off x="301625" y="1562100"/>
            <a:ext cx="8591550" cy="1477963"/>
          </a:xfrm>
          <a:prstGeom prst="rect">
            <a:avLst/>
          </a:prstGeom>
          <a:solidFill>
            <a:schemeClr val="bg2">
              <a:lumMod val="20000"/>
              <a:lumOff val="80000"/>
            </a:schemeClr>
          </a:solidFill>
          <a:ln w="57150">
            <a:noFill/>
            <a:miter lim="800000"/>
            <a:headEnd/>
            <a:tailEnd/>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25000"/>
              </a:lnSpc>
              <a:defRPr/>
            </a:pPr>
            <a:r>
              <a:rPr lang="zh-CN" altLang="en-US" b="0">
                <a:ea typeface="楷体_GB2312"/>
                <a:cs typeface="楷体_GB2312"/>
                <a:sym typeface="+mn-lt"/>
              </a:rPr>
              <a:t>设有一个二维数组</a:t>
            </a:r>
            <a:r>
              <a:rPr lang="en-US" altLang="zh-CN" b="0" i="1">
                <a:ea typeface="楷体_GB2312"/>
                <a:cs typeface="楷体_GB2312"/>
                <a:sym typeface="+mn-lt"/>
              </a:rPr>
              <a:t>A</a:t>
            </a:r>
            <a:r>
              <a:rPr lang="en-US" altLang="zh-CN" b="0">
                <a:ea typeface="楷体_GB2312"/>
                <a:cs typeface="楷体_GB2312"/>
                <a:sym typeface="+mn-lt"/>
              </a:rPr>
              <a:t>[</a:t>
            </a:r>
            <a:r>
              <a:rPr lang="en-US" altLang="zh-CN" b="0" i="1">
                <a:ea typeface="楷体_GB2312"/>
                <a:cs typeface="楷体_GB2312"/>
                <a:sym typeface="+mn-lt"/>
              </a:rPr>
              <a:t>m</a:t>
            </a:r>
            <a:r>
              <a:rPr lang="en-US" altLang="zh-CN" b="0">
                <a:ea typeface="楷体_GB2312"/>
                <a:cs typeface="楷体_GB2312"/>
                <a:sym typeface="+mn-lt"/>
              </a:rPr>
              <a:t>][</a:t>
            </a:r>
            <a:r>
              <a:rPr lang="en-US" altLang="zh-CN" b="0" i="1">
                <a:ea typeface="楷体_GB2312"/>
                <a:cs typeface="楷体_GB2312"/>
                <a:sym typeface="+mn-lt"/>
              </a:rPr>
              <a:t>n</a:t>
            </a:r>
            <a:r>
              <a:rPr lang="en-US" altLang="zh-CN" b="0">
                <a:ea typeface="楷体_GB2312"/>
                <a:cs typeface="楷体_GB2312"/>
                <a:sym typeface="+mn-lt"/>
              </a:rPr>
              <a:t>]</a:t>
            </a:r>
            <a:r>
              <a:rPr lang="zh-CN" altLang="en-US" b="0">
                <a:solidFill>
                  <a:srgbClr val="FF0000"/>
                </a:solidFill>
                <a:ea typeface="楷体_GB2312"/>
                <a:cs typeface="楷体_GB2312"/>
                <a:sym typeface="+mn-lt"/>
              </a:rPr>
              <a:t>按行优先</a:t>
            </a:r>
            <a:r>
              <a:rPr lang="zh-CN" altLang="en-US" b="0">
                <a:ea typeface="楷体_GB2312"/>
                <a:cs typeface="楷体_GB2312"/>
                <a:sym typeface="+mn-lt"/>
              </a:rPr>
              <a:t>顺序存储，假设</a:t>
            </a:r>
            <a:r>
              <a:rPr lang="en-US" altLang="zh-CN" b="0" i="1">
                <a:ea typeface="楷体_GB2312"/>
                <a:cs typeface="楷体_GB2312"/>
                <a:sym typeface="+mn-lt"/>
              </a:rPr>
              <a:t>A</a:t>
            </a:r>
            <a:r>
              <a:rPr lang="en-US" altLang="zh-CN" b="0">
                <a:ea typeface="楷体_GB2312"/>
                <a:cs typeface="楷体_GB2312"/>
                <a:sym typeface="+mn-lt"/>
              </a:rPr>
              <a:t>[0][0]</a:t>
            </a:r>
            <a:r>
              <a:rPr lang="zh-CN" altLang="en-US" b="0">
                <a:ea typeface="楷体_GB2312"/>
                <a:cs typeface="楷体_GB2312"/>
                <a:sym typeface="+mn-lt"/>
              </a:rPr>
              <a:t>存放位置在</a:t>
            </a:r>
            <a:r>
              <a:rPr lang="en-US" altLang="zh-CN" b="0">
                <a:ea typeface="楷体_GB2312"/>
                <a:cs typeface="楷体_GB2312"/>
                <a:sym typeface="+mn-lt"/>
              </a:rPr>
              <a:t>644</a:t>
            </a:r>
            <a:r>
              <a:rPr lang="en-US" altLang="zh-CN" b="0" baseline="-30000">
                <a:ea typeface="楷体_GB2312"/>
                <a:cs typeface="楷体_GB2312"/>
                <a:sym typeface="+mn-lt"/>
              </a:rPr>
              <a:t>(10)</a:t>
            </a:r>
            <a:r>
              <a:rPr lang="zh-CN" altLang="en-US" b="0">
                <a:ea typeface="楷体_GB2312"/>
                <a:cs typeface="楷体_GB2312"/>
                <a:sym typeface="+mn-lt"/>
              </a:rPr>
              <a:t>，</a:t>
            </a:r>
            <a:r>
              <a:rPr lang="en-US" altLang="zh-CN" b="0" i="1">
                <a:ea typeface="楷体_GB2312"/>
                <a:cs typeface="楷体_GB2312"/>
                <a:sym typeface="+mn-lt"/>
              </a:rPr>
              <a:t>A</a:t>
            </a:r>
            <a:r>
              <a:rPr lang="en-US" altLang="zh-CN" b="0">
                <a:ea typeface="楷体_GB2312"/>
                <a:cs typeface="楷体_GB2312"/>
                <a:sym typeface="+mn-lt"/>
              </a:rPr>
              <a:t>[2][2]</a:t>
            </a:r>
            <a:r>
              <a:rPr lang="zh-CN" altLang="en-US" b="0">
                <a:ea typeface="楷体_GB2312"/>
                <a:cs typeface="楷体_GB2312"/>
                <a:sym typeface="+mn-lt"/>
              </a:rPr>
              <a:t>存放位置在</a:t>
            </a:r>
            <a:r>
              <a:rPr lang="en-US" altLang="zh-CN" b="0">
                <a:ea typeface="楷体_GB2312"/>
                <a:cs typeface="楷体_GB2312"/>
                <a:sym typeface="+mn-lt"/>
              </a:rPr>
              <a:t>676</a:t>
            </a:r>
            <a:r>
              <a:rPr lang="en-US" altLang="zh-CN" b="0" baseline="-30000">
                <a:ea typeface="楷体_GB2312"/>
                <a:cs typeface="楷体_GB2312"/>
                <a:sym typeface="+mn-lt"/>
              </a:rPr>
              <a:t>(10)</a:t>
            </a:r>
            <a:r>
              <a:rPr lang="zh-CN" altLang="en-US" b="0">
                <a:ea typeface="楷体_GB2312"/>
                <a:cs typeface="楷体_GB2312"/>
                <a:sym typeface="+mn-lt"/>
              </a:rPr>
              <a:t>，每个元素占一个空间，问</a:t>
            </a:r>
            <a:r>
              <a:rPr lang="en-US" altLang="zh-CN" b="0" i="1">
                <a:ea typeface="楷体_GB2312"/>
                <a:cs typeface="楷体_GB2312"/>
                <a:sym typeface="+mn-lt"/>
              </a:rPr>
              <a:t>A</a:t>
            </a:r>
            <a:r>
              <a:rPr lang="en-US" altLang="zh-CN" b="0">
                <a:ea typeface="楷体_GB2312"/>
                <a:cs typeface="楷体_GB2312"/>
                <a:sym typeface="+mn-lt"/>
              </a:rPr>
              <a:t>[3][3]</a:t>
            </a:r>
            <a:r>
              <a:rPr lang="en-US" altLang="zh-CN" b="0" baseline="-30000">
                <a:ea typeface="楷体_GB2312"/>
                <a:cs typeface="楷体_GB2312"/>
                <a:sym typeface="+mn-lt"/>
              </a:rPr>
              <a:t>(10)</a:t>
            </a:r>
            <a:r>
              <a:rPr lang="zh-CN" altLang="en-US" b="0">
                <a:ea typeface="楷体_GB2312"/>
                <a:cs typeface="楷体_GB2312"/>
                <a:sym typeface="+mn-lt"/>
              </a:rPr>
              <a:t>存放在什么位置？脚注</a:t>
            </a:r>
            <a:r>
              <a:rPr lang="en-US" altLang="zh-CN" b="0" baseline="-30000">
                <a:ea typeface="楷体_GB2312"/>
                <a:cs typeface="楷体_GB2312"/>
                <a:sym typeface="+mn-lt"/>
              </a:rPr>
              <a:t>(10)</a:t>
            </a:r>
            <a:r>
              <a:rPr lang="zh-CN" altLang="en-US" b="0">
                <a:ea typeface="楷体_GB2312"/>
                <a:cs typeface="楷体_GB2312"/>
                <a:sym typeface="+mn-lt"/>
              </a:rPr>
              <a:t>表示用</a:t>
            </a:r>
            <a:r>
              <a:rPr lang="en-US" altLang="zh-CN" b="0">
                <a:ea typeface="楷体_GB2312"/>
                <a:cs typeface="楷体_GB2312"/>
                <a:sym typeface="+mn-lt"/>
              </a:rPr>
              <a:t>10</a:t>
            </a:r>
            <a:r>
              <a:rPr lang="zh-CN" altLang="en-US" b="0">
                <a:ea typeface="楷体_GB2312"/>
                <a:cs typeface="楷体_GB2312"/>
                <a:sym typeface="+mn-lt"/>
              </a:rPr>
              <a:t>进制表示。</a:t>
            </a:r>
            <a:endParaRPr lang="en-US" altLang="zh-CN" b="0">
              <a:ea typeface="楷体_GB2312"/>
              <a:cs typeface="楷体_GB2312"/>
              <a:sym typeface="+mn-lt"/>
            </a:endParaRPr>
          </a:p>
        </p:txBody>
      </p:sp>
      <p:sp>
        <p:nvSpPr>
          <p:cNvPr id="776195" name="Rectangle 3">
            <a:extLst>
              <a:ext uri="{FF2B5EF4-FFF2-40B4-BE49-F238E27FC236}">
                <a16:creationId xmlns:a16="http://schemas.microsoft.com/office/drawing/2014/main" id="{B7CA66D6-0C32-A149-8565-016D8168849F}"/>
              </a:ext>
            </a:extLst>
          </p:cNvPr>
          <p:cNvSpPr>
            <a:spLocks noChangeArrowheads="1"/>
          </p:cNvSpPr>
          <p:nvPr/>
        </p:nvSpPr>
        <p:spPr bwMode="auto">
          <a:xfrm>
            <a:off x="301625" y="3290888"/>
            <a:ext cx="8591550" cy="1938337"/>
          </a:xfrm>
          <a:prstGeom prst="rect">
            <a:avLst/>
          </a:prstGeom>
          <a:solidFill>
            <a:srgbClr val="B6D2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69875">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00000"/>
              </a:lnSpc>
            </a:pPr>
            <a:r>
              <a:rPr lang="zh-CN" altLang="en-US" b="0">
                <a:ea typeface="楷体_GB2312" pitchFamily="49" charset="-122"/>
                <a:sym typeface="+mn-lt"/>
              </a:rPr>
              <a:t>设数组元素</a:t>
            </a:r>
            <a:r>
              <a:rPr lang="en-US" altLang="zh-CN" b="0">
                <a:ea typeface="楷体_GB2312" pitchFamily="49" charset="-122"/>
                <a:sym typeface="+mn-lt"/>
              </a:rPr>
              <a:t>A[i][j]</a:t>
            </a:r>
            <a:r>
              <a:rPr lang="zh-CN" altLang="en-US" b="0">
                <a:ea typeface="楷体_GB2312" pitchFamily="49" charset="-122"/>
                <a:sym typeface="+mn-lt"/>
              </a:rPr>
              <a:t>存放在起始地址为</a:t>
            </a:r>
            <a:r>
              <a:rPr lang="en-US" altLang="zh-CN" b="0">
                <a:ea typeface="楷体_GB2312" pitchFamily="49" charset="-122"/>
                <a:sym typeface="+mn-lt"/>
              </a:rPr>
              <a:t>Loc ( i, j ) </a:t>
            </a:r>
            <a:r>
              <a:rPr lang="zh-CN" altLang="en-US" b="0">
                <a:ea typeface="楷体_GB2312" pitchFamily="49" charset="-122"/>
                <a:sym typeface="+mn-lt"/>
              </a:rPr>
              <a:t>的存储单元中</a:t>
            </a:r>
          </a:p>
          <a:p>
            <a:pPr algn="just">
              <a:lnSpc>
                <a:spcPct val="100000"/>
              </a:lnSpc>
            </a:pPr>
            <a:endParaRPr lang="zh-CN" altLang="en-US" b="0">
              <a:ea typeface="楷体_GB2312" pitchFamily="49" charset="-122"/>
              <a:sym typeface="+mn-lt"/>
            </a:endParaRPr>
          </a:p>
          <a:p>
            <a:pPr algn="just">
              <a:lnSpc>
                <a:spcPct val="100000"/>
              </a:lnSpc>
            </a:pPr>
            <a:r>
              <a:rPr lang="zh-CN" altLang="en-US" b="0">
                <a:ea typeface="楷体_GB2312" pitchFamily="49" charset="-122"/>
                <a:sym typeface="+mn-lt"/>
              </a:rPr>
              <a:t>∵ </a:t>
            </a:r>
            <a:r>
              <a:rPr lang="en-US" altLang="zh-CN" b="0">
                <a:ea typeface="楷体_GB2312" pitchFamily="49" charset="-122"/>
                <a:sym typeface="+mn-lt"/>
              </a:rPr>
              <a:t>Loc ( 2, 2 ) = Loc ( 0, 0 ) + 2 * n + 2 = 644 + 2 * n + 2 = 676.</a:t>
            </a:r>
          </a:p>
          <a:p>
            <a:pPr algn="just">
              <a:lnSpc>
                <a:spcPct val="100000"/>
              </a:lnSpc>
            </a:pPr>
            <a:r>
              <a:rPr lang="en-US" altLang="zh-CN" b="0">
                <a:ea typeface="楷体_GB2312" pitchFamily="49" charset="-122"/>
                <a:sym typeface="+mn-lt"/>
              </a:rPr>
              <a:t>∴ n = ( 676 - 2 - 644 ) / 2 = 15</a:t>
            </a:r>
          </a:p>
          <a:p>
            <a:pPr algn="just">
              <a:lnSpc>
                <a:spcPct val="100000"/>
              </a:lnSpc>
            </a:pPr>
            <a:r>
              <a:rPr lang="en-US" altLang="zh-CN" b="0">
                <a:ea typeface="楷体_GB2312" pitchFamily="49" charset="-122"/>
                <a:sym typeface="+mn-lt"/>
              </a:rPr>
              <a:t>∴ Loc ( 3, 3 ) = Loc ( 0, 0 ) + 3 * 15 + 3 = 644 + 45 + 3 = 692.</a:t>
            </a:r>
          </a:p>
        </p:txBody>
      </p:sp>
      <p:sp>
        <p:nvSpPr>
          <p:cNvPr id="57348" name="Rectangle 4">
            <a:extLst>
              <a:ext uri="{FF2B5EF4-FFF2-40B4-BE49-F238E27FC236}">
                <a16:creationId xmlns:a16="http://schemas.microsoft.com/office/drawing/2014/main" id="{D6BE1567-AEC2-41B3-84CA-5D7779A0E471}"/>
              </a:ext>
            </a:extLst>
          </p:cNvPr>
          <p:cNvSpPr>
            <a:spLocks noChangeArrowheads="1"/>
          </p:cNvSpPr>
          <p:nvPr/>
        </p:nvSpPr>
        <p:spPr bwMode="auto">
          <a:xfrm>
            <a:off x="900113" y="158750"/>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a:solidFill>
                  <a:schemeClr val="bg1"/>
                </a:solidFill>
                <a:latin typeface="+mn-lt"/>
                <a:ea typeface="+mn-ea"/>
                <a:cs typeface="+mn-ea"/>
                <a:sym typeface="+mn-lt"/>
              </a:rPr>
              <a:t>练习</a:t>
            </a:r>
          </a:p>
        </p:txBody>
      </p:sp>
      <p:sp>
        <p:nvSpPr>
          <p:cNvPr id="6" name="Shape 26">
            <a:extLst>
              <a:ext uri="{FF2B5EF4-FFF2-40B4-BE49-F238E27FC236}">
                <a16:creationId xmlns:a16="http://schemas.microsoft.com/office/drawing/2014/main" id="{CC3EB78C-B0CB-4EDC-A366-39838DB7CFC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35069436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776195">
                                            <p:bg/>
                                          </p:spTgt>
                                        </p:tgtEl>
                                        <p:attrNameLst>
                                          <p:attrName>style.visibility</p:attrName>
                                        </p:attrNameLst>
                                      </p:cBhvr>
                                      <p:to>
                                        <p:strVal val="visible"/>
                                      </p:to>
                                    </p:set>
                                    <p:animEffect transition="in" filter="barn(inHorizontal)">
                                      <p:cBhvr>
                                        <p:cTn id="7" dur="500"/>
                                        <p:tgtEl>
                                          <p:spTgt spid="77619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776195">
                                            <p:txEl>
                                              <p:pRg st="0" end="0"/>
                                            </p:txEl>
                                          </p:spTgt>
                                        </p:tgtEl>
                                        <p:attrNameLst>
                                          <p:attrName>style.visibility</p:attrName>
                                        </p:attrNameLst>
                                      </p:cBhvr>
                                      <p:to>
                                        <p:strVal val="visible"/>
                                      </p:to>
                                    </p:set>
                                    <p:animEffect transition="in" filter="barn(inHorizontal)">
                                      <p:cBhvr>
                                        <p:cTn id="12" dur="500"/>
                                        <p:tgtEl>
                                          <p:spTgt spid="77619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776195">
                                            <p:txEl>
                                              <p:pRg st="2" end="2"/>
                                            </p:txEl>
                                          </p:spTgt>
                                        </p:tgtEl>
                                        <p:attrNameLst>
                                          <p:attrName>style.visibility</p:attrName>
                                        </p:attrNameLst>
                                      </p:cBhvr>
                                      <p:to>
                                        <p:strVal val="visible"/>
                                      </p:to>
                                    </p:set>
                                    <p:animEffect transition="in" filter="barn(inHorizontal)">
                                      <p:cBhvr>
                                        <p:cTn id="17" dur="500"/>
                                        <p:tgtEl>
                                          <p:spTgt spid="7761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grpId="0" nodeType="clickEffect">
                                  <p:stCondLst>
                                    <p:cond delay="0"/>
                                  </p:stCondLst>
                                  <p:childTnLst>
                                    <p:set>
                                      <p:cBhvr>
                                        <p:cTn id="21" dur="1" fill="hold">
                                          <p:stCondLst>
                                            <p:cond delay="0"/>
                                          </p:stCondLst>
                                        </p:cTn>
                                        <p:tgtEl>
                                          <p:spTgt spid="776195">
                                            <p:txEl>
                                              <p:pRg st="3" end="3"/>
                                            </p:txEl>
                                          </p:spTgt>
                                        </p:tgtEl>
                                        <p:attrNameLst>
                                          <p:attrName>style.visibility</p:attrName>
                                        </p:attrNameLst>
                                      </p:cBhvr>
                                      <p:to>
                                        <p:strVal val="visible"/>
                                      </p:to>
                                    </p:set>
                                    <p:animEffect transition="in" filter="barn(inHorizontal)">
                                      <p:cBhvr>
                                        <p:cTn id="22" dur="500"/>
                                        <p:tgtEl>
                                          <p:spTgt spid="7761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6" fill="hold" grpId="0" nodeType="clickEffect">
                                  <p:stCondLst>
                                    <p:cond delay="0"/>
                                  </p:stCondLst>
                                  <p:childTnLst>
                                    <p:set>
                                      <p:cBhvr>
                                        <p:cTn id="26" dur="1" fill="hold">
                                          <p:stCondLst>
                                            <p:cond delay="0"/>
                                          </p:stCondLst>
                                        </p:cTn>
                                        <p:tgtEl>
                                          <p:spTgt spid="776195">
                                            <p:txEl>
                                              <p:pRg st="4" end="4"/>
                                            </p:txEl>
                                          </p:spTgt>
                                        </p:tgtEl>
                                        <p:attrNameLst>
                                          <p:attrName>style.visibility</p:attrName>
                                        </p:attrNameLst>
                                      </p:cBhvr>
                                      <p:to>
                                        <p:strVal val="visible"/>
                                      </p:to>
                                    </p:set>
                                    <p:animEffect transition="in" filter="barn(inHorizontal)">
                                      <p:cBhvr>
                                        <p:cTn id="27" dur="500"/>
                                        <p:tgtEl>
                                          <p:spTgt spid="776195">
                                            <p:txEl>
                                              <p:pRg st="4" end="4"/>
                                            </p:txEl>
                                          </p:spTgt>
                                        </p:tgtEl>
                                      </p:cBhvr>
                                    </p:animEffect>
                                  </p:childTnLst>
                                </p:cTn>
                              </p:par>
                              <p:par>
                                <p:cTn id="28" presetID="42" presetClass="entr" presetSubtype="0"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1000"/>
                                        <p:tgtEl>
                                          <p:spTgt spid="6"/>
                                        </p:tgtEl>
                                      </p:cBhvr>
                                    </p:animEffect>
                                    <p:anim calcmode="lin" valueType="num">
                                      <p:cBhvr>
                                        <p:cTn id="31" dur="1000" fill="hold"/>
                                        <p:tgtEl>
                                          <p:spTgt spid="6"/>
                                        </p:tgtEl>
                                        <p:attrNameLst>
                                          <p:attrName>ppt_x</p:attrName>
                                        </p:attrNameLst>
                                      </p:cBhvr>
                                      <p:tavLst>
                                        <p:tav tm="0">
                                          <p:val>
                                            <p:strVal val="#ppt_x"/>
                                          </p:val>
                                        </p:tav>
                                        <p:tav tm="100000">
                                          <p:val>
                                            <p:strVal val="#ppt_x"/>
                                          </p:val>
                                        </p:tav>
                                      </p:tavLst>
                                    </p:anim>
                                    <p:anim calcmode="lin" valueType="num">
                                      <p:cBhvr>
                                        <p:cTn id="3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6195" grpId="0" build="p"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2AD8385-A6EC-4960-A7C3-AC01DA472679}"/>
              </a:ext>
            </a:extLst>
          </p:cNvPr>
          <p:cNvSpPr/>
          <p:nvPr/>
        </p:nvSpPr>
        <p:spPr bwMode="auto">
          <a:xfrm>
            <a:off x="576263" y="1893888"/>
            <a:ext cx="8135937" cy="2178050"/>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1682" name="Rectangle 2">
            <a:extLst>
              <a:ext uri="{FF2B5EF4-FFF2-40B4-BE49-F238E27FC236}">
                <a16:creationId xmlns:a16="http://schemas.microsoft.com/office/drawing/2014/main" id="{4224465F-FCA8-0D42-ACAA-782BA166ABBA}"/>
              </a:ext>
            </a:extLst>
          </p:cNvPr>
          <p:cNvSpPr>
            <a:spLocks noChangeArrowheads="1"/>
          </p:cNvSpPr>
          <p:nvPr/>
        </p:nvSpPr>
        <p:spPr bwMode="auto">
          <a:xfrm>
            <a:off x="719138" y="1893888"/>
            <a:ext cx="7993062"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r>
              <a:rPr lang="zh-CN" altLang="en-US" b="0">
                <a:ea typeface="楷体_GB2312" pitchFamily="49" charset="-122"/>
                <a:sym typeface="+mn-lt"/>
              </a:rPr>
              <a:t>设有二维数组</a:t>
            </a:r>
            <a:r>
              <a:rPr lang="en-US" altLang="zh-CN" b="0">
                <a:ea typeface="楷体_GB2312" pitchFamily="49" charset="-122"/>
                <a:sym typeface="+mn-lt"/>
              </a:rPr>
              <a:t>A[10,20]</a:t>
            </a:r>
            <a:r>
              <a:rPr lang="zh-CN" altLang="en-US" b="0">
                <a:ea typeface="楷体_GB2312" pitchFamily="49" charset="-122"/>
                <a:sym typeface="+mn-lt"/>
              </a:rPr>
              <a:t>，其每个元素占两个字节， </a:t>
            </a:r>
            <a:r>
              <a:rPr lang="en-US" altLang="zh-CN" b="0" i="1">
                <a:ea typeface="楷体_GB2312" pitchFamily="49" charset="-122"/>
                <a:sym typeface="+mn-lt"/>
              </a:rPr>
              <a:t>A</a:t>
            </a:r>
            <a:r>
              <a:rPr lang="en-US" altLang="zh-CN" b="0">
                <a:ea typeface="楷体_GB2312" pitchFamily="49" charset="-122"/>
                <a:sym typeface="+mn-lt"/>
              </a:rPr>
              <a:t>[0][0]</a:t>
            </a:r>
            <a:r>
              <a:rPr lang="zh-CN" altLang="en-US" b="0">
                <a:ea typeface="楷体_GB2312" pitchFamily="49" charset="-122"/>
                <a:sym typeface="+mn-lt"/>
              </a:rPr>
              <a:t>存储地址为</a:t>
            </a:r>
            <a:r>
              <a:rPr lang="en-US" altLang="zh-CN" b="0">
                <a:ea typeface="楷体_GB2312" pitchFamily="49" charset="-122"/>
                <a:sym typeface="+mn-lt"/>
              </a:rPr>
              <a:t>100</a:t>
            </a:r>
            <a:r>
              <a:rPr lang="zh-CN" altLang="en-US" b="0">
                <a:ea typeface="楷体_GB2312" pitchFamily="49" charset="-122"/>
                <a:sym typeface="+mn-lt"/>
              </a:rPr>
              <a:t>，若</a:t>
            </a:r>
            <a:r>
              <a:rPr lang="zh-CN" altLang="en-US" b="0">
                <a:solidFill>
                  <a:srgbClr val="FF0000"/>
                </a:solidFill>
                <a:ea typeface="楷体_GB2312" pitchFamily="49" charset="-122"/>
                <a:sym typeface="+mn-lt"/>
              </a:rPr>
              <a:t>按行优先</a:t>
            </a:r>
            <a:r>
              <a:rPr lang="zh-CN" altLang="en-US" b="0">
                <a:ea typeface="楷体_GB2312" pitchFamily="49" charset="-122"/>
                <a:sym typeface="+mn-lt"/>
              </a:rPr>
              <a:t>顺序存储，则元素</a:t>
            </a:r>
            <a:r>
              <a:rPr lang="en-US" altLang="zh-CN" b="0">
                <a:ea typeface="楷体_GB2312" pitchFamily="49" charset="-122"/>
                <a:sym typeface="+mn-lt"/>
              </a:rPr>
              <a:t>A[6,6]</a:t>
            </a:r>
            <a:r>
              <a:rPr lang="zh-CN" altLang="en-US" b="0">
                <a:ea typeface="楷体_GB2312" pitchFamily="49" charset="-122"/>
                <a:sym typeface="+mn-lt"/>
              </a:rPr>
              <a:t>的存储地址为</a:t>
            </a:r>
            <a:r>
              <a:rPr lang="zh-CN" altLang="en-US" b="0" u="sng">
                <a:ea typeface="楷体_GB2312" pitchFamily="49" charset="-122"/>
                <a:sym typeface="+mn-lt"/>
              </a:rPr>
              <a:t>         </a:t>
            </a:r>
            <a:r>
              <a:rPr lang="zh-CN" altLang="en-US" b="0">
                <a:ea typeface="楷体_GB2312" pitchFamily="49" charset="-122"/>
                <a:sym typeface="+mn-lt"/>
              </a:rPr>
              <a:t>，</a:t>
            </a:r>
            <a:r>
              <a:rPr lang="zh-CN" altLang="en-US" b="0">
                <a:solidFill>
                  <a:srgbClr val="FF0000"/>
                </a:solidFill>
                <a:ea typeface="楷体_GB2312" pitchFamily="49" charset="-122"/>
                <a:sym typeface="+mn-lt"/>
              </a:rPr>
              <a:t>按列优先</a:t>
            </a:r>
            <a:r>
              <a:rPr lang="zh-CN" altLang="en-US" b="0">
                <a:ea typeface="楷体_GB2312" pitchFamily="49" charset="-122"/>
                <a:sym typeface="+mn-lt"/>
              </a:rPr>
              <a:t>顺序存储，元素</a:t>
            </a:r>
            <a:r>
              <a:rPr lang="en-US" altLang="zh-CN" b="0">
                <a:ea typeface="楷体_GB2312" pitchFamily="49" charset="-122"/>
                <a:sym typeface="+mn-lt"/>
              </a:rPr>
              <a:t>A[6,6]</a:t>
            </a:r>
            <a:r>
              <a:rPr lang="zh-CN" altLang="en-US" b="0">
                <a:ea typeface="楷体_GB2312" pitchFamily="49" charset="-122"/>
                <a:sym typeface="+mn-lt"/>
              </a:rPr>
              <a:t>的存储地址为</a:t>
            </a:r>
            <a:r>
              <a:rPr lang="zh-CN" altLang="en-US" b="0" u="sng">
                <a:ea typeface="楷体_GB2312" pitchFamily="49" charset="-122"/>
                <a:sym typeface="+mn-lt"/>
              </a:rPr>
              <a:t>         </a:t>
            </a:r>
            <a:r>
              <a:rPr lang="zh-CN" altLang="en-US" b="0">
                <a:ea typeface="楷体_GB2312" pitchFamily="49" charset="-122"/>
                <a:sym typeface="+mn-lt"/>
              </a:rPr>
              <a:t>。 </a:t>
            </a:r>
          </a:p>
        </p:txBody>
      </p:sp>
      <p:sp>
        <p:nvSpPr>
          <p:cNvPr id="58371" name="Rectangle 3">
            <a:extLst>
              <a:ext uri="{FF2B5EF4-FFF2-40B4-BE49-F238E27FC236}">
                <a16:creationId xmlns:a16="http://schemas.microsoft.com/office/drawing/2014/main" id="{F414584B-9F2C-4472-B10C-762390BE0E81}"/>
              </a:ext>
            </a:extLst>
          </p:cNvPr>
          <p:cNvSpPr>
            <a:spLocks noChangeArrowheads="1"/>
          </p:cNvSpPr>
          <p:nvPr/>
        </p:nvSpPr>
        <p:spPr bwMode="auto">
          <a:xfrm>
            <a:off x="827088" y="161925"/>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练习</a:t>
            </a:r>
          </a:p>
        </p:txBody>
      </p:sp>
      <p:sp>
        <p:nvSpPr>
          <p:cNvPr id="777220" name="Rectangle 4">
            <a:extLst>
              <a:ext uri="{FF2B5EF4-FFF2-40B4-BE49-F238E27FC236}">
                <a16:creationId xmlns:a16="http://schemas.microsoft.com/office/drawing/2014/main" id="{0468EC72-0021-481E-80C8-FD37DE4573C2}"/>
              </a:ext>
            </a:extLst>
          </p:cNvPr>
          <p:cNvSpPr>
            <a:spLocks noChangeArrowheads="1"/>
          </p:cNvSpPr>
          <p:nvPr/>
        </p:nvSpPr>
        <p:spPr bwMode="auto">
          <a:xfrm>
            <a:off x="2092325" y="2819400"/>
            <a:ext cx="650875" cy="523875"/>
          </a:xfrm>
          <a:prstGeom prst="rect">
            <a:avLst/>
          </a:prstGeom>
          <a:no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dirty="0">
                <a:solidFill>
                  <a:schemeClr val="hlink"/>
                </a:solidFill>
                <a:latin typeface="+mn-lt"/>
                <a:ea typeface="+mn-ea"/>
                <a:cs typeface="+mn-ea"/>
                <a:sym typeface="+mn-lt"/>
              </a:rPr>
              <a:t>352</a:t>
            </a:r>
          </a:p>
        </p:txBody>
      </p:sp>
      <p:sp>
        <p:nvSpPr>
          <p:cNvPr id="777221" name="Rectangle 5">
            <a:extLst>
              <a:ext uri="{FF2B5EF4-FFF2-40B4-BE49-F238E27FC236}">
                <a16:creationId xmlns:a16="http://schemas.microsoft.com/office/drawing/2014/main" id="{E27B3184-3003-421E-9493-5A09C2DA44A3}"/>
              </a:ext>
            </a:extLst>
          </p:cNvPr>
          <p:cNvSpPr>
            <a:spLocks noChangeArrowheads="1"/>
          </p:cNvSpPr>
          <p:nvPr/>
        </p:nvSpPr>
        <p:spPr bwMode="auto">
          <a:xfrm>
            <a:off x="1441450" y="3268663"/>
            <a:ext cx="649288" cy="525462"/>
          </a:xfrm>
          <a:prstGeom prst="rect">
            <a:avLst/>
          </a:prstGeom>
          <a:no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a:solidFill>
                  <a:schemeClr val="hlink"/>
                </a:solidFill>
                <a:latin typeface="+mn-lt"/>
                <a:ea typeface="+mn-ea"/>
                <a:cs typeface="+mn-ea"/>
                <a:sym typeface="+mn-lt"/>
              </a:rPr>
              <a:t>232</a:t>
            </a:r>
          </a:p>
        </p:txBody>
      </p:sp>
      <p:sp>
        <p:nvSpPr>
          <p:cNvPr id="777222" name="Rectangle 6">
            <a:extLst>
              <a:ext uri="{FF2B5EF4-FFF2-40B4-BE49-F238E27FC236}">
                <a16:creationId xmlns:a16="http://schemas.microsoft.com/office/drawing/2014/main" id="{F3590AF1-230C-455A-9645-E2ACAB73813E}"/>
              </a:ext>
            </a:extLst>
          </p:cNvPr>
          <p:cNvSpPr>
            <a:spLocks noChangeArrowheads="1"/>
          </p:cNvSpPr>
          <p:nvPr/>
        </p:nvSpPr>
        <p:spPr bwMode="auto">
          <a:xfrm>
            <a:off x="576263" y="4297363"/>
            <a:ext cx="3959225" cy="523875"/>
          </a:xfrm>
          <a:prstGeom prst="rect">
            <a:avLst/>
          </a:prstGeom>
          <a:solidFill>
            <a:srgbClr val="CCCCFF"/>
          </a:solid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a:solidFill>
                  <a:schemeClr val="hlink"/>
                </a:solidFill>
                <a:latin typeface="+mn-lt"/>
                <a:ea typeface="+mn-ea"/>
                <a:cs typeface="+mn-ea"/>
                <a:sym typeface="+mn-lt"/>
              </a:rPr>
              <a:t>(6*20+6)*2+100=352</a:t>
            </a:r>
          </a:p>
        </p:txBody>
      </p:sp>
      <p:sp>
        <p:nvSpPr>
          <p:cNvPr id="777223" name="Rectangle 7">
            <a:extLst>
              <a:ext uri="{FF2B5EF4-FFF2-40B4-BE49-F238E27FC236}">
                <a16:creationId xmlns:a16="http://schemas.microsoft.com/office/drawing/2014/main" id="{5B6DC139-0B4A-4C68-936D-6639240F1920}"/>
              </a:ext>
            </a:extLst>
          </p:cNvPr>
          <p:cNvSpPr>
            <a:spLocks noChangeArrowheads="1"/>
          </p:cNvSpPr>
          <p:nvPr/>
        </p:nvSpPr>
        <p:spPr bwMode="auto">
          <a:xfrm>
            <a:off x="4822825" y="4297363"/>
            <a:ext cx="3889375" cy="523875"/>
          </a:xfrm>
          <a:prstGeom prst="rect">
            <a:avLst/>
          </a:prstGeom>
          <a:solidFill>
            <a:srgbClr val="CCCCFF"/>
          </a:solidFill>
          <a:ln w="5715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30000"/>
              </a:lnSpc>
              <a:spcBef>
                <a:spcPct val="20000"/>
              </a:spcBef>
              <a:buFont typeface="Arial" panose="020B0604020202020204" pitchFamily="34" charset="0"/>
              <a:buNone/>
              <a:defRPr/>
            </a:pPr>
            <a:r>
              <a:rPr lang="en-US" altLang="zh-CN" b="0" dirty="0">
                <a:solidFill>
                  <a:schemeClr val="hlink"/>
                </a:solidFill>
                <a:latin typeface="+mn-lt"/>
                <a:ea typeface="+mn-ea"/>
                <a:cs typeface="+mn-ea"/>
                <a:sym typeface="+mn-lt"/>
              </a:rPr>
              <a:t>(6*10+6)*2+100=232</a:t>
            </a:r>
          </a:p>
        </p:txBody>
      </p:sp>
      <p:sp>
        <p:nvSpPr>
          <p:cNvPr id="10" name="Shape 26">
            <a:extLst>
              <a:ext uri="{FF2B5EF4-FFF2-40B4-BE49-F238E27FC236}">
                <a16:creationId xmlns:a16="http://schemas.microsoft.com/office/drawing/2014/main" id="{9BFC5556-385D-4587-898D-841E478BCDCB}"/>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1076194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77222"/>
                                        </p:tgtEl>
                                        <p:attrNameLst>
                                          <p:attrName>style.visibility</p:attrName>
                                        </p:attrNameLst>
                                      </p:cBhvr>
                                      <p:to>
                                        <p:strVal val="visible"/>
                                      </p:to>
                                    </p:set>
                                    <p:anim calcmode="lin" valueType="num">
                                      <p:cBhvr additive="base">
                                        <p:cTn id="7" dur="500" fill="hold"/>
                                        <p:tgtEl>
                                          <p:spTgt spid="777222"/>
                                        </p:tgtEl>
                                        <p:attrNameLst>
                                          <p:attrName>ppt_x</p:attrName>
                                        </p:attrNameLst>
                                      </p:cBhvr>
                                      <p:tavLst>
                                        <p:tav tm="0">
                                          <p:val>
                                            <p:strVal val="#ppt_x"/>
                                          </p:val>
                                        </p:tav>
                                        <p:tav tm="100000">
                                          <p:val>
                                            <p:strVal val="#ppt_x"/>
                                          </p:val>
                                        </p:tav>
                                      </p:tavLst>
                                    </p:anim>
                                    <p:anim calcmode="lin" valueType="num">
                                      <p:cBhvr additive="base">
                                        <p:cTn id="8" dur="500" fill="hold"/>
                                        <p:tgtEl>
                                          <p:spTgt spid="7772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77220"/>
                                        </p:tgtEl>
                                        <p:attrNameLst>
                                          <p:attrName>style.visibility</p:attrName>
                                        </p:attrNameLst>
                                      </p:cBhvr>
                                      <p:to>
                                        <p:strVal val="visible"/>
                                      </p:to>
                                    </p:set>
                                    <p:anim calcmode="lin" valueType="num">
                                      <p:cBhvr additive="base">
                                        <p:cTn id="13" dur="500" fill="hold"/>
                                        <p:tgtEl>
                                          <p:spTgt spid="777220"/>
                                        </p:tgtEl>
                                        <p:attrNameLst>
                                          <p:attrName>ppt_x</p:attrName>
                                        </p:attrNameLst>
                                      </p:cBhvr>
                                      <p:tavLst>
                                        <p:tav tm="0">
                                          <p:val>
                                            <p:strVal val="#ppt_x"/>
                                          </p:val>
                                        </p:tav>
                                        <p:tav tm="100000">
                                          <p:val>
                                            <p:strVal val="#ppt_x"/>
                                          </p:val>
                                        </p:tav>
                                      </p:tavLst>
                                    </p:anim>
                                    <p:anim calcmode="lin" valueType="num">
                                      <p:cBhvr additive="base">
                                        <p:cTn id="14" dur="500" fill="hold"/>
                                        <p:tgtEl>
                                          <p:spTgt spid="77722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77223"/>
                                        </p:tgtEl>
                                        <p:attrNameLst>
                                          <p:attrName>style.visibility</p:attrName>
                                        </p:attrNameLst>
                                      </p:cBhvr>
                                      <p:to>
                                        <p:strVal val="visible"/>
                                      </p:to>
                                    </p:set>
                                    <p:anim calcmode="lin" valueType="num">
                                      <p:cBhvr additive="base">
                                        <p:cTn id="19" dur="500" fill="hold"/>
                                        <p:tgtEl>
                                          <p:spTgt spid="777223"/>
                                        </p:tgtEl>
                                        <p:attrNameLst>
                                          <p:attrName>ppt_x</p:attrName>
                                        </p:attrNameLst>
                                      </p:cBhvr>
                                      <p:tavLst>
                                        <p:tav tm="0">
                                          <p:val>
                                            <p:strVal val="#ppt_x"/>
                                          </p:val>
                                        </p:tav>
                                        <p:tav tm="100000">
                                          <p:val>
                                            <p:strVal val="#ppt_x"/>
                                          </p:val>
                                        </p:tav>
                                      </p:tavLst>
                                    </p:anim>
                                    <p:anim calcmode="lin" valueType="num">
                                      <p:cBhvr additive="base">
                                        <p:cTn id="20" dur="500" fill="hold"/>
                                        <p:tgtEl>
                                          <p:spTgt spid="77722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77221"/>
                                        </p:tgtEl>
                                        <p:attrNameLst>
                                          <p:attrName>style.visibility</p:attrName>
                                        </p:attrNameLst>
                                      </p:cBhvr>
                                      <p:to>
                                        <p:strVal val="visible"/>
                                      </p:to>
                                    </p:set>
                                    <p:anim calcmode="lin" valueType="num">
                                      <p:cBhvr additive="base">
                                        <p:cTn id="25" dur="500" fill="hold"/>
                                        <p:tgtEl>
                                          <p:spTgt spid="777221"/>
                                        </p:tgtEl>
                                        <p:attrNameLst>
                                          <p:attrName>ppt_x</p:attrName>
                                        </p:attrNameLst>
                                      </p:cBhvr>
                                      <p:tavLst>
                                        <p:tav tm="0">
                                          <p:val>
                                            <p:strVal val="#ppt_x"/>
                                          </p:val>
                                        </p:tav>
                                        <p:tav tm="100000">
                                          <p:val>
                                            <p:strVal val="#ppt_x"/>
                                          </p:val>
                                        </p:tav>
                                      </p:tavLst>
                                    </p:anim>
                                    <p:anim calcmode="lin" valueType="num">
                                      <p:cBhvr additive="base">
                                        <p:cTn id="26" dur="500" fill="hold"/>
                                        <p:tgtEl>
                                          <p:spTgt spid="777221"/>
                                        </p:tgtEl>
                                        <p:attrNameLst>
                                          <p:attrName>ppt_y</p:attrName>
                                        </p:attrNameLst>
                                      </p:cBhvr>
                                      <p:tavLst>
                                        <p:tav tm="0">
                                          <p:val>
                                            <p:strVal val="1+#ppt_h/2"/>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7220" grpId="0"/>
      <p:bldP spid="777221" grpId="0"/>
      <p:bldP spid="777222" grpId="0" animBg="1"/>
      <p:bldP spid="777223"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6">
            <a:extLst>
              <a:ext uri="{FF2B5EF4-FFF2-40B4-BE49-F238E27FC236}">
                <a16:creationId xmlns:a16="http://schemas.microsoft.com/office/drawing/2014/main" id="{C042119F-B979-8948-AFF6-A758D1D49CE2}"/>
              </a:ext>
            </a:extLst>
          </p:cNvPr>
          <p:cNvSpPr>
            <a:spLocks noChangeArrowheads="1"/>
          </p:cNvSpPr>
          <p:nvPr/>
        </p:nvSpPr>
        <p:spPr bwMode="auto">
          <a:xfrm>
            <a:off x="946150" y="239713"/>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特殊矩阵的压缩存储</a:t>
            </a:r>
          </a:p>
        </p:txBody>
      </p:sp>
      <p:grpSp>
        <p:nvGrpSpPr>
          <p:cNvPr id="72706" name="组合 24">
            <a:extLst>
              <a:ext uri="{FF2B5EF4-FFF2-40B4-BE49-F238E27FC236}">
                <a16:creationId xmlns:a16="http://schemas.microsoft.com/office/drawing/2014/main" id="{1DD8E493-44C3-9E44-8F46-1514F7516D4E}"/>
              </a:ext>
            </a:extLst>
          </p:cNvPr>
          <p:cNvGrpSpPr>
            <a:grpSpLocks/>
          </p:cNvGrpSpPr>
          <p:nvPr/>
        </p:nvGrpSpPr>
        <p:grpSpPr bwMode="auto">
          <a:xfrm>
            <a:off x="827088" y="1474788"/>
            <a:ext cx="487362" cy="584200"/>
            <a:chOff x="685009" y="1514252"/>
            <a:chExt cx="365522" cy="438150"/>
          </a:xfrm>
        </p:grpSpPr>
        <p:sp>
          <p:nvSpPr>
            <p:cNvPr id="26" name="Flowchart: Off-page Connector 108">
              <a:extLst>
                <a:ext uri="{FF2B5EF4-FFF2-40B4-BE49-F238E27FC236}">
                  <a16:creationId xmlns:a16="http://schemas.microsoft.com/office/drawing/2014/main" id="{6409757E-D7D2-49F9-A98C-D6BB24CAC5BD}"/>
                </a:ext>
              </a:extLst>
            </p:cNvPr>
            <p:cNvSpPr/>
            <p:nvPr/>
          </p:nvSpPr>
          <p:spPr bwMode="auto">
            <a:xfrm>
              <a:off x="704059" y="1529730"/>
              <a:ext cx="317897" cy="422672"/>
            </a:xfrm>
            <a:prstGeom prst="flowChartOffpageConnector">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27" name="Oval 111">
              <a:extLst>
                <a:ext uri="{FF2B5EF4-FFF2-40B4-BE49-F238E27FC236}">
                  <a16:creationId xmlns:a16="http://schemas.microsoft.com/office/drawing/2014/main" id="{BF735B04-4258-462E-B574-709833BBB136}"/>
                </a:ext>
              </a:extLst>
            </p:cNvPr>
            <p:cNvSpPr/>
            <p:nvPr/>
          </p:nvSpPr>
          <p:spPr bwMode="auto">
            <a:xfrm>
              <a:off x="685009" y="1514252"/>
              <a:ext cx="365522" cy="419100"/>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1</a:t>
              </a:r>
              <a:endParaRPr lang="en-US" altLang="zh-CN" sz="1800" b="0" kern="0" dirty="0">
                <a:solidFill>
                  <a:prstClr val="white"/>
                </a:solidFill>
                <a:latin typeface="+mn-lt"/>
                <a:ea typeface="+mn-ea"/>
                <a:cs typeface="+mn-ea"/>
                <a:sym typeface="+mn-lt"/>
              </a:endParaRPr>
            </a:p>
          </p:txBody>
        </p:sp>
      </p:grpSp>
      <p:grpSp>
        <p:nvGrpSpPr>
          <p:cNvPr id="72707" name="组合 27">
            <a:extLst>
              <a:ext uri="{FF2B5EF4-FFF2-40B4-BE49-F238E27FC236}">
                <a16:creationId xmlns:a16="http://schemas.microsoft.com/office/drawing/2014/main" id="{A26E578A-FCB9-CD49-BD8B-769AFEFAA198}"/>
              </a:ext>
            </a:extLst>
          </p:cNvPr>
          <p:cNvGrpSpPr>
            <a:grpSpLocks/>
          </p:cNvGrpSpPr>
          <p:nvPr/>
        </p:nvGrpSpPr>
        <p:grpSpPr bwMode="auto">
          <a:xfrm>
            <a:off x="827088" y="2994025"/>
            <a:ext cx="487362" cy="601663"/>
            <a:chOff x="685009" y="2261965"/>
            <a:chExt cx="365522" cy="451246"/>
          </a:xfrm>
        </p:grpSpPr>
        <p:sp>
          <p:nvSpPr>
            <p:cNvPr id="29" name="Flowchart: Off-page Connector 109">
              <a:extLst>
                <a:ext uri="{FF2B5EF4-FFF2-40B4-BE49-F238E27FC236}">
                  <a16:creationId xmlns:a16="http://schemas.microsoft.com/office/drawing/2014/main" id="{12F891BA-BD2D-41A5-85B6-E11DC80E6EDE}"/>
                </a:ext>
              </a:extLst>
            </p:cNvPr>
            <p:cNvSpPr/>
            <p:nvPr/>
          </p:nvSpPr>
          <p:spPr bwMode="auto">
            <a:xfrm>
              <a:off x="704059" y="2290540"/>
              <a:ext cx="317897" cy="422671"/>
            </a:xfrm>
            <a:prstGeom prst="flowChartOffpageConnector">
              <a:avLst/>
            </a:pr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30" name="Oval 112">
              <a:extLst>
                <a:ext uri="{FF2B5EF4-FFF2-40B4-BE49-F238E27FC236}">
                  <a16:creationId xmlns:a16="http://schemas.microsoft.com/office/drawing/2014/main" id="{596CA4BE-75BC-4252-98CE-BDC0540D155B}"/>
                </a:ext>
              </a:extLst>
            </p:cNvPr>
            <p:cNvSpPr/>
            <p:nvPr/>
          </p:nvSpPr>
          <p:spPr bwMode="auto">
            <a:xfrm>
              <a:off x="685009" y="2261965"/>
              <a:ext cx="365522" cy="419099"/>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2</a:t>
              </a:r>
              <a:endParaRPr lang="en-US" altLang="zh-CN" sz="1800" b="0" kern="0" dirty="0">
                <a:solidFill>
                  <a:prstClr val="white"/>
                </a:solidFill>
                <a:latin typeface="+mn-lt"/>
                <a:ea typeface="+mn-ea"/>
                <a:cs typeface="+mn-ea"/>
                <a:sym typeface="+mn-lt"/>
              </a:endParaRPr>
            </a:p>
          </p:txBody>
        </p:sp>
      </p:grpSp>
      <p:sp>
        <p:nvSpPr>
          <p:cNvPr id="72708" name="Rectangle 1436">
            <a:extLst>
              <a:ext uri="{FF2B5EF4-FFF2-40B4-BE49-F238E27FC236}">
                <a16:creationId xmlns:a16="http://schemas.microsoft.com/office/drawing/2014/main" id="{4A0CBF2D-AD64-BF4E-BEFC-2EF7DF3C33E6}"/>
              </a:ext>
            </a:extLst>
          </p:cNvPr>
          <p:cNvSpPr>
            <a:spLocks noChangeArrowheads="1"/>
          </p:cNvSpPr>
          <p:nvPr/>
        </p:nvSpPr>
        <p:spPr bwMode="auto">
          <a:xfrm>
            <a:off x="1600200" y="1444625"/>
            <a:ext cx="2462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什么是压缩存储？</a:t>
            </a:r>
          </a:p>
        </p:txBody>
      </p:sp>
      <p:sp>
        <p:nvSpPr>
          <p:cNvPr id="72709" name="Content Placeholder 2">
            <a:extLst>
              <a:ext uri="{FF2B5EF4-FFF2-40B4-BE49-F238E27FC236}">
                <a16:creationId xmlns:a16="http://schemas.microsoft.com/office/drawing/2014/main" id="{E2A56DCF-4125-1E49-A76D-01CBDF93AD26}"/>
              </a:ext>
            </a:extLst>
          </p:cNvPr>
          <p:cNvSpPr txBox="1">
            <a:spLocks/>
          </p:cNvSpPr>
          <p:nvPr/>
        </p:nvSpPr>
        <p:spPr bwMode="auto">
          <a:xfrm>
            <a:off x="1500188" y="1846263"/>
            <a:ext cx="721836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若多个数据元素的值都相同，则只分配一个元素值的存储空间，且零元素不占存储空间。</a:t>
            </a:r>
          </a:p>
        </p:txBody>
      </p:sp>
      <p:sp>
        <p:nvSpPr>
          <p:cNvPr id="72710" name="Rectangle 1436">
            <a:extLst>
              <a:ext uri="{FF2B5EF4-FFF2-40B4-BE49-F238E27FC236}">
                <a16:creationId xmlns:a16="http://schemas.microsoft.com/office/drawing/2014/main" id="{9F187A7C-4675-6C41-955E-070D2A6C3FFC}"/>
              </a:ext>
            </a:extLst>
          </p:cNvPr>
          <p:cNvSpPr>
            <a:spLocks noChangeArrowheads="1"/>
          </p:cNvSpPr>
          <p:nvPr/>
        </p:nvSpPr>
        <p:spPr bwMode="auto">
          <a:xfrm>
            <a:off x="1631950" y="2971800"/>
            <a:ext cx="347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什么样的矩阵能够压缩？ </a:t>
            </a:r>
            <a:endParaRPr lang="en-US" altLang="zh-CN">
              <a:ea typeface="楷体_GB2312" pitchFamily="49" charset="-122"/>
              <a:sym typeface="+mn-lt"/>
            </a:endParaRPr>
          </a:p>
        </p:txBody>
      </p:sp>
      <p:sp>
        <p:nvSpPr>
          <p:cNvPr id="72711" name="Content Placeholder 2">
            <a:extLst>
              <a:ext uri="{FF2B5EF4-FFF2-40B4-BE49-F238E27FC236}">
                <a16:creationId xmlns:a16="http://schemas.microsoft.com/office/drawing/2014/main" id="{B8FCE801-448A-A245-918C-E33B3CE6E6AB}"/>
              </a:ext>
            </a:extLst>
          </p:cNvPr>
          <p:cNvSpPr txBox="1">
            <a:spLocks/>
          </p:cNvSpPr>
          <p:nvPr/>
        </p:nvSpPr>
        <p:spPr bwMode="auto">
          <a:xfrm>
            <a:off x="1531938" y="3386138"/>
            <a:ext cx="7186612"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一些特殊矩阵，如：对称矩阵，对角矩阵，三角矩阵，稀疏矩阵等。</a:t>
            </a:r>
          </a:p>
        </p:txBody>
      </p:sp>
      <p:sp>
        <p:nvSpPr>
          <p:cNvPr id="72712" name="Rectangle 1436">
            <a:extLst>
              <a:ext uri="{FF2B5EF4-FFF2-40B4-BE49-F238E27FC236}">
                <a16:creationId xmlns:a16="http://schemas.microsoft.com/office/drawing/2014/main" id="{54964B26-FB46-E741-B484-4383F0CB360F}"/>
              </a:ext>
            </a:extLst>
          </p:cNvPr>
          <p:cNvSpPr>
            <a:spLocks noChangeArrowheads="1"/>
          </p:cNvSpPr>
          <p:nvPr/>
        </p:nvSpPr>
        <p:spPr bwMode="auto">
          <a:xfrm>
            <a:off x="1631950" y="4464050"/>
            <a:ext cx="2552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a:ea typeface="楷体_GB2312" pitchFamily="49" charset="-122"/>
                <a:sym typeface="+mn-lt"/>
              </a:rPr>
              <a:t> 什么叫稀疏矩阵？</a:t>
            </a:r>
          </a:p>
        </p:txBody>
      </p:sp>
      <p:sp>
        <p:nvSpPr>
          <p:cNvPr id="72713" name="Content Placeholder 2">
            <a:extLst>
              <a:ext uri="{FF2B5EF4-FFF2-40B4-BE49-F238E27FC236}">
                <a16:creationId xmlns:a16="http://schemas.microsoft.com/office/drawing/2014/main" id="{1F38CC37-9A53-754F-9F3A-2CE3EE35FAFD}"/>
              </a:ext>
            </a:extLst>
          </p:cNvPr>
          <p:cNvSpPr txBox="1">
            <a:spLocks/>
          </p:cNvSpPr>
          <p:nvPr/>
        </p:nvSpPr>
        <p:spPr bwMode="auto">
          <a:xfrm>
            <a:off x="1531938" y="4826000"/>
            <a:ext cx="7186612"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b="0">
                <a:ea typeface="楷体_GB2312" pitchFamily="49" charset="-122"/>
                <a:sym typeface="+mn-lt"/>
              </a:rPr>
              <a:t>矩阵中非零元素的个数较少（一般小于</a:t>
            </a:r>
            <a:r>
              <a:rPr lang="en-US" altLang="zh-CN" b="0">
                <a:ea typeface="楷体_GB2312" pitchFamily="49" charset="-122"/>
                <a:sym typeface="+mn-lt"/>
              </a:rPr>
              <a:t>5%</a:t>
            </a:r>
            <a:r>
              <a:rPr lang="zh-CN" altLang="en-US" b="0">
                <a:ea typeface="楷体_GB2312" pitchFamily="49" charset="-122"/>
                <a:sym typeface="+mn-lt"/>
              </a:rPr>
              <a:t>）</a:t>
            </a:r>
          </a:p>
        </p:txBody>
      </p:sp>
      <p:grpSp>
        <p:nvGrpSpPr>
          <p:cNvPr id="72714" name="组合 41">
            <a:extLst>
              <a:ext uri="{FF2B5EF4-FFF2-40B4-BE49-F238E27FC236}">
                <a16:creationId xmlns:a16="http://schemas.microsoft.com/office/drawing/2014/main" id="{B3E505B2-B05A-4E45-8CAD-186DC7E45BB1}"/>
              </a:ext>
            </a:extLst>
          </p:cNvPr>
          <p:cNvGrpSpPr>
            <a:grpSpLocks/>
          </p:cNvGrpSpPr>
          <p:nvPr/>
        </p:nvGrpSpPr>
        <p:grpSpPr bwMode="auto">
          <a:xfrm>
            <a:off x="852488" y="4538663"/>
            <a:ext cx="488950" cy="576262"/>
            <a:chOff x="704059" y="3810967"/>
            <a:chExt cx="366713" cy="432198"/>
          </a:xfrm>
        </p:grpSpPr>
        <p:sp>
          <p:nvSpPr>
            <p:cNvPr id="43" name="Flowchart: Off-page Connector 104">
              <a:extLst>
                <a:ext uri="{FF2B5EF4-FFF2-40B4-BE49-F238E27FC236}">
                  <a16:creationId xmlns:a16="http://schemas.microsoft.com/office/drawing/2014/main" id="{0E69DCF9-2E3B-4BCA-A9DD-3F53AC241F0F}"/>
                </a:ext>
              </a:extLst>
            </p:cNvPr>
            <p:cNvSpPr/>
            <p:nvPr/>
          </p:nvSpPr>
          <p:spPr bwMode="auto">
            <a:xfrm>
              <a:off x="727872" y="3862164"/>
              <a:ext cx="317897" cy="381001"/>
            </a:xfrm>
            <a:prstGeom prst="flowChartOffpageConnector">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zh-CN" sz="1300" b="0" kern="0">
                <a:solidFill>
                  <a:srgbClr val="FFFFFF"/>
                </a:solidFill>
                <a:latin typeface="+mn-lt"/>
                <a:ea typeface="+mn-ea"/>
                <a:cs typeface="+mn-ea"/>
                <a:sym typeface="+mn-lt"/>
              </a:endParaRPr>
            </a:p>
          </p:txBody>
        </p:sp>
        <p:sp>
          <p:nvSpPr>
            <p:cNvPr id="44" name="Oval 107">
              <a:extLst>
                <a:ext uri="{FF2B5EF4-FFF2-40B4-BE49-F238E27FC236}">
                  <a16:creationId xmlns:a16="http://schemas.microsoft.com/office/drawing/2014/main" id="{05E0F20F-2D82-4936-8F0B-0380365CA767}"/>
                </a:ext>
              </a:extLst>
            </p:cNvPr>
            <p:cNvSpPr/>
            <p:nvPr/>
          </p:nvSpPr>
          <p:spPr bwMode="auto">
            <a:xfrm>
              <a:off x="704059" y="3810967"/>
              <a:ext cx="366713" cy="419101"/>
            </a:xfrm>
            <a:prstGeom prst="ellipse">
              <a:avLst/>
            </a:prstGeom>
            <a:noFill/>
            <a:ln w="6350" cap="flat" cmpd="sng" algn="ctr">
              <a:noFill/>
              <a:prstDash val="solid"/>
            </a:ln>
            <a:effectLst/>
          </p:spPr>
          <p:txBody>
            <a:bodyPr anchor="ctr"/>
            <a:lstStyle/>
            <a:p>
              <a:pPr algn="ctr" eaLnBrk="1" fontAlgn="auto" hangingPunct="1">
                <a:spcBef>
                  <a:spcPts val="0"/>
                </a:spcBef>
                <a:spcAft>
                  <a:spcPts val="0"/>
                </a:spcAft>
                <a:defRPr/>
              </a:pPr>
              <a:r>
                <a:rPr lang="en-US" sz="1800" b="0" kern="0" dirty="0">
                  <a:solidFill>
                    <a:srgbClr val="FFFFFF"/>
                  </a:solidFill>
                  <a:latin typeface="+mn-lt"/>
                  <a:ea typeface="+mn-ea"/>
                  <a:cs typeface="+mn-ea"/>
                  <a:sym typeface="+mn-lt"/>
                </a:rPr>
                <a:t>3</a:t>
              </a:r>
              <a:endParaRPr lang="en-US" altLang="zh-CN" sz="1800" b="0" kern="0" dirty="0">
                <a:solidFill>
                  <a:prstClr val="white"/>
                </a:solidFill>
                <a:latin typeface="+mn-lt"/>
                <a:ea typeface="+mn-ea"/>
                <a:cs typeface="+mn-ea"/>
                <a:sym typeface="+mn-lt"/>
              </a:endParaRPr>
            </a:p>
          </p:txBody>
        </p:sp>
      </p:grpSp>
    </p:spTree>
    <p:extLst>
      <p:ext uri="{BB962C8B-B14F-4D97-AF65-F5344CB8AC3E}">
        <p14:creationId xmlns:p14="http://schemas.microsoft.com/office/powerpoint/2010/main" val="22255236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B00B1C5-4DD0-43A4-8368-AB3932369D8C}"/>
              </a:ext>
            </a:extLst>
          </p:cNvPr>
          <p:cNvSpPr/>
          <p:nvPr/>
        </p:nvSpPr>
        <p:spPr bwMode="auto">
          <a:xfrm>
            <a:off x="533400" y="3716338"/>
            <a:ext cx="8070850" cy="1152525"/>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8" name="圆角矩形 27">
            <a:extLst>
              <a:ext uri="{FF2B5EF4-FFF2-40B4-BE49-F238E27FC236}">
                <a16:creationId xmlns:a16="http://schemas.microsoft.com/office/drawing/2014/main" id="{F1E1233A-B0C4-4E78-AB3A-B7F7504D2ACB}"/>
              </a:ext>
            </a:extLst>
          </p:cNvPr>
          <p:cNvSpPr/>
          <p:nvPr/>
        </p:nvSpPr>
        <p:spPr bwMode="auto">
          <a:xfrm>
            <a:off x="533400" y="2503488"/>
            <a:ext cx="1590675"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3" name="圆角矩形 2">
            <a:extLst>
              <a:ext uri="{FF2B5EF4-FFF2-40B4-BE49-F238E27FC236}">
                <a16:creationId xmlns:a16="http://schemas.microsoft.com/office/drawing/2014/main" id="{7E86866A-6F06-43BE-97B5-84223F722D47}"/>
              </a:ext>
            </a:extLst>
          </p:cNvPr>
          <p:cNvSpPr/>
          <p:nvPr/>
        </p:nvSpPr>
        <p:spPr bwMode="auto">
          <a:xfrm>
            <a:off x="533400" y="1089025"/>
            <a:ext cx="1517650"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3732" name="Rectangle 3">
            <a:extLst>
              <a:ext uri="{FF2B5EF4-FFF2-40B4-BE49-F238E27FC236}">
                <a16:creationId xmlns:a16="http://schemas.microsoft.com/office/drawing/2014/main" id="{A1BD897A-8BDF-B444-8DF6-6CB890ECF9A4}"/>
              </a:ext>
            </a:extLst>
          </p:cNvPr>
          <p:cNvSpPr>
            <a:spLocks noGrp="1" noChangeArrowheads="1"/>
          </p:cNvSpPr>
          <p:nvPr>
            <p:ph idx="1"/>
          </p:nvPr>
        </p:nvSpPr>
        <p:spPr>
          <a:xfrm>
            <a:off x="533400" y="1063625"/>
            <a:ext cx="8070850" cy="5389563"/>
          </a:xfrm>
        </p:spPr>
        <p:txBody>
          <a:bodyPr/>
          <a:lstStyle/>
          <a:p>
            <a:pPr indent="0"/>
            <a:r>
              <a:rPr lang="en-US" altLang="zh-CN" b="1">
                <a:solidFill>
                  <a:srgbClr val="FF3300"/>
                </a:solidFill>
                <a:sym typeface="+mn-lt"/>
              </a:rPr>
              <a:t>[</a:t>
            </a:r>
            <a:r>
              <a:rPr lang="zh-CN" altLang="en-US" b="1">
                <a:solidFill>
                  <a:srgbClr val="FF3300"/>
                </a:solidFill>
                <a:sym typeface="+mn-lt"/>
              </a:rPr>
              <a:t>特点</a:t>
            </a:r>
            <a:r>
              <a:rPr lang="en-US" altLang="zh-CN" b="1">
                <a:solidFill>
                  <a:srgbClr val="FF3300"/>
                </a:solidFill>
                <a:sym typeface="+mn-lt"/>
              </a:rPr>
              <a:t>]</a:t>
            </a:r>
            <a:r>
              <a:rPr lang="en-US" altLang="zh-CN">
                <a:sym typeface="+mn-lt"/>
              </a:rPr>
              <a:t>         </a:t>
            </a:r>
            <a:r>
              <a:rPr lang="zh-CN" altLang="en-US">
                <a:sym typeface="+mn-lt"/>
              </a:rPr>
              <a:t>在</a:t>
            </a:r>
            <a:r>
              <a:rPr lang="en-US" altLang="zh-CN">
                <a:sym typeface="+mn-lt"/>
              </a:rPr>
              <a:t>nn</a:t>
            </a:r>
            <a:r>
              <a:rPr lang="zh-CN" altLang="en-US">
                <a:sym typeface="+mn-lt"/>
              </a:rPr>
              <a:t>的矩阵</a:t>
            </a:r>
            <a:r>
              <a:rPr lang="en-US" altLang="zh-CN">
                <a:sym typeface="+mn-lt"/>
              </a:rPr>
              <a:t>a</a:t>
            </a:r>
            <a:r>
              <a:rPr lang="zh-CN" altLang="en-US">
                <a:sym typeface="+mn-lt"/>
              </a:rPr>
              <a:t>中，满足如下性质：</a:t>
            </a:r>
          </a:p>
          <a:p>
            <a:pPr indent="0" algn="ctr"/>
            <a:r>
              <a:rPr lang="en-US" altLang="zh-CN">
                <a:sym typeface="+mn-lt"/>
              </a:rPr>
              <a:t>a</a:t>
            </a:r>
            <a:r>
              <a:rPr lang="en-US" altLang="zh-CN" baseline="-25000">
                <a:sym typeface="+mn-lt"/>
              </a:rPr>
              <a:t>ij</a:t>
            </a:r>
            <a:r>
              <a:rPr lang="en-US" altLang="zh-CN">
                <a:sym typeface="+mn-lt"/>
              </a:rPr>
              <a:t>=a</a:t>
            </a:r>
            <a:r>
              <a:rPr lang="en-US" altLang="zh-CN" baseline="-25000">
                <a:sym typeface="+mn-lt"/>
              </a:rPr>
              <a:t>ji</a:t>
            </a:r>
            <a:r>
              <a:rPr lang="en-US" altLang="zh-CN">
                <a:sym typeface="+mn-lt"/>
              </a:rPr>
              <a:t>  (1  i, j  n)</a:t>
            </a:r>
          </a:p>
          <a:p>
            <a:pPr indent="0" algn="ctr"/>
            <a:endParaRPr lang="en-US" altLang="zh-CN">
              <a:sym typeface="+mn-lt"/>
            </a:endParaRPr>
          </a:p>
          <a:p>
            <a:pPr indent="0"/>
            <a:r>
              <a:rPr lang="en-US" altLang="zh-CN" b="1">
                <a:solidFill>
                  <a:srgbClr val="FF3300"/>
                </a:solidFill>
                <a:sym typeface="+mn-lt"/>
              </a:rPr>
              <a:t>[</a:t>
            </a:r>
            <a:r>
              <a:rPr lang="zh-CN" altLang="en-US" b="1">
                <a:solidFill>
                  <a:srgbClr val="FF3300"/>
                </a:solidFill>
                <a:sym typeface="+mn-lt"/>
              </a:rPr>
              <a:t>存储方法</a:t>
            </a:r>
            <a:r>
              <a:rPr lang="en-US" altLang="zh-CN" b="1">
                <a:solidFill>
                  <a:srgbClr val="FF3300"/>
                </a:solidFill>
                <a:sym typeface="+mn-lt"/>
              </a:rPr>
              <a:t>]</a:t>
            </a:r>
            <a:r>
              <a:rPr lang="en-US" altLang="zh-CN" b="1">
                <a:sym typeface="+mn-lt"/>
              </a:rPr>
              <a:t>  </a:t>
            </a:r>
            <a:r>
              <a:rPr lang="zh-CN" altLang="en-US">
                <a:sym typeface="+mn-lt"/>
              </a:rPr>
              <a:t>只存储下</a:t>
            </a:r>
            <a:r>
              <a:rPr lang="en-US" altLang="zh-CN">
                <a:sym typeface="+mn-lt"/>
              </a:rPr>
              <a:t>(</a:t>
            </a:r>
            <a:r>
              <a:rPr lang="zh-CN" altLang="en-US">
                <a:sym typeface="+mn-lt"/>
              </a:rPr>
              <a:t>或者上</a:t>
            </a:r>
            <a:r>
              <a:rPr lang="en-US" altLang="zh-CN">
                <a:sym typeface="+mn-lt"/>
              </a:rPr>
              <a:t>)</a:t>
            </a:r>
            <a:r>
              <a:rPr lang="zh-CN" altLang="en-US">
                <a:sym typeface="+mn-lt"/>
              </a:rPr>
              <a:t>三角</a:t>
            </a:r>
            <a:r>
              <a:rPr lang="en-US" altLang="zh-CN">
                <a:sym typeface="+mn-lt"/>
              </a:rPr>
              <a:t>(</a:t>
            </a:r>
            <a:r>
              <a:rPr lang="zh-CN" altLang="en-US">
                <a:sym typeface="+mn-lt"/>
              </a:rPr>
              <a:t>包括主对角线</a:t>
            </a:r>
            <a:r>
              <a:rPr lang="en-US" altLang="zh-CN">
                <a:sym typeface="+mn-lt"/>
              </a:rPr>
              <a:t>)</a:t>
            </a:r>
            <a:r>
              <a:rPr lang="zh-CN" altLang="en-US">
                <a:sym typeface="+mn-lt"/>
              </a:rPr>
              <a:t>的数据元</a:t>
            </a:r>
            <a:br>
              <a:rPr lang="en-US" altLang="zh-CN">
                <a:sym typeface="+mn-lt"/>
              </a:rPr>
            </a:br>
            <a:r>
              <a:rPr lang="en-US" altLang="zh-CN">
                <a:sym typeface="+mn-lt"/>
              </a:rPr>
              <a:t>                     </a:t>
            </a:r>
            <a:r>
              <a:rPr lang="zh-CN" altLang="en-US">
                <a:sym typeface="+mn-lt"/>
              </a:rPr>
              <a:t>素。共占用</a:t>
            </a:r>
            <a:r>
              <a:rPr lang="en-US" altLang="zh-CN">
                <a:sym typeface="+mn-lt"/>
              </a:rPr>
              <a:t>n(n+1)/2</a:t>
            </a:r>
            <a:r>
              <a:rPr lang="zh-CN" altLang="en-US">
                <a:sym typeface="+mn-lt"/>
              </a:rPr>
              <a:t>个元素空间。</a:t>
            </a:r>
          </a:p>
          <a:p>
            <a:pPr indent="0"/>
            <a:endParaRPr lang="zh-CN" altLang="en-US" sz="2800">
              <a:sym typeface="+mn-lt"/>
            </a:endParaRPr>
          </a:p>
          <a:p>
            <a:pPr indent="0"/>
            <a:endParaRPr lang="zh-CN" altLang="en-US" sz="2800">
              <a:sym typeface="+mn-lt"/>
            </a:endParaRPr>
          </a:p>
          <a:p>
            <a:pPr indent="0" algn="ctr"/>
            <a:endParaRPr lang="en-US" altLang="zh-CN" sz="2800">
              <a:sym typeface="+mn-lt"/>
            </a:endParaRPr>
          </a:p>
          <a:p>
            <a:pPr indent="0" algn="ctr"/>
            <a:r>
              <a:rPr lang="en-US" altLang="zh-CN" sz="2800">
                <a:sym typeface="+mn-lt"/>
              </a:rPr>
              <a:t>k=    i(i-1)/2+j     </a:t>
            </a:r>
            <a:r>
              <a:rPr lang="zh-CN" altLang="zh-CN" sz="2800">
                <a:sym typeface="+mn-lt"/>
              </a:rPr>
              <a:t>当</a:t>
            </a:r>
            <a:r>
              <a:rPr lang="en-US" altLang="zh-CN" sz="2800">
                <a:sym typeface="+mn-lt"/>
              </a:rPr>
              <a:t>ij</a:t>
            </a:r>
          </a:p>
          <a:p>
            <a:pPr indent="0"/>
            <a:r>
              <a:rPr lang="en-US" altLang="zh-CN" sz="2800">
                <a:sym typeface="+mn-lt"/>
              </a:rPr>
              <a:t>                               j(j-1)/2+i     </a:t>
            </a:r>
            <a:r>
              <a:rPr lang="zh-CN" altLang="zh-CN" sz="2800">
                <a:sym typeface="+mn-lt"/>
              </a:rPr>
              <a:t>当</a:t>
            </a:r>
            <a:r>
              <a:rPr lang="en-US" altLang="zh-CN" sz="2800">
                <a:sym typeface="+mn-lt"/>
              </a:rPr>
              <a:t>i&lt;j</a:t>
            </a:r>
          </a:p>
        </p:txBody>
      </p:sp>
      <p:sp>
        <p:nvSpPr>
          <p:cNvPr id="60418" name="Text Box 8">
            <a:extLst>
              <a:ext uri="{FF2B5EF4-FFF2-40B4-BE49-F238E27FC236}">
                <a16:creationId xmlns:a16="http://schemas.microsoft.com/office/drawing/2014/main" id="{E35C04D5-33D2-41C5-81F0-F99DDBE966E9}"/>
              </a:ext>
            </a:extLst>
          </p:cNvPr>
          <p:cNvSpPr txBox="1">
            <a:spLocks noChangeArrowheads="1"/>
          </p:cNvSpPr>
          <p:nvPr/>
        </p:nvSpPr>
        <p:spPr bwMode="auto">
          <a:xfrm>
            <a:off x="1727200" y="3863975"/>
            <a:ext cx="54864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a</a:t>
            </a:r>
            <a:r>
              <a:rPr lang="en-US" altLang="zh-CN" baseline="-25000" dirty="0">
                <a:latin typeface="+mn-lt"/>
                <a:ea typeface="+mn-ea"/>
                <a:cs typeface="+mn-ea"/>
                <a:sym typeface="+mn-lt"/>
              </a:rPr>
              <a:t>11</a:t>
            </a:r>
            <a:r>
              <a:rPr lang="en-US" altLang="zh-CN" dirty="0">
                <a:latin typeface="+mn-lt"/>
                <a:ea typeface="+mn-ea"/>
                <a:cs typeface="+mn-ea"/>
                <a:sym typeface="+mn-lt"/>
              </a:rPr>
              <a:t>  a</a:t>
            </a:r>
            <a:r>
              <a:rPr lang="en-US" altLang="zh-CN" baseline="-25000" dirty="0">
                <a:latin typeface="+mn-lt"/>
                <a:ea typeface="+mn-ea"/>
                <a:cs typeface="+mn-ea"/>
                <a:sym typeface="+mn-lt"/>
              </a:rPr>
              <a:t>21</a:t>
            </a:r>
            <a:r>
              <a:rPr lang="en-US" altLang="zh-CN" dirty="0">
                <a:latin typeface="+mn-lt"/>
                <a:ea typeface="+mn-ea"/>
                <a:cs typeface="+mn-ea"/>
                <a:sym typeface="+mn-lt"/>
              </a:rPr>
              <a:t>  a</a:t>
            </a:r>
            <a:r>
              <a:rPr lang="en-US" altLang="zh-CN" baseline="-25000" dirty="0">
                <a:latin typeface="+mn-lt"/>
                <a:ea typeface="+mn-ea"/>
                <a:cs typeface="+mn-ea"/>
                <a:sym typeface="+mn-lt"/>
              </a:rPr>
              <a:t>22</a:t>
            </a:r>
            <a:r>
              <a:rPr lang="en-US" altLang="zh-CN" dirty="0">
                <a:latin typeface="+mn-lt"/>
                <a:ea typeface="+mn-ea"/>
                <a:cs typeface="+mn-ea"/>
                <a:sym typeface="+mn-lt"/>
              </a:rPr>
              <a:t>  a</a:t>
            </a:r>
            <a:r>
              <a:rPr lang="en-US" altLang="zh-CN" baseline="-25000" dirty="0">
                <a:latin typeface="+mn-lt"/>
                <a:ea typeface="+mn-ea"/>
                <a:cs typeface="+mn-ea"/>
                <a:sym typeface="+mn-lt"/>
              </a:rPr>
              <a:t>31</a:t>
            </a:r>
            <a:r>
              <a:rPr lang="en-US" altLang="zh-CN" dirty="0">
                <a:latin typeface="+mn-lt"/>
                <a:ea typeface="+mn-ea"/>
                <a:cs typeface="+mn-ea"/>
                <a:sym typeface="+mn-lt"/>
              </a:rPr>
              <a:t>              </a:t>
            </a:r>
            <a:r>
              <a:rPr lang="en-US" altLang="zh-CN" dirty="0" err="1">
                <a:latin typeface="+mn-lt"/>
                <a:ea typeface="+mn-ea"/>
                <a:cs typeface="+mn-ea"/>
                <a:sym typeface="+mn-lt"/>
              </a:rPr>
              <a:t>a</a:t>
            </a:r>
            <a:r>
              <a:rPr lang="en-US" altLang="zh-CN" baseline="-25000" dirty="0" err="1">
                <a:latin typeface="+mn-lt"/>
                <a:ea typeface="+mn-ea"/>
                <a:cs typeface="+mn-ea"/>
                <a:sym typeface="+mn-lt"/>
              </a:rPr>
              <a:t>ij</a:t>
            </a:r>
            <a:r>
              <a:rPr lang="en-US" altLang="zh-CN" dirty="0">
                <a:latin typeface="+mn-lt"/>
                <a:ea typeface="+mn-ea"/>
                <a:cs typeface="+mn-ea"/>
                <a:sym typeface="+mn-lt"/>
              </a:rPr>
              <a:t>(</a:t>
            </a:r>
            <a:r>
              <a:rPr lang="en-US" altLang="zh-CN" dirty="0" err="1">
                <a:latin typeface="+mn-lt"/>
                <a:ea typeface="+mn-ea"/>
                <a:cs typeface="+mn-ea"/>
                <a:sym typeface="+mn-lt"/>
              </a:rPr>
              <a:t>a</a:t>
            </a:r>
            <a:r>
              <a:rPr lang="en-US" altLang="zh-CN" baseline="-25000" dirty="0" err="1">
                <a:latin typeface="+mn-lt"/>
                <a:ea typeface="+mn-ea"/>
                <a:cs typeface="+mn-ea"/>
                <a:sym typeface="+mn-lt"/>
              </a:rPr>
              <a:t>ji</a:t>
            </a:r>
            <a:r>
              <a:rPr lang="en-US" altLang="zh-CN" dirty="0">
                <a:latin typeface="+mn-lt"/>
                <a:ea typeface="+mn-ea"/>
                <a:cs typeface="+mn-ea"/>
                <a:sym typeface="+mn-lt"/>
              </a:rPr>
              <a:t>)                </a:t>
            </a:r>
            <a:r>
              <a:rPr lang="en-US" altLang="zh-CN" dirty="0" err="1">
                <a:latin typeface="+mn-lt"/>
                <a:ea typeface="+mn-ea"/>
                <a:cs typeface="+mn-ea"/>
                <a:sym typeface="+mn-lt"/>
              </a:rPr>
              <a:t>a</a:t>
            </a:r>
            <a:r>
              <a:rPr lang="en-US" altLang="zh-CN" baseline="-25000" dirty="0" err="1">
                <a:latin typeface="+mn-lt"/>
                <a:ea typeface="+mn-ea"/>
                <a:cs typeface="+mn-ea"/>
                <a:sym typeface="+mn-lt"/>
              </a:rPr>
              <a:t>nn</a:t>
            </a:r>
            <a:endParaRPr lang="en-US" altLang="zh-CN" dirty="0">
              <a:latin typeface="+mn-lt"/>
              <a:ea typeface="+mn-ea"/>
              <a:cs typeface="+mn-ea"/>
              <a:sym typeface="+mn-lt"/>
            </a:endParaRPr>
          </a:p>
        </p:txBody>
      </p:sp>
      <p:sp>
        <p:nvSpPr>
          <p:cNvPr id="60419" name="Line 9">
            <a:extLst>
              <a:ext uri="{FF2B5EF4-FFF2-40B4-BE49-F238E27FC236}">
                <a16:creationId xmlns:a16="http://schemas.microsoft.com/office/drawing/2014/main" id="{85CC4947-10E6-4485-905B-165F3D56890C}"/>
              </a:ext>
            </a:extLst>
          </p:cNvPr>
          <p:cNvSpPr>
            <a:spLocks noChangeShapeType="1"/>
          </p:cNvSpPr>
          <p:nvPr/>
        </p:nvSpPr>
        <p:spPr bwMode="auto">
          <a:xfrm>
            <a:off x="2246313"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r>
              <a:rPr lang="en-US" altLang="zh-CN" dirty="0">
                <a:latin typeface="+mn-lt"/>
                <a:ea typeface="+mn-ea"/>
                <a:cs typeface="+mn-ea"/>
                <a:sym typeface="+mn-lt"/>
              </a:rPr>
              <a:t>  </a:t>
            </a:r>
            <a:endParaRPr lang="zh-CN" altLang="en-US" dirty="0">
              <a:latin typeface="+mn-lt"/>
              <a:ea typeface="+mn-ea"/>
              <a:cs typeface="+mn-ea"/>
              <a:sym typeface="+mn-lt"/>
            </a:endParaRPr>
          </a:p>
        </p:txBody>
      </p:sp>
      <p:sp>
        <p:nvSpPr>
          <p:cNvPr id="60420" name="Line 10">
            <a:extLst>
              <a:ext uri="{FF2B5EF4-FFF2-40B4-BE49-F238E27FC236}">
                <a16:creationId xmlns:a16="http://schemas.microsoft.com/office/drawing/2014/main" id="{124EAFCC-6CDA-4C97-8030-C55EC166A51E}"/>
              </a:ext>
            </a:extLst>
          </p:cNvPr>
          <p:cNvSpPr>
            <a:spLocks noChangeShapeType="1"/>
          </p:cNvSpPr>
          <p:nvPr/>
        </p:nvSpPr>
        <p:spPr bwMode="auto">
          <a:xfrm>
            <a:off x="2741613"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1" name="Line 11">
            <a:extLst>
              <a:ext uri="{FF2B5EF4-FFF2-40B4-BE49-F238E27FC236}">
                <a16:creationId xmlns:a16="http://schemas.microsoft.com/office/drawing/2014/main" id="{E56F81BA-3E31-44D4-92FF-DE15138AECCC}"/>
              </a:ext>
            </a:extLst>
          </p:cNvPr>
          <p:cNvSpPr>
            <a:spLocks noChangeShapeType="1"/>
          </p:cNvSpPr>
          <p:nvPr/>
        </p:nvSpPr>
        <p:spPr bwMode="auto">
          <a:xfrm>
            <a:off x="3259138"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2" name="Line 12">
            <a:extLst>
              <a:ext uri="{FF2B5EF4-FFF2-40B4-BE49-F238E27FC236}">
                <a16:creationId xmlns:a16="http://schemas.microsoft.com/office/drawing/2014/main" id="{2910D84D-FA79-4CEB-99CD-50BE95631F62}"/>
              </a:ext>
            </a:extLst>
          </p:cNvPr>
          <p:cNvSpPr>
            <a:spLocks noChangeShapeType="1"/>
          </p:cNvSpPr>
          <p:nvPr/>
        </p:nvSpPr>
        <p:spPr bwMode="auto">
          <a:xfrm>
            <a:off x="37719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3" name="Line 13">
            <a:extLst>
              <a:ext uri="{FF2B5EF4-FFF2-40B4-BE49-F238E27FC236}">
                <a16:creationId xmlns:a16="http://schemas.microsoft.com/office/drawing/2014/main" id="{79FBA57D-E747-4C1E-96DB-FE6051734221}"/>
              </a:ext>
            </a:extLst>
          </p:cNvPr>
          <p:cNvSpPr>
            <a:spLocks noChangeShapeType="1"/>
          </p:cNvSpPr>
          <p:nvPr/>
        </p:nvSpPr>
        <p:spPr bwMode="auto">
          <a:xfrm>
            <a:off x="46228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4" name="Line 14">
            <a:extLst>
              <a:ext uri="{FF2B5EF4-FFF2-40B4-BE49-F238E27FC236}">
                <a16:creationId xmlns:a16="http://schemas.microsoft.com/office/drawing/2014/main" id="{7E86F72C-CBA9-447B-A815-136646FE727B}"/>
              </a:ext>
            </a:extLst>
          </p:cNvPr>
          <p:cNvSpPr>
            <a:spLocks noChangeShapeType="1"/>
          </p:cNvSpPr>
          <p:nvPr/>
        </p:nvSpPr>
        <p:spPr bwMode="auto">
          <a:xfrm>
            <a:off x="56515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5" name="Line 15">
            <a:extLst>
              <a:ext uri="{FF2B5EF4-FFF2-40B4-BE49-F238E27FC236}">
                <a16:creationId xmlns:a16="http://schemas.microsoft.com/office/drawing/2014/main" id="{431D534C-7809-4BFF-A835-6D13367B62DF}"/>
              </a:ext>
            </a:extLst>
          </p:cNvPr>
          <p:cNvSpPr>
            <a:spLocks noChangeShapeType="1"/>
          </p:cNvSpPr>
          <p:nvPr/>
        </p:nvSpPr>
        <p:spPr bwMode="auto">
          <a:xfrm>
            <a:off x="6604000" y="3863975"/>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6" name="Text Box 18">
            <a:extLst>
              <a:ext uri="{FF2B5EF4-FFF2-40B4-BE49-F238E27FC236}">
                <a16:creationId xmlns:a16="http://schemas.microsoft.com/office/drawing/2014/main" id="{EB6C28C6-2204-4011-A87C-2CD8BC13A555}"/>
              </a:ext>
            </a:extLst>
          </p:cNvPr>
          <p:cNvSpPr txBox="1">
            <a:spLocks noChangeArrowheads="1"/>
          </p:cNvSpPr>
          <p:nvPr/>
        </p:nvSpPr>
        <p:spPr bwMode="auto">
          <a:xfrm>
            <a:off x="1117600" y="4395788"/>
            <a:ext cx="693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dirty="0">
                <a:solidFill>
                  <a:schemeClr val="accent2"/>
                </a:solidFill>
                <a:latin typeface="+mn-lt"/>
                <a:ea typeface="+mn-ea"/>
                <a:cs typeface="+mn-ea"/>
                <a:sym typeface="+mn-lt"/>
              </a:rPr>
              <a:t>     k    1      2       3     4                                               n(n+1)/2</a:t>
            </a:r>
            <a:endParaRPr lang="en-US" altLang="zh-CN" dirty="0">
              <a:solidFill>
                <a:schemeClr val="accent2"/>
              </a:solidFill>
              <a:latin typeface="+mn-lt"/>
              <a:ea typeface="+mn-ea"/>
              <a:cs typeface="+mn-ea"/>
              <a:sym typeface="+mn-lt"/>
            </a:endParaRPr>
          </a:p>
        </p:txBody>
      </p:sp>
      <p:sp>
        <p:nvSpPr>
          <p:cNvPr id="60427" name="AutoShape 19">
            <a:extLst>
              <a:ext uri="{FF2B5EF4-FFF2-40B4-BE49-F238E27FC236}">
                <a16:creationId xmlns:a16="http://schemas.microsoft.com/office/drawing/2014/main" id="{FFB73D18-9B5A-414B-8A73-6C85C7D86CCE}"/>
              </a:ext>
            </a:extLst>
          </p:cNvPr>
          <p:cNvSpPr>
            <a:spLocks/>
          </p:cNvSpPr>
          <p:nvPr/>
        </p:nvSpPr>
        <p:spPr bwMode="auto">
          <a:xfrm>
            <a:off x="3638550" y="5286375"/>
            <a:ext cx="76200" cy="901700"/>
          </a:xfrm>
          <a:prstGeom prst="leftBrace">
            <a:avLst>
              <a:gd name="adj1" fmla="val 83241"/>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28" name="Text Box 20">
            <a:extLst>
              <a:ext uri="{FF2B5EF4-FFF2-40B4-BE49-F238E27FC236}">
                <a16:creationId xmlns:a16="http://schemas.microsoft.com/office/drawing/2014/main" id="{84FFCDDE-A15B-4EF1-971F-75005FF07EB3}"/>
              </a:ext>
            </a:extLst>
          </p:cNvPr>
          <p:cNvSpPr txBox="1">
            <a:spLocks noChangeArrowheads="1"/>
          </p:cNvSpPr>
          <p:nvPr/>
        </p:nvSpPr>
        <p:spPr bwMode="auto">
          <a:xfrm>
            <a:off x="1270000" y="386397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60429" name="Line 21">
            <a:extLst>
              <a:ext uri="{FF2B5EF4-FFF2-40B4-BE49-F238E27FC236}">
                <a16:creationId xmlns:a16="http://schemas.microsoft.com/office/drawing/2014/main" id="{47784CCA-454A-4768-995F-5D030FF9F2F8}"/>
              </a:ext>
            </a:extLst>
          </p:cNvPr>
          <p:cNvSpPr>
            <a:spLocks noChangeShapeType="1"/>
          </p:cNvSpPr>
          <p:nvPr/>
        </p:nvSpPr>
        <p:spPr bwMode="auto">
          <a:xfrm>
            <a:off x="67802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0" name="Line 22">
            <a:extLst>
              <a:ext uri="{FF2B5EF4-FFF2-40B4-BE49-F238E27FC236}">
                <a16:creationId xmlns:a16="http://schemas.microsoft.com/office/drawing/2014/main" id="{AD4ACE28-0CD6-41E0-A810-BFC8EFAF926C}"/>
              </a:ext>
            </a:extLst>
          </p:cNvPr>
          <p:cNvSpPr>
            <a:spLocks noChangeShapeType="1"/>
          </p:cNvSpPr>
          <p:nvPr/>
        </p:nvSpPr>
        <p:spPr bwMode="auto">
          <a:xfrm>
            <a:off x="8532813" y="5013325"/>
            <a:ext cx="0" cy="15240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1" name="Line 24">
            <a:extLst>
              <a:ext uri="{FF2B5EF4-FFF2-40B4-BE49-F238E27FC236}">
                <a16:creationId xmlns:a16="http://schemas.microsoft.com/office/drawing/2014/main" id="{7F1AE5FC-3169-40D9-BB1D-688FD6ED3106}"/>
              </a:ext>
            </a:extLst>
          </p:cNvPr>
          <p:cNvSpPr>
            <a:spLocks noChangeShapeType="1"/>
          </p:cNvSpPr>
          <p:nvPr/>
        </p:nvSpPr>
        <p:spPr bwMode="auto">
          <a:xfrm>
            <a:off x="6932613" y="5089525"/>
            <a:ext cx="1447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2" name="Line 25">
            <a:extLst>
              <a:ext uri="{FF2B5EF4-FFF2-40B4-BE49-F238E27FC236}">
                <a16:creationId xmlns:a16="http://schemas.microsoft.com/office/drawing/2014/main" id="{570BC321-13D2-4BB8-AC37-16F948899FE9}"/>
              </a:ext>
            </a:extLst>
          </p:cNvPr>
          <p:cNvSpPr>
            <a:spLocks noChangeShapeType="1"/>
          </p:cNvSpPr>
          <p:nvPr/>
        </p:nvSpPr>
        <p:spPr bwMode="auto">
          <a:xfrm>
            <a:off x="83804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3" name="Line 26">
            <a:extLst>
              <a:ext uri="{FF2B5EF4-FFF2-40B4-BE49-F238E27FC236}">
                <a16:creationId xmlns:a16="http://schemas.microsoft.com/office/drawing/2014/main" id="{B3B7C77B-BFA8-4640-8425-5A3AF3C2B16E}"/>
              </a:ext>
            </a:extLst>
          </p:cNvPr>
          <p:cNvSpPr>
            <a:spLocks noChangeShapeType="1"/>
          </p:cNvSpPr>
          <p:nvPr/>
        </p:nvSpPr>
        <p:spPr bwMode="auto">
          <a:xfrm>
            <a:off x="6932613" y="5089525"/>
            <a:ext cx="0" cy="144780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4" name="Line 27">
            <a:extLst>
              <a:ext uri="{FF2B5EF4-FFF2-40B4-BE49-F238E27FC236}">
                <a16:creationId xmlns:a16="http://schemas.microsoft.com/office/drawing/2014/main" id="{CA0DA9B4-E851-4CBF-B5A2-F2EB54A9AD5B}"/>
              </a:ext>
            </a:extLst>
          </p:cNvPr>
          <p:cNvSpPr>
            <a:spLocks noChangeShapeType="1"/>
          </p:cNvSpPr>
          <p:nvPr/>
        </p:nvSpPr>
        <p:spPr bwMode="auto">
          <a:xfrm>
            <a:off x="6932613" y="6537325"/>
            <a:ext cx="1447800"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5" name="Text Box 29">
            <a:extLst>
              <a:ext uri="{FF2B5EF4-FFF2-40B4-BE49-F238E27FC236}">
                <a16:creationId xmlns:a16="http://schemas.microsoft.com/office/drawing/2014/main" id="{1789C2D4-7822-44A4-8951-95896D78B122}"/>
              </a:ext>
            </a:extLst>
          </p:cNvPr>
          <p:cNvSpPr txBox="1">
            <a:spLocks noChangeArrowheads="1"/>
          </p:cNvSpPr>
          <p:nvPr/>
        </p:nvSpPr>
        <p:spPr bwMode="auto">
          <a:xfrm>
            <a:off x="7770813" y="5089525"/>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a:solidFill>
                  <a:schemeClr val="accent2"/>
                </a:solidFill>
                <a:latin typeface="+mn-lt"/>
                <a:ea typeface="+mn-ea"/>
                <a:cs typeface="+mn-ea"/>
                <a:sym typeface="+mn-lt"/>
              </a:rPr>
              <a:t>a</a:t>
            </a:r>
            <a:r>
              <a:rPr lang="en-US" altLang="zh-CN" sz="2800" baseline="-25000">
                <a:solidFill>
                  <a:schemeClr val="accent2"/>
                </a:solidFill>
                <a:latin typeface="+mn-lt"/>
                <a:ea typeface="+mn-ea"/>
                <a:cs typeface="+mn-ea"/>
                <a:sym typeface="+mn-lt"/>
              </a:rPr>
              <a:t>ji</a:t>
            </a:r>
          </a:p>
        </p:txBody>
      </p:sp>
      <p:sp>
        <p:nvSpPr>
          <p:cNvPr id="60436" name="AutoShape 34">
            <a:extLst>
              <a:ext uri="{FF2B5EF4-FFF2-40B4-BE49-F238E27FC236}">
                <a16:creationId xmlns:a16="http://schemas.microsoft.com/office/drawing/2014/main" id="{DE6F85BC-7A8E-4248-BD50-83ED4DB4735F}"/>
              </a:ext>
            </a:extLst>
          </p:cNvPr>
          <p:cNvSpPr>
            <a:spLocks noChangeArrowheads="1"/>
          </p:cNvSpPr>
          <p:nvPr/>
        </p:nvSpPr>
        <p:spPr bwMode="auto">
          <a:xfrm>
            <a:off x="6932613" y="5089525"/>
            <a:ext cx="1447800" cy="14478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0437" name="Text Box 35">
            <a:extLst>
              <a:ext uri="{FF2B5EF4-FFF2-40B4-BE49-F238E27FC236}">
                <a16:creationId xmlns:a16="http://schemas.microsoft.com/office/drawing/2014/main" id="{82F4CE0D-877C-4CDA-9463-06572BE7BB9A}"/>
              </a:ext>
            </a:extLst>
          </p:cNvPr>
          <p:cNvSpPr txBox="1">
            <a:spLocks noChangeArrowheads="1"/>
          </p:cNvSpPr>
          <p:nvPr/>
        </p:nvSpPr>
        <p:spPr bwMode="auto">
          <a:xfrm>
            <a:off x="7161213" y="5622925"/>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dirty="0" err="1">
                <a:solidFill>
                  <a:srgbClr val="FFFF00"/>
                </a:solidFill>
                <a:latin typeface="+mn-lt"/>
                <a:ea typeface="+mn-ea"/>
                <a:cs typeface="+mn-ea"/>
                <a:sym typeface="+mn-lt"/>
              </a:rPr>
              <a:t>a</a:t>
            </a:r>
            <a:r>
              <a:rPr lang="en-US" altLang="zh-CN" sz="2800" baseline="-25000" dirty="0" err="1">
                <a:solidFill>
                  <a:srgbClr val="FFFF00"/>
                </a:solidFill>
                <a:latin typeface="+mn-lt"/>
                <a:ea typeface="+mn-ea"/>
                <a:cs typeface="+mn-ea"/>
                <a:sym typeface="+mn-lt"/>
              </a:rPr>
              <a:t>ij</a:t>
            </a:r>
            <a:endParaRPr lang="en-US" altLang="zh-CN" sz="2800" baseline="-25000" dirty="0">
              <a:solidFill>
                <a:srgbClr val="FFFF00"/>
              </a:solidFill>
              <a:latin typeface="+mn-lt"/>
              <a:ea typeface="+mn-ea"/>
              <a:cs typeface="+mn-ea"/>
              <a:sym typeface="+mn-lt"/>
            </a:endParaRPr>
          </a:p>
        </p:txBody>
      </p:sp>
      <p:sp>
        <p:nvSpPr>
          <p:cNvPr id="60438" name="Line 36">
            <a:extLst>
              <a:ext uri="{FF2B5EF4-FFF2-40B4-BE49-F238E27FC236}">
                <a16:creationId xmlns:a16="http://schemas.microsoft.com/office/drawing/2014/main" id="{E56EEC6F-5832-4799-ADEA-C4D0CD4FC6BB}"/>
              </a:ext>
            </a:extLst>
          </p:cNvPr>
          <p:cNvSpPr>
            <a:spLocks noChangeShapeType="1"/>
          </p:cNvSpPr>
          <p:nvPr/>
        </p:nvSpPr>
        <p:spPr bwMode="auto">
          <a:xfrm flipH="1">
            <a:off x="7466013" y="5546725"/>
            <a:ext cx="381000" cy="3810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3754" name="Rectangle 6">
            <a:extLst>
              <a:ext uri="{FF2B5EF4-FFF2-40B4-BE49-F238E27FC236}">
                <a16:creationId xmlns:a16="http://schemas.microsoft.com/office/drawing/2014/main" id="{7E2E0215-0C63-854F-B1D7-A86931D58ED1}"/>
              </a:ext>
            </a:extLst>
          </p:cNvPr>
          <p:cNvSpPr>
            <a:spLocks noChangeArrowheads="1"/>
          </p:cNvSpPr>
          <p:nvPr/>
        </p:nvSpPr>
        <p:spPr bwMode="auto">
          <a:xfrm>
            <a:off x="808038" y="239713"/>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1.</a:t>
            </a:r>
            <a:r>
              <a:rPr lang="zh-CN" altLang="en-US" sz="2800" b="0">
                <a:solidFill>
                  <a:schemeClr val="bg1"/>
                </a:solidFill>
                <a:ea typeface="楷体_GB2312" pitchFamily="49" charset="-122"/>
                <a:sym typeface="+mn-lt"/>
              </a:rPr>
              <a:t>对称矩阵</a:t>
            </a:r>
          </a:p>
        </p:txBody>
      </p:sp>
      <p:cxnSp>
        <p:nvCxnSpPr>
          <p:cNvPr id="73755" name="直接连接符 4">
            <a:extLst>
              <a:ext uri="{FF2B5EF4-FFF2-40B4-BE49-F238E27FC236}">
                <a16:creationId xmlns:a16="http://schemas.microsoft.com/office/drawing/2014/main" id="{42FAE7F9-F934-4E45-B401-1D4A7A559E37}"/>
              </a:ext>
            </a:extLst>
          </p:cNvPr>
          <p:cNvCxnSpPr>
            <a:cxnSpLocks noChangeShapeType="1"/>
          </p:cNvCxnSpPr>
          <p:nvPr/>
        </p:nvCxnSpPr>
        <p:spPr bwMode="auto">
          <a:xfrm>
            <a:off x="1822450" y="1633538"/>
            <a:ext cx="678180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cxnSp>
        <p:nvCxnSpPr>
          <p:cNvPr id="73756" name="直接连接符 32">
            <a:extLst>
              <a:ext uri="{FF2B5EF4-FFF2-40B4-BE49-F238E27FC236}">
                <a16:creationId xmlns:a16="http://schemas.microsoft.com/office/drawing/2014/main" id="{2D47C765-DEC2-724A-8C95-5399CE0D926B}"/>
              </a:ext>
            </a:extLst>
          </p:cNvPr>
          <p:cNvCxnSpPr>
            <a:cxnSpLocks noChangeShapeType="1"/>
          </p:cNvCxnSpPr>
          <p:nvPr/>
        </p:nvCxnSpPr>
        <p:spPr bwMode="auto">
          <a:xfrm>
            <a:off x="533400" y="3573463"/>
            <a:ext cx="807085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9690587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8065411-22D1-49A2-AAE5-53C635878969}"/>
              </a:ext>
            </a:extLst>
          </p:cNvPr>
          <p:cNvSpPr/>
          <p:nvPr/>
        </p:nvSpPr>
        <p:spPr bwMode="auto">
          <a:xfrm>
            <a:off x="0" y="4797425"/>
            <a:ext cx="9144000" cy="2060575"/>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4754" name="Rectangle 2">
            <a:extLst>
              <a:ext uri="{FF2B5EF4-FFF2-40B4-BE49-F238E27FC236}">
                <a16:creationId xmlns:a16="http://schemas.microsoft.com/office/drawing/2014/main" id="{681C7CF9-2F2C-8347-ABFE-1AAD58D60107}"/>
              </a:ext>
            </a:extLst>
          </p:cNvPr>
          <p:cNvSpPr>
            <a:spLocks noGrp="1" noChangeArrowheads="1"/>
          </p:cNvSpPr>
          <p:nvPr>
            <p:ph type="title"/>
          </p:nvPr>
        </p:nvSpPr>
        <p:spPr>
          <a:xfrm>
            <a:off x="688975" y="215900"/>
            <a:ext cx="7772400" cy="609600"/>
          </a:xfrm>
        </p:spPr>
        <p:txBody>
          <a:bodyPr/>
          <a:lstStyle/>
          <a:p>
            <a:r>
              <a:rPr lang="en-US" altLang="zh-CN">
                <a:sym typeface="+mn-lt"/>
              </a:rPr>
              <a:t>2.  </a:t>
            </a:r>
            <a:r>
              <a:rPr lang="zh-CN" altLang="en-US">
                <a:sym typeface="+mn-lt"/>
              </a:rPr>
              <a:t>三角矩阵</a:t>
            </a:r>
          </a:p>
        </p:txBody>
      </p:sp>
      <p:sp>
        <p:nvSpPr>
          <p:cNvPr id="74755" name="Rectangle 3">
            <a:extLst>
              <a:ext uri="{FF2B5EF4-FFF2-40B4-BE49-F238E27FC236}">
                <a16:creationId xmlns:a16="http://schemas.microsoft.com/office/drawing/2014/main" id="{BA1502E8-0944-2F47-AA07-D995516DD2E8}"/>
              </a:ext>
            </a:extLst>
          </p:cNvPr>
          <p:cNvSpPr>
            <a:spLocks noGrp="1" noChangeArrowheads="1"/>
          </p:cNvSpPr>
          <p:nvPr>
            <p:ph idx="1"/>
          </p:nvPr>
        </p:nvSpPr>
        <p:spPr>
          <a:xfrm>
            <a:off x="201613" y="950913"/>
            <a:ext cx="8747125" cy="5891212"/>
          </a:xfrm>
        </p:spPr>
        <p:txBody>
          <a:bodyPr/>
          <a:lstStyle/>
          <a:p>
            <a:r>
              <a:rPr lang="en-US" altLang="zh-CN" b="1">
                <a:solidFill>
                  <a:srgbClr val="FF3300"/>
                </a:solidFill>
                <a:sym typeface="+mn-lt"/>
              </a:rPr>
              <a:t>[</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对角线以下</a:t>
            </a:r>
            <a:r>
              <a:rPr lang="en-US" altLang="zh-CN">
                <a:sym typeface="+mn-lt"/>
              </a:rPr>
              <a:t>(</a:t>
            </a:r>
            <a:r>
              <a:rPr lang="zh-CN" altLang="en-US">
                <a:sym typeface="+mn-lt"/>
              </a:rPr>
              <a:t>或者以上</a:t>
            </a:r>
            <a:r>
              <a:rPr lang="en-US" altLang="zh-CN">
                <a:sym typeface="+mn-lt"/>
              </a:rPr>
              <a:t>)</a:t>
            </a:r>
            <a:r>
              <a:rPr lang="zh-CN" altLang="en-US">
                <a:sym typeface="+mn-lt"/>
              </a:rPr>
              <a:t>的数据元素</a:t>
            </a:r>
            <a:r>
              <a:rPr lang="en-US" altLang="zh-CN">
                <a:sym typeface="+mn-lt"/>
              </a:rPr>
              <a:t>(</a:t>
            </a:r>
            <a:r>
              <a:rPr lang="zh-CN" altLang="en-US">
                <a:sym typeface="+mn-lt"/>
              </a:rPr>
              <a:t>不包括对角线</a:t>
            </a:r>
            <a:r>
              <a:rPr lang="en-US" altLang="zh-CN">
                <a:sym typeface="+mn-lt"/>
              </a:rPr>
              <a:t>)</a:t>
            </a:r>
            <a:r>
              <a:rPr lang="zh-CN" altLang="en-US">
                <a:sym typeface="+mn-lt"/>
              </a:rPr>
              <a:t>全部</a:t>
            </a:r>
            <a:br>
              <a:rPr lang="en-US" altLang="zh-CN">
                <a:sym typeface="+mn-lt"/>
              </a:rPr>
            </a:br>
            <a:r>
              <a:rPr lang="en-US" altLang="zh-CN">
                <a:sym typeface="+mn-lt"/>
              </a:rPr>
              <a:t>                   </a:t>
            </a:r>
            <a:r>
              <a:rPr lang="zh-CN" altLang="en-US">
                <a:sym typeface="+mn-lt"/>
              </a:rPr>
              <a:t>为常数</a:t>
            </a:r>
            <a:r>
              <a:rPr lang="en-US" altLang="zh-CN">
                <a:sym typeface="+mn-lt"/>
              </a:rPr>
              <a:t>c</a:t>
            </a:r>
            <a:r>
              <a:rPr lang="zh-CN" altLang="en-US">
                <a:sym typeface="+mn-lt"/>
              </a:rPr>
              <a:t>。</a:t>
            </a:r>
          </a:p>
          <a:p>
            <a:endParaRPr lang="zh-CN" altLang="en-US" sz="2800">
              <a:sym typeface="+mn-lt"/>
            </a:endParaRPr>
          </a:p>
          <a:p>
            <a:endParaRPr lang="zh-CN" altLang="en-US" sz="2800">
              <a:sym typeface="+mn-lt"/>
            </a:endParaRPr>
          </a:p>
          <a:p>
            <a:endParaRPr lang="zh-CN" altLang="en-US" sz="2800">
              <a:sym typeface="+mn-lt"/>
            </a:endParaRPr>
          </a:p>
          <a:p>
            <a:r>
              <a:rPr lang="en-US" altLang="zh-CN" b="1">
                <a:solidFill>
                  <a:srgbClr val="FF3300"/>
                </a:solidFill>
                <a:sym typeface="+mn-lt"/>
              </a:rPr>
              <a:t>[</a:t>
            </a:r>
            <a:r>
              <a:rPr lang="zh-CN" altLang="en-US" b="1">
                <a:solidFill>
                  <a:srgbClr val="FF3300"/>
                </a:solidFill>
                <a:sym typeface="+mn-lt"/>
              </a:rPr>
              <a:t>存储方法</a:t>
            </a:r>
            <a:r>
              <a:rPr lang="en-US" altLang="zh-CN" b="1">
                <a:solidFill>
                  <a:srgbClr val="FF3300"/>
                </a:solidFill>
                <a:sym typeface="+mn-lt"/>
              </a:rPr>
              <a:t>]</a:t>
            </a:r>
            <a:r>
              <a:rPr lang="en-US" altLang="zh-CN" b="1">
                <a:sym typeface="+mn-lt"/>
              </a:rPr>
              <a:t> </a:t>
            </a:r>
            <a:r>
              <a:rPr lang="zh-CN" altLang="en-US">
                <a:sym typeface="+mn-lt"/>
              </a:rPr>
              <a:t>重复元素</a:t>
            </a:r>
            <a:r>
              <a:rPr lang="en-US" altLang="zh-CN">
                <a:sym typeface="+mn-lt"/>
              </a:rPr>
              <a:t>c</a:t>
            </a:r>
            <a:r>
              <a:rPr lang="zh-CN" altLang="en-US">
                <a:sym typeface="+mn-lt"/>
              </a:rPr>
              <a:t>共享一个元素存储空间，共占用</a:t>
            </a:r>
            <a:br>
              <a:rPr lang="en-US" altLang="zh-CN">
                <a:sym typeface="+mn-lt"/>
              </a:rPr>
            </a:br>
            <a:r>
              <a:rPr lang="en-US" altLang="zh-CN">
                <a:sym typeface="+mn-lt"/>
              </a:rPr>
              <a:t>                          n(n+1)/2+1</a:t>
            </a:r>
            <a:r>
              <a:rPr lang="zh-CN" altLang="en-US">
                <a:sym typeface="+mn-lt"/>
              </a:rPr>
              <a:t>个元素空间</a:t>
            </a:r>
            <a:r>
              <a:rPr lang="en-US" altLang="zh-CN">
                <a:sym typeface="+mn-lt"/>
              </a:rPr>
              <a:t>: sa[1.. n(n+1)/2+1]</a:t>
            </a:r>
          </a:p>
          <a:p>
            <a:r>
              <a:rPr lang="en-US" altLang="zh-CN">
                <a:sym typeface="+mn-lt"/>
              </a:rPr>
              <a:t>        </a:t>
            </a:r>
          </a:p>
          <a:p>
            <a:r>
              <a:rPr lang="zh-CN" altLang="en-US">
                <a:sym typeface="+mn-lt"/>
              </a:rPr>
              <a:t>上三角矩阵                                         下三角矩阵</a:t>
            </a:r>
          </a:p>
          <a:p>
            <a:r>
              <a:rPr lang="zh-CN" altLang="en-US" sz="2800">
                <a:sym typeface="+mn-lt"/>
              </a:rPr>
              <a:t> </a:t>
            </a:r>
            <a:r>
              <a:rPr lang="en-US" altLang="zh-CN">
                <a:sym typeface="+mn-lt"/>
              </a:rPr>
              <a:t>k=  (i-1)(2n-i+2)/2+j-i+1   ij        k=  i(i-1)/2+j         ij</a:t>
            </a:r>
          </a:p>
          <a:p>
            <a:r>
              <a:rPr lang="en-US" altLang="zh-CN">
                <a:sym typeface="+mn-lt"/>
              </a:rPr>
              <a:t> n(n+1)/2+1                             i&gt;j</a:t>
            </a:r>
            <a:r>
              <a:rPr lang="en-US" altLang="zh-CN" sz="2800">
                <a:sym typeface="+mn-lt"/>
              </a:rPr>
              <a:t>        </a:t>
            </a:r>
            <a:r>
              <a:rPr lang="en-US" altLang="zh-CN">
                <a:sym typeface="+mn-lt"/>
              </a:rPr>
              <a:t>n(n+1)/2+1                i&lt;j</a:t>
            </a:r>
          </a:p>
        </p:txBody>
      </p:sp>
      <p:sp>
        <p:nvSpPr>
          <p:cNvPr id="61443" name="Line 4">
            <a:extLst>
              <a:ext uri="{FF2B5EF4-FFF2-40B4-BE49-F238E27FC236}">
                <a16:creationId xmlns:a16="http://schemas.microsoft.com/office/drawing/2014/main" id="{D7EE7E8B-8248-4E34-B2ED-CD51FCE3A59E}"/>
              </a:ext>
            </a:extLst>
          </p:cNvPr>
          <p:cNvSpPr>
            <a:spLocks noChangeShapeType="1"/>
          </p:cNvSpPr>
          <p:nvPr/>
        </p:nvSpPr>
        <p:spPr bwMode="auto">
          <a:xfrm>
            <a:off x="2143125" y="1930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4" name="Line 5">
            <a:extLst>
              <a:ext uri="{FF2B5EF4-FFF2-40B4-BE49-F238E27FC236}">
                <a16:creationId xmlns:a16="http://schemas.microsoft.com/office/drawing/2014/main" id="{2D9C34CB-1B3E-45A4-93C6-B3E813586B99}"/>
              </a:ext>
            </a:extLst>
          </p:cNvPr>
          <p:cNvSpPr>
            <a:spLocks noChangeShapeType="1"/>
          </p:cNvSpPr>
          <p:nvPr/>
        </p:nvSpPr>
        <p:spPr bwMode="auto">
          <a:xfrm>
            <a:off x="3590925" y="1930400"/>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5" name="Text Box 9">
            <a:extLst>
              <a:ext uri="{FF2B5EF4-FFF2-40B4-BE49-F238E27FC236}">
                <a16:creationId xmlns:a16="http://schemas.microsoft.com/office/drawing/2014/main" id="{AD121BD9-6439-4E7A-AF0E-7C89E2E68725}"/>
              </a:ext>
            </a:extLst>
          </p:cNvPr>
          <p:cNvSpPr txBox="1">
            <a:spLocks noChangeArrowheads="1"/>
          </p:cNvSpPr>
          <p:nvPr/>
        </p:nvSpPr>
        <p:spPr bwMode="auto">
          <a:xfrm>
            <a:off x="2295525" y="2311400"/>
            <a:ext cx="457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3600">
                <a:solidFill>
                  <a:schemeClr val="accent2"/>
                </a:solidFill>
                <a:latin typeface="+mn-lt"/>
                <a:ea typeface="+mn-ea"/>
                <a:cs typeface="+mn-ea"/>
                <a:sym typeface="+mn-lt"/>
              </a:rPr>
              <a:t>C</a:t>
            </a:r>
            <a:endParaRPr lang="en-US" altLang="zh-CN" sz="3600">
              <a:solidFill>
                <a:schemeClr val="accent1"/>
              </a:solidFill>
              <a:latin typeface="+mn-lt"/>
              <a:ea typeface="+mn-ea"/>
              <a:cs typeface="+mn-ea"/>
              <a:sym typeface="+mn-lt"/>
            </a:endParaRPr>
          </a:p>
        </p:txBody>
      </p:sp>
      <p:sp>
        <p:nvSpPr>
          <p:cNvPr id="61446" name="Line 10">
            <a:extLst>
              <a:ext uri="{FF2B5EF4-FFF2-40B4-BE49-F238E27FC236}">
                <a16:creationId xmlns:a16="http://schemas.microsoft.com/office/drawing/2014/main" id="{3F597A58-6E03-4F29-A997-64ABECA57C3F}"/>
              </a:ext>
            </a:extLst>
          </p:cNvPr>
          <p:cNvSpPr>
            <a:spLocks noChangeShapeType="1"/>
          </p:cNvSpPr>
          <p:nvPr/>
        </p:nvSpPr>
        <p:spPr bwMode="auto">
          <a:xfrm>
            <a:off x="5648325" y="1854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7" name="Line 11">
            <a:extLst>
              <a:ext uri="{FF2B5EF4-FFF2-40B4-BE49-F238E27FC236}">
                <a16:creationId xmlns:a16="http://schemas.microsoft.com/office/drawing/2014/main" id="{E6955A1D-C8A6-426C-B632-B9C1C2FD820A}"/>
              </a:ext>
            </a:extLst>
          </p:cNvPr>
          <p:cNvSpPr>
            <a:spLocks noChangeShapeType="1"/>
          </p:cNvSpPr>
          <p:nvPr/>
        </p:nvSpPr>
        <p:spPr bwMode="auto">
          <a:xfrm>
            <a:off x="7019925" y="1854200"/>
            <a:ext cx="0" cy="990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48" name="Text Box 15">
            <a:extLst>
              <a:ext uri="{FF2B5EF4-FFF2-40B4-BE49-F238E27FC236}">
                <a16:creationId xmlns:a16="http://schemas.microsoft.com/office/drawing/2014/main" id="{BA3FCA5E-13FB-4F07-8E39-DE37D744DE8C}"/>
              </a:ext>
            </a:extLst>
          </p:cNvPr>
          <p:cNvSpPr txBox="1">
            <a:spLocks noChangeArrowheads="1"/>
          </p:cNvSpPr>
          <p:nvPr/>
        </p:nvSpPr>
        <p:spPr bwMode="auto">
          <a:xfrm>
            <a:off x="6410325" y="1778000"/>
            <a:ext cx="60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3600">
                <a:solidFill>
                  <a:schemeClr val="accent2"/>
                </a:solidFill>
                <a:latin typeface="+mn-lt"/>
                <a:ea typeface="+mn-ea"/>
                <a:cs typeface="+mn-ea"/>
                <a:sym typeface="+mn-lt"/>
              </a:rPr>
              <a:t>C</a:t>
            </a:r>
          </a:p>
        </p:txBody>
      </p:sp>
      <p:sp>
        <p:nvSpPr>
          <p:cNvPr id="74762" name="Text Box 16">
            <a:extLst>
              <a:ext uri="{FF2B5EF4-FFF2-40B4-BE49-F238E27FC236}">
                <a16:creationId xmlns:a16="http://schemas.microsoft.com/office/drawing/2014/main" id="{BAEFBE81-F262-BC40-A39F-025F7890DC40}"/>
              </a:ext>
            </a:extLst>
          </p:cNvPr>
          <p:cNvSpPr txBox="1">
            <a:spLocks noChangeArrowheads="1"/>
          </p:cNvSpPr>
          <p:nvPr/>
        </p:nvSpPr>
        <p:spPr bwMode="auto">
          <a:xfrm>
            <a:off x="2066925" y="29210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a:solidFill>
                  <a:schemeClr val="accent2"/>
                </a:solidFill>
                <a:ea typeface="楷体_GB2312" pitchFamily="49" charset="-122"/>
                <a:sym typeface="+mn-lt"/>
              </a:rPr>
              <a:t>上三角矩阵</a:t>
            </a:r>
            <a:endParaRPr lang="zh-CN" altLang="en-US">
              <a:ea typeface="楷体_GB2312" pitchFamily="49" charset="-122"/>
              <a:sym typeface="+mn-lt"/>
            </a:endParaRPr>
          </a:p>
        </p:txBody>
      </p:sp>
      <p:sp>
        <p:nvSpPr>
          <p:cNvPr id="74763" name="Text Box 17">
            <a:extLst>
              <a:ext uri="{FF2B5EF4-FFF2-40B4-BE49-F238E27FC236}">
                <a16:creationId xmlns:a16="http://schemas.microsoft.com/office/drawing/2014/main" id="{4E08B394-40EE-B24A-B7E1-043513AA247E}"/>
              </a:ext>
            </a:extLst>
          </p:cNvPr>
          <p:cNvSpPr txBox="1">
            <a:spLocks noChangeArrowheads="1"/>
          </p:cNvSpPr>
          <p:nvPr/>
        </p:nvSpPr>
        <p:spPr bwMode="auto">
          <a:xfrm>
            <a:off x="5495925" y="2921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a:solidFill>
                  <a:schemeClr val="accent2"/>
                </a:solidFill>
                <a:ea typeface="楷体_GB2312" pitchFamily="49" charset="-122"/>
                <a:sym typeface="+mn-lt"/>
              </a:rPr>
              <a:t>下三角矩阵</a:t>
            </a:r>
          </a:p>
        </p:txBody>
      </p:sp>
      <p:sp>
        <p:nvSpPr>
          <p:cNvPr id="61451" name="AutoShape 18">
            <a:extLst>
              <a:ext uri="{FF2B5EF4-FFF2-40B4-BE49-F238E27FC236}">
                <a16:creationId xmlns:a16="http://schemas.microsoft.com/office/drawing/2014/main" id="{65AF39C4-0CD1-4E3C-ADA5-4AD3A353E185}"/>
              </a:ext>
            </a:extLst>
          </p:cNvPr>
          <p:cNvSpPr>
            <a:spLocks/>
          </p:cNvSpPr>
          <p:nvPr/>
        </p:nvSpPr>
        <p:spPr bwMode="auto">
          <a:xfrm>
            <a:off x="641350" y="5876925"/>
            <a:ext cx="76200" cy="533400"/>
          </a:xfrm>
          <a:prstGeom prst="leftBrace">
            <a:avLst>
              <a:gd name="adj1" fmla="val 5826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2" name="AutoShape 19">
            <a:extLst>
              <a:ext uri="{FF2B5EF4-FFF2-40B4-BE49-F238E27FC236}">
                <a16:creationId xmlns:a16="http://schemas.microsoft.com/office/drawing/2014/main" id="{28C12D25-2E24-4EE2-A4A9-A6509B31A8ED}"/>
              </a:ext>
            </a:extLst>
          </p:cNvPr>
          <p:cNvSpPr>
            <a:spLocks/>
          </p:cNvSpPr>
          <p:nvPr/>
        </p:nvSpPr>
        <p:spPr bwMode="auto">
          <a:xfrm>
            <a:off x="5283200" y="5800725"/>
            <a:ext cx="76200" cy="609600"/>
          </a:xfrm>
          <a:prstGeom prst="leftBrace">
            <a:avLst>
              <a:gd name="adj1" fmla="val 6659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3" name="AutoShape 20">
            <a:extLst>
              <a:ext uri="{FF2B5EF4-FFF2-40B4-BE49-F238E27FC236}">
                <a16:creationId xmlns:a16="http://schemas.microsoft.com/office/drawing/2014/main" id="{4D015114-8232-477A-B92B-E99269080564}"/>
              </a:ext>
            </a:extLst>
          </p:cNvPr>
          <p:cNvSpPr>
            <a:spLocks noChangeArrowheads="1"/>
          </p:cNvSpPr>
          <p:nvPr/>
        </p:nvSpPr>
        <p:spPr bwMode="auto">
          <a:xfrm flipH="1" flipV="1">
            <a:off x="2295525" y="2006600"/>
            <a:ext cx="1219200" cy="7620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1454" name="AutoShape 21">
            <a:extLst>
              <a:ext uri="{FF2B5EF4-FFF2-40B4-BE49-F238E27FC236}">
                <a16:creationId xmlns:a16="http://schemas.microsoft.com/office/drawing/2014/main" id="{053EBCD2-6C56-41B7-B235-5B5A0E42F691}"/>
              </a:ext>
            </a:extLst>
          </p:cNvPr>
          <p:cNvSpPr>
            <a:spLocks noChangeArrowheads="1"/>
          </p:cNvSpPr>
          <p:nvPr/>
        </p:nvSpPr>
        <p:spPr bwMode="auto">
          <a:xfrm>
            <a:off x="5724525" y="1930400"/>
            <a:ext cx="1219200" cy="762000"/>
          </a:xfrm>
          <a:prstGeom prst="rtTriangle">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Tree>
    <p:extLst>
      <p:ext uri="{BB962C8B-B14F-4D97-AF65-F5344CB8AC3E}">
        <p14:creationId xmlns:p14="http://schemas.microsoft.com/office/powerpoint/2010/main" val="9632000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B24ABF94-F367-4946-8572-C6C33A430166}"/>
              </a:ext>
            </a:extLst>
          </p:cNvPr>
          <p:cNvSpPr>
            <a:spLocks noGrp="1" noChangeArrowheads="1"/>
          </p:cNvSpPr>
          <p:nvPr>
            <p:ph type="title"/>
          </p:nvPr>
        </p:nvSpPr>
        <p:spPr>
          <a:xfrm>
            <a:off x="723900" y="76200"/>
            <a:ext cx="7696200" cy="838200"/>
          </a:xfrm>
        </p:spPr>
        <p:txBody>
          <a:bodyPr/>
          <a:lstStyle/>
          <a:p>
            <a:r>
              <a:rPr lang="en-US" altLang="zh-CN">
                <a:sym typeface="+mn-lt"/>
              </a:rPr>
              <a:t>3. </a:t>
            </a:r>
            <a:r>
              <a:rPr lang="zh-CN" altLang="en-US">
                <a:sym typeface="+mn-lt"/>
              </a:rPr>
              <a:t>对角矩阵（带状矩阵）</a:t>
            </a:r>
          </a:p>
        </p:txBody>
      </p:sp>
      <p:sp>
        <p:nvSpPr>
          <p:cNvPr id="75778" name="Rectangle 3">
            <a:extLst>
              <a:ext uri="{FF2B5EF4-FFF2-40B4-BE49-F238E27FC236}">
                <a16:creationId xmlns:a16="http://schemas.microsoft.com/office/drawing/2014/main" id="{4E582FE1-0C51-334F-81A4-4DAAA7EA08A8}"/>
              </a:ext>
            </a:extLst>
          </p:cNvPr>
          <p:cNvSpPr>
            <a:spLocks noGrp="1" noChangeArrowheads="1"/>
          </p:cNvSpPr>
          <p:nvPr>
            <p:ph idx="1"/>
          </p:nvPr>
        </p:nvSpPr>
        <p:spPr>
          <a:xfrm>
            <a:off x="176213" y="968375"/>
            <a:ext cx="8659812" cy="5789613"/>
          </a:xfrm>
        </p:spPr>
        <p:txBody>
          <a:bodyPr/>
          <a:lstStyle/>
          <a:p>
            <a:r>
              <a:rPr lang="en-US" altLang="zh-CN" b="1">
                <a:solidFill>
                  <a:srgbClr val="FF3300"/>
                </a:solidFill>
                <a:sym typeface="+mn-lt"/>
              </a:rPr>
              <a:t>[</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在</a:t>
            </a:r>
            <a:r>
              <a:rPr lang="en-US" altLang="zh-CN">
                <a:sym typeface="+mn-lt"/>
              </a:rPr>
              <a:t>nn</a:t>
            </a:r>
            <a:r>
              <a:rPr lang="zh-CN" altLang="en-US">
                <a:sym typeface="+mn-lt"/>
              </a:rPr>
              <a:t>的方阵中，非零元素集中在主对角线及其两侧</a:t>
            </a:r>
            <a:br>
              <a:rPr lang="en-US" altLang="zh-CN">
                <a:sym typeface="+mn-lt"/>
              </a:rPr>
            </a:br>
            <a:r>
              <a:rPr lang="en-US" altLang="zh-CN">
                <a:sym typeface="+mn-lt"/>
              </a:rPr>
              <a:t>                  </a:t>
            </a:r>
            <a:r>
              <a:rPr lang="zh-CN" altLang="en-US">
                <a:sym typeface="+mn-lt"/>
              </a:rPr>
              <a:t>共</a:t>
            </a:r>
            <a:r>
              <a:rPr lang="en-US" altLang="zh-CN">
                <a:sym typeface="+mn-lt"/>
              </a:rPr>
              <a:t>L(</a:t>
            </a:r>
            <a:r>
              <a:rPr lang="zh-CN" altLang="en-US">
                <a:sym typeface="+mn-lt"/>
              </a:rPr>
              <a:t>奇数</a:t>
            </a:r>
            <a:r>
              <a:rPr lang="en-US" altLang="zh-CN">
                <a:sym typeface="+mn-lt"/>
              </a:rPr>
              <a:t>)</a:t>
            </a:r>
            <a:r>
              <a:rPr lang="zh-CN" altLang="en-US">
                <a:sym typeface="+mn-lt"/>
              </a:rPr>
              <a:t>条对角线的带状区域内 </a:t>
            </a:r>
            <a:r>
              <a:rPr lang="en-US" altLang="zh-CN">
                <a:sym typeface="+mn-lt"/>
              </a:rPr>
              <a:t>— L</a:t>
            </a:r>
            <a:r>
              <a:rPr lang="zh-CN" altLang="en-US">
                <a:sym typeface="+mn-lt"/>
              </a:rPr>
              <a:t>对角矩阵。</a:t>
            </a:r>
          </a:p>
          <a:p>
            <a:r>
              <a:rPr lang="en-US" altLang="zh-CN" b="1">
                <a:solidFill>
                  <a:srgbClr val="FF3300"/>
                </a:solidFill>
                <a:sym typeface="+mn-lt"/>
              </a:rPr>
              <a:t>[</a:t>
            </a:r>
            <a:r>
              <a:rPr lang="zh-CN" altLang="en-US" b="1">
                <a:solidFill>
                  <a:srgbClr val="FF3300"/>
                </a:solidFill>
                <a:sym typeface="+mn-lt"/>
              </a:rPr>
              <a:t>存储方法</a:t>
            </a:r>
            <a:r>
              <a:rPr lang="en-US" altLang="zh-CN" b="1">
                <a:solidFill>
                  <a:srgbClr val="FF3300"/>
                </a:solidFill>
                <a:sym typeface="+mn-lt"/>
              </a:rPr>
              <a:t>]</a:t>
            </a:r>
            <a:endParaRPr lang="en-US" altLang="zh-CN">
              <a:solidFill>
                <a:srgbClr val="FF3300"/>
              </a:solidFill>
              <a:sym typeface="+mn-lt"/>
            </a:endParaRPr>
          </a:p>
          <a:p>
            <a:r>
              <a:rPr lang="zh-CN" altLang="en-US" b="1">
                <a:sym typeface="+mn-lt"/>
              </a:rPr>
              <a:t>以对角线的顺序存储</a:t>
            </a:r>
            <a:endParaRPr lang="zh-CN" altLang="en-US">
              <a:sym typeface="+mn-lt"/>
            </a:endParaRPr>
          </a:p>
          <a:p>
            <a:endParaRPr lang="zh-CN" altLang="en-US">
              <a:sym typeface="+mn-lt"/>
            </a:endParaRPr>
          </a:p>
          <a:p>
            <a:r>
              <a:rPr lang="zh-CN" altLang="en-US" sz="2000">
                <a:solidFill>
                  <a:srgbClr val="FF3300"/>
                </a:solidFill>
                <a:sym typeface="+mn-lt"/>
              </a:rPr>
              <a:t>     </a:t>
            </a:r>
            <a:r>
              <a:rPr lang="en-US" altLang="zh-CN" sz="2000">
                <a:solidFill>
                  <a:srgbClr val="FF3300"/>
                </a:solidFill>
                <a:sym typeface="+mn-lt"/>
              </a:rPr>
              <a:t>8   2   3</a:t>
            </a:r>
            <a:r>
              <a:rPr lang="en-US" altLang="zh-CN" sz="2000">
                <a:sym typeface="+mn-lt"/>
              </a:rPr>
              <a:t>   0   0   0</a:t>
            </a:r>
          </a:p>
          <a:p>
            <a:r>
              <a:rPr lang="en-US" altLang="zh-CN" sz="2000">
                <a:sym typeface="+mn-lt"/>
              </a:rPr>
              <a:t>     </a:t>
            </a:r>
            <a:r>
              <a:rPr lang="en-US" altLang="zh-CN" sz="2000">
                <a:solidFill>
                  <a:srgbClr val="FF3300"/>
                </a:solidFill>
                <a:sym typeface="+mn-lt"/>
              </a:rPr>
              <a:t>4   2   0   3</a:t>
            </a:r>
            <a:r>
              <a:rPr lang="en-US" altLang="zh-CN" sz="2000">
                <a:sym typeface="+mn-lt"/>
              </a:rPr>
              <a:t>   0   0</a:t>
            </a:r>
          </a:p>
          <a:p>
            <a:r>
              <a:rPr lang="en-US" altLang="zh-CN" sz="2000">
                <a:sym typeface="+mn-lt"/>
              </a:rPr>
              <a:t>     </a:t>
            </a:r>
            <a:r>
              <a:rPr lang="en-US" altLang="zh-CN" sz="2000">
                <a:solidFill>
                  <a:srgbClr val="FF3300"/>
                </a:solidFill>
                <a:sym typeface="+mn-lt"/>
              </a:rPr>
              <a:t>5   7   7   6   8</a:t>
            </a:r>
            <a:r>
              <a:rPr lang="en-US" altLang="zh-CN" sz="2000">
                <a:sym typeface="+mn-lt"/>
              </a:rPr>
              <a:t>   0</a:t>
            </a:r>
          </a:p>
          <a:p>
            <a:r>
              <a:rPr lang="en-US" altLang="zh-CN" sz="2000">
                <a:sym typeface="+mn-lt"/>
              </a:rPr>
              <a:t>     0   </a:t>
            </a:r>
            <a:r>
              <a:rPr lang="en-US" altLang="zh-CN" sz="2000">
                <a:solidFill>
                  <a:srgbClr val="FF3300"/>
                </a:solidFill>
                <a:sym typeface="+mn-lt"/>
              </a:rPr>
              <a:t>9   6   9   1   5</a:t>
            </a:r>
          </a:p>
          <a:p>
            <a:r>
              <a:rPr lang="en-US" altLang="zh-CN" sz="2000">
                <a:sym typeface="+mn-lt"/>
              </a:rPr>
              <a:t>     0   0   </a:t>
            </a:r>
            <a:r>
              <a:rPr lang="en-US" altLang="zh-CN" sz="2000">
                <a:solidFill>
                  <a:srgbClr val="FF3300"/>
                </a:solidFill>
                <a:sym typeface="+mn-lt"/>
              </a:rPr>
              <a:t>6   1   4   2</a:t>
            </a:r>
            <a:endParaRPr lang="en-US" altLang="zh-CN" sz="2000">
              <a:solidFill>
                <a:schemeClr val="accent2"/>
              </a:solidFill>
              <a:sym typeface="+mn-lt"/>
            </a:endParaRPr>
          </a:p>
          <a:p>
            <a:r>
              <a:rPr lang="en-US" altLang="zh-CN" sz="2000">
                <a:sym typeface="+mn-lt"/>
              </a:rPr>
              <a:t>     0   0   0   </a:t>
            </a:r>
            <a:r>
              <a:rPr lang="en-US" altLang="zh-CN" sz="2000">
                <a:solidFill>
                  <a:srgbClr val="FF3300"/>
                </a:solidFill>
                <a:sym typeface="+mn-lt"/>
              </a:rPr>
              <a:t>2   8   3</a:t>
            </a:r>
          </a:p>
        </p:txBody>
      </p:sp>
      <p:sp>
        <p:nvSpPr>
          <p:cNvPr id="62467" name="AutoShape 5">
            <a:extLst>
              <a:ext uri="{FF2B5EF4-FFF2-40B4-BE49-F238E27FC236}">
                <a16:creationId xmlns:a16="http://schemas.microsoft.com/office/drawing/2014/main" id="{5D7798AD-AE1F-47FF-8FD1-C70B961CB0A9}"/>
              </a:ext>
            </a:extLst>
          </p:cNvPr>
          <p:cNvSpPr>
            <a:spLocks noChangeArrowheads="1"/>
          </p:cNvSpPr>
          <p:nvPr/>
        </p:nvSpPr>
        <p:spPr bwMode="auto">
          <a:xfrm>
            <a:off x="862013" y="3494088"/>
            <a:ext cx="2209800" cy="2133600"/>
          </a:xfrm>
          <a:prstGeom prst="bracketPair">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68" name="Line 6">
            <a:extLst>
              <a:ext uri="{FF2B5EF4-FFF2-40B4-BE49-F238E27FC236}">
                <a16:creationId xmlns:a16="http://schemas.microsoft.com/office/drawing/2014/main" id="{6E154305-6EF7-4666-9B75-D4988C681CC2}"/>
              </a:ext>
            </a:extLst>
          </p:cNvPr>
          <p:cNvSpPr>
            <a:spLocks noChangeShapeType="1"/>
          </p:cNvSpPr>
          <p:nvPr/>
        </p:nvSpPr>
        <p:spPr bwMode="auto">
          <a:xfrm>
            <a:off x="1243013" y="3722688"/>
            <a:ext cx="1524000" cy="182880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5781" name="Text Box 7">
            <a:extLst>
              <a:ext uri="{FF2B5EF4-FFF2-40B4-BE49-F238E27FC236}">
                <a16:creationId xmlns:a16="http://schemas.microsoft.com/office/drawing/2014/main" id="{0FFA7C8D-FE7F-D947-9C7C-AA02ACC80E3A}"/>
              </a:ext>
            </a:extLst>
          </p:cNvPr>
          <p:cNvSpPr txBox="1">
            <a:spLocks noChangeArrowheads="1"/>
          </p:cNvSpPr>
          <p:nvPr/>
        </p:nvSpPr>
        <p:spPr bwMode="auto">
          <a:xfrm>
            <a:off x="1319213" y="5627688"/>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pPr>
            <a:r>
              <a:rPr lang="zh-CN" altLang="en-US" sz="2000">
                <a:solidFill>
                  <a:schemeClr val="accent2"/>
                </a:solidFill>
                <a:ea typeface="楷体_GB2312" pitchFamily="49" charset="-122"/>
                <a:sym typeface="+mn-lt"/>
              </a:rPr>
              <a:t>五对角矩阵</a:t>
            </a:r>
          </a:p>
        </p:txBody>
      </p:sp>
      <p:sp>
        <p:nvSpPr>
          <p:cNvPr id="70664" name="Text Box 8">
            <a:extLst>
              <a:ext uri="{FF2B5EF4-FFF2-40B4-BE49-F238E27FC236}">
                <a16:creationId xmlns:a16="http://schemas.microsoft.com/office/drawing/2014/main" id="{182D887E-4D0E-45EE-A499-A65ECE4622A4}"/>
              </a:ext>
            </a:extLst>
          </p:cNvPr>
          <p:cNvSpPr txBox="1">
            <a:spLocks noChangeArrowheads="1"/>
          </p:cNvSpPr>
          <p:nvPr/>
        </p:nvSpPr>
        <p:spPr bwMode="auto">
          <a:xfrm>
            <a:off x="4062413" y="2960688"/>
            <a:ext cx="2209800" cy="2295525"/>
          </a:xfrm>
          <a:prstGeom prst="rect">
            <a:avLst/>
          </a:prstGeom>
          <a:noFill/>
          <a:ln w="9525">
            <a:solidFill>
              <a:schemeClr val="tx1"/>
            </a:solidFill>
            <a:miter lim="800000"/>
          </a:ln>
          <a:effectLst/>
        </p:spPr>
        <p:txBody>
          <a:bodyPr>
            <a:spAutoFit/>
          </a:bodyPr>
          <a:lstStyle/>
          <a:p>
            <a:pPr>
              <a:spcBef>
                <a:spcPct val="50000"/>
              </a:spcBef>
              <a:defRPr/>
            </a:pPr>
            <a:r>
              <a:rPr kumimoji="1" lang="en-US" altLang="zh-CN">
                <a:effectLst>
                  <a:outerShdw blurRad="38100" dist="38100" dir="2700000" algn="tl">
                    <a:srgbClr val="C0C0C0"/>
                  </a:outerShdw>
                </a:effectLst>
                <a:latin typeface="+mn-lt"/>
                <a:ea typeface="+mn-ea"/>
                <a:cs typeface="+mn-ea"/>
                <a:sym typeface="+mn-lt"/>
              </a:rPr>
              <a:t>         </a:t>
            </a:r>
            <a:r>
              <a:rPr kumimoji="1" lang="en-US" altLang="zh-CN" sz="2000">
                <a:latin typeface="+mn-lt"/>
                <a:ea typeface="+mn-ea"/>
                <a:cs typeface="+mn-ea"/>
                <a:sym typeface="+mn-lt"/>
              </a:rPr>
              <a:t>3   3    8    5</a:t>
            </a:r>
          </a:p>
          <a:p>
            <a:pPr>
              <a:spcBef>
                <a:spcPct val="50000"/>
              </a:spcBef>
              <a:defRPr/>
            </a:pPr>
            <a:r>
              <a:rPr kumimoji="1" lang="en-US" altLang="zh-CN" sz="2000">
                <a:latin typeface="+mn-lt"/>
                <a:ea typeface="+mn-ea"/>
                <a:cs typeface="+mn-ea"/>
                <a:sym typeface="+mn-lt"/>
              </a:rPr>
              <a:t>      2   0   6    1    2</a:t>
            </a:r>
          </a:p>
          <a:p>
            <a:pPr>
              <a:spcBef>
                <a:spcPct val="50000"/>
              </a:spcBef>
              <a:defRPr/>
            </a:pPr>
            <a:r>
              <a:rPr kumimoji="1" lang="en-US" altLang="zh-CN" sz="2000">
                <a:latin typeface="+mn-lt"/>
                <a:ea typeface="+mn-ea"/>
                <a:cs typeface="+mn-ea"/>
                <a:sym typeface="+mn-lt"/>
              </a:rPr>
              <a:t> 8   2   7   9    4    3</a:t>
            </a:r>
          </a:p>
          <a:p>
            <a:pPr>
              <a:spcBef>
                <a:spcPct val="50000"/>
              </a:spcBef>
              <a:defRPr/>
            </a:pPr>
            <a:r>
              <a:rPr kumimoji="1" lang="en-US" altLang="zh-CN" sz="2000">
                <a:latin typeface="+mn-lt"/>
                <a:ea typeface="+mn-ea"/>
                <a:cs typeface="+mn-ea"/>
                <a:sym typeface="+mn-lt"/>
              </a:rPr>
              <a:t> 4   7   6   1    8</a:t>
            </a:r>
          </a:p>
          <a:p>
            <a:pPr>
              <a:spcBef>
                <a:spcPct val="50000"/>
              </a:spcBef>
              <a:defRPr/>
            </a:pPr>
            <a:r>
              <a:rPr kumimoji="1" lang="en-US" altLang="zh-CN" sz="2000">
                <a:latin typeface="+mn-lt"/>
                <a:ea typeface="+mn-ea"/>
                <a:cs typeface="+mn-ea"/>
                <a:sym typeface="+mn-lt"/>
              </a:rPr>
              <a:t> 5   9   6   2</a:t>
            </a:r>
            <a:endParaRPr kumimoji="1" lang="en-US" altLang="zh-CN" sz="2000">
              <a:effectLst>
                <a:outerShdw blurRad="38100" dist="38100" dir="2700000" algn="tl">
                  <a:srgbClr val="C0C0C0"/>
                </a:outerShdw>
              </a:effectLst>
              <a:latin typeface="+mn-lt"/>
              <a:ea typeface="+mn-ea"/>
              <a:cs typeface="+mn-ea"/>
              <a:sym typeface="+mn-lt"/>
            </a:endParaRPr>
          </a:p>
        </p:txBody>
      </p:sp>
      <p:sp>
        <p:nvSpPr>
          <p:cNvPr id="62471" name="Line 9">
            <a:extLst>
              <a:ext uri="{FF2B5EF4-FFF2-40B4-BE49-F238E27FC236}">
                <a16:creationId xmlns:a16="http://schemas.microsoft.com/office/drawing/2014/main" id="{CB6FC68E-E43F-4458-986B-DBD0001D7CE7}"/>
              </a:ext>
            </a:extLst>
          </p:cNvPr>
          <p:cNvSpPr>
            <a:spLocks noChangeShapeType="1"/>
          </p:cNvSpPr>
          <p:nvPr/>
        </p:nvSpPr>
        <p:spPr bwMode="auto">
          <a:xfrm>
            <a:off x="4062413" y="34178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2" name="Line 10">
            <a:extLst>
              <a:ext uri="{FF2B5EF4-FFF2-40B4-BE49-F238E27FC236}">
                <a16:creationId xmlns:a16="http://schemas.microsoft.com/office/drawing/2014/main" id="{F9FE7BD2-9B7E-46F2-836C-6FBE36A51800}"/>
              </a:ext>
            </a:extLst>
          </p:cNvPr>
          <p:cNvSpPr>
            <a:spLocks noChangeShapeType="1"/>
          </p:cNvSpPr>
          <p:nvPr/>
        </p:nvSpPr>
        <p:spPr bwMode="auto">
          <a:xfrm>
            <a:off x="4062413" y="38750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3" name="Line 11">
            <a:extLst>
              <a:ext uri="{FF2B5EF4-FFF2-40B4-BE49-F238E27FC236}">
                <a16:creationId xmlns:a16="http://schemas.microsoft.com/office/drawing/2014/main" id="{0ECD6987-28D4-4DD2-90B5-716A100D2BE2}"/>
              </a:ext>
            </a:extLst>
          </p:cNvPr>
          <p:cNvSpPr>
            <a:spLocks noChangeShapeType="1"/>
          </p:cNvSpPr>
          <p:nvPr/>
        </p:nvSpPr>
        <p:spPr bwMode="auto">
          <a:xfrm>
            <a:off x="4062413" y="43322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4" name="Line 12">
            <a:extLst>
              <a:ext uri="{FF2B5EF4-FFF2-40B4-BE49-F238E27FC236}">
                <a16:creationId xmlns:a16="http://schemas.microsoft.com/office/drawing/2014/main" id="{43C6BA64-BE70-48E2-B5A3-E388CA8BADD7}"/>
              </a:ext>
            </a:extLst>
          </p:cNvPr>
          <p:cNvSpPr>
            <a:spLocks noChangeShapeType="1"/>
          </p:cNvSpPr>
          <p:nvPr/>
        </p:nvSpPr>
        <p:spPr bwMode="auto">
          <a:xfrm>
            <a:off x="4062413" y="4789488"/>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75" name="Text Box 13">
            <a:extLst>
              <a:ext uri="{FF2B5EF4-FFF2-40B4-BE49-F238E27FC236}">
                <a16:creationId xmlns:a16="http://schemas.microsoft.com/office/drawing/2014/main" id="{61D63B59-C87B-475C-9D6E-7C11260F6A1B}"/>
              </a:ext>
            </a:extLst>
          </p:cNvPr>
          <p:cNvSpPr txBox="1">
            <a:spLocks noChangeArrowheads="1"/>
          </p:cNvSpPr>
          <p:nvPr/>
        </p:nvSpPr>
        <p:spPr bwMode="auto">
          <a:xfrm>
            <a:off x="4214813" y="5322888"/>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s[-2..2;  1..6]</a:t>
            </a:r>
          </a:p>
        </p:txBody>
      </p:sp>
      <p:sp>
        <p:nvSpPr>
          <p:cNvPr id="62476" name="Text Box 14">
            <a:extLst>
              <a:ext uri="{FF2B5EF4-FFF2-40B4-BE49-F238E27FC236}">
                <a16:creationId xmlns:a16="http://schemas.microsoft.com/office/drawing/2014/main" id="{8709BEC8-CB16-4C2E-95BB-53583A9BFEF3}"/>
              </a:ext>
            </a:extLst>
          </p:cNvPr>
          <p:cNvSpPr txBox="1">
            <a:spLocks noChangeArrowheads="1"/>
          </p:cNvSpPr>
          <p:nvPr/>
        </p:nvSpPr>
        <p:spPr bwMode="auto">
          <a:xfrm>
            <a:off x="3681413" y="2960688"/>
            <a:ext cx="6096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-2</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-1</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0</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1</a:t>
            </a:r>
          </a:p>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2</a:t>
            </a:r>
          </a:p>
        </p:txBody>
      </p:sp>
      <p:sp>
        <p:nvSpPr>
          <p:cNvPr id="62477" name="Text Box 15">
            <a:extLst>
              <a:ext uri="{FF2B5EF4-FFF2-40B4-BE49-F238E27FC236}">
                <a16:creationId xmlns:a16="http://schemas.microsoft.com/office/drawing/2014/main" id="{2A676886-7C4A-4D62-89AD-C605063AF1C9}"/>
              </a:ext>
            </a:extLst>
          </p:cNvPr>
          <p:cNvSpPr txBox="1">
            <a:spLocks noChangeArrowheads="1"/>
          </p:cNvSpPr>
          <p:nvPr/>
        </p:nvSpPr>
        <p:spPr bwMode="auto">
          <a:xfrm>
            <a:off x="3986213" y="2579688"/>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solidFill>
                  <a:schemeClr val="accent2"/>
                </a:solidFill>
                <a:latin typeface="+mn-lt"/>
                <a:ea typeface="+mn-ea"/>
                <a:cs typeface="+mn-ea"/>
                <a:sym typeface="+mn-lt"/>
              </a:rPr>
              <a:t>  1   2   3   4    5    6</a:t>
            </a:r>
          </a:p>
        </p:txBody>
      </p:sp>
      <p:sp>
        <p:nvSpPr>
          <p:cNvPr id="62478" name="Text Box 16">
            <a:extLst>
              <a:ext uri="{FF2B5EF4-FFF2-40B4-BE49-F238E27FC236}">
                <a16:creationId xmlns:a16="http://schemas.microsoft.com/office/drawing/2014/main" id="{3EAA1DE8-1507-40AD-A28B-5C6052A94FF2}"/>
              </a:ext>
            </a:extLst>
          </p:cNvPr>
          <p:cNvSpPr txBox="1">
            <a:spLocks noChangeArrowheads="1"/>
          </p:cNvSpPr>
          <p:nvPr/>
        </p:nvSpPr>
        <p:spPr bwMode="auto">
          <a:xfrm>
            <a:off x="6653213" y="3036888"/>
            <a:ext cx="1295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i1=i-j</a:t>
            </a:r>
          </a:p>
          <a:p>
            <a:pPr>
              <a:spcBef>
                <a:spcPct val="50000"/>
              </a:spcBef>
              <a:buFont typeface="Arial" panose="020B0604020202020204" pitchFamily="34" charset="0"/>
              <a:buNone/>
              <a:defRPr/>
            </a:pPr>
            <a:r>
              <a:rPr lang="en-US" altLang="zh-CN">
                <a:latin typeface="+mn-lt"/>
                <a:ea typeface="+mn-ea"/>
                <a:cs typeface="+mn-ea"/>
                <a:sym typeface="+mn-lt"/>
              </a:rPr>
              <a:t>j1=j</a:t>
            </a:r>
          </a:p>
        </p:txBody>
      </p:sp>
      <p:sp>
        <p:nvSpPr>
          <p:cNvPr id="62479" name="AutoShape 17">
            <a:extLst>
              <a:ext uri="{FF2B5EF4-FFF2-40B4-BE49-F238E27FC236}">
                <a16:creationId xmlns:a16="http://schemas.microsoft.com/office/drawing/2014/main" id="{015775DD-5B56-49AD-A2CE-2F2112491E58}"/>
              </a:ext>
            </a:extLst>
          </p:cNvPr>
          <p:cNvSpPr>
            <a:spLocks/>
          </p:cNvSpPr>
          <p:nvPr/>
        </p:nvSpPr>
        <p:spPr bwMode="auto">
          <a:xfrm>
            <a:off x="6424613" y="3265488"/>
            <a:ext cx="228600" cy="685800"/>
          </a:xfrm>
          <a:prstGeom prst="leftBrace">
            <a:avLst>
              <a:gd name="adj1" fmla="val 250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0674" name="Text Box 18">
            <a:extLst>
              <a:ext uri="{FF2B5EF4-FFF2-40B4-BE49-F238E27FC236}">
                <a16:creationId xmlns:a16="http://schemas.microsoft.com/office/drawing/2014/main" id="{1482C6C6-2839-43BA-910B-FDC027AEB0A4}"/>
              </a:ext>
            </a:extLst>
          </p:cNvPr>
          <p:cNvSpPr txBox="1">
            <a:spLocks noChangeArrowheads="1"/>
          </p:cNvSpPr>
          <p:nvPr/>
        </p:nvSpPr>
        <p:spPr bwMode="auto">
          <a:xfrm>
            <a:off x="6500813" y="4256088"/>
            <a:ext cx="1447800" cy="366712"/>
          </a:xfrm>
          <a:prstGeom prst="rect">
            <a:avLst/>
          </a:prstGeom>
          <a:noFill/>
          <a:ln w="9525">
            <a:noFill/>
            <a:miter lim="800000"/>
          </a:ln>
          <a:effectLst/>
        </p:spPr>
        <p:txBody>
          <a:bodyPr>
            <a:spAutoFit/>
          </a:bodyPr>
          <a:lstStyle/>
          <a:p>
            <a:pPr>
              <a:spcBef>
                <a:spcPct val="20000"/>
              </a:spcBef>
              <a:defRPr/>
            </a:pPr>
            <a:r>
              <a:rPr kumimoji="1" lang="en-US" altLang="zh-CN" sz="1800">
                <a:latin typeface="+mn-lt"/>
                <a:ea typeface="+mn-ea"/>
                <a:cs typeface="+mn-ea"/>
                <a:sym typeface="+mn-lt"/>
              </a:rPr>
              <a:t>|i-j|(L-1)/2</a:t>
            </a:r>
            <a:endParaRPr kumimoji="1" lang="en-US" altLang="zh-CN">
              <a:effectLst>
                <a:outerShdw blurRad="38100" dist="38100" dir="2700000" algn="tl">
                  <a:srgbClr val="C0C0C0"/>
                </a:outerShdw>
              </a:effectLst>
              <a:latin typeface="+mn-lt"/>
              <a:ea typeface="+mn-ea"/>
              <a:cs typeface="+mn-ea"/>
              <a:sym typeface="+mn-lt"/>
            </a:endParaRPr>
          </a:p>
        </p:txBody>
      </p:sp>
      <p:sp>
        <p:nvSpPr>
          <p:cNvPr id="62481" name="Rectangle 19">
            <a:extLst>
              <a:ext uri="{FF2B5EF4-FFF2-40B4-BE49-F238E27FC236}">
                <a16:creationId xmlns:a16="http://schemas.microsoft.com/office/drawing/2014/main" id="{1925B688-D95E-49A3-9946-A542F8237458}"/>
              </a:ext>
            </a:extLst>
          </p:cNvPr>
          <p:cNvSpPr>
            <a:spLocks noChangeArrowheads="1"/>
          </p:cNvSpPr>
          <p:nvPr/>
        </p:nvSpPr>
        <p:spPr bwMode="auto">
          <a:xfrm>
            <a:off x="6805613" y="5094288"/>
            <a:ext cx="19050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2" name="Text Box 20">
            <a:extLst>
              <a:ext uri="{FF2B5EF4-FFF2-40B4-BE49-F238E27FC236}">
                <a16:creationId xmlns:a16="http://schemas.microsoft.com/office/drawing/2014/main" id="{B6243F3E-1C72-47A4-837B-4638B820F8FB}"/>
              </a:ext>
            </a:extLst>
          </p:cNvPr>
          <p:cNvSpPr txBox="1">
            <a:spLocks noChangeArrowheads="1"/>
          </p:cNvSpPr>
          <p:nvPr/>
        </p:nvSpPr>
        <p:spPr bwMode="auto">
          <a:xfrm>
            <a:off x="6577013" y="5399088"/>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k 1                      n*L</a:t>
            </a:r>
          </a:p>
        </p:txBody>
      </p:sp>
      <p:sp>
        <p:nvSpPr>
          <p:cNvPr id="62483" name="Line 21">
            <a:extLst>
              <a:ext uri="{FF2B5EF4-FFF2-40B4-BE49-F238E27FC236}">
                <a16:creationId xmlns:a16="http://schemas.microsoft.com/office/drawing/2014/main" id="{94D371A9-BA5B-4F4F-BB7B-8C8891816A35}"/>
              </a:ext>
            </a:extLst>
          </p:cNvPr>
          <p:cNvSpPr>
            <a:spLocks noChangeShapeType="1"/>
          </p:cNvSpPr>
          <p:nvPr/>
        </p:nvSpPr>
        <p:spPr bwMode="auto">
          <a:xfrm>
            <a:off x="7034213" y="509428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4" name="Line 22">
            <a:extLst>
              <a:ext uri="{FF2B5EF4-FFF2-40B4-BE49-F238E27FC236}">
                <a16:creationId xmlns:a16="http://schemas.microsoft.com/office/drawing/2014/main" id="{29AB04B6-F9C3-44CB-8D3F-A31246565F0A}"/>
              </a:ext>
            </a:extLst>
          </p:cNvPr>
          <p:cNvSpPr>
            <a:spLocks noChangeShapeType="1"/>
          </p:cNvSpPr>
          <p:nvPr/>
        </p:nvSpPr>
        <p:spPr bwMode="auto">
          <a:xfrm>
            <a:off x="8405813" y="5094288"/>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5" name="Text Box 23">
            <a:extLst>
              <a:ext uri="{FF2B5EF4-FFF2-40B4-BE49-F238E27FC236}">
                <a16:creationId xmlns:a16="http://schemas.microsoft.com/office/drawing/2014/main" id="{E1587C21-24E8-4375-B950-601D577D6763}"/>
              </a:ext>
            </a:extLst>
          </p:cNvPr>
          <p:cNvSpPr txBox="1">
            <a:spLocks noChangeArrowheads="1"/>
          </p:cNvSpPr>
          <p:nvPr/>
        </p:nvSpPr>
        <p:spPr bwMode="auto">
          <a:xfrm>
            <a:off x="6424613" y="5094288"/>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70680" name="Text Box 24">
            <a:extLst>
              <a:ext uri="{FF2B5EF4-FFF2-40B4-BE49-F238E27FC236}">
                <a16:creationId xmlns:a16="http://schemas.microsoft.com/office/drawing/2014/main" id="{E5B0B691-ABB1-4269-B8B7-29A672A240EB}"/>
              </a:ext>
            </a:extLst>
          </p:cNvPr>
          <p:cNvSpPr txBox="1">
            <a:spLocks noChangeArrowheads="1"/>
          </p:cNvSpPr>
          <p:nvPr/>
        </p:nvSpPr>
        <p:spPr bwMode="auto">
          <a:xfrm>
            <a:off x="5357813" y="5780088"/>
            <a:ext cx="3581400" cy="830262"/>
          </a:xfrm>
          <a:prstGeom prst="rect">
            <a:avLst/>
          </a:prstGeom>
          <a:noFill/>
          <a:ln w="9525">
            <a:noFill/>
            <a:miter lim="800000"/>
          </a:ln>
          <a:effectLst/>
        </p:spPr>
        <p:txBody>
          <a:bodyPr>
            <a:spAutoFit/>
          </a:bodyPr>
          <a:lstStyle/>
          <a:p>
            <a:pPr>
              <a:spcBef>
                <a:spcPct val="50000"/>
              </a:spcBef>
              <a:defRPr/>
            </a:pPr>
            <a:r>
              <a:rPr kumimoji="1" lang="en-US" altLang="zh-CN">
                <a:effectLst>
                  <a:outerShdw blurRad="38100" dist="38100" dir="2700000" algn="tl">
                    <a:srgbClr val="C0C0C0"/>
                  </a:outerShdw>
                </a:effectLst>
                <a:latin typeface="+mn-lt"/>
                <a:ea typeface="+mn-ea"/>
                <a:cs typeface="+mn-ea"/>
                <a:sym typeface="+mn-lt"/>
              </a:rPr>
              <a:t>k=(i1+2)*n+j1=(i-j+2)*n+j</a:t>
            </a:r>
          </a:p>
        </p:txBody>
      </p:sp>
      <p:sp>
        <p:nvSpPr>
          <p:cNvPr id="62487" name="AutoShape 25">
            <a:extLst>
              <a:ext uri="{FF2B5EF4-FFF2-40B4-BE49-F238E27FC236}">
                <a16:creationId xmlns:a16="http://schemas.microsoft.com/office/drawing/2014/main" id="{1643B0D4-A961-4184-9D03-2F32864C04C0}"/>
              </a:ext>
            </a:extLst>
          </p:cNvPr>
          <p:cNvSpPr>
            <a:spLocks noChangeArrowheads="1"/>
          </p:cNvSpPr>
          <p:nvPr/>
        </p:nvSpPr>
        <p:spPr bwMode="auto">
          <a:xfrm>
            <a:off x="3224213" y="4027488"/>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2488" name="Freeform 26">
            <a:extLst>
              <a:ext uri="{FF2B5EF4-FFF2-40B4-BE49-F238E27FC236}">
                <a16:creationId xmlns:a16="http://schemas.microsoft.com/office/drawing/2014/main" id="{91D5E543-06EA-42EE-AD47-5E9D009ED4F1}"/>
              </a:ext>
            </a:extLst>
          </p:cNvPr>
          <p:cNvSpPr>
            <a:spLocks noChangeArrowheads="1"/>
          </p:cNvSpPr>
          <p:nvPr/>
        </p:nvSpPr>
        <p:spPr bwMode="auto">
          <a:xfrm>
            <a:off x="3529013" y="2808288"/>
            <a:ext cx="4876800" cy="3086100"/>
          </a:xfrm>
          <a:custGeom>
            <a:avLst/>
            <a:gdLst>
              <a:gd name="T0" fmla="*/ 0 w 3072"/>
              <a:gd name="T1" fmla="*/ 1776 h 1944"/>
              <a:gd name="T2" fmla="*/ 576 w 3072"/>
              <a:gd name="T3" fmla="*/ 1920 h 1944"/>
              <a:gd name="T4" fmla="*/ 1344 w 3072"/>
              <a:gd name="T5" fmla="*/ 1920 h 1944"/>
              <a:gd name="T6" fmla="*/ 1728 w 3072"/>
              <a:gd name="T7" fmla="*/ 1824 h 1944"/>
              <a:gd name="T8" fmla="*/ 1776 w 3072"/>
              <a:gd name="T9" fmla="*/ 1584 h 1944"/>
              <a:gd name="T10" fmla="*/ 1968 w 3072"/>
              <a:gd name="T11" fmla="*/ 1344 h 1944"/>
              <a:gd name="T12" fmla="*/ 2448 w 3072"/>
              <a:gd name="T13" fmla="*/ 1248 h 1944"/>
              <a:gd name="T14" fmla="*/ 2880 w 3072"/>
              <a:gd name="T15" fmla="*/ 912 h 1944"/>
              <a:gd name="T16" fmla="*/ 3024 w 3072"/>
              <a:gd name="T17" fmla="*/ 480 h 1944"/>
              <a:gd name="T18" fmla="*/ 3072 w 3072"/>
              <a:gd name="T19" fmla="*/ 0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2" h="1944">
                <a:moveTo>
                  <a:pt x="0" y="1776"/>
                </a:moveTo>
                <a:cubicBezTo>
                  <a:pt x="176" y="1836"/>
                  <a:pt x="352" y="1896"/>
                  <a:pt x="576" y="1920"/>
                </a:cubicBezTo>
                <a:cubicBezTo>
                  <a:pt x="800" y="1944"/>
                  <a:pt x="1152" y="1936"/>
                  <a:pt x="1344" y="1920"/>
                </a:cubicBezTo>
                <a:cubicBezTo>
                  <a:pt x="1536" y="1904"/>
                  <a:pt x="1656" y="1880"/>
                  <a:pt x="1728" y="1824"/>
                </a:cubicBezTo>
                <a:cubicBezTo>
                  <a:pt x="1800" y="1768"/>
                  <a:pt x="1736" y="1664"/>
                  <a:pt x="1776" y="1584"/>
                </a:cubicBezTo>
                <a:cubicBezTo>
                  <a:pt x="1816" y="1504"/>
                  <a:pt x="1856" y="1400"/>
                  <a:pt x="1968" y="1344"/>
                </a:cubicBezTo>
                <a:cubicBezTo>
                  <a:pt x="2080" y="1288"/>
                  <a:pt x="2296" y="1320"/>
                  <a:pt x="2448" y="1248"/>
                </a:cubicBezTo>
                <a:cubicBezTo>
                  <a:pt x="2600" y="1176"/>
                  <a:pt x="2784" y="1040"/>
                  <a:pt x="2880" y="912"/>
                </a:cubicBezTo>
                <a:cubicBezTo>
                  <a:pt x="2976" y="784"/>
                  <a:pt x="2992" y="632"/>
                  <a:pt x="3024" y="480"/>
                </a:cubicBezTo>
                <a:cubicBezTo>
                  <a:pt x="3056" y="328"/>
                  <a:pt x="3064" y="80"/>
                  <a:pt x="3072" y="0"/>
                </a:cubicBezTo>
              </a:path>
            </a:pathLst>
          </a:custGeom>
          <a:noFill/>
          <a:ln w="9525">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0683" name="Text Box 27">
            <a:extLst>
              <a:ext uri="{FF2B5EF4-FFF2-40B4-BE49-F238E27FC236}">
                <a16:creationId xmlns:a16="http://schemas.microsoft.com/office/drawing/2014/main" id="{0956656C-71EA-4939-B7C7-2FFB81AB0AFB}"/>
              </a:ext>
            </a:extLst>
          </p:cNvPr>
          <p:cNvSpPr txBox="1">
            <a:spLocks noChangeArrowheads="1"/>
          </p:cNvSpPr>
          <p:nvPr/>
        </p:nvSpPr>
        <p:spPr bwMode="auto">
          <a:xfrm>
            <a:off x="6653213" y="6161088"/>
            <a:ext cx="1447800" cy="366712"/>
          </a:xfrm>
          <a:prstGeom prst="rect">
            <a:avLst/>
          </a:prstGeom>
          <a:noFill/>
          <a:ln w="9525">
            <a:noFill/>
            <a:miter lim="800000"/>
          </a:ln>
          <a:effectLst/>
        </p:spPr>
        <p:txBody>
          <a:bodyPr>
            <a:spAutoFit/>
          </a:bodyPr>
          <a:lstStyle/>
          <a:p>
            <a:pPr>
              <a:spcBef>
                <a:spcPct val="20000"/>
              </a:spcBef>
              <a:defRPr/>
            </a:pPr>
            <a:r>
              <a:rPr kumimoji="1" lang="en-US" altLang="zh-CN" sz="1800">
                <a:latin typeface="+mn-lt"/>
                <a:ea typeface="+mn-ea"/>
                <a:cs typeface="+mn-ea"/>
                <a:sym typeface="+mn-lt"/>
              </a:rPr>
              <a:t>|i-j|(L-1)/2</a:t>
            </a:r>
            <a:endParaRPr kumimoji="1" lang="en-US" altLang="zh-CN">
              <a:effectLst>
                <a:outerShdw blurRad="38100" dist="38100" dir="2700000" algn="tl">
                  <a:srgbClr val="C0C0C0"/>
                </a:outerShdw>
              </a:effectLst>
              <a:latin typeface="+mn-lt"/>
              <a:ea typeface="+mn-ea"/>
              <a:cs typeface="+mn-ea"/>
              <a:sym typeface="+mn-lt"/>
            </a:endParaRPr>
          </a:p>
        </p:txBody>
      </p:sp>
      <p:sp>
        <p:nvSpPr>
          <p:cNvPr id="62490" name="AutoShape 28">
            <a:extLst>
              <a:ext uri="{FF2B5EF4-FFF2-40B4-BE49-F238E27FC236}">
                <a16:creationId xmlns:a16="http://schemas.microsoft.com/office/drawing/2014/main" id="{F7BC4FF2-1BAE-4B36-97CE-E395E2AD0DED}"/>
              </a:ext>
            </a:extLst>
          </p:cNvPr>
          <p:cNvSpPr>
            <a:spLocks noChangeArrowheads="1"/>
          </p:cNvSpPr>
          <p:nvPr/>
        </p:nvSpPr>
        <p:spPr bwMode="auto">
          <a:xfrm rot="1698557">
            <a:off x="6577013" y="4789488"/>
            <a:ext cx="609600" cy="1524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Tree>
    <p:extLst>
      <p:ext uri="{BB962C8B-B14F-4D97-AF65-F5344CB8AC3E}">
        <p14:creationId xmlns:p14="http://schemas.microsoft.com/office/powerpoint/2010/main" val="21935564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913E0FC-0255-463D-9A63-A8D29D40C345}"/>
              </a:ext>
            </a:extLst>
          </p:cNvPr>
          <p:cNvSpPr/>
          <p:nvPr/>
        </p:nvSpPr>
        <p:spPr bwMode="auto">
          <a:xfrm>
            <a:off x="0" y="3284538"/>
            <a:ext cx="9144000" cy="3573462"/>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7826" name="Rectangle 2051">
            <a:extLst>
              <a:ext uri="{FF2B5EF4-FFF2-40B4-BE49-F238E27FC236}">
                <a16:creationId xmlns:a16="http://schemas.microsoft.com/office/drawing/2014/main" id="{579C9B36-8C83-6546-81F2-FC4062E3421E}"/>
              </a:ext>
            </a:extLst>
          </p:cNvPr>
          <p:cNvSpPr>
            <a:spLocks noGrp="1" noChangeArrowheads="1"/>
          </p:cNvSpPr>
          <p:nvPr>
            <p:ph idx="1"/>
          </p:nvPr>
        </p:nvSpPr>
        <p:spPr>
          <a:xfrm>
            <a:off x="395288" y="914400"/>
            <a:ext cx="7772400" cy="5486400"/>
          </a:xfrm>
        </p:spPr>
        <p:txBody>
          <a:bodyPr/>
          <a:lstStyle/>
          <a:p>
            <a:r>
              <a:rPr lang="zh-CN" altLang="en-US" b="1">
                <a:solidFill>
                  <a:srgbClr val="FF0000"/>
                </a:solidFill>
                <a:sym typeface="+mn-lt"/>
              </a:rPr>
              <a:t>只存储带状区内的元素</a:t>
            </a:r>
            <a:endParaRPr lang="zh-CN" altLang="en-US">
              <a:solidFill>
                <a:srgbClr val="FF0000"/>
              </a:solidFill>
              <a:sym typeface="+mn-lt"/>
            </a:endParaRPr>
          </a:p>
          <a:p>
            <a:r>
              <a:rPr lang="zh-CN" altLang="en-US">
                <a:sym typeface="+mn-lt"/>
              </a:rPr>
              <a:t>除首行和末行，按每行 </a:t>
            </a:r>
            <a:r>
              <a:rPr lang="en-US" altLang="zh-CN">
                <a:sym typeface="+mn-lt"/>
              </a:rPr>
              <a:t>L</a:t>
            </a:r>
            <a:r>
              <a:rPr lang="zh-CN" altLang="zh-CN">
                <a:sym typeface="+mn-lt"/>
              </a:rPr>
              <a:t>个元素，共</a:t>
            </a:r>
            <a:r>
              <a:rPr lang="en-US" altLang="zh-CN">
                <a:sym typeface="+mn-lt"/>
              </a:rPr>
              <a:t>(n-2)L+(L+1)</a:t>
            </a:r>
            <a:r>
              <a:rPr lang="zh-CN" altLang="zh-CN">
                <a:sym typeface="+mn-lt"/>
              </a:rPr>
              <a:t>个元素。</a:t>
            </a:r>
            <a:r>
              <a:rPr lang="en-US" altLang="zh-CN">
                <a:sym typeface="+mn-lt"/>
              </a:rPr>
              <a:t>sa[1..(n-1)L+1] </a:t>
            </a:r>
          </a:p>
          <a:p>
            <a:r>
              <a:rPr lang="en-US" altLang="zh-CN">
                <a:sym typeface="+mn-lt"/>
              </a:rPr>
              <a:t>k=(i-1)L+1+(j-i)             |i-j|(L-1)/2</a:t>
            </a:r>
          </a:p>
          <a:p>
            <a:endParaRPr lang="en-US" altLang="zh-CN" sz="2800">
              <a:sym typeface="+mn-lt"/>
            </a:endParaRPr>
          </a:p>
          <a:p>
            <a:r>
              <a:rPr lang="en-US" altLang="zh-CN" sz="2800">
                <a:sym typeface="+mn-lt"/>
              </a:rPr>
              <a:t>     </a:t>
            </a:r>
            <a:r>
              <a:rPr lang="en-US" altLang="zh-CN" sz="2800">
                <a:solidFill>
                  <a:srgbClr val="FF3300"/>
                </a:solidFill>
                <a:sym typeface="+mn-lt"/>
              </a:rPr>
              <a:t>8   2   3</a:t>
            </a:r>
            <a:r>
              <a:rPr lang="en-US" altLang="zh-CN" sz="2800">
                <a:sym typeface="+mn-lt"/>
              </a:rPr>
              <a:t>   0   0   0</a:t>
            </a:r>
          </a:p>
          <a:p>
            <a:r>
              <a:rPr lang="en-US" altLang="zh-CN" sz="2800">
                <a:sym typeface="+mn-lt"/>
              </a:rPr>
              <a:t>     </a:t>
            </a:r>
            <a:r>
              <a:rPr lang="en-US" altLang="zh-CN" sz="2800">
                <a:solidFill>
                  <a:srgbClr val="FF3300"/>
                </a:solidFill>
                <a:sym typeface="+mn-lt"/>
              </a:rPr>
              <a:t>4   2   0   3</a:t>
            </a:r>
            <a:r>
              <a:rPr lang="en-US" altLang="zh-CN" sz="2800">
                <a:sym typeface="+mn-lt"/>
              </a:rPr>
              <a:t>   0   0</a:t>
            </a:r>
          </a:p>
          <a:p>
            <a:r>
              <a:rPr lang="en-US" altLang="zh-CN" sz="2800">
                <a:sym typeface="+mn-lt"/>
              </a:rPr>
              <a:t>     </a:t>
            </a:r>
            <a:r>
              <a:rPr lang="en-US" altLang="zh-CN" sz="2800">
                <a:solidFill>
                  <a:srgbClr val="FF3300"/>
                </a:solidFill>
                <a:sym typeface="+mn-lt"/>
              </a:rPr>
              <a:t>5   7   7   6   8</a:t>
            </a:r>
            <a:r>
              <a:rPr lang="en-US" altLang="zh-CN" sz="2800">
                <a:sym typeface="+mn-lt"/>
              </a:rPr>
              <a:t>   0</a:t>
            </a:r>
          </a:p>
          <a:p>
            <a:r>
              <a:rPr lang="en-US" altLang="zh-CN" sz="2800">
                <a:sym typeface="+mn-lt"/>
              </a:rPr>
              <a:t>     0   </a:t>
            </a:r>
            <a:r>
              <a:rPr lang="en-US" altLang="zh-CN" sz="2800">
                <a:solidFill>
                  <a:srgbClr val="FF3300"/>
                </a:solidFill>
                <a:sym typeface="+mn-lt"/>
              </a:rPr>
              <a:t>9   6   9   1   5</a:t>
            </a:r>
            <a:endParaRPr lang="en-US" altLang="zh-CN" sz="2800">
              <a:sym typeface="+mn-lt"/>
            </a:endParaRPr>
          </a:p>
          <a:p>
            <a:r>
              <a:rPr lang="en-US" altLang="zh-CN" sz="2800">
                <a:sym typeface="+mn-lt"/>
              </a:rPr>
              <a:t>     0   0   </a:t>
            </a:r>
            <a:r>
              <a:rPr lang="en-US" altLang="zh-CN" sz="2800">
                <a:solidFill>
                  <a:srgbClr val="FF3300"/>
                </a:solidFill>
                <a:sym typeface="+mn-lt"/>
              </a:rPr>
              <a:t>6   1   4   2</a:t>
            </a:r>
            <a:endParaRPr lang="en-US" altLang="zh-CN" sz="2800">
              <a:sym typeface="+mn-lt"/>
            </a:endParaRPr>
          </a:p>
          <a:p>
            <a:r>
              <a:rPr lang="en-US" altLang="zh-CN" sz="2800">
                <a:sym typeface="+mn-lt"/>
              </a:rPr>
              <a:t>     0   0   0   </a:t>
            </a:r>
            <a:r>
              <a:rPr lang="en-US" altLang="zh-CN" sz="2800">
                <a:solidFill>
                  <a:srgbClr val="FF3300"/>
                </a:solidFill>
                <a:sym typeface="+mn-lt"/>
              </a:rPr>
              <a:t>2   8   3</a:t>
            </a:r>
            <a:endParaRPr lang="en-US" altLang="zh-CN" sz="2800">
              <a:sym typeface="+mn-lt"/>
            </a:endParaRPr>
          </a:p>
        </p:txBody>
      </p:sp>
      <p:sp>
        <p:nvSpPr>
          <p:cNvPr id="63490" name="Line 2053">
            <a:extLst>
              <a:ext uri="{FF2B5EF4-FFF2-40B4-BE49-F238E27FC236}">
                <a16:creationId xmlns:a16="http://schemas.microsoft.com/office/drawing/2014/main" id="{4F5D5077-7470-47E5-A13F-467F2F423AF3}"/>
              </a:ext>
            </a:extLst>
          </p:cNvPr>
          <p:cNvSpPr>
            <a:spLocks noChangeShapeType="1"/>
          </p:cNvSpPr>
          <p:nvPr/>
        </p:nvSpPr>
        <p:spPr bwMode="auto">
          <a:xfrm>
            <a:off x="1157288" y="3733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1" name="Line 2055">
            <a:extLst>
              <a:ext uri="{FF2B5EF4-FFF2-40B4-BE49-F238E27FC236}">
                <a16:creationId xmlns:a16="http://schemas.microsoft.com/office/drawing/2014/main" id="{BB97316C-1584-4560-9AA6-0103177FF1E1}"/>
              </a:ext>
            </a:extLst>
          </p:cNvPr>
          <p:cNvSpPr>
            <a:spLocks noChangeShapeType="1"/>
          </p:cNvSpPr>
          <p:nvPr/>
        </p:nvSpPr>
        <p:spPr bwMode="auto">
          <a:xfrm>
            <a:off x="1157288" y="3733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2" name="Line 2056">
            <a:extLst>
              <a:ext uri="{FF2B5EF4-FFF2-40B4-BE49-F238E27FC236}">
                <a16:creationId xmlns:a16="http://schemas.microsoft.com/office/drawing/2014/main" id="{FD77FD99-89A7-4A01-A9D7-E3F7B3E442A3}"/>
              </a:ext>
            </a:extLst>
          </p:cNvPr>
          <p:cNvSpPr>
            <a:spLocks noChangeShapeType="1"/>
          </p:cNvSpPr>
          <p:nvPr/>
        </p:nvSpPr>
        <p:spPr bwMode="auto">
          <a:xfrm>
            <a:off x="1157288" y="6400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3" name="Line 2057">
            <a:extLst>
              <a:ext uri="{FF2B5EF4-FFF2-40B4-BE49-F238E27FC236}">
                <a16:creationId xmlns:a16="http://schemas.microsoft.com/office/drawing/2014/main" id="{F5D710ED-9C5C-41A2-BE6B-4E3AF16033B6}"/>
              </a:ext>
            </a:extLst>
          </p:cNvPr>
          <p:cNvSpPr>
            <a:spLocks noChangeShapeType="1"/>
          </p:cNvSpPr>
          <p:nvPr/>
        </p:nvSpPr>
        <p:spPr bwMode="auto">
          <a:xfrm>
            <a:off x="4129088" y="3733800"/>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4" name="Line 2058">
            <a:extLst>
              <a:ext uri="{FF2B5EF4-FFF2-40B4-BE49-F238E27FC236}">
                <a16:creationId xmlns:a16="http://schemas.microsoft.com/office/drawing/2014/main" id="{A0CE1599-E4BE-408C-9D51-C00F9576B8A7}"/>
              </a:ext>
            </a:extLst>
          </p:cNvPr>
          <p:cNvSpPr>
            <a:spLocks noChangeShapeType="1"/>
          </p:cNvSpPr>
          <p:nvPr/>
        </p:nvSpPr>
        <p:spPr bwMode="auto">
          <a:xfrm flipH="1">
            <a:off x="3976688" y="3733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5" name="Line 2059">
            <a:extLst>
              <a:ext uri="{FF2B5EF4-FFF2-40B4-BE49-F238E27FC236}">
                <a16:creationId xmlns:a16="http://schemas.microsoft.com/office/drawing/2014/main" id="{AD33986B-66B4-48BD-AB82-6C4F23FF06FE}"/>
              </a:ext>
            </a:extLst>
          </p:cNvPr>
          <p:cNvSpPr>
            <a:spLocks noChangeShapeType="1"/>
          </p:cNvSpPr>
          <p:nvPr/>
        </p:nvSpPr>
        <p:spPr bwMode="auto">
          <a:xfrm flipH="1">
            <a:off x="3976688" y="6400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6" name="Line 2060">
            <a:extLst>
              <a:ext uri="{FF2B5EF4-FFF2-40B4-BE49-F238E27FC236}">
                <a16:creationId xmlns:a16="http://schemas.microsoft.com/office/drawing/2014/main" id="{7BEFA382-6C95-4395-952F-9500EA2F6A91}"/>
              </a:ext>
            </a:extLst>
          </p:cNvPr>
          <p:cNvSpPr>
            <a:spLocks noChangeShapeType="1"/>
          </p:cNvSpPr>
          <p:nvPr/>
        </p:nvSpPr>
        <p:spPr bwMode="auto">
          <a:xfrm>
            <a:off x="2528888" y="3886200"/>
            <a:ext cx="1219200" cy="13716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7" name="Line 2061">
            <a:extLst>
              <a:ext uri="{FF2B5EF4-FFF2-40B4-BE49-F238E27FC236}">
                <a16:creationId xmlns:a16="http://schemas.microsoft.com/office/drawing/2014/main" id="{CBEC965C-C3EB-414D-98F7-DE88B51797EB}"/>
              </a:ext>
            </a:extLst>
          </p:cNvPr>
          <p:cNvSpPr>
            <a:spLocks noChangeShapeType="1"/>
          </p:cNvSpPr>
          <p:nvPr/>
        </p:nvSpPr>
        <p:spPr bwMode="auto">
          <a:xfrm>
            <a:off x="1538288" y="4876800"/>
            <a:ext cx="1295400" cy="1524000"/>
          </a:xfrm>
          <a:prstGeom prst="line">
            <a:avLst/>
          </a:prstGeom>
          <a:noFill/>
          <a:ln w="952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498" name="Text Box 2067">
            <a:extLst>
              <a:ext uri="{FF2B5EF4-FFF2-40B4-BE49-F238E27FC236}">
                <a16:creationId xmlns:a16="http://schemas.microsoft.com/office/drawing/2014/main" id="{4CB321E0-8C3B-498A-B33E-FDAB13D90C1D}"/>
              </a:ext>
            </a:extLst>
          </p:cNvPr>
          <p:cNvSpPr txBox="1">
            <a:spLocks noChangeArrowheads="1"/>
          </p:cNvSpPr>
          <p:nvPr/>
        </p:nvSpPr>
        <p:spPr bwMode="auto">
          <a:xfrm>
            <a:off x="4662488" y="3962400"/>
            <a:ext cx="3352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8  2  3      4  2  0  3  5  7</a:t>
            </a:r>
          </a:p>
        </p:txBody>
      </p:sp>
      <p:sp>
        <p:nvSpPr>
          <p:cNvPr id="63499" name="Text Box 2068">
            <a:extLst>
              <a:ext uri="{FF2B5EF4-FFF2-40B4-BE49-F238E27FC236}">
                <a16:creationId xmlns:a16="http://schemas.microsoft.com/office/drawing/2014/main" id="{72314506-355B-4D43-8DCB-224D3E28A4B6}"/>
              </a:ext>
            </a:extLst>
          </p:cNvPr>
          <p:cNvSpPr txBox="1">
            <a:spLocks noChangeArrowheads="1"/>
          </p:cNvSpPr>
          <p:nvPr/>
        </p:nvSpPr>
        <p:spPr bwMode="auto">
          <a:xfrm>
            <a:off x="4662488" y="4876800"/>
            <a:ext cx="3276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7  6  8  9  6   9  1  5  6  1 </a:t>
            </a:r>
          </a:p>
        </p:txBody>
      </p:sp>
      <p:sp>
        <p:nvSpPr>
          <p:cNvPr id="63500" name="Text Box 2069">
            <a:extLst>
              <a:ext uri="{FF2B5EF4-FFF2-40B4-BE49-F238E27FC236}">
                <a16:creationId xmlns:a16="http://schemas.microsoft.com/office/drawing/2014/main" id="{A5D4FDB4-A755-48D4-9F9A-7F74E16F11E6}"/>
              </a:ext>
            </a:extLst>
          </p:cNvPr>
          <p:cNvSpPr txBox="1">
            <a:spLocks noChangeArrowheads="1"/>
          </p:cNvSpPr>
          <p:nvPr/>
        </p:nvSpPr>
        <p:spPr bwMode="auto">
          <a:xfrm>
            <a:off x="4662488" y="5791200"/>
            <a:ext cx="32766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4  2       2  8  3</a:t>
            </a:r>
          </a:p>
        </p:txBody>
      </p:sp>
      <p:sp>
        <p:nvSpPr>
          <p:cNvPr id="63501" name="Line 2070">
            <a:extLst>
              <a:ext uri="{FF2B5EF4-FFF2-40B4-BE49-F238E27FC236}">
                <a16:creationId xmlns:a16="http://schemas.microsoft.com/office/drawing/2014/main" id="{649A42EE-77BF-4995-BAB3-874023157AA2}"/>
              </a:ext>
            </a:extLst>
          </p:cNvPr>
          <p:cNvSpPr>
            <a:spLocks noChangeShapeType="1"/>
          </p:cNvSpPr>
          <p:nvPr/>
        </p:nvSpPr>
        <p:spPr bwMode="auto">
          <a:xfrm>
            <a:off x="61864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2" name="Line 2071">
            <a:extLst>
              <a:ext uri="{FF2B5EF4-FFF2-40B4-BE49-F238E27FC236}">
                <a16:creationId xmlns:a16="http://schemas.microsoft.com/office/drawing/2014/main" id="{ECD3B8B7-E806-48B5-9676-8EE7087C388E}"/>
              </a:ext>
            </a:extLst>
          </p:cNvPr>
          <p:cNvSpPr>
            <a:spLocks noChangeShapeType="1"/>
          </p:cNvSpPr>
          <p:nvPr/>
        </p:nvSpPr>
        <p:spPr bwMode="auto">
          <a:xfrm>
            <a:off x="6186488" y="48768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3" name="Line 2072">
            <a:extLst>
              <a:ext uri="{FF2B5EF4-FFF2-40B4-BE49-F238E27FC236}">
                <a16:creationId xmlns:a16="http://schemas.microsoft.com/office/drawing/2014/main" id="{ACF50E73-DCD8-401E-91B9-732AF7F7A7D4}"/>
              </a:ext>
            </a:extLst>
          </p:cNvPr>
          <p:cNvSpPr>
            <a:spLocks noChangeShapeType="1"/>
          </p:cNvSpPr>
          <p:nvPr/>
        </p:nvSpPr>
        <p:spPr bwMode="auto">
          <a:xfrm>
            <a:off x="6262688" y="5791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4" name="Line 2073">
            <a:extLst>
              <a:ext uri="{FF2B5EF4-FFF2-40B4-BE49-F238E27FC236}">
                <a16:creationId xmlns:a16="http://schemas.microsoft.com/office/drawing/2014/main" id="{8276391B-D923-4740-86CA-8C01AAE26CBD}"/>
              </a:ext>
            </a:extLst>
          </p:cNvPr>
          <p:cNvSpPr>
            <a:spLocks noChangeShapeType="1"/>
          </p:cNvSpPr>
          <p:nvPr/>
        </p:nvSpPr>
        <p:spPr bwMode="auto">
          <a:xfrm>
            <a:off x="49672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5" name="Line 2074">
            <a:extLst>
              <a:ext uri="{FF2B5EF4-FFF2-40B4-BE49-F238E27FC236}">
                <a16:creationId xmlns:a16="http://schemas.microsoft.com/office/drawing/2014/main" id="{316992B5-33CC-42F6-932E-1B3C65F2C6D3}"/>
              </a:ext>
            </a:extLst>
          </p:cNvPr>
          <p:cNvSpPr>
            <a:spLocks noChangeShapeType="1"/>
          </p:cNvSpPr>
          <p:nvPr/>
        </p:nvSpPr>
        <p:spPr bwMode="auto">
          <a:xfrm>
            <a:off x="52720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6" name="Line 2075">
            <a:extLst>
              <a:ext uri="{FF2B5EF4-FFF2-40B4-BE49-F238E27FC236}">
                <a16:creationId xmlns:a16="http://schemas.microsoft.com/office/drawing/2014/main" id="{1F5494A5-F4D0-4E0E-9068-E312519E929F}"/>
              </a:ext>
            </a:extLst>
          </p:cNvPr>
          <p:cNvSpPr>
            <a:spLocks noChangeShapeType="1"/>
          </p:cNvSpPr>
          <p:nvPr/>
        </p:nvSpPr>
        <p:spPr bwMode="auto">
          <a:xfrm>
            <a:off x="55768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7" name="Line 2076">
            <a:extLst>
              <a:ext uri="{FF2B5EF4-FFF2-40B4-BE49-F238E27FC236}">
                <a16:creationId xmlns:a16="http://schemas.microsoft.com/office/drawing/2014/main" id="{377A2EA7-8303-433A-AD10-8666EBD82846}"/>
              </a:ext>
            </a:extLst>
          </p:cNvPr>
          <p:cNvSpPr>
            <a:spLocks noChangeShapeType="1"/>
          </p:cNvSpPr>
          <p:nvPr/>
        </p:nvSpPr>
        <p:spPr bwMode="auto">
          <a:xfrm>
            <a:off x="5881688" y="39624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8" name="Line 2077">
            <a:extLst>
              <a:ext uri="{FF2B5EF4-FFF2-40B4-BE49-F238E27FC236}">
                <a16:creationId xmlns:a16="http://schemas.microsoft.com/office/drawing/2014/main" id="{83D9DF55-574E-4F37-80E8-E3CE2452A713}"/>
              </a:ext>
            </a:extLst>
          </p:cNvPr>
          <p:cNvSpPr>
            <a:spLocks noChangeShapeType="1"/>
          </p:cNvSpPr>
          <p:nvPr/>
        </p:nvSpPr>
        <p:spPr bwMode="auto">
          <a:xfrm>
            <a:off x="1614488" y="3962400"/>
            <a:ext cx="1981200" cy="22860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3509" name="Text Box 2081">
            <a:extLst>
              <a:ext uri="{FF2B5EF4-FFF2-40B4-BE49-F238E27FC236}">
                <a16:creationId xmlns:a16="http://schemas.microsoft.com/office/drawing/2014/main" id="{C6BC3DE4-2EF5-4263-BBD2-78E05F4C3597}"/>
              </a:ext>
            </a:extLst>
          </p:cNvPr>
          <p:cNvSpPr txBox="1">
            <a:spLocks noChangeArrowheads="1"/>
          </p:cNvSpPr>
          <p:nvPr/>
        </p:nvSpPr>
        <p:spPr bwMode="auto">
          <a:xfrm>
            <a:off x="4281488" y="3886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sa</a:t>
            </a:r>
          </a:p>
        </p:txBody>
      </p:sp>
      <p:sp>
        <p:nvSpPr>
          <p:cNvPr id="63510" name="Text Box 2082">
            <a:extLst>
              <a:ext uri="{FF2B5EF4-FFF2-40B4-BE49-F238E27FC236}">
                <a16:creationId xmlns:a16="http://schemas.microsoft.com/office/drawing/2014/main" id="{DCD17A04-C4E3-4CED-B269-F6E5CB1E4076}"/>
              </a:ext>
            </a:extLst>
          </p:cNvPr>
          <p:cNvSpPr txBox="1">
            <a:spLocks noChangeArrowheads="1"/>
          </p:cNvSpPr>
          <p:nvPr/>
        </p:nvSpPr>
        <p:spPr bwMode="auto">
          <a:xfrm>
            <a:off x="4281488" y="44196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latin typeface="+mn-lt"/>
                <a:ea typeface="+mn-ea"/>
                <a:cs typeface="+mn-ea"/>
                <a:sym typeface="+mn-lt"/>
              </a:rPr>
              <a:t>k   </a:t>
            </a:r>
            <a:r>
              <a:rPr lang="en-US" altLang="zh-CN" sz="2000">
                <a:latin typeface="+mn-lt"/>
                <a:ea typeface="+mn-ea"/>
                <a:cs typeface="+mn-ea"/>
                <a:sym typeface="+mn-lt"/>
              </a:rPr>
              <a:t>1   2   3  4    5   6  7    8  9  10</a:t>
            </a:r>
          </a:p>
        </p:txBody>
      </p:sp>
      <p:sp>
        <p:nvSpPr>
          <p:cNvPr id="63511" name="Text Box 2083">
            <a:extLst>
              <a:ext uri="{FF2B5EF4-FFF2-40B4-BE49-F238E27FC236}">
                <a16:creationId xmlns:a16="http://schemas.microsoft.com/office/drawing/2014/main" id="{61634EAB-DFEF-48B2-B60F-C9F7C605A8BE}"/>
              </a:ext>
            </a:extLst>
          </p:cNvPr>
          <p:cNvSpPr txBox="1">
            <a:spLocks noChangeArrowheads="1"/>
          </p:cNvSpPr>
          <p:nvPr/>
        </p:nvSpPr>
        <p:spPr bwMode="auto">
          <a:xfrm>
            <a:off x="4662488" y="5334000"/>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11 12 13 14 15 16 17 18 19 20</a:t>
            </a:r>
          </a:p>
        </p:txBody>
      </p:sp>
      <p:sp>
        <p:nvSpPr>
          <p:cNvPr id="63512" name="Text Box 2084">
            <a:extLst>
              <a:ext uri="{FF2B5EF4-FFF2-40B4-BE49-F238E27FC236}">
                <a16:creationId xmlns:a16="http://schemas.microsoft.com/office/drawing/2014/main" id="{2E89A97E-24CA-4308-A4AE-9049FF386B06}"/>
              </a:ext>
            </a:extLst>
          </p:cNvPr>
          <p:cNvSpPr txBox="1">
            <a:spLocks noChangeArrowheads="1"/>
          </p:cNvSpPr>
          <p:nvPr/>
        </p:nvSpPr>
        <p:spPr bwMode="auto">
          <a:xfrm>
            <a:off x="4662488" y="6324600"/>
            <a:ext cx="2209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000">
                <a:latin typeface="+mn-lt"/>
                <a:ea typeface="+mn-ea"/>
                <a:cs typeface="+mn-ea"/>
                <a:sym typeface="+mn-lt"/>
              </a:rPr>
              <a:t>21 22 23 24 25 26</a:t>
            </a:r>
          </a:p>
        </p:txBody>
      </p:sp>
      <p:sp>
        <p:nvSpPr>
          <p:cNvPr id="77850" name="Rectangle 2">
            <a:extLst>
              <a:ext uri="{FF2B5EF4-FFF2-40B4-BE49-F238E27FC236}">
                <a16:creationId xmlns:a16="http://schemas.microsoft.com/office/drawing/2014/main" id="{EE0247FC-37AE-3948-ACF1-83815AE08438}"/>
              </a:ext>
            </a:extLst>
          </p:cNvPr>
          <p:cNvSpPr>
            <a:spLocks noGrp="1" noChangeArrowheads="1"/>
          </p:cNvSpPr>
          <p:nvPr>
            <p:ph type="title"/>
          </p:nvPr>
        </p:nvSpPr>
        <p:spPr>
          <a:xfrm>
            <a:off x="723900" y="76200"/>
            <a:ext cx="7696200" cy="838200"/>
          </a:xfrm>
        </p:spPr>
        <p:txBody>
          <a:bodyPr/>
          <a:lstStyle/>
          <a:p>
            <a:r>
              <a:rPr lang="en-US" altLang="zh-CN">
                <a:sym typeface="+mn-lt"/>
              </a:rPr>
              <a:t>3. </a:t>
            </a:r>
            <a:r>
              <a:rPr lang="zh-CN" altLang="en-US">
                <a:sym typeface="+mn-lt"/>
              </a:rPr>
              <a:t>对角矩阵（带状矩阵）</a:t>
            </a:r>
          </a:p>
        </p:txBody>
      </p:sp>
    </p:spTree>
    <p:extLst>
      <p:ext uri="{BB962C8B-B14F-4D97-AF65-F5344CB8AC3E}">
        <p14:creationId xmlns:p14="http://schemas.microsoft.com/office/powerpoint/2010/main" val="7944282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EF0319C-1005-2E47-940C-EF55F2B4C99A}"/>
              </a:ext>
            </a:extLst>
          </p:cNvPr>
          <p:cNvSpPr>
            <a:spLocks noGrp="1" noChangeArrowheads="1"/>
          </p:cNvSpPr>
          <p:nvPr>
            <p:ph type="title"/>
          </p:nvPr>
        </p:nvSpPr>
        <p:spPr/>
        <p:txBody>
          <a:bodyPr/>
          <a:lstStyle/>
          <a:p>
            <a:pPr eaLnBrk="1" hangingPunct="1"/>
            <a:r>
              <a:rPr lang="zh-CN" altLang="en-US" dirty="0"/>
              <a:t> </a:t>
            </a:r>
            <a:r>
              <a:rPr lang="zh-CN" altLang="zh-CN" dirty="0"/>
              <a:t>特殊矩阵的压缩存储</a:t>
            </a:r>
            <a:endParaRPr lang="zh-CN" altLang="en-US" dirty="0"/>
          </a:p>
        </p:txBody>
      </p:sp>
      <p:sp>
        <p:nvSpPr>
          <p:cNvPr id="27651" name="Rectangle 3">
            <a:extLst>
              <a:ext uri="{FF2B5EF4-FFF2-40B4-BE49-F238E27FC236}">
                <a16:creationId xmlns:a16="http://schemas.microsoft.com/office/drawing/2014/main" id="{9332A2C4-8293-A949-A173-CA3791A437CB}"/>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矩阵是科学计算、工程数学，尤其是数值分析经常研究的对象。在高级语言中，通常使用二维数组来存储矩阵。在有些高阶矩阵中，非零的元素非常少，此时若使用二维数组将造成存储空间的浪费，这时可只存储部分元素，从而提高存储空间的利用率。我们将这种存储方式称为矩阵的压缩存储。所谓压缩存储指的是：为多个相同值的元素只分配一个存储单元，对值为零的元素不分配存储单元。</a:t>
            </a:r>
          </a:p>
        </p:txBody>
      </p:sp>
    </p:spTree>
    <p:extLst>
      <p:ext uri="{BB962C8B-B14F-4D97-AF65-F5344CB8AC3E}">
        <p14:creationId xmlns:p14="http://schemas.microsoft.com/office/powerpoint/2010/main" val="5564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49" name="Object 2">
            <a:extLst>
              <a:ext uri="{FF2B5EF4-FFF2-40B4-BE49-F238E27FC236}">
                <a16:creationId xmlns:a16="http://schemas.microsoft.com/office/drawing/2014/main" id="{5E5688DD-976F-E246-B3BE-FF9BB03A0656}"/>
              </a:ext>
            </a:extLst>
          </p:cNvPr>
          <p:cNvGraphicFramePr>
            <a:graphicFrameLocks/>
          </p:cNvGraphicFramePr>
          <p:nvPr/>
        </p:nvGraphicFramePr>
        <p:xfrm>
          <a:off x="323850" y="1298575"/>
          <a:ext cx="3786188" cy="4286250"/>
        </p:xfrm>
        <a:graphic>
          <a:graphicData uri="http://schemas.openxmlformats.org/presentationml/2006/ole">
            <mc:AlternateContent xmlns:mc="http://schemas.openxmlformats.org/markup-compatibility/2006">
              <mc:Choice xmlns:v="urn:schemas-microsoft-com:vml" Requires="v">
                <p:oleObj spid="_x0000_s27817" r:id="rId3" imgW="31203900" imgH="32537400" progId="Word.Picture.8">
                  <p:embed/>
                </p:oleObj>
              </mc:Choice>
              <mc:Fallback>
                <p:oleObj r:id="rId3" imgW="31203900" imgH="32537400" progId="Word.Picture.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298575"/>
                        <a:ext cx="3786188" cy="4286250"/>
                      </a:xfrm>
                      <a:prstGeom prst="rect">
                        <a:avLst/>
                      </a:prstGeom>
                      <a:noFill/>
                      <a:ln w="9525">
                        <a:solidFill>
                          <a:srgbClr val="4F99E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0" name="Object 1">
            <a:extLst>
              <a:ext uri="{FF2B5EF4-FFF2-40B4-BE49-F238E27FC236}">
                <a16:creationId xmlns:a16="http://schemas.microsoft.com/office/drawing/2014/main" id="{3023812E-5E70-9D40-AABC-DA5620EEE19B}"/>
              </a:ext>
            </a:extLst>
          </p:cNvPr>
          <p:cNvGraphicFramePr>
            <a:graphicFrameLocks/>
          </p:cNvGraphicFramePr>
          <p:nvPr/>
        </p:nvGraphicFramePr>
        <p:xfrm>
          <a:off x="4543425" y="1298575"/>
          <a:ext cx="3857625" cy="4286250"/>
        </p:xfrm>
        <a:graphic>
          <a:graphicData uri="http://schemas.openxmlformats.org/presentationml/2006/ole">
            <mc:AlternateContent xmlns:mc="http://schemas.openxmlformats.org/markup-compatibility/2006">
              <mc:Choice xmlns:v="urn:schemas-microsoft-com:vml" Requires="v">
                <p:oleObj spid="_x0000_s27818" r:id="rId5" imgW="32169100" imgH="30480000" progId="Word.Picture.8">
                  <p:embed/>
                </p:oleObj>
              </mc:Choice>
              <mc:Fallback>
                <p:oleObj r:id="rId5" imgW="32169100" imgH="30480000" progId="Word.Picture.8">
                  <p:embed/>
                  <p:pic>
                    <p:nvPicPr>
                      <p:cNvPr id="0" name="Object 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43425" y="1298575"/>
                        <a:ext cx="3857625" cy="4286250"/>
                      </a:xfrm>
                      <a:prstGeom prst="rect">
                        <a:avLst/>
                      </a:prstGeom>
                      <a:noFill/>
                      <a:ln w="9525">
                        <a:solidFill>
                          <a:srgbClr val="4F99E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4" name="Rectangle 3">
            <a:extLst>
              <a:ext uri="{FF2B5EF4-FFF2-40B4-BE49-F238E27FC236}">
                <a16:creationId xmlns:a16="http://schemas.microsoft.com/office/drawing/2014/main" id="{DB4FC5C1-30D6-4A6D-8C69-2714021D30EB}"/>
              </a:ext>
            </a:extLst>
          </p:cNvPr>
          <p:cNvSpPr>
            <a:spLocks noChangeArrowheads="1"/>
          </p:cNvSpPr>
          <p:nvPr/>
        </p:nvSpPr>
        <p:spPr bwMode="auto">
          <a:xfrm>
            <a:off x="0" y="-1588"/>
            <a:ext cx="184150" cy="460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5365" name="Rectangle 4">
            <a:extLst>
              <a:ext uri="{FF2B5EF4-FFF2-40B4-BE49-F238E27FC236}">
                <a16:creationId xmlns:a16="http://schemas.microsoft.com/office/drawing/2014/main" id="{42E176C5-924D-4B26-8264-DE07A6D7CE82}"/>
              </a:ext>
            </a:extLst>
          </p:cNvPr>
          <p:cNvSpPr>
            <a:spLocks noChangeArrowheads="1"/>
          </p:cNvSpPr>
          <p:nvPr/>
        </p:nvSpPr>
        <p:spPr bwMode="auto">
          <a:xfrm>
            <a:off x="4351338" y="2187575"/>
            <a:ext cx="441325"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a:spcBef>
                <a:spcPct val="20000"/>
              </a:spcBef>
              <a:buFont typeface="Arial" panose="020B0604020202020204" pitchFamily="34" charset="0"/>
              <a:buNone/>
              <a:defRPr/>
            </a:pPr>
            <a:r>
              <a:rPr lang="en-US" altLang="zh-CN" sz="1000">
                <a:latin typeface="+mn-lt"/>
                <a:ea typeface="+mn-ea"/>
                <a:cs typeface="+mn-ea"/>
                <a:sym typeface="+mn-lt"/>
              </a:rPr>
              <a:t>        </a:t>
            </a:r>
            <a:endParaRPr lang="en-US" altLang="zh-CN">
              <a:latin typeface="+mn-lt"/>
              <a:ea typeface="+mn-ea"/>
              <a:cs typeface="+mn-ea"/>
              <a:sym typeface="+mn-lt"/>
            </a:endParaRPr>
          </a:p>
        </p:txBody>
      </p:sp>
      <p:sp>
        <p:nvSpPr>
          <p:cNvPr id="7" name="Shape 26">
            <a:extLst>
              <a:ext uri="{FF2B5EF4-FFF2-40B4-BE49-F238E27FC236}">
                <a16:creationId xmlns:a16="http://schemas.microsoft.com/office/drawing/2014/main" id="{DF9FA061-55F8-4AF7-87C8-85AFA2EB3F5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7654" name="Rectangle 154">
            <a:extLst>
              <a:ext uri="{FF2B5EF4-FFF2-40B4-BE49-F238E27FC236}">
                <a16:creationId xmlns:a16="http://schemas.microsoft.com/office/drawing/2014/main" id="{C7B8ACD2-5231-EE42-80FA-526D8CA9AF0E}"/>
              </a:ext>
            </a:extLst>
          </p:cNvPr>
          <p:cNvSpPr txBox="1">
            <a:spLocks noChangeArrowheads="1"/>
          </p:cNvSpPr>
          <p:nvPr/>
        </p:nvSpPr>
        <p:spPr bwMode="auto">
          <a:xfrm>
            <a:off x="755650" y="188913"/>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D3CEEE7C-6A1D-DF4B-A063-3338A4C9EF6F}"/>
              </a:ext>
            </a:extLst>
          </p:cNvPr>
          <p:cNvSpPr>
            <a:spLocks noGrp="1" noChangeArrowheads="1"/>
          </p:cNvSpPr>
          <p:nvPr>
            <p:ph type="title"/>
          </p:nvPr>
        </p:nvSpPr>
        <p:spPr>
          <a:xfrm>
            <a:off x="545217" y="243040"/>
            <a:ext cx="8077200" cy="515937"/>
          </a:xfrm>
        </p:spPr>
        <p:txBody>
          <a:bodyPr/>
          <a:lstStyle/>
          <a:p>
            <a:pPr eaLnBrk="1" hangingPunct="1"/>
            <a:r>
              <a:rPr lang="zh-CN" altLang="en-US" dirty="0"/>
              <a:t> </a:t>
            </a:r>
            <a:r>
              <a:rPr lang="en-US" altLang="zh-CN" dirty="0"/>
              <a:t> </a:t>
            </a:r>
            <a:r>
              <a:rPr lang="zh-CN" altLang="en-US" dirty="0"/>
              <a:t>特殊矩阵的压缩存储</a:t>
            </a:r>
          </a:p>
        </p:txBody>
      </p:sp>
      <p:sp>
        <p:nvSpPr>
          <p:cNvPr id="361475" name="Rectangle 3">
            <a:extLst>
              <a:ext uri="{FF2B5EF4-FFF2-40B4-BE49-F238E27FC236}">
                <a16:creationId xmlns:a16="http://schemas.microsoft.com/office/drawing/2014/main" id="{DC299D62-2B6F-D948-8919-D88295E8F9F9}"/>
              </a:ext>
            </a:extLst>
          </p:cNvPr>
          <p:cNvSpPr>
            <a:spLocks noGrp="1" noChangeArrowheads="1"/>
          </p:cNvSpPr>
          <p:nvPr>
            <p:ph type="body" idx="1"/>
          </p:nvPr>
        </p:nvSpPr>
        <p:spPr>
          <a:xfrm>
            <a:off x="539750" y="765175"/>
            <a:ext cx="8064500" cy="5327650"/>
          </a:xfrm>
        </p:spPr>
        <p:txBody>
          <a:bodyPr/>
          <a:lstStyle/>
          <a:p>
            <a:pPr lvl="1" eaLnBrk="1" hangingPunct="1">
              <a:buFont typeface="Wingdings" pitchFamily="2" charset="2"/>
              <a:buNone/>
            </a:pPr>
            <a:r>
              <a:rPr kumimoji="0" lang="zh-CN" altLang="en-US" sz="2400" dirty="0">
                <a:latin typeface="隶书" pitchFamily="49" charset="-122"/>
                <a:ea typeface="隶书" pitchFamily="49" charset="-122"/>
              </a:rPr>
              <a:t> </a:t>
            </a:r>
            <a:r>
              <a:rPr kumimoji="0" lang="en-US" altLang="zh-CN" sz="2400" dirty="0">
                <a:latin typeface="隶书" pitchFamily="49" charset="-122"/>
                <a:ea typeface="隶书" pitchFamily="49" charset="-122"/>
              </a:rPr>
              <a:t> </a:t>
            </a:r>
            <a:r>
              <a:rPr kumimoji="0" lang="zh-CN" altLang="en-US" sz="2400" dirty="0">
                <a:latin typeface="隶书" pitchFamily="49" charset="-122"/>
                <a:ea typeface="隶书" pitchFamily="49" charset="-122"/>
              </a:rPr>
              <a:t>对称矩阵的压缩存储</a:t>
            </a:r>
          </a:p>
          <a:p>
            <a:pPr lvl="1" eaLnBrk="1" hangingPunct="1">
              <a:lnSpc>
                <a:spcPct val="140000"/>
              </a:lnSpc>
              <a:buFont typeface="Wingdings" pitchFamily="2" charset="2"/>
              <a:buNone/>
            </a:pPr>
            <a:r>
              <a:rPr kumimoji="0" lang="zh-CN" altLang="en-US" b="1" dirty="0"/>
              <a:t>          如果一个</a:t>
            </a:r>
            <a:r>
              <a:rPr kumimoji="0" lang="en-US" altLang="zh-CN" b="1" dirty="0"/>
              <a:t>n</a:t>
            </a:r>
            <a:r>
              <a:rPr kumimoji="0" lang="zh-CN" altLang="en-US" b="1" dirty="0"/>
              <a:t>阶的矩阵</a:t>
            </a:r>
            <a:r>
              <a:rPr kumimoji="0" lang="en-US" altLang="zh-CN" b="1" dirty="0"/>
              <a:t>A</a:t>
            </a:r>
            <a:r>
              <a:rPr kumimoji="0" lang="zh-CN" altLang="en-US" b="1" dirty="0"/>
              <a:t>中的元素满足性质</a:t>
            </a:r>
          </a:p>
          <a:p>
            <a:pPr lvl="1" eaLnBrk="1" hangingPunct="1">
              <a:lnSpc>
                <a:spcPct val="140000"/>
              </a:lnSpc>
              <a:buFont typeface="Wingdings" pitchFamily="2" charset="2"/>
              <a:buNone/>
            </a:pPr>
            <a:r>
              <a:rPr kumimoji="0" lang="zh-CN" altLang="en-US" b="1" dirty="0"/>
              <a:t>          </a:t>
            </a:r>
            <a:r>
              <a:rPr kumimoji="0" lang="en-US" altLang="zh-CN" b="1" dirty="0" err="1"/>
              <a:t>a</a:t>
            </a:r>
            <a:r>
              <a:rPr kumimoji="0" lang="en-US" altLang="zh-CN" b="1" baseline="-25000" dirty="0" err="1"/>
              <a:t>ij</a:t>
            </a:r>
            <a:r>
              <a:rPr kumimoji="0" lang="en-US" altLang="zh-CN" b="1" dirty="0"/>
              <a:t>=</a:t>
            </a:r>
            <a:r>
              <a:rPr kumimoji="0" lang="en-US" altLang="zh-CN" b="1" dirty="0" err="1"/>
              <a:t>a</a:t>
            </a:r>
            <a:r>
              <a:rPr kumimoji="0" lang="en-US" altLang="zh-CN" b="1" baseline="-25000" dirty="0" err="1"/>
              <a:t>ji</a:t>
            </a:r>
            <a:r>
              <a:rPr kumimoji="0" lang="en-US" altLang="zh-CN" b="1" dirty="0"/>
              <a:t>         (0≤i,j≤n-1)</a:t>
            </a:r>
          </a:p>
          <a:p>
            <a:pPr lvl="1" eaLnBrk="1" hangingPunct="1">
              <a:lnSpc>
                <a:spcPct val="140000"/>
              </a:lnSpc>
              <a:buFont typeface="Wingdings" pitchFamily="2" charset="2"/>
              <a:buNone/>
            </a:pPr>
            <a:r>
              <a:rPr kumimoji="0" lang="en-US" altLang="zh-CN" b="1" dirty="0"/>
              <a:t>          </a:t>
            </a:r>
            <a:r>
              <a:rPr kumimoji="0" lang="zh-CN" altLang="en-US" b="1" dirty="0"/>
              <a:t>则称这种矩阵为</a:t>
            </a:r>
            <a:r>
              <a:rPr kumimoji="0" lang="en-US" altLang="zh-CN" b="1" dirty="0"/>
              <a:t>n</a:t>
            </a:r>
            <a:r>
              <a:rPr kumimoji="0" lang="zh-CN" altLang="en-US" b="1" dirty="0"/>
              <a:t>阶对称矩阵。</a:t>
            </a:r>
          </a:p>
          <a:p>
            <a:pPr lvl="1" eaLnBrk="1" hangingPunct="1">
              <a:lnSpc>
                <a:spcPct val="140000"/>
              </a:lnSpc>
              <a:buFont typeface="Wingdings" pitchFamily="2" charset="2"/>
              <a:buNone/>
            </a:pPr>
            <a:r>
              <a:rPr kumimoji="0" lang="zh-CN" altLang="en-US" b="1" dirty="0"/>
              <a:t>         对于对称矩阵，每一对对称元素值相同，我们只需要为每一对称元素分配一个存储空间，这样就可以将</a:t>
            </a:r>
            <a:r>
              <a:rPr kumimoji="0" lang="en-US" altLang="zh-CN" b="1" dirty="0"/>
              <a:t>n</a:t>
            </a:r>
            <a:r>
              <a:rPr kumimoji="0" lang="en-US" altLang="zh-CN" b="1" baseline="30000" dirty="0"/>
              <a:t>2</a:t>
            </a:r>
            <a:r>
              <a:rPr kumimoji="0" lang="zh-CN" altLang="en-US" b="1" dirty="0"/>
              <a:t>个元素存储在</a:t>
            </a:r>
            <a:r>
              <a:rPr kumimoji="0" lang="en-US" altLang="zh-CN" b="1" dirty="0"/>
              <a:t>n(n+1)/2</a:t>
            </a:r>
            <a:r>
              <a:rPr kumimoji="0" lang="zh-CN" altLang="en-US" b="1" dirty="0"/>
              <a:t>的存储单元里。一个</a:t>
            </a:r>
            <a:r>
              <a:rPr kumimoji="0" lang="en-US" altLang="zh-CN" b="1" dirty="0"/>
              <a:t>n</a:t>
            </a:r>
            <a:r>
              <a:rPr kumimoji="0" lang="zh-CN" altLang="en-US" b="1" dirty="0"/>
              <a:t>阶的对称矩阵</a:t>
            </a:r>
            <a:r>
              <a:rPr kumimoji="0" lang="en-US" altLang="zh-CN" b="1" dirty="0"/>
              <a:t>A</a:t>
            </a:r>
            <a:r>
              <a:rPr kumimoji="0" lang="zh-CN" altLang="en-US" b="1" dirty="0"/>
              <a:t>如图</a:t>
            </a:r>
            <a:r>
              <a:rPr kumimoji="0" lang="en-US" altLang="zh-CN" b="1" dirty="0"/>
              <a:t>5.7</a:t>
            </a:r>
            <a:r>
              <a:rPr kumimoji="0" lang="zh-CN" altLang="en-US" b="1" dirty="0"/>
              <a:t>所示。</a:t>
            </a:r>
          </a:p>
        </p:txBody>
      </p:sp>
      <p:sp>
        <p:nvSpPr>
          <p:cNvPr id="28676" name="Rectangle 23">
            <a:extLst>
              <a:ext uri="{FF2B5EF4-FFF2-40B4-BE49-F238E27FC236}">
                <a16:creationId xmlns:a16="http://schemas.microsoft.com/office/drawing/2014/main" id="{CB37E115-6D6E-E14E-94E9-ECA2B97AC8FC}"/>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8677" name="Object 22">
            <a:extLst>
              <a:ext uri="{FF2B5EF4-FFF2-40B4-BE49-F238E27FC236}">
                <a16:creationId xmlns:a16="http://schemas.microsoft.com/office/drawing/2014/main" id="{692DCF99-CDB8-EC45-A61E-AB3AF934E03C}"/>
              </a:ext>
            </a:extLst>
          </p:cNvPr>
          <p:cNvGraphicFramePr>
            <a:graphicFrameLocks noChangeAspect="1"/>
          </p:cNvGraphicFramePr>
          <p:nvPr/>
        </p:nvGraphicFramePr>
        <p:xfrm>
          <a:off x="1187450" y="4005263"/>
          <a:ext cx="5688013" cy="1397000"/>
        </p:xfrm>
        <a:graphic>
          <a:graphicData uri="http://schemas.openxmlformats.org/presentationml/2006/ole">
            <mc:AlternateContent xmlns:mc="http://schemas.openxmlformats.org/markup-compatibility/2006">
              <mc:Choice xmlns:v="urn:schemas-microsoft-com:vml" Requires="v">
                <p:oleObj spid="_x0000_s157745" r:id="rId6" imgW="3924300" imgH="977900" progId="Visio.Drawing.11">
                  <p:embed/>
                </p:oleObj>
              </mc:Choice>
              <mc:Fallback>
                <p:oleObj r:id="rId6" imgW="3924300" imgH="977900" progId="Visio.Drawing.11">
                  <p:embed/>
                  <p:pic>
                    <p:nvPicPr>
                      <p:cNvPr id="28677" name="Object 22">
                        <a:extLst>
                          <a:ext uri="{FF2B5EF4-FFF2-40B4-BE49-F238E27FC236}">
                            <a16:creationId xmlns:a16="http://schemas.microsoft.com/office/drawing/2014/main" id="{692DCF99-CDB8-EC45-A61E-AB3AF934E03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4005263"/>
                        <a:ext cx="5688013"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1472081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475">
                                            <p:txEl>
                                              <p:pRg st="2" end="2"/>
                                            </p:txEl>
                                          </p:spTgt>
                                        </p:tgtEl>
                                        <p:attrNameLst>
                                          <p:attrName>style.visibility</p:attrName>
                                        </p:attrNameLst>
                                      </p:cBhvr>
                                      <p:to>
                                        <p:strVal val="visible"/>
                                      </p:to>
                                    </p:set>
                                    <p:anim calcmode="lin" valueType="num">
                                      <p:cBhvr additive="base">
                                        <p:cTn id="19" dur="500" fill="hold"/>
                                        <p:tgtEl>
                                          <p:spTgt spid="361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1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1475">
                                            <p:txEl>
                                              <p:pRg st="3" end="3"/>
                                            </p:txEl>
                                          </p:spTgt>
                                        </p:tgtEl>
                                        <p:attrNameLst>
                                          <p:attrName>style.visibility</p:attrName>
                                        </p:attrNameLst>
                                      </p:cBhvr>
                                      <p:to>
                                        <p:strVal val="visible"/>
                                      </p:to>
                                    </p:set>
                                    <p:anim calcmode="lin" valueType="num">
                                      <p:cBhvr additive="base">
                                        <p:cTn id="25" dur="500" fill="hold"/>
                                        <p:tgtEl>
                                          <p:spTgt spid="361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1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1475">
                                            <p:txEl>
                                              <p:pRg st="4" end="4"/>
                                            </p:txEl>
                                          </p:spTgt>
                                        </p:tgtEl>
                                        <p:attrNameLst>
                                          <p:attrName>style.visibility</p:attrName>
                                        </p:attrNameLst>
                                      </p:cBhvr>
                                      <p:to>
                                        <p:strVal val="visible"/>
                                      </p:to>
                                    </p:set>
                                    <p:anim calcmode="lin" valueType="num">
                                      <p:cBhvr additive="base">
                                        <p:cTn id="31" dur="500" fill="hold"/>
                                        <p:tgtEl>
                                          <p:spTgt spid="361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14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bldLvl="2"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944ABF6E-308A-C74D-B2EC-3BD3D51751EA}"/>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29699" name="Rectangle 3">
            <a:extLst>
              <a:ext uri="{FF2B5EF4-FFF2-40B4-BE49-F238E27FC236}">
                <a16:creationId xmlns:a16="http://schemas.microsoft.com/office/drawing/2014/main" id="{F3D040AF-28D7-6A4F-9CF8-088F8EE9EB71}"/>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假设用一维数组</a:t>
            </a:r>
            <a:r>
              <a:rPr lang="en-US" altLang="zh-CN"/>
              <a:t>s</a:t>
            </a:r>
            <a:r>
              <a:rPr lang="zh-CN" altLang="en-US"/>
              <a:t>存储对称矩阵</a:t>
            </a:r>
            <a:r>
              <a:rPr lang="en-US" altLang="zh-CN"/>
              <a:t>A</a:t>
            </a:r>
            <a:r>
              <a:rPr lang="zh-CN" altLang="en-US"/>
              <a:t>的上三角或下三角元素，则一维数组</a:t>
            </a:r>
            <a:r>
              <a:rPr lang="en-US" altLang="zh-CN"/>
              <a:t>s</a:t>
            </a:r>
            <a:r>
              <a:rPr lang="zh-CN" altLang="en-US"/>
              <a:t>的下标</a:t>
            </a:r>
            <a:r>
              <a:rPr lang="en-US" altLang="zh-CN"/>
              <a:t>k</a:t>
            </a:r>
            <a:r>
              <a:rPr lang="zh-CN" altLang="en-US"/>
              <a:t>与</a:t>
            </a:r>
            <a:r>
              <a:rPr lang="en-US" altLang="zh-CN"/>
              <a:t>n</a:t>
            </a:r>
            <a:r>
              <a:rPr lang="zh-CN" altLang="en-US"/>
              <a:t>阶对称矩阵</a:t>
            </a:r>
            <a:r>
              <a:rPr lang="en-US" altLang="zh-CN"/>
              <a:t>A</a:t>
            </a:r>
            <a:r>
              <a:rPr lang="zh-CN" altLang="en-US"/>
              <a:t>的元素</a:t>
            </a:r>
            <a:r>
              <a:rPr lang="en-US" altLang="zh-CN"/>
              <a:t>a</a:t>
            </a:r>
            <a:r>
              <a:rPr lang="en-US" altLang="zh-CN" baseline="-25000"/>
              <a:t>ij</a:t>
            </a:r>
            <a:r>
              <a:rPr lang="zh-CN" altLang="en-US"/>
              <a:t>之间的对应关系为：</a:t>
            </a:r>
          </a:p>
        </p:txBody>
      </p:sp>
      <p:sp>
        <p:nvSpPr>
          <p:cNvPr id="29700" name="Rectangle 5">
            <a:extLst>
              <a:ext uri="{FF2B5EF4-FFF2-40B4-BE49-F238E27FC236}">
                <a16:creationId xmlns:a16="http://schemas.microsoft.com/office/drawing/2014/main" id="{36EDDE56-F1F7-154A-AE88-081346DA7087}"/>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29701" name="Object 4">
            <a:extLst>
              <a:ext uri="{FF2B5EF4-FFF2-40B4-BE49-F238E27FC236}">
                <a16:creationId xmlns:a16="http://schemas.microsoft.com/office/drawing/2014/main" id="{BD2FDFC5-7243-4C40-9D9F-92D274D3486E}"/>
              </a:ext>
            </a:extLst>
          </p:cNvPr>
          <p:cNvGraphicFramePr>
            <a:graphicFrameLocks noChangeAspect="1"/>
          </p:cNvGraphicFramePr>
          <p:nvPr>
            <p:extLst>
              <p:ext uri="{D42A27DB-BD31-4B8C-83A1-F6EECF244321}">
                <p14:modId xmlns:p14="http://schemas.microsoft.com/office/powerpoint/2010/main" val="2552419319"/>
              </p:ext>
            </p:extLst>
          </p:nvPr>
        </p:nvGraphicFramePr>
        <p:xfrm>
          <a:off x="1835696" y="3114675"/>
          <a:ext cx="4320480" cy="1763402"/>
        </p:xfrm>
        <a:graphic>
          <a:graphicData uri="http://schemas.openxmlformats.org/presentationml/2006/ole">
            <mc:AlternateContent xmlns:mc="http://schemas.openxmlformats.org/markup-compatibility/2006">
              <mc:Choice xmlns:v="urn:schemas-microsoft-com:vml" Requires="v">
                <p:oleObj spid="_x0000_s158769" r:id="rId6" imgW="1549400" imgH="635000" progId="Visio.Drawing.11">
                  <p:embed/>
                </p:oleObj>
              </mc:Choice>
              <mc:Fallback>
                <p:oleObj r:id="rId6" imgW="1549400" imgH="635000" progId="Visio.Drawing.11">
                  <p:embed/>
                  <p:pic>
                    <p:nvPicPr>
                      <p:cNvPr id="29701" name="Object 4">
                        <a:extLst>
                          <a:ext uri="{FF2B5EF4-FFF2-40B4-BE49-F238E27FC236}">
                            <a16:creationId xmlns:a16="http://schemas.microsoft.com/office/drawing/2014/main" id="{BD2FDFC5-7243-4C40-9D9F-92D274D3486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3114675"/>
                        <a:ext cx="4320480" cy="176340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76515948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C87CACF-F121-FA4F-85D3-8E91955EE671}"/>
              </a:ext>
            </a:extLst>
          </p:cNvPr>
          <p:cNvSpPr>
            <a:spLocks noGrp="1" noChangeArrowheads="1"/>
          </p:cNvSpPr>
          <p:nvPr>
            <p:ph type="title"/>
          </p:nvPr>
        </p:nvSpPr>
        <p:spPr>
          <a:xfrm>
            <a:off x="899592" y="259509"/>
            <a:ext cx="6842125" cy="503237"/>
          </a:xfrm>
        </p:spPr>
        <p:txBody>
          <a:bodyPr/>
          <a:lstStyle/>
          <a:p>
            <a:pPr eaLnBrk="1" hangingPunct="1"/>
            <a:r>
              <a:rPr lang="zh-CN" altLang="en-US" dirty="0"/>
              <a:t> 特殊矩阵的压缩存储</a:t>
            </a:r>
          </a:p>
        </p:txBody>
      </p:sp>
      <p:sp>
        <p:nvSpPr>
          <p:cNvPr id="364547" name="Rectangle 3">
            <a:extLst>
              <a:ext uri="{FF2B5EF4-FFF2-40B4-BE49-F238E27FC236}">
                <a16:creationId xmlns:a16="http://schemas.microsoft.com/office/drawing/2014/main" id="{D3BAF8C5-A780-154E-BBE9-E29C4DFE0BD0}"/>
              </a:ext>
            </a:extLst>
          </p:cNvPr>
          <p:cNvSpPr>
            <a:spLocks noGrp="1" noChangeArrowheads="1"/>
          </p:cNvSpPr>
          <p:nvPr>
            <p:ph type="body" idx="1"/>
          </p:nvPr>
        </p:nvSpPr>
        <p:spPr>
          <a:xfrm>
            <a:off x="395288" y="765175"/>
            <a:ext cx="8353425" cy="5689600"/>
          </a:xfrm>
        </p:spPr>
        <p:txBody>
          <a:bodyPr/>
          <a:lstStyle/>
          <a:p>
            <a:pPr eaLnBrk="1" hangingPunct="1">
              <a:lnSpc>
                <a:spcPct val="140000"/>
              </a:lnSpc>
            </a:pPr>
            <a:r>
              <a:rPr lang="zh-CN" altLang="en-US" dirty="0"/>
              <a:t>当</a:t>
            </a:r>
            <a:r>
              <a:rPr lang="en-US" altLang="zh-CN" dirty="0" err="1"/>
              <a:t>i≥j</a:t>
            </a:r>
            <a:r>
              <a:rPr lang="zh-CN" altLang="en-US" dirty="0"/>
              <a:t>时，矩阵</a:t>
            </a:r>
            <a:r>
              <a:rPr lang="en-US" altLang="zh-CN" dirty="0"/>
              <a:t>A</a:t>
            </a:r>
            <a:r>
              <a:rPr lang="zh-CN" altLang="en-US" dirty="0"/>
              <a:t>以下三角形式存储，为矩阵</a:t>
            </a:r>
            <a:r>
              <a:rPr lang="en-US" altLang="zh-CN" dirty="0"/>
              <a:t>A</a:t>
            </a:r>
            <a:r>
              <a:rPr lang="zh-CN" altLang="en-US" dirty="0"/>
              <a:t>中的元素的线性序列编号；当</a:t>
            </a:r>
            <a:r>
              <a:rPr lang="en-US" altLang="zh-CN" dirty="0" err="1"/>
              <a:t>i</a:t>
            </a:r>
            <a:r>
              <a:rPr lang="en-US" altLang="zh-CN" dirty="0"/>
              <a:t>&lt;j</a:t>
            </a:r>
            <a:r>
              <a:rPr lang="zh-CN" altLang="en-US" dirty="0"/>
              <a:t>时，矩阵</a:t>
            </a:r>
            <a:r>
              <a:rPr lang="en-US" altLang="zh-CN" dirty="0"/>
              <a:t>A</a:t>
            </a:r>
            <a:r>
              <a:rPr lang="zh-CN" altLang="en-US" dirty="0"/>
              <a:t>以上三角形式存储，为矩阵</a:t>
            </a:r>
            <a:r>
              <a:rPr lang="en-US" altLang="zh-CN" dirty="0"/>
              <a:t>A</a:t>
            </a:r>
            <a:r>
              <a:rPr lang="zh-CN" altLang="en-US" dirty="0"/>
              <a:t>中的元素的线性序列编号。任意给定一组下标</a:t>
            </a:r>
            <a:r>
              <a:rPr lang="en-US" altLang="zh-CN" dirty="0"/>
              <a:t>(</a:t>
            </a:r>
            <a:r>
              <a:rPr lang="en-US" altLang="zh-CN" dirty="0" err="1"/>
              <a:t>i,j</a:t>
            </a:r>
            <a:r>
              <a:rPr lang="en-US" altLang="zh-CN" dirty="0"/>
              <a:t>)</a:t>
            </a:r>
            <a:r>
              <a:rPr lang="zh-CN" altLang="en-US" dirty="0"/>
              <a:t>，就可以确定矩阵</a:t>
            </a:r>
            <a:r>
              <a:rPr lang="en-US" altLang="zh-CN" dirty="0"/>
              <a:t>A</a:t>
            </a:r>
            <a:r>
              <a:rPr lang="zh-CN" altLang="en-US" dirty="0"/>
              <a:t>在一维数组</a:t>
            </a:r>
            <a:r>
              <a:rPr lang="en-US" altLang="zh-CN" dirty="0"/>
              <a:t>s</a:t>
            </a:r>
            <a:r>
              <a:rPr lang="zh-CN" altLang="en-US" dirty="0"/>
              <a:t>中的存储位置。我们将</a:t>
            </a:r>
            <a:r>
              <a:rPr lang="en-US" altLang="zh-CN" dirty="0"/>
              <a:t>s</a:t>
            </a:r>
            <a:r>
              <a:rPr lang="zh-CN" altLang="en-US" dirty="0"/>
              <a:t>称为</a:t>
            </a:r>
            <a:r>
              <a:rPr lang="en-US" altLang="zh-CN" dirty="0"/>
              <a:t>n</a:t>
            </a:r>
            <a:r>
              <a:rPr lang="zh-CN" altLang="en-US" dirty="0"/>
              <a:t>阶对称矩阵</a:t>
            </a:r>
            <a:r>
              <a:rPr lang="en-US" altLang="zh-CN" dirty="0"/>
              <a:t>A</a:t>
            </a:r>
            <a:r>
              <a:rPr lang="zh-CN" altLang="en-US" dirty="0"/>
              <a:t>的压缩存储。</a:t>
            </a:r>
          </a:p>
          <a:p>
            <a:pPr eaLnBrk="1" hangingPunct="1">
              <a:lnSpc>
                <a:spcPct val="140000"/>
              </a:lnSpc>
            </a:pPr>
            <a:r>
              <a:rPr lang="zh-CN" altLang="en-US" dirty="0"/>
              <a:t>  矩阵的下三角元素的压缩存储表示如图所示。</a:t>
            </a:r>
          </a:p>
        </p:txBody>
      </p:sp>
      <p:sp>
        <p:nvSpPr>
          <p:cNvPr id="30724" name="Rectangle 8">
            <a:extLst>
              <a:ext uri="{FF2B5EF4-FFF2-40B4-BE49-F238E27FC236}">
                <a16:creationId xmlns:a16="http://schemas.microsoft.com/office/drawing/2014/main" id="{71E8DAAE-D7C1-1243-B07B-2624969E260E}"/>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0725" name="Object 7">
            <a:extLst>
              <a:ext uri="{FF2B5EF4-FFF2-40B4-BE49-F238E27FC236}">
                <a16:creationId xmlns:a16="http://schemas.microsoft.com/office/drawing/2014/main" id="{74535455-8BC2-9440-B2FA-BE86F72E14B8}"/>
              </a:ext>
            </a:extLst>
          </p:cNvPr>
          <p:cNvGraphicFramePr>
            <a:graphicFrameLocks noChangeAspect="1"/>
          </p:cNvGraphicFramePr>
          <p:nvPr>
            <p:extLst>
              <p:ext uri="{D42A27DB-BD31-4B8C-83A1-F6EECF244321}">
                <p14:modId xmlns:p14="http://schemas.microsoft.com/office/powerpoint/2010/main" val="2691775560"/>
              </p:ext>
            </p:extLst>
          </p:nvPr>
        </p:nvGraphicFramePr>
        <p:xfrm>
          <a:off x="1403648" y="4005063"/>
          <a:ext cx="6592755" cy="1080085"/>
        </p:xfrm>
        <a:graphic>
          <a:graphicData uri="http://schemas.openxmlformats.org/presentationml/2006/ole">
            <mc:AlternateContent xmlns:mc="http://schemas.openxmlformats.org/markup-compatibility/2006">
              <mc:Choice xmlns:v="urn:schemas-microsoft-com:vml" Requires="v">
                <p:oleObj spid="_x0000_s160817" r:id="rId7" imgW="3263900" imgH="546100" progId="Visio.Drawing.11">
                  <p:embed/>
                </p:oleObj>
              </mc:Choice>
              <mc:Fallback>
                <p:oleObj r:id="rId7" imgW="3263900" imgH="546100" progId="Visio.Drawing.11">
                  <p:embed/>
                  <p:pic>
                    <p:nvPicPr>
                      <p:cNvPr id="30725" name="Object 7">
                        <a:extLst>
                          <a:ext uri="{FF2B5EF4-FFF2-40B4-BE49-F238E27FC236}">
                            <a16:creationId xmlns:a16="http://schemas.microsoft.com/office/drawing/2014/main" id="{74535455-8BC2-9440-B2FA-BE86F72E14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648" y="4005063"/>
                        <a:ext cx="6592755" cy="108008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494889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9862ECD7-A2FD-F64D-AC34-C2ECECAC14B4}"/>
              </a:ext>
            </a:extLst>
          </p:cNvPr>
          <p:cNvSpPr>
            <a:spLocks noGrp="1" noChangeArrowheads="1"/>
          </p:cNvSpPr>
          <p:nvPr>
            <p:ph type="title"/>
          </p:nvPr>
        </p:nvSpPr>
        <p:spPr>
          <a:xfrm>
            <a:off x="827584" y="211933"/>
            <a:ext cx="6840538" cy="576262"/>
          </a:xfrm>
        </p:spPr>
        <p:txBody>
          <a:bodyPr/>
          <a:lstStyle/>
          <a:p>
            <a:pPr eaLnBrk="1" hangingPunct="1"/>
            <a:r>
              <a:rPr lang="zh-CN" altLang="en-US" dirty="0"/>
              <a:t> </a:t>
            </a:r>
            <a:r>
              <a:rPr lang="en-US" altLang="zh-CN" dirty="0"/>
              <a:t> </a:t>
            </a:r>
            <a:r>
              <a:rPr lang="zh-CN" altLang="en-US" dirty="0"/>
              <a:t>特殊矩阵的压缩存储</a:t>
            </a:r>
          </a:p>
        </p:txBody>
      </p:sp>
      <p:sp>
        <p:nvSpPr>
          <p:cNvPr id="368643" name="Rectangle 3">
            <a:extLst>
              <a:ext uri="{FF2B5EF4-FFF2-40B4-BE49-F238E27FC236}">
                <a16:creationId xmlns:a16="http://schemas.microsoft.com/office/drawing/2014/main" id="{62B3B955-A627-3044-9C04-D386E4EE3806}"/>
              </a:ext>
            </a:extLst>
          </p:cNvPr>
          <p:cNvSpPr>
            <a:spLocks noGrp="1" noChangeArrowheads="1"/>
          </p:cNvSpPr>
          <p:nvPr>
            <p:ph type="body" idx="1"/>
          </p:nvPr>
        </p:nvSpPr>
        <p:spPr>
          <a:xfrm>
            <a:off x="323850" y="1125538"/>
            <a:ext cx="8569325" cy="4967287"/>
          </a:xfrm>
        </p:spPr>
        <p:txBody>
          <a:bodyPr/>
          <a:lstStyle/>
          <a:p>
            <a:pPr eaLnBrk="1" hangingPunct="1"/>
            <a:r>
              <a:rPr lang="zh-CN" altLang="en-US" sz="2400" b="0" dirty="0">
                <a:latin typeface="隶书" pitchFamily="49" charset="-122"/>
                <a:ea typeface="隶书" pitchFamily="49" charset="-122"/>
              </a:rPr>
              <a:t> 三角矩阵的压缩存储</a:t>
            </a:r>
          </a:p>
          <a:p>
            <a:pPr eaLnBrk="1" hangingPunct="1">
              <a:lnSpc>
                <a:spcPct val="140000"/>
              </a:lnSpc>
            </a:pPr>
            <a:r>
              <a:rPr lang="zh-CN" altLang="en-US" dirty="0"/>
              <a:t>          三角矩阵可分为两种：上三角矩阵和下三角矩阵。其中，下三角元素均为常数</a:t>
            </a:r>
            <a:r>
              <a:rPr lang="en-US" altLang="zh-CN" dirty="0"/>
              <a:t>c</a:t>
            </a:r>
            <a:r>
              <a:rPr lang="zh-CN" altLang="en-US" dirty="0"/>
              <a:t>或零的</a:t>
            </a:r>
            <a:r>
              <a:rPr lang="en-US" altLang="zh-CN" dirty="0"/>
              <a:t>n</a:t>
            </a:r>
            <a:r>
              <a:rPr lang="zh-CN" altLang="en-US" dirty="0"/>
              <a:t>阶矩阵称为上三角矩阵，上三角元素均为常数</a:t>
            </a:r>
            <a:r>
              <a:rPr lang="en-US" altLang="zh-CN" dirty="0"/>
              <a:t>c</a:t>
            </a:r>
            <a:r>
              <a:rPr lang="zh-CN" altLang="en-US" dirty="0"/>
              <a:t>或零的</a:t>
            </a:r>
            <a:r>
              <a:rPr lang="en-US" altLang="zh-CN" dirty="0"/>
              <a:t>n</a:t>
            </a:r>
            <a:r>
              <a:rPr lang="zh-CN" altLang="en-US" dirty="0"/>
              <a:t>阶矩阵称为下三角矩阵。</a:t>
            </a:r>
            <a:r>
              <a:rPr lang="en-US" altLang="zh-CN" dirty="0" err="1"/>
              <a:t>n×n</a:t>
            </a:r>
            <a:r>
              <a:rPr lang="zh-CN" altLang="en-US" dirty="0"/>
              <a:t>的上三角矩阵和下三角矩阵如图 所示。</a:t>
            </a:r>
          </a:p>
        </p:txBody>
      </p:sp>
      <p:sp>
        <p:nvSpPr>
          <p:cNvPr id="32772" name="Rectangle 15">
            <a:extLst>
              <a:ext uri="{FF2B5EF4-FFF2-40B4-BE49-F238E27FC236}">
                <a16:creationId xmlns:a16="http://schemas.microsoft.com/office/drawing/2014/main" id="{49A4BD43-66C1-9F4C-B6C5-16E916777BCC}"/>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2773" name="Object 14">
            <a:extLst>
              <a:ext uri="{FF2B5EF4-FFF2-40B4-BE49-F238E27FC236}">
                <a16:creationId xmlns:a16="http://schemas.microsoft.com/office/drawing/2014/main" id="{9E159839-B887-FE46-9D68-F7F179A4174C}"/>
              </a:ext>
            </a:extLst>
          </p:cNvPr>
          <p:cNvGraphicFramePr>
            <a:graphicFrameLocks noChangeAspect="1"/>
          </p:cNvGraphicFramePr>
          <p:nvPr>
            <p:extLst>
              <p:ext uri="{D42A27DB-BD31-4B8C-83A1-F6EECF244321}">
                <p14:modId xmlns:p14="http://schemas.microsoft.com/office/powerpoint/2010/main" val="1574813436"/>
              </p:ext>
            </p:extLst>
          </p:nvPr>
        </p:nvGraphicFramePr>
        <p:xfrm>
          <a:off x="687800" y="4046111"/>
          <a:ext cx="8119738" cy="2015417"/>
        </p:xfrm>
        <a:graphic>
          <a:graphicData uri="http://schemas.openxmlformats.org/presentationml/2006/ole">
            <mc:AlternateContent xmlns:mc="http://schemas.openxmlformats.org/markup-compatibility/2006">
              <mc:Choice xmlns:v="urn:schemas-microsoft-com:vml" Requires="v">
                <p:oleObj spid="_x0000_s162865" r:id="rId7" imgW="3886200" imgH="977900" progId="Visio.Drawing.11">
                  <p:embed/>
                </p:oleObj>
              </mc:Choice>
              <mc:Fallback>
                <p:oleObj r:id="rId7" imgW="3886200" imgH="977900" progId="Visio.Drawing.11">
                  <p:embed/>
                  <p:pic>
                    <p:nvPicPr>
                      <p:cNvPr id="32773" name="Object 14">
                        <a:extLst>
                          <a:ext uri="{FF2B5EF4-FFF2-40B4-BE49-F238E27FC236}">
                            <a16:creationId xmlns:a16="http://schemas.microsoft.com/office/drawing/2014/main" id="{9E159839-B887-FE46-9D68-F7F179A417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800" y="4046111"/>
                        <a:ext cx="8119738" cy="201541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337569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43">
                                            <p:txEl>
                                              <p:pRg st="1" end="1"/>
                                            </p:txEl>
                                          </p:spTgt>
                                        </p:tgtEl>
                                        <p:attrNameLst>
                                          <p:attrName>style.visibility</p:attrName>
                                        </p:attrNameLst>
                                      </p:cBhvr>
                                      <p:to>
                                        <p:strVal val="visible"/>
                                      </p:to>
                                    </p:set>
                                    <p:anim calcmode="lin" valueType="num">
                                      <p:cBhvr additive="base">
                                        <p:cTn id="13" dur="500" fill="hold"/>
                                        <p:tgtEl>
                                          <p:spTgt spid="368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1FE53103-63B4-3D44-BA8C-6402DCBD5AA9}"/>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70691" name="Rectangle 3">
            <a:extLst>
              <a:ext uri="{FF2B5EF4-FFF2-40B4-BE49-F238E27FC236}">
                <a16:creationId xmlns:a16="http://schemas.microsoft.com/office/drawing/2014/main" id="{B81C73ED-7197-3A4F-AE34-79972E0A83FF}"/>
              </a:ext>
            </a:extLst>
          </p:cNvPr>
          <p:cNvSpPr>
            <a:spLocks noGrp="1" noChangeArrowheads="1"/>
          </p:cNvSpPr>
          <p:nvPr>
            <p:ph type="body" idx="1"/>
          </p:nvPr>
        </p:nvSpPr>
        <p:spPr>
          <a:xfrm>
            <a:off x="468313" y="765175"/>
            <a:ext cx="8351837" cy="5543550"/>
          </a:xfrm>
        </p:spPr>
        <p:txBody>
          <a:bodyPr/>
          <a:lstStyle/>
          <a:p>
            <a:pPr algn="just" eaLnBrk="1" hangingPunct="1">
              <a:lnSpc>
                <a:spcPct val="140000"/>
              </a:lnSpc>
            </a:pPr>
            <a:r>
              <a:rPr lang="en-US" altLang="zh-CN"/>
              <a:t>      </a:t>
            </a:r>
            <a:r>
              <a:rPr lang="zh-CN" altLang="en-US"/>
              <a:t>上三角矩阵的压缩原则是只存储上三角的元素，不存储下三角的零元素（或只用一个存储单元存储下三角的非零元素）。下三角矩阵的存储元素与此类似。如果用一维数组来存储三角矩阵，则需要存储</a:t>
            </a:r>
            <a:r>
              <a:rPr lang="en-US" altLang="zh-CN"/>
              <a:t>n*(n+1)/2+1</a:t>
            </a:r>
            <a:r>
              <a:rPr lang="zh-CN" altLang="en-US"/>
              <a:t>个元素。一维数组的下标</a:t>
            </a:r>
            <a:r>
              <a:rPr lang="en-US" altLang="zh-CN"/>
              <a:t>k</a:t>
            </a:r>
            <a:r>
              <a:rPr lang="zh-CN" altLang="en-US"/>
              <a:t>与矩阵的下标</a:t>
            </a:r>
            <a:r>
              <a:rPr lang="en-US" altLang="zh-CN"/>
              <a:t>(i,j)</a:t>
            </a:r>
            <a:r>
              <a:rPr lang="zh-CN" altLang="en-US"/>
              <a:t>的对应关系为：</a:t>
            </a:r>
          </a:p>
        </p:txBody>
      </p:sp>
      <p:sp>
        <p:nvSpPr>
          <p:cNvPr id="34820" name="Rectangle 14">
            <a:extLst>
              <a:ext uri="{FF2B5EF4-FFF2-40B4-BE49-F238E27FC236}">
                <a16:creationId xmlns:a16="http://schemas.microsoft.com/office/drawing/2014/main" id="{F6C026E7-862C-7F43-B60B-DF5B89B04F55}"/>
              </a:ext>
            </a:extLst>
          </p:cNvPr>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4821" name="Rectangle 16">
            <a:extLst>
              <a:ext uri="{FF2B5EF4-FFF2-40B4-BE49-F238E27FC236}">
                <a16:creationId xmlns:a16="http://schemas.microsoft.com/office/drawing/2014/main" id="{1E4DA5FB-F7C2-3E49-8F52-E4A839F3CAE9}"/>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4822" name="Object 15">
            <a:extLst>
              <a:ext uri="{FF2B5EF4-FFF2-40B4-BE49-F238E27FC236}">
                <a16:creationId xmlns:a16="http://schemas.microsoft.com/office/drawing/2014/main" id="{F69C204C-288E-F045-8FE9-E84E60739017}"/>
              </a:ext>
            </a:extLst>
          </p:cNvPr>
          <p:cNvGraphicFramePr>
            <a:graphicFrameLocks noChangeAspect="1"/>
          </p:cNvGraphicFramePr>
          <p:nvPr>
            <p:extLst>
              <p:ext uri="{D42A27DB-BD31-4B8C-83A1-F6EECF244321}">
                <p14:modId xmlns:p14="http://schemas.microsoft.com/office/powerpoint/2010/main" val="1780464198"/>
              </p:ext>
            </p:extLst>
          </p:nvPr>
        </p:nvGraphicFramePr>
        <p:xfrm>
          <a:off x="325279" y="4005064"/>
          <a:ext cx="8545754" cy="1761590"/>
        </p:xfrm>
        <a:graphic>
          <a:graphicData uri="http://schemas.openxmlformats.org/presentationml/2006/ole">
            <mc:AlternateContent xmlns:mc="http://schemas.openxmlformats.org/markup-compatibility/2006">
              <mc:Choice xmlns:v="urn:schemas-microsoft-com:vml" Requires="v">
                <p:oleObj spid="_x0000_s163889" r:id="rId6" imgW="4076700" imgH="850900" progId="Visio.Drawing.11">
                  <p:embed/>
                </p:oleObj>
              </mc:Choice>
              <mc:Fallback>
                <p:oleObj r:id="rId6" imgW="4076700" imgH="850900" progId="Visio.Drawing.11">
                  <p:embed/>
                  <p:pic>
                    <p:nvPicPr>
                      <p:cNvPr id="34822" name="Object 15">
                        <a:extLst>
                          <a:ext uri="{FF2B5EF4-FFF2-40B4-BE49-F238E27FC236}">
                            <a16:creationId xmlns:a16="http://schemas.microsoft.com/office/drawing/2014/main" id="{F69C204C-288E-F045-8FE9-E84E607390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5279" y="4005064"/>
                        <a:ext cx="8545754" cy="176159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685460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bldLvl="2"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111A1F7-A37E-9648-931D-EE39C255ACCC}"/>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5843" name="Rectangle 3">
            <a:extLst>
              <a:ext uri="{FF2B5EF4-FFF2-40B4-BE49-F238E27FC236}">
                <a16:creationId xmlns:a16="http://schemas.microsoft.com/office/drawing/2014/main" id="{8772B38C-8113-A642-88FC-9613D63036AA}"/>
              </a:ext>
            </a:extLst>
          </p:cNvPr>
          <p:cNvSpPr>
            <a:spLocks noGrp="1" noChangeArrowheads="1"/>
          </p:cNvSpPr>
          <p:nvPr>
            <p:ph type="body" idx="1"/>
          </p:nvPr>
        </p:nvSpPr>
        <p:spPr>
          <a:xfrm>
            <a:off x="323850" y="981075"/>
            <a:ext cx="8435975" cy="5472113"/>
          </a:xfrm>
        </p:spPr>
        <p:txBody>
          <a:bodyPr/>
          <a:lstStyle/>
          <a:p>
            <a:pPr eaLnBrk="1" hangingPunct="1"/>
            <a:r>
              <a:rPr lang="zh-CN" altLang="en-US" sz="2400" b="0" dirty="0">
                <a:latin typeface="隶书" pitchFamily="49" charset="-122"/>
                <a:ea typeface="隶书" pitchFamily="49" charset="-122"/>
              </a:rPr>
              <a:t> 对角矩阵的压缩存储</a:t>
            </a:r>
          </a:p>
          <a:p>
            <a:pPr eaLnBrk="1" hangingPunct="1">
              <a:lnSpc>
                <a:spcPct val="140000"/>
              </a:lnSpc>
            </a:pPr>
            <a:r>
              <a:rPr lang="zh-CN" altLang="en-US" dirty="0"/>
              <a:t> 对角矩阵（也叫带状矩阵）是另一类特殊的矩阵。所谓对角矩阵，就是所有的非零元素都集中在以主对角线为中心的带状区域内（对角线的个数为奇数）。也就是说除了主对角线和主对角线上、下若干条对角线上的元素外，其它元素的值均为零。一个</a:t>
            </a:r>
            <a:r>
              <a:rPr lang="en-US" altLang="zh-CN" dirty="0"/>
              <a:t>3</a:t>
            </a:r>
            <a:r>
              <a:rPr lang="zh-CN" altLang="en-US" dirty="0"/>
              <a:t>对角矩阵如图 所示。</a:t>
            </a:r>
          </a:p>
        </p:txBody>
      </p:sp>
      <p:sp>
        <p:nvSpPr>
          <p:cNvPr id="35844" name="Rectangle 8">
            <a:extLst>
              <a:ext uri="{FF2B5EF4-FFF2-40B4-BE49-F238E27FC236}">
                <a16:creationId xmlns:a16="http://schemas.microsoft.com/office/drawing/2014/main" id="{E270F6A7-C63F-6245-A26F-187DD34F615F}"/>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5" name="Rectangle 10">
            <a:extLst>
              <a:ext uri="{FF2B5EF4-FFF2-40B4-BE49-F238E27FC236}">
                <a16:creationId xmlns:a16="http://schemas.microsoft.com/office/drawing/2014/main" id="{1CFDB8D4-BA38-9F4D-BB6C-F1DAA61CF61E}"/>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6" name="Rectangle 12">
            <a:extLst>
              <a:ext uri="{FF2B5EF4-FFF2-40B4-BE49-F238E27FC236}">
                <a16:creationId xmlns:a16="http://schemas.microsoft.com/office/drawing/2014/main" id="{6B285E3A-6858-534A-ABD8-DC3AC47E0C14}"/>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7" name="Rectangle 14">
            <a:extLst>
              <a:ext uri="{FF2B5EF4-FFF2-40B4-BE49-F238E27FC236}">
                <a16:creationId xmlns:a16="http://schemas.microsoft.com/office/drawing/2014/main" id="{BFF80316-9268-144E-A564-849C73747236}"/>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8" name="Rectangle 16">
            <a:extLst>
              <a:ext uri="{FF2B5EF4-FFF2-40B4-BE49-F238E27FC236}">
                <a16:creationId xmlns:a16="http://schemas.microsoft.com/office/drawing/2014/main" id="{8DA0F85B-1BAC-1140-89BC-DD10F3352321}"/>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49" name="Rectangle 18">
            <a:extLst>
              <a:ext uri="{FF2B5EF4-FFF2-40B4-BE49-F238E27FC236}">
                <a16:creationId xmlns:a16="http://schemas.microsoft.com/office/drawing/2014/main" id="{AD4ABBC9-F736-DE4C-928C-B283E81C0592}"/>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5850" name="Rectangle 20">
            <a:extLst>
              <a:ext uri="{FF2B5EF4-FFF2-40B4-BE49-F238E27FC236}">
                <a16:creationId xmlns:a16="http://schemas.microsoft.com/office/drawing/2014/main" id="{26CF07F8-50B5-7044-B28D-CAA8A77D88FD}"/>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35851" name="图片 1">
            <a:extLst>
              <a:ext uri="{FF2B5EF4-FFF2-40B4-BE49-F238E27FC236}">
                <a16:creationId xmlns:a16="http://schemas.microsoft.com/office/drawing/2014/main" id="{2EEE3621-9580-F74D-B5BC-FABE68DCC30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4090988"/>
            <a:ext cx="4752528" cy="238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8784704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C49A7839-D21B-0141-BFAB-578034763480}"/>
              </a:ext>
            </a:extLst>
          </p:cNvPr>
          <p:cNvSpPr>
            <a:spLocks noGrp="1" noChangeArrowheads="1"/>
          </p:cNvSpPr>
          <p:nvPr>
            <p:ph type="title"/>
          </p:nvPr>
        </p:nvSpPr>
        <p:spPr/>
        <p:txBody>
          <a:bodyPr/>
          <a:lstStyle/>
          <a:p>
            <a:pPr eaLnBrk="1" hangingPunct="1"/>
            <a:r>
              <a:rPr lang="zh-CN" altLang="en-US" dirty="0"/>
              <a:t> 特殊矩阵的压缩存储</a:t>
            </a:r>
          </a:p>
        </p:txBody>
      </p:sp>
      <p:sp>
        <p:nvSpPr>
          <p:cNvPr id="376835" name="Rectangle 3">
            <a:extLst>
              <a:ext uri="{FF2B5EF4-FFF2-40B4-BE49-F238E27FC236}">
                <a16:creationId xmlns:a16="http://schemas.microsoft.com/office/drawing/2014/main" id="{463965C2-83B1-4D44-86E2-F911BF068776}"/>
              </a:ext>
            </a:extLst>
          </p:cNvPr>
          <p:cNvSpPr>
            <a:spLocks noGrp="1" noChangeArrowheads="1"/>
          </p:cNvSpPr>
          <p:nvPr>
            <p:ph type="body" idx="1"/>
          </p:nvPr>
        </p:nvSpPr>
        <p:spPr>
          <a:xfrm>
            <a:off x="395288" y="838200"/>
            <a:ext cx="8137525" cy="5254625"/>
          </a:xfrm>
        </p:spPr>
        <p:txBody>
          <a:bodyPr/>
          <a:lstStyle/>
          <a:p>
            <a:pPr lvl="1" eaLnBrk="1" hangingPunct="1">
              <a:lnSpc>
                <a:spcPct val="140000"/>
              </a:lnSpc>
              <a:buFont typeface="Wingdings" pitchFamily="2" charset="2"/>
              <a:buNone/>
            </a:pPr>
            <a:r>
              <a:rPr lang="en-US" altLang="zh-CN" sz="2000" dirty="0"/>
              <a:t>         </a:t>
            </a:r>
            <a:r>
              <a:rPr lang="zh-CN" altLang="en-US" sz="2000" dirty="0"/>
              <a:t>当</a:t>
            </a:r>
            <a:r>
              <a:rPr lang="en-US" altLang="zh-CN" sz="2000" dirty="0" err="1"/>
              <a:t>i</a:t>
            </a:r>
            <a:r>
              <a:rPr lang="en-US" altLang="zh-CN" sz="2000" dirty="0"/>
              <a:t>=0,j=1,2</a:t>
            </a:r>
            <a:r>
              <a:rPr lang="zh-CN" altLang="en-US" sz="2000" dirty="0"/>
              <a:t>时，即第一行有</a:t>
            </a:r>
            <a:r>
              <a:rPr lang="en-US" altLang="zh-CN" sz="2000" dirty="0"/>
              <a:t>2</a:t>
            </a:r>
            <a:r>
              <a:rPr lang="zh-CN" altLang="en-US" sz="2000" dirty="0"/>
              <a:t>个非零元素；当</a:t>
            </a:r>
            <a:r>
              <a:rPr lang="en-US" altLang="zh-CN" sz="2000" dirty="0"/>
              <a:t>0&lt;</a:t>
            </a:r>
            <a:r>
              <a:rPr lang="en-US" altLang="zh-CN" sz="2000" dirty="0" err="1"/>
              <a:t>i</a:t>
            </a:r>
            <a:r>
              <a:rPr lang="en-US" altLang="zh-CN" sz="2000" dirty="0"/>
              <a:t>&lt;n-1,j=i-1,i,i=1</a:t>
            </a:r>
            <a:r>
              <a:rPr lang="zh-CN" altLang="en-US" sz="2000" dirty="0"/>
              <a:t>时，即第</a:t>
            </a:r>
            <a:r>
              <a:rPr lang="en-US" altLang="zh-CN" sz="2000" dirty="0"/>
              <a:t>2</a:t>
            </a:r>
            <a:r>
              <a:rPr lang="zh-CN" altLang="en-US" sz="2000" dirty="0"/>
              <a:t>行到第</a:t>
            </a:r>
            <a:r>
              <a:rPr lang="en-US" altLang="zh-CN" sz="2000" dirty="0"/>
              <a:t>n-1</a:t>
            </a:r>
            <a:r>
              <a:rPr lang="zh-CN" altLang="en-US" sz="2000" dirty="0"/>
              <a:t>行之间有</a:t>
            </a:r>
            <a:r>
              <a:rPr lang="en-US" altLang="zh-CN" sz="2000" dirty="0"/>
              <a:t>3</a:t>
            </a:r>
            <a:r>
              <a:rPr lang="zh-CN" altLang="en-US" sz="2000" dirty="0"/>
              <a:t>个非零元素；当</a:t>
            </a:r>
            <a:r>
              <a:rPr lang="en-US" altLang="zh-CN" sz="2000" dirty="0" err="1"/>
              <a:t>i</a:t>
            </a:r>
            <a:r>
              <a:rPr lang="en-US" altLang="zh-CN" sz="2000" dirty="0"/>
              <a:t>=n-1,j=n-2,n-1</a:t>
            </a:r>
            <a:r>
              <a:rPr lang="zh-CN" altLang="en-US" sz="2000" dirty="0"/>
              <a:t>时，即最后一行有</a:t>
            </a:r>
            <a:r>
              <a:rPr lang="en-US" altLang="zh-CN" sz="2000" dirty="0"/>
              <a:t>2</a:t>
            </a:r>
            <a:r>
              <a:rPr lang="zh-CN" altLang="en-US" sz="2000" dirty="0"/>
              <a:t>个非零元素。除此以外，其它元素均为零。</a:t>
            </a:r>
          </a:p>
          <a:p>
            <a:pPr lvl="1" eaLnBrk="1" hangingPunct="1">
              <a:lnSpc>
                <a:spcPct val="140000"/>
              </a:lnSpc>
              <a:buFont typeface="Wingdings" pitchFamily="2" charset="2"/>
              <a:buNone/>
            </a:pPr>
            <a:r>
              <a:rPr lang="zh-CN" altLang="en-US" sz="2000" dirty="0"/>
              <a:t>         除了第</a:t>
            </a:r>
            <a:r>
              <a:rPr lang="en-US" altLang="zh-CN" sz="2000" dirty="0"/>
              <a:t>1</a:t>
            </a:r>
            <a:r>
              <a:rPr lang="zh-CN" altLang="en-US" sz="2000" dirty="0"/>
              <a:t>行和最后</a:t>
            </a:r>
            <a:r>
              <a:rPr lang="en-US" altLang="zh-CN" sz="2000" dirty="0"/>
              <a:t>1</a:t>
            </a:r>
            <a:r>
              <a:rPr lang="zh-CN" altLang="en-US" sz="2000" dirty="0"/>
              <a:t>行的非零元素为</a:t>
            </a:r>
            <a:r>
              <a:rPr lang="en-US" altLang="zh-CN" sz="2000" dirty="0"/>
              <a:t>2</a:t>
            </a:r>
            <a:r>
              <a:rPr lang="zh-CN" altLang="en-US" sz="2000" dirty="0"/>
              <a:t>个，其余各行非零元素为</a:t>
            </a:r>
            <a:r>
              <a:rPr lang="en-US" altLang="zh-CN" sz="2000" dirty="0"/>
              <a:t>3</a:t>
            </a:r>
            <a:r>
              <a:rPr lang="zh-CN" altLang="en-US" sz="2000" dirty="0"/>
              <a:t>个，因此，若用一维数组存储这些非零元素，需要</a:t>
            </a:r>
            <a:r>
              <a:rPr lang="en-US" altLang="zh-CN" sz="2000" dirty="0"/>
              <a:t>2+3*(n-2)+2=3n-2</a:t>
            </a:r>
            <a:r>
              <a:rPr lang="zh-CN" altLang="en-US" sz="2000" dirty="0"/>
              <a:t>个存储单元。对角矩阵的压缩存储在数组中的情况如图 所示。</a:t>
            </a:r>
          </a:p>
        </p:txBody>
      </p:sp>
      <p:sp>
        <p:nvSpPr>
          <p:cNvPr id="36868" name="Rectangle 6">
            <a:extLst>
              <a:ext uri="{FF2B5EF4-FFF2-40B4-BE49-F238E27FC236}">
                <a16:creationId xmlns:a16="http://schemas.microsoft.com/office/drawing/2014/main" id="{E73F612F-E612-1C43-AF43-E4A17BB83954}"/>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6869" name="Rectangle 8">
            <a:extLst>
              <a:ext uri="{FF2B5EF4-FFF2-40B4-BE49-F238E27FC236}">
                <a16:creationId xmlns:a16="http://schemas.microsoft.com/office/drawing/2014/main" id="{D952DA91-76B1-FC46-8A02-BFD7AE88FD89}"/>
              </a:ext>
            </a:extLst>
          </p:cNvPr>
          <p:cNvSpPr>
            <a:spLocks noChangeArrowheads="1"/>
          </p:cNvSpPr>
          <p:nvPr/>
        </p:nvSpPr>
        <p:spPr bwMode="auto">
          <a:xfrm>
            <a:off x="0" y="3167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6870" name="Object 7">
            <a:extLst>
              <a:ext uri="{FF2B5EF4-FFF2-40B4-BE49-F238E27FC236}">
                <a16:creationId xmlns:a16="http://schemas.microsoft.com/office/drawing/2014/main" id="{8BC58C7F-7516-0944-A170-1288518F400E}"/>
              </a:ext>
            </a:extLst>
          </p:cNvPr>
          <p:cNvGraphicFramePr>
            <a:graphicFrameLocks noChangeAspect="1"/>
          </p:cNvGraphicFramePr>
          <p:nvPr/>
        </p:nvGraphicFramePr>
        <p:xfrm>
          <a:off x="1763713" y="4652963"/>
          <a:ext cx="5616575" cy="817562"/>
        </p:xfrm>
        <a:graphic>
          <a:graphicData uri="http://schemas.openxmlformats.org/presentationml/2006/ole">
            <mc:AlternateContent xmlns:mc="http://schemas.openxmlformats.org/markup-compatibility/2006">
              <mc:Choice xmlns:v="urn:schemas-microsoft-com:vml" Requires="v">
                <p:oleObj spid="_x0000_s166961" r:id="rId7" imgW="3606800" imgH="533400" progId="Visio.Drawing.11">
                  <p:embed/>
                </p:oleObj>
              </mc:Choice>
              <mc:Fallback>
                <p:oleObj r:id="rId7" imgW="3606800" imgH="533400" progId="Visio.Drawing.11">
                  <p:embed/>
                  <p:pic>
                    <p:nvPicPr>
                      <p:cNvPr id="36870" name="Object 7">
                        <a:extLst>
                          <a:ext uri="{FF2B5EF4-FFF2-40B4-BE49-F238E27FC236}">
                            <a16:creationId xmlns:a16="http://schemas.microsoft.com/office/drawing/2014/main" id="{8BC58C7F-7516-0944-A170-1288518F400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4652963"/>
                        <a:ext cx="5616575"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87895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76835">
                                            <p:txEl>
                                              <p:pRg st="0" end="0"/>
                                            </p:txEl>
                                          </p:spTgt>
                                        </p:tgtEl>
                                        <p:attrNameLst>
                                          <p:attrName>style.visibility</p:attrName>
                                        </p:attrNameLst>
                                      </p:cBhvr>
                                      <p:to>
                                        <p:strVal val="visible"/>
                                      </p:to>
                                    </p:set>
                                    <p:animEffect transition="in" filter="circle(in)">
                                      <p:cBhvr>
                                        <p:cTn id="7" dur="2000"/>
                                        <p:tgtEl>
                                          <p:spTgt spid="376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76835">
                                            <p:txEl>
                                              <p:pRg st="1" end="1"/>
                                            </p:txEl>
                                          </p:spTgt>
                                        </p:tgtEl>
                                        <p:attrNameLst>
                                          <p:attrName>style.visibility</p:attrName>
                                        </p:attrNameLst>
                                      </p:cBhvr>
                                      <p:to>
                                        <p:strVal val="visible"/>
                                      </p:to>
                                    </p:set>
                                    <p:animEffect transition="in" filter="circle(in)">
                                      <p:cBhvr>
                                        <p:cTn id="12" dur="2000"/>
                                        <p:tgtEl>
                                          <p:spTgt spid="3768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35" grpId="0" build="p"/>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4352F4B-0566-9548-8327-2E9CBD263772}"/>
              </a:ext>
            </a:extLst>
          </p:cNvPr>
          <p:cNvSpPr>
            <a:spLocks noGrp="1" noChangeArrowheads="1"/>
          </p:cNvSpPr>
          <p:nvPr>
            <p:ph type="title"/>
          </p:nvPr>
        </p:nvSpPr>
        <p:spPr>
          <a:xfrm>
            <a:off x="1258888" y="188913"/>
            <a:ext cx="6697662" cy="479425"/>
          </a:xfrm>
        </p:spPr>
        <p:txBody>
          <a:bodyPr/>
          <a:lstStyle/>
          <a:p>
            <a:pPr eaLnBrk="1" hangingPunct="1"/>
            <a:r>
              <a:rPr lang="en-US" altLang="zh-CN"/>
              <a:t>5.2  </a:t>
            </a:r>
            <a:r>
              <a:rPr lang="zh-CN" altLang="en-US"/>
              <a:t>特殊矩阵的压缩存储</a:t>
            </a:r>
          </a:p>
        </p:txBody>
      </p:sp>
      <p:sp>
        <p:nvSpPr>
          <p:cNvPr id="378883" name="Rectangle 3">
            <a:extLst>
              <a:ext uri="{FF2B5EF4-FFF2-40B4-BE49-F238E27FC236}">
                <a16:creationId xmlns:a16="http://schemas.microsoft.com/office/drawing/2014/main" id="{B244B336-4A28-424A-93F5-40FF9389B822}"/>
              </a:ext>
            </a:extLst>
          </p:cNvPr>
          <p:cNvSpPr>
            <a:spLocks noGrp="1" noChangeArrowheads="1"/>
          </p:cNvSpPr>
          <p:nvPr>
            <p:ph type="body" idx="1"/>
          </p:nvPr>
        </p:nvSpPr>
        <p:spPr>
          <a:xfrm>
            <a:off x="611188" y="981075"/>
            <a:ext cx="7993062" cy="5111750"/>
          </a:xfrm>
        </p:spPr>
        <p:txBody>
          <a:bodyPr/>
          <a:lstStyle/>
          <a:p>
            <a:pPr marL="12700" lvl="1" indent="0" eaLnBrk="1" hangingPunct="1">
              <a:lnSpc>
                <a:spcPct val="140000"/>
              </a:lnSpc>
              <a:buFont typeface="Wingdings" pitchFamily="2" charset="2"/>
              <a:buNone/>
            </a:pPr>
            <a:r>
              <a:rPr lang="en-US" altLang="zh-CN" sz="2000" dirty="0"/>
              <a:t>        </a:t>
            </a:r>
            <a:r>
              <a:rPr lang="zh-CN" altLang="en-US" sz="2000" dirty="0"/>
              <a:t>确定一维数组的下标</a:t>
            </a:r>
            <a:r>
              <a:rPr lang="en-US" altLang="zh-CN" sz="2000" dirty="0"/>
              <a:t>k</a:t>
            </a:r>
            <a:r>
              <a:rPr lang="zh-CN" altLang="en-US" sz="2000" dirty="0"/>
              <a:t>与矩阵中的下标</a:t>
            </a:r>
            <a:r>
              <a:rPr lang="en-US" altLang="zh-CN" sz="2000" dirty="0"/>
              <a:t>(</a:t>
            </a:r>
            <a:r>
              <a:rPr lang="en-US" altLang="zh-CN" sz="2000" dirty="0" err="1"/>
              <a:t>i,j</a:t>
            </a:r>
            <a:r>
              <a:rPr lang="en-US" altLang="zh-CN" sz="2000" dirty="0"/>
              <a:t>)</a:t>
            </a:r>
            <a:r>
              <a:rPr lang="zh-CN" altLang="en-US" sz="2000" dirty="0"/>
              <a:t>之间的关系。先确定下标为</a:t>
            </a:r>
            <a:r>
              <a:rPr lang="en-US" altLang="zh-CN" sz="2000" dirty="0"/>
              <a:t>(</a:t>
            </a:r>
            <a:r>
              <a:rPr lang="en-US" altLang="zh-CN" sz="2000" dirty="0" err="1"/>
              <a:t>i,j</a:t>
            </a:r>
            <a:r>
              <a:rPr lang="en-US" altLang="zh-CN" sz="2000" dirty="0"/>
              <a:t>)</a:t>
            </a:r>
            <a:r>
              <a:rPr lang="zh-CN" altLang="en-US" sz="2000" dirty="0"/>
              <a:t>的元素与第</a:t>
            </a:r>
            <a:r>
              <a:rPr lang="en-US" altLang="zh-CN" sz="2000" dirty="0"/>
              <a:t>1</a:t>
            </a:r>
            <a:r>
              <a:rPr lang="zh-CN" altLang="en-US" sz="2000" dirty="0"/>
              <a:t>个元素之间在一维数组中的关系，</a:t>
            </a:r>
            <a:r>
              <a:rPr lang="en-US" altLang="zh-CN" sz="2000" dirty="0"/>
              <a:t>Loc(</a:t>
            </a:r>
            <a:r>
              <a:rPr lang="en-US" altLang="zh-CN" sz="2000" dirty="0" err="1"/>
              <a:t>i,j</a:t>
            </a:r>
            <a:r>
              <a:rPr lang="en-US" altLang="zh-CN" sz="2000" dirty="0"/>
              <a:t>)</a:t>
            </a:r>
            <a:r>
              <a:rPr lang="zh-CN" altLang="en-US" sz="2000" dirty="0"/>
              <a:t>表示</a:t>
            </a:r>
            <a:r>
              <a:rPr lang="en-US" altLang="zh-CN" sz="2000" dirty="0" err="1"/>
              <a:t>aij</a:t>
            </a:r>
            <a:r>
              <a:rPr lang="zh-CN" altLang="en-US" sz="2000" dirty="0"/>
              <a:t>在一维数组中的位置，</a:t>
            </a:r>
            <a:r>
              <a:rPr lang="en-US" altLang="zh-CN" sz="2000" dirty="0"/>
              <a:t>Loc(0,0)</a:t>
            </a:r>
            <a:r>
              <a:rPr lang="zh-CN" altLang="en-US" sz="2000" dirty="0"/>
              <a:t>表示第</a:t>
            </a:r>
            <a:r>
              <a:rPr lang="en-US" altLang="zh-CN" sz="2000" dirty="0"/>
              <a:t>1</a:t>
            </a:r>
            <a:r>
              <a:rPr lang="zh-CN" altLang="en-US" sz="2000" dirty="0"/>
              <a:t>个元素的在一维数组中的地址。</a:t>
            </a:r>
          </a:p>
          <a:p>
            <a:pPr marL="12700" lvl="1" indent="0" eaLnBrk="1" hangingPunct="1">
              <a:lnSpc>
                <a:spcPct val="140000"/>
              </a:lnSpc>
              <a:buFont typeface="Wingdings" pitchFamily="2" charset="2"/>
              <a:buNone/>
            </a:pPr>
            <a:r>
              <a:rPr lang="zh-CN" altLang="en-US" sz="2000" dirty="0"/>
              <a:t>         </a:t>
            </a:r>
            <a:r>
              <a:rPr lang="en-US" altLang="zh-CN" sz="2000" dirty="0"/>
              <a:t>Loc(</a:t>
            </a:r>
            <a:r>
              <a:rPr lang="en-US" altLang="zh-CN" sz="2000" dirty="0" err="1"/>
              <a:t>i,j</a:t>
            </a:r>
            <a:r>
              <a:rPr lang="en-US" altLang="zh-CN" sz="2000" dirty="0"/>
              <a:t>)=Loc(0,0)+</a:t>
            </a:r>
            <a:r>
              <a:rPr lang="zh-CN" altLang="en-US" sz="2000" dirty="0"/>
              <a:t>前</a:t>
            </a:r>
            <a:r>
              <a:rPr lang="en-US" altLang="zh-CN" sz="2000" dirty="0"/>
              <a:t>i-1</a:t>
            </a:r>
            <a:r>
              <a:rPr lang="zh-CN" altLang="en-US" sz="2000" dirty="0"/>
              <a:t>行的非零元素个数</a:t>
            </a:r>
            <a:r>
              <a:rPr lang="en-US" altLang="zh-CN" sz="2000" dirty="0"/>
              <a:t>+</a:t>
            </a:r>
            <a:r>
              <a:rPr lang="zh-CN" altLang="en-US" sz="2000" dirty="0"/>
              <a:t>第</a:t>
            </a:r>
            <a:r>
              <a:rPr lang="en-US" altLang="zh-CN" sz="2000" dirty="0" err="1"/>
              <a:t>i</a:t>
            </a:r>
            <a:r>
              <a:rPr lang="zh-CN" altLang="en-US" sz="2000" dirty="0"/>
              <a:t>行的非零元素个数，其中，前</a:t>
            </a:r>
            <a:r>
              <a:rPr lang="en-US" altLang="zh-CN" sz="2000" dirty="0"/>
              <a:t>i-1</a:t>
            </a:r>
            <a:r>
              <a:rPr lang="zh-CN" altLang="en-US" sz="2000" dirty="0"/>
              <a:t>行的非零元素个数为</a:t>
            </a:r>
            <a:r>
              <a:rPr lang="en-US" altLang="zh-CN" sz="2000" dirty="0"/>
              <a:t>3*(i-1)-1</a:t>
            </a:r>
            <a:r>
              <a:rPr lang="zh-CN" altLang="en-US" sz="2000" dirty="0"/>
              <a:t>，第</a:t>
            </a:r>
            <a:r>
              <a:rPr lang="en-US" altLang="zh-CN" sz="2000" dirty="0" err="1"/>
              <a:t>i</a:t>
            </a:r>
            <a:r>
              <a:rPr lang="zh-CN" altLang="en-US" sz="2000" dirty="0"/>
              <a:t>行的非零元素个数为</a:t>
            </a:r>
            <a:r>
              <a:rPr lang="en-US" altLang="zh-CN" sz="2000" dirty="0"/>
              <a:t>j-i+1</a:t>
            </a:r>
            <a:r>
              <a:rPr lang="zh-CN" altLang="en-US" sz="2000" dirty="0"/>
              <a:t>。其中，</a:t>
            </a:r>
          </a:p>
        </p:txBody>
      </p:sp>
      <p:sp>
        <p:nvSpPr>
          <p:cNvPr id="38916" name="Rectangle 9">
            <a:extLst>
              <a:ext uri="{FF2B5EF4-FFF2-40B4-BE49-F238E27FC236}">
                <a16:creationId xmlns:a16="http://schemas.microsoft.com/office/drawing/2014/main" id="{D057C068-73FB-B441-9AD4-85016A6E89BD}"/>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8917" name="Rectangle 11">
            <a:extLst>
              <a:ext uri="{FF2B5EF4-FFF2-40B4-BE49-F238E27FC236}">
                <a16:creationId xmlns:a16="http://schemas.microsoft.com/office/drawing/2014/main" id="{A7CD6F52-2C9B-FB47-B259-1073CD5369C7}"/>
              </a:ext>
            </a:extLst>
          </p:cNvPr>
          <p:cNvSpPr>
            <a:spLocks noChangeArrowheads="1"/>
          </p:cNvSpPr>
          <p:nvPr/>
        </p:nvSpPr>
        <p:spPr bwMode="auto">
          <a:xfrm>
            <a:off x="0" y="3000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38918" name="Rectangle 13">
            <a:extLst>
              <a:ext uri="{FF2B5EF4-FFF2-40B4-BE49-F238E27FC236}">
                <a16:creationId xmlns:a16="http://schemas.microsoft.com/office/drawing/2014/main" id="{656B8BC7-B2FB-FB49-91A7-CF7AAA210B04}"/>
              </a:ext>
            </a:extLst>
          </p:cNvPr>
          <p:cNvSpPr>
            <a:spLocks noChangeArrowheads="1"/>
          </p:cNvSpPr>
          <p:nvPr/>
        </p:nvSpPr>
        <p:spPr bwMode="auto">
          <a:xfrm>
            <a:off x="0" y="3090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38919" name="Object 12">
            <a:extLst>
              <a:ext uri="{FF2B5EF4-FFF2-40B4-BE49-F238E27FC236}">
                <a16:creationId xmlns:a16="http://schemas.microsoft.com/office/drawing/2014/main" id="{10CCF1BB-11E4-BC46-BE17-645F1ABBA3CD}"/>
              </a:ext>
            </a:extLst>
          </p:cNvPr>
          <p:cNvGraphicFramePr>
            <a:graphicFrameLocks noChangeAspect="1"/>
          </p:cNvGraphicFramePr>
          <p:nvPr>
            <p:extLst>
              <p:ext uri="{D42A27DB-BD31-4B8C-83A1-F6EECF244321}">
                <p14:modId xmlns:p14="http://schemas.microsoft.com/office/powerpoint/2010/main" val="3578811345"/>
              </p:ext>
            </p:extLst>
          </p:nvPr>
        </p:nvGraphicFramePr>
        <p:xfrm>
          <a:off x="2123728" y="4466418"/>
          <a:ext cx="3311897" cy="1926693"/>
        </p:xfrm>
        <a:graphic>
          <a:graphicData uri="http://schemas.openxmlformats.org/presentationml/2006/ole">
            <mc:AlternateContent xmlns:mc="http://schemas.openxmlformats.org/markup-compatibility/2006">
              <mc:Choice xmlns:v="urn:schemas-microsoft-com:vml" Requires="v">
                <p:oleObj spid="_x0000_s169009" r:id="rId7" imgW="1168400" imgH="685800" progId="Visio.Drawing.11">
                  <p:embed/>
                </p:oleObj>
              </mc:Choice>
              <mc:Fallback>
                <p:oleObj r:id="rId7" imgW="1168400" imgH="685800" progId="Visio.Drawing.11">
                  <p:embed/>
                  <p:pic>
                    <p:nvPicPr>
                      <p:cNvPr id="38919" name="Object 12">
                        <a:extLst>
                          <a:ext uri="{FF2B5EF4-FFF2-40B4-BE49-F238E27FC236}">
                            <a16:creationId xmlns:a16="http://schemas.microsoft.com/office/drawing/2014/main" id="{10CCF1BB-11E4-BC46-BE17-645F1ABBA3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28" y="4466418"/>
                        <a:ext cx="3311897" cy="192669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484161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883">
                                            <p:txEl>
                                              <p:pRg st="0" end="0"/>
                                            </p:txEl>
                                          </p:spTgt>
                                        </p:tgtEl>
                                        <p:attrNameLst>
                                          <p:attrName>style.visibility</p:attrName>
                                        </p:attrNameLst>
                                      </p:cBhvr>
                                      <p:to>
                                        <p:strVal val="visible"/>
                                      </p:to>
                                    </p:set>
                                    <p:anim calcmode="lin" valueType="num">
                                      <p:cBhvr additive="base">
                                        <p:cTn id="7" dur="500" fill="hold"/>
                                        <p:tgtEl>
                                          <p:spTgt spid="3788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8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78883">
                                            <p:txEl>
                                              <p:pRg st="1" end="1"/>
                                            </p:txEl>
                                          </p:spTgt>
                                        </p:tgtEl>
                                        <p:attrNameLst>
                                          <p:attrName>style.visibility</p:attrName>
                                        </p:attrNameLst>
                                      </p:cBhvr>
                                      <p:to>
                                        <p:strVal val="visible"/>
                                      </p:to>
                                    </p:set>
                                    <p:anim calcmode="lin" valueType="num">
                                      <p:cBhvr additive="base">
                                        <p:cTn id="13" dur="500" fill="hold"/>
                                        <p:tgtEl>
                                          <p:spTgt spid="3788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8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a:extLst>
              <a:ext uri="{FF2B5EF4-FFF2-40B4-BE49-F238E27FC236}">
                <a16:creationId xmlns:a16="http://schemas.microsoft.com/office/drawing/2014/main" id="{C562FA02-0E03-4DDF-B56C-998941F7C290}"/>
              </a:ext>
            </a:extLst>
          </p:cNvPr>
          <p:cNvSpPr/>
          <p:nvPr/>
        </p:nvSpPr>
        <p:spPr bwMode="auto">
          <a:xfrm>
            <a:off x="641350" y="1712913"/>
            <a:ext cx="2201863" cy="563562"/>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cxnSp>
        <p:nvCxnSpPr>
          <p:cNvPr id="78850" name="直接连接符 16">
            <a:extLst>
              <a:ext uri="{FF2B5EF4-FFF2-40B4-BE49-F238E27FC236}">
                <a16:creationId xmlns:a16="http://schemas.microsoft.com/office/drawing/2014/main" id="{B6349278-D9F8-DE4C-836C-B8A334F564BA}"/>
              </a:ext>
            </a:extLst>
          </p:cNvPr>
          <p:cNvCxnSpPr>
            <a:cxnSpLocks noChangeShapeType="1"/>
          </p:cNvCxnSpPr>
          <p:nvPr/>
        </p:nvCxnSpPr>
        <p:spPr bwMode="auto">
          <a:xfrm>
            <a:off x="679450" y="2763838"/>
            <a:ext cx="803275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
        <p:nvSpPr>
          <p:cNvPr id="13" name="圆角矩形 12">
            <a:extLst>
              <a:ext uri="{FF2B5EF4-FFF2-40B4-BE49-F238E27FC236}">
                <a16:creationId xmlns:a16="http://schemas.microsoft.com/office/drawing/2014/main" id="{71E937FF-C1C4-4FAA-B8EB-159B4ECDB850}"/>
              </a:ext>
            </a:extLst>
          </p:cNvPr>
          <p:cNvSpPr/>
          <p:nvPr/>
        </p:nvSpPr>
        <p:spPr bwMode="auto">
          <a:xfrm>
            <a:off x="641350" y="914400"/>
            <a:ext cx="2201863" cy="565150"/>
          </a:xfrm>
          <a:prstGeom prst="round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cxnSp>
        <p:nvCxnSpPr>
          <p:cNvPr id="78852" name="直接连接符 14">
            <a:extLst>
              <a:ext uri="{FF2B5EF4-FFF2-40B4-BE49-F238E27FC236}">
                <a16:creationId xmlns:a16="http://schemas.microsoft.com/office/drawing/2014/main" id="{D0C4AF66-6787-9E49-9185-E89807CB9214}"/>
              </a:ext>
            </a:extLst>
          </p:cNvPr>
          <p:cNvCxnSpPr>
            <a:cxnSpLocks noChangeShapeType="1"/>
          </p:cNvCxnSpPr>
          <p:nvPr/>
        </p:nvCxnSpPr>
        <p:spPr bwMode="auto">
          <a:xfrm>
            <a:off x="1930400" y="1457325"/>
            <a:ext cx="6781800" cy="0"/>
          </a:xfrm>
          <a:prstGeom prst="line">
            <a:avLst/>
          </a:prstGeom>
          <a:noFill/>
          <a:ln w="9525" algn="ctr">
            <a:solidFill>
              <a:srgbClr val="CCCCFF"/>
            </a:solidFill>
            <a:round/>
            <a:headEnd/>
            <a:tailEnd/>
          </a:ln>
          <a:extLst>
            <a:ext uri="{909E8E84-426E-40DD-AFC4-6F175D3DCCD1}">
              <a14:hiddenFill xmlns:a14="http://schemas.microsoft.com/office/drawing/2010/main">
                <a:noFill/>
              </a14:hiddenFill>
            </a:ext>
          </a:extLst>
        </p:spPr>
      </p:cxnSp>
      <p:sp>
        <p:nvSpPr>
          <p:cNvPr id="12" name="矩形 11">
            <a:extLst>
              <a:ext uri="{FF2B5EF4-FFF2-40B4-BE49-F238E27FC236}">
                <a16:creationId xmlns:a16="http://schemas.microsoft.com/office/drawing/2014/main" id="{62C839D9-49E3-4782-9164-9581F86B9591}"/>
              </a:ext>
            </a:extLst>
          </p:cNvPr>
          <p:cNvSpPr/>
          <p:nvPr/>
        </p:nvSpPr>
        <p:spPr bwMode="auto">
          <a:xfrm>
            <a:off x="0" y="3994150"/>
            <a:ext cx="9144000" cy="2897188"/>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8854" name="Rectangle 2">
            <a:extLst>
              <a:ext uri="{FF2B5EF4-FFF2-40B4-BE49-F238E27FC236}">
                <a16:creationId xmlns:a16="http://schemas.microsoft.com/office/drawing/2014/main" id="{970C44E5-4CF3-A54D-9D8A-1D01C1F76477}"/>
              </a:ext>
            </a:extLst>
          </p:cNvPr>
          <p:cNvSpPr>
            <a:spLocks noGrp="1" noChangeArrowheads="1"/>
          </p:cNvSpPr>
          <p:nvPr>
            <p:ph type="title"/>
          </p:nvPr>
        </p:nvSpPr>
        <p:spPr>
          <a:xfrm>
            <a:off x="755650" y="228600"/>
            <a:ext cx="7772400" cy="533400"/>
          </a:xfrm>
        </p:spPr>
        <p:txBody>
          <a:bodyPr/>
          <a:lstStyle/>
          <a:p>
            <a:r>
              <a:rPr lang="en-US" altLang="zh-CN" dirty="0">
                <a:sym typeface="+mn-lt"/>
              </a:rPr>
              <a:t> </a:t>
            </a:r>
            <a:r>
              <a:rPr lang="zh-CN" altLang="en-US" dirty="0">
                <a:sym typeface="+mn-lt"/>
              </a:rPr>
              <a:t>稀疏矩阵</a:t>
            </a:r>
          </a:p>
        </p:txBody>
      </p:sp>
      <p:sp>
        <p:nvSpPr>
          <p:cNvPr id="78855" name="Rectangle 3">
            <a:extLst>
              <a:ext uri="{FF2B5EF4-FFF2-40B4-BE49-F238E27FC236}">
                <a16:creationId xmlns:a16="http://schemas.microsoft.com/office/drawing/2014/main" id="{F02D8D11-0F32-EA43-8888-AB819A3C8DC6}"/>
              </a:ext>
            </a:extLst>
          </p:cNvPr>
          <p:cNvSpPr>
            <a:spLocks noGrp="1" noChangeArrowheads="1"/>
          </p:cNvSpPr>
          <p:nvPr>
            <p:ph idx="1"/>
          </p:nvPr>
        </p:nvSpPr>
        <p:spPr>
          <a:xfrm>
            <a:off x="323850" y="862013"/>
            <a:ext cx="8569325" cy="555625"/>
          </a:xfrm>
        </p:spPr>
        <p:txBody>
          <a:bodyPr/>
          <a:lstStyle/>
          <a:p>
            <a:pPr>
              <a:lnSpc>
                <a:spcPct val="140000"/>
              </a:lnSpc>
            </a:pPr>
            <a:r>
              <a:rPr lang="en-US" altLang="zh-CN" b="1">
                <a:solidFill>
                  <a:srgbClr val="FF3300"/>
                </a:solidFill>
                <a:sym typeface="+mn-lt"/>
              </a:rPr>
              <a:t>     [</a:t>
            </a:r>
            <a:r>
              <a:rPr lang="zh-CN" altLang="en-US" b="1">
                <a:solidFill>
                  <a:srgbClr val="FF3300"/>
                </a:solidFill>
                <a:sym typeface="+mn-lt"/>
              </a:rPr>
              <a:t>特点</a:t>
            </a:r>
            <a:r>
              <a:rPr lang="en-US" altLang="zh-CN" b="1">
                <a:solidFill>
                  <a:srgbClr val="FF3300"/>
                </a:solidFill>
                <a:sym typeface="+mn-lt"/>
              </a:rPr>
              <a:t>]</a:t>
            </a:r>
            <a:r>
              <a:rPr lang="en-US" altLang="zh-CN" b="1">
                <a:sym typeface="+mn-lt"/>
              </a:rPr>
              <a:t>              </a:t>
            </a:r>
            <a:r>
              <a:rPr lang="zh-CN" altLang="en-US">
                <a:sym typeface="+mn-lt"/>
              </a:rPr>
              <a:t>大多数元素为零。</a:t>
            </a:r>
          </a:p>
        </p:txBody>
      </p:sp>
      <p:sp>
        <p:nvSpPr>
          <p:cNvPr id="64515" name="Line 4">
            <a:extLst>
              <a:ext uri="{FF2B5EF4-FFF2-40B4-BE49-F238E27FC236}">
                <a16:creationId xmlns:a16="http://schemas.microsoft.com/office/drawing/2014/main" id="{1C134CEA-F9AC-44D2-AB34-B9BA92708564}"/>
              </a:ext>
            </a:extLst>
          </p:cNvPr>
          <p:cNvSpPr>
            <a:spLocks noChangeShapeType="1"/>
          </p:cNvSpPr>
          <p:nvPr/>
        </p:nvSpPr>
        <p:spPr bwMode="auto">
          <a:xfrm>
            <a:off x="1905000" y="4071938"/>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6" name="Line 5">
            <a:extLst>
              <a:ext uri="{FF2B5EF4-FFF2-40B4-BE49-F238E27FC236}">
                <a16:creationId xmlns:a16="http://schemas.microsoft.com/office/drawing/2014/main" id="{98CD902C-D1A9-4DC9-81F6-FCC5C24534EA}"/>
              </a:ext>
            </a:extLst>
          </p:cNvPr>
          <p:cNvSpPr>
            <a:spLocks noChangeShapeType="1"/>
          </p:cNvSpPr>
          <p:nvPr/>
        </p:nvSpPr>
        <p:spPr bwMode="auto">
          <a:xfrm>
            <a:off x="1905000" y="4071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7" name="Line 8">
            <a:extLst>
              <a:ext uri="{FF2B5EF4-FFF2-40B4-BE49-F238E27FC236}">
                <a16:creationId xmlns:a16="http://schemas.microsoft.com/office/drawing/2014/main" id="{25B9C8F1-0970-47EC-B41C-8AE3C266795D}"/>
              </a:ext>
            </a:extLst>
          </p:cNvPr>
          <p:cNvSpPr>
            <a:spLocks noChangeShapeType="1"/>
          </p:cNvSpPr>
          <p:nvPr/>
        </p:nvSpPr>
        <p:spPr bwMode="auto">
          <a:xfrm>
            <a:off x="1905000" y="6738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8" name="Line 9">
            <a:extLst>
              <a:ext uri="{FF2B5EF4-FFF2-40B4-BE49-F238E27FC236}">
                <a16:creationId xmlns:a16="http://schemas.microsoft.com/office/drawing/2014/main" id="{453DF50C-5CB3-41B6-8AD2-FDDF2698F994}"/>
              </a:ext>
            </a:extLst>
          </p:cNvPr>
          <p:cNvSpPr>
            <a:spLocks noChangeShapeType="1"/>
          </p:cNvSpPr>
          <p:nvPr/>
        </p:nvSpPr>
        <p:spPr bwMode="auto">
          <a:xfrm>
            <a:off x="6934200" y="4071938"/>
            <a:ext cx="0" cy="266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19" name="Line 10">
            <a:extLst>
              <a:ext uri="{FF2B5EF4-FFF2-40B4-BE49-F238E27FC236}">
                <a16:creationId xmlns:a16="http://schemas.microsoft.com/office/drawing/2014/main" id="{50CB77E3-E294-48BC-91B2-D80B51477A17}"/>
              </a:ext>
            </a:extLst>
          </p:cNvPr>
          <p:cNvSpPr>
            <a:spLocks noChangeShapeType="1"/>
          </p:cNvSpPr>
          <p:nvPr/>
        </p:nvSpPr>
        <p:spPr bwMode="auto">
          <a:xfrm flipH="1">
            <a:off x="6705600" y="4071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20" name="Line 11">
            <a:extLst>
              <a:ext uri="{FF2B5EF4-FFF2-40B4-BE49-F238E27FC236}">
                <a16:creationId xmlns:a16="http://schemas.microsoft.com/office/drawing/2014/main" id="{3B563C79-9FC5-4AAD-8DF2-0E7E1BB9B318}"/>
              </a:ext>
            </a:extLst>
          </p:cNvPr>
          <p:cNvSpPr>
            <a:spLocks noChangeShapeType="1"/>
          </p:cNvSpPr>
          <p:nvPr/>
        </p:nvSpPr>
        <p:spPr bwMode="auto">
          <a:xfrm flipH="1">
            <a:off x="6705600" y="6738938"/>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64521" name="Text Box 12">
            <a:extLst>
              <a:ext uri="{FF2B5EF4-FFF2-40B4-BE49-F238E27FC236}">
                <a16:creationId xmlns:a16="http://schemas.microsoft.com/office/drawing/2014/main" id="{927ADC38-677F-4542-AECD-2E1D9CBD4364}"/>
              </a:ext>
            </a:extLst>
          </p:cNvPr>
          <p:cNvSpPr txBox="1">
            <a:spLocks noChangeArrowheads="1"/>
          </p:cNvSpPr>
          <p:nvPr/>
        </p:nvSpPr>
        <p:spPr bwMode="auto">
          <a:xfrm>
            <a:off x="7086600" y="6434138"/>
            <a:ext cx="914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6  6</a:t>
            </a:r>
          </a:p>
        </p:txBody>
      </p:sp>
      <p:sp>
        <p:nvSpPr>
          <p:cNvPr id="78863" name="Rectangle 3">
            <a:extLst>
              <a:ext uri="{FF2B5EF4-FFF2-40B4-BE49-F238E27FC236}">
                <a16:creationId xmlns:a16="http://schemas.microsoft.com/office/drawing/2014/main" id="{7FC1F1BA-A8B6-6140-82CF-ADB44E5F89D4}"/>
              </a:ext>
            </a:extLst>
          </p:cNvPr>
          <p:cNvSpPr txBox="1">
            <a:spLocks noChangeArrowheads="1"/>
          </p:cNvSpPr>
          <p:nvPr/>
        </p:nvSpPr>
        <p:spPr bwMode="auto">
          <a:xfrm>
            <a:off x="142875" y="2800350"/>
            <a:ext cx="85693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r>
              <a:rPr lang="zh-CN" altLang="en-US" b="0">
                <a:ea typeface="楷体_GB2312" pitchFamily="49" charset="-122"/>
                <a:sym typeface="+mn-lt"/>
              </a:rPr>
              <a:t>顺序存储：三元组表</a:t>
            </a:r>
          </a:p>
          <a:p>
            <a:r>
              <a:rPr lang="zh-CN" altLang="en-US" b="0">
                <a:ea typeface="楷体_GB2312" pitchFamily="49" charset="-122"/>
                <a:sym typeface="+mn-lt"/>
              </a:rPr>
              <a:t>链式存储：十字</a:t>
            </a:r>
            <a:r>
              <a:rPr lang="en-US" altLang="zh-CN" b="0">
                <a:ea typeface="楷体_GB2312" pitchFamily="49" charset="-122"/>
                <a:sym typeface="+mn-lt"/>
              </a:rPr>
              <a:t>(</a:t>
            </a:r>
            <a:r>
              <a:rPr lang="zh-CN" altLang="en-US" b="0">
                <a:ea typeface="楷体_GB2312" pitchFamily="49" charset="-122"/>
                <a:sym typeface="+mn-lt"/>
              </a:rPr>
              <a:t>正交</a:t>
            </a:r>
            <a:r>
              <a:rPr lang="en-US" altLang="zh-CN" b="0">
                <a:ea typeface="楷体_GB2312" pitchFamily="49" charset="-122"/>
                <a:sym typeface="+mn-lt"/>
              </a:rPr>
              <a:t>)</a:t>
            </a:r>
            <a:r>
              <a:rPr lang="zh-CN" altLang="en-US" b="0">
                <a:ea typeface="楷体_GB2312" pitchFamily="49" charset="-122"/>
                <a:sym typeface="+mn-lt"/>
              </a:rPr>
              <a:t>链表</a:t>
            </a:r>
            <a:r>
              <a:rPr lang="zh-CN" altLang="en-US" sz="2800" b="0">
                <a:ea typeface="楷体_GB2312" pitchFamily="49" charset="-122"/>
                <a:sym typeface="+mn-lt"/>
              </a:rPr>
              <a:t> </a:t>
            </a:r>
          </a:p>
        </p:txBody>
      </p:sp>
      <p:sp>
        <p:nvSpPr>
          <p:cNvPr id="78864" name="Rectangle 3">
            <a:extLst>
              <a:ext uri="{FF2B5EF4-FFF2-40B4-BE49-F238E27FC236}">
                <a16:creationId xmlns:a16="http://schemas.microsoft.com/office/drawing/2014/main" id="{BB0B27CB-2100-F84F-9D56-31306E9629A1}"/>
              </a:ext>
            </a:extLst>
          </p:cNvPr>
          <p:cNvSpPr txBox="1">
            <a:spLocks noChangeArrowheads="1"/>
          </p:cNvSpPr>
          <p:nvPr/>
        </p:nvSpPr>
        <p:spPr bwMode="auto">
          <a:xfrm>
            <a:off x="76200" y="1639888"/>
            <a:ext cx="8567738"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40000"/>
              </a:lnSpc>
            </a:pPr>
            <a:r>
              <a:rPr lang="en-US" altLang="zh-CN" dirty="0">
                <a:solidFill>
                  <a:srgbClr val="FF3300"/>
                </a:solidFill>
                <a:ea typeface="楷体_GB2312" pitchFamily="49" charset="-122"/>
                <a:sym typeface="+mn-lt"/>
              </a:rPr>
              <a:t>[</a:t>
            </a:r>
            <a:r>
              <a:rPr lang="zh-CN" altLang="en-US" dirty="0">
                <a:solidFill>
                  <a:srgbClr val="FF3300"/>
                </a:solidFill>
                <a:ea typeface="楷体_GB2312" pitchFamily="49" charset="-122"/>
                <a:sym typeface="+mn-lt"/>
              </a:rPr>
              <a:t>常用存储方法</a:t>
            </a:r>
            <a:r>
              <a:rPr lang="en-US" altLang="zh-CN" dirty="0">
                <a:solidFill>
                  <a:srgbClr val="FF3300"/>
                </a:solidFill>
                <a:ea typeface="楷体_GB2312" pitchFamily="49" charset="-122"/>
                <a:sym typeface="+mn-lt"/>
              </a:rPr>
              <a:t>]</a:t>
            </a:r>
            <a:r>
              <a:rPr lang="en-US" altLang="zh-CN" dirty="0">
                <a:ea typeface="楷体_GB2312" pitchFamily="49" charset="-122"/>
                <a:sym typeface="+mn-lt"/>
              </a:rPr>
              <a:t>      </a:t>
            </a:r>
            <a:r>
              <a:rPr lang="zh-CN" altLang="zh-CN" b="0" dirty="0">
                <a:ea typeface="楷体_GB2312" pitchFamily="49" charset="-122"/>
                <a:sym typeface="+mn-lt"/>
              </a:rPr>
              <a:t>只</a:t>
            </a:r>
            <a:r>
              <a:rPr lang="zh-CN" altLang="en-US" b="0" dirty="0">
                <a:ea typeface="楷体_GB2312" pitchFamily="49" charset="-122"/>
                <a:sym typeface="+mn-lt"/>
              </a:rPr>
              <a:t>记录每一非零元素</a:t>
            </a:r>
            <a:r>
              <a:rPr lang="en-US" altLang="zh-CN" b="0" dirty="0">
                <a:ea typeface="楷体_GB2312" pitchFamily="49" charset="-122"/>
                <a:sym typeface="+mn-lt"/>
              </a:rPr>
              <a:t>(</a:t>
            </a:r>
            <a:r>
              <a:rPr lang="en-US" altLang="zh-CN" b="0" dirty="0" err="1">
                <a:ea typeface="楷体_GB2312" pitchFamily="49" charset="-122"/>
                <a:sym typeface="+mn-lt"/>
              </a:rPr>
              <a:t>i,j,a</a:t>
            </a:r>
            <a:r>
              <a:rPr lang="en-US" altLang="zh-CN" b="0" baseline="-25000" dirty="0" err="1">
                <a:ea typeface="楷体_GB2312" pitchFamily="49" charset="-122"/>
                <a:sym typeface="+mn-lt"/>
              </a:rPr>
              <a:t>ij</a:t>
            </a:r>
            <a:r>
              <a:rPr lang="en-US" altLang="zh-CN" b="0" dirty="0">
                <a:ea typeface="楷体_GB2312" pitchFamily="49" charset="-122"/>
                <a:sym typeface="+mn-lt"/>
              </a:rPr>
              <a:t> )</a:t>
            </a:r>
          </a:p>
          <a:p>
            <a:r>
              <a:rPr lang="en-US" altLang="zh-CN" b="0" dirty="0">
                <a:ea typeface="楷体_GB2312" pitchFamily="49" charset="-122"/>
                <a:sym typeface="+mn-lt"/>
              </a:rPr>
              <a:t>                                 </a:t>
            </a:r>
            <a:r>
              <a:rPr lang="zh-CN" altLang="en-US" b="0" dirty="0">
                <a:solidFill>
                  <a:schemeClr val="accent2"/>
                </a:solidFill>
                <a:ea typeface="楷体_GB2312" pitchFamily="49" charset="-122"/>
                <a:sym typeface="+mn-lt"/>
              </a:rPr>
              <a:t>节省空间，但丧失随机存取功能</a:t>
            </a:r>
            <a:endParaRPr lang="zh-CN" altLang="en-US" b="0" dirty="0">
              <a:ea typeface="楷体_GB2312" pitchFamily="49" charset="-122"/>
              <a:sym typeface="+mn-lt"/>
            </a:endParaRPr>
          </a:p>
        </p:txBody>
      </p:sp>
      <p:sp>
        <p:nvSpPr>
          <p:cNvPr id="20" name="Rectangle 3">
            <a:extLst>
              <a:ext uri="{FF2B5EF4-FFF2-40B4-BE49-F238E27FC236}">
                <a16:creationId xmlns:a16="http://schemas.microsoft.com/office/drawing/2014/main" id="{79867511-C58C-43B7-8FB7-52F559CF8130}"/>
              </a:ext>
            </a:extLst>
          </p:cNvPr>
          <p:cNvSpPr txBox="1">
            <a:spLocks noChangeArrowheads="1"/>
          </p:cNvSpPr>
          <p:nvPr/>
        </p:nvSpPr>
        <p:spPr bwMode="auto">
          <a:xfrm>
            <a:off x="679450" y="4108450"/>
            <a:ext cx="6178550" cy="261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indent="0">
              <a:defRPr/>
            </a:pPr>
            <a:r>
              <a:rPr lang="en-US" altLang="zh-CN" sz="2800" b="0" kern="0" dirty="0">
                <a:solidFill>
                  <a:srgbClr val="FF0000"/>
                </a:solidFill>
                <a:ea typeface="+mn-ea"/>
                <a:cs typeface="+mn-ea"/>
                <a:sym typeface="+mn-lt"/>
              </a:rPr>
              <a:t>                 15</a:t>
            </a:r>
            <a:r>
              <a:rPr lang="en-US" altLang="zh-CN" sz="2800" b="0" kern="0" dirty="0">
                <a:ea typeface="+mn-ea"/>
                <a:cs typeface="+mn-ea"/>
                <a:sym typeface="+mn-lt"/>
              </a:rPr>
              <a:t>      0      0      </a:t>
            </a:r>
            <a:r>
              <a:rPr lang="en-US" altLang="zh-CN" sz="2800" b="0" kern="0" dirty="0">
                <a:solidFill>
                  <a:srgbClr val="FF0000"/>
                </a:solidFill>
                <a:ea typeface="+mn-ea"/>
                <a:cs typeface="+mn-ea"/>
                <a:sym typeface="+mn-lt"/>
              </a:rPr>
              <a:t>22 </a:t>
            </a:r>
            <a:r>
              <a:rPr lang="en-US" altLang="zh-CN" sz="2800" b="0" kern="0" dirty="0">
                <a:ea typeface="+mn-ea"/>
                <a:cs typeface="+mn-ea"/>
                <a:sym typeface="+mn-lt"/>
              </a:rPr>
              <a:t>     0     </a:t>
            </a:r>
            <a:r>
              <a:rPr lang="en-US" altLang="zh-CN" sz="2800" b="0" kern="0" dirty="0">
                <a:solidFill>
                  <a:srgbClr val="FF0000"/>
                </a:solidFill>
                <a:ea typeface="+mn-ea"/>
                <a:cs typeface="+mn-ea"/>
                <a:sym typeface="+mn-lt"/>
              </a:rPr>
              <a:t>-15</a:t>
            </a:r>
          </a:p>
          <a:p>
            <a:pPr indent="0">
              <a:lnSpc>
                <a:spcPct val="85000"/>
              </a:lnSpc>
              <a:defRPr/>
            </a:pPr>
            <a:r>
              <a:rPr lang="en-US" altLang="zh-CN" sz="2800" b="0" kern="0" dirty="0">
                <a:ea typeface="+mn-ea"/>
                <a:cs typeface="+mn-ea"/>
                <a:sym typeface="+mn-lt"/>
              </a:rPr>
              <a:t>                   0     </a:t>
            </a:r>
            <a:r>
              <a:rPr lang="en-US" altLang="zh-CN" sz="2800" b="0" kern="0" dirty="0">
                <a:solidFill>
                  <a:srgbClr val="FF0000"/>
                </a:solidFill>
                <a:ea typeface="+mn-ea"/>
                <a:cs typeface="+mn-ea"/>
                <a:sym typeface="+mn-lt"/>
              </a:rPr>
              <a:t>11</a:t>
            </a:r>
            <a:r>
              <a:rPr lang="en-US" altLang="zh-CN" sz="2800" b="0" kern="0" dirty="0">
                <a:solidFill>
                  <a:srgbClr val="FF00FF"/>
                </a:solidFill>
                <a:ea typeface="+mn-ea"/>
                <a:cs typeface="+mn-ea"/>
                <a:sym typeface="+mn-lt"/>
              </a:rPr>
              <a:t>  </a:t>
            </a:r>
            <a:r>
              <a:rPr lang="en-US" altLang="zh-CN" sz="2800" b="0" kern="0" dirty="0">
                <a:ea typeface="+mn-ea"/>
                <a:cs typeface="+mn-ea"/>
                <a:sym typeface="+mn-lt"/>
              </a:rPr>
              <a:t>   </a:t>
            </a:r>
            <a:r>
              <a:rPr lang="en-US" altLang="zh-CN" sz="2800" b="0" kern="0" dirty="0">
                <a:solidFill>
                  <a:srgbClr val="FF0000"/>
                </a:solidFill>
                <a:ea typeface="+mn-ea"/>
                <a:cs typeface="+mn-ea"/>
                <a:sym typeface="+mn-lt"/>
              </a:rPr>
              <a:t>3</a:t>
            </a:r>
            <a:r>
              <a:rPr lang="en-US" altLang="zh-CN" sz="2800" b="0" kern="0" dirty="0">
                <a:ea typeface="+mn-ea"/>
                <a:cs typeface="+mn-ea"/>
                <a:sym typeface="+mn-lt"/>
              </a:rPr>
              <a:t>       0       0       0</a:t>
            </a:r>
          </a:p>
          <a:p>
            <a:pPr indent="0">
              <a:lnSpc>
                <a:spcPct val="85000"/>
              </a:lnSpc>
              <a:defRPr/>
            </a:pPr>
            <a:r>
              <a:rPr lang="en-US" altLang="zh-CN" sz="2800" b="0" kern="0" dirty="0">
                <a:ea typeface="+mn-ea"/>
                <a:cs typeface="+mn-ea"/>
                <a:sym typeface="+mn-lt"/>
              </a:rPr>
              <a:t>                   0      0      0       </a:t>
            </a:r>
            <a:r>
              <a:rPr lang="en-US" altLang="zh-CN" sz="2800" b="0" kern="0" dirty="0">
                <a:solidFill>
                  <a:srgbClr val="FF0000"/>
                </a:solidFill>
                <a:ea typeface="+mn-ea"/>
                <a:cs typeface="+mn-ea"/>
                <a:sym typeface="+mn-lt"/>
              </a:rPr>
              <a:t>-6</a:t>
            </a:r>
            <a:r>
              <a:rPr lang="en-US" altLang="zh-CN" sz="2800" b="0" kern="0" dirty="0">
                <a:ea typeface="+mn-ea"/>
                <a:cs typeface="+mn-ea"/>
                <a:sym typeface="+mn-lt"/>
              </a:rPr>
              <a:t>      0       0</a:t>
            </a:r>
          </a:p>
          <a:p>
            <a:pPr indent="0">
              <a:lnSpc>
                <a:spcPct val="85000"/>
              </a:lnSpc>
              <a:defRPr/>
            </a:pPr>
            <a:r>
              <a:rPr lang="en-US" altLang="zh-CN" sz="2800" b="0" kern="0" dirty="0">
                <a:ea typeface="+mn-ea"/>
                <a:cs typeface="+mn-ea"/>
                <a:sym typeface="+mn-lt"/>
              </a:rPr>
              <a:t>                   0      0      0        0      0       0</a:t>
            </a:r>
          </a:p>
          <a:p>
            <a:pPr indent="0">
              <a:lnSpc>
                <a:spcPct val="85000"/>
              </a:lnSpc>
              <a:defRPr/>
            </a:pPr>
            <a:r>
              <a:rPr lang="en-US" altLang="zh-CN" sz="2800" b="0" kern="0" dirty="0">
                <a:ea typeface="+mn-ea"/>
                <a:cs typeface="+mn-ea"/>
                <a:sym typeface="+mn-lt"/>
              </a:rPr>
              <a:t>                 </a:t>
            </a:r>
            <a:r>
              <a:rPr lang="en-US" altLang="zh-CN" sz="2800" b="0" kern="0" dirty="0">
                <a:solidFill>
                  <a:srgbClr val="FF0000"/>
                </a:solidFill>
                <a:ea typeface="+mn-ea"/>
                <a:cs typeface="+mn-ea"/>
                <a:sym typeface="+mn-lt"/>
              </a:rPr>
              <a:t>91</a:t>
            </a:r>
            <a:r>
              <a:rPr lang="en-US" altLang="zh-CN" sz="2800" b="0" kern="0" dirty="0">
                <a:solidFill>
                  <a:srgbClr val="FF00FF"/>
                </a:solidFill>
                <a:ea typeface="+mn-ea"/>
                <a:cs typeface="+mn-ea"/>
                <a:sym typeface="+mn-lt"/>
              </a:rPr>
              <a:t>   </a:t>
            </a:r>
            <a:r>
              <a:rPr lang="en-US" altLang="zh-CN" sz="2800" b="0" kern="0" dirty="0">
                <a:ea typeface="+mn-ea"/>
                <a:cs typeface="+mn-ea"/>
                <a:sym typeface="+mn-lt"/>
              </a:rPr>
              <a:t>   0      0        0      0       0</a:t>
            </a:r>
          </a:p>
          <a:p>
            <a:pPr indent="0">
              <a:lnSpc>
                <a:spcPct val="85000"/>
              </a:lnSpc>
              <a:defRPr/>
            </a:pPr>
            <a:r>
              <a:rPr lang="en-US" altLang="zh-CN" sz="2800" b="0" kern="0" dirty="0">
                <a:ea typeface="+mn-ea"/>
                <a:cs typeface="+mn-ea"/>
                <a:sym typeface="+mn-lt"/>
              </a:rPr>
              <a:t>                   0      0     </a:t>
            </a:r>
            <a:r>
              <a:rPr lang="en-US" altLang="zh-CN" sz="2800" b="0" kern="0" dirty="0">
                <a:solidFill>
                  <a:srgbClr val="FF0000"/>
                </a:solidFill>
                <a:ea typeface="+mn-ea"/>
                <a:cs typeface="+mn-ea"/>
                <a:sym typeface="+mn-lt"/>
              </a:rPr>
              <a:t>28</a:t>
            </a:r>
            <a:r>
              <a:rPr lang="en-US" altLang="zh-CN" sz="2800" b="0" kern="0" dirty="0">
                <a:ea typeface="+mn-ea"/>
                <a:cs typeface="+mn-ea"/>
                <a:sym typeface="+mn-lt"/>
              </a:rPr>
              <a:t>       0      0       0</a:t>
            </a:r>
          </a:p>
        </p:txBody>
      </p:sp>
    </p:spTree>
    <p:extLst>
      <p:ext uri="{BB962C8B-B14F-4D97-AF65-F5344CB8AC3E}">
        <p14:creationId xmlns:p14="http://schemas.microsoft.com/office/powerpoint/2010/main" val="32408727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D994F93D-56A4-F44D-8626-9F7CA2E27108}"/>
              </a:ext>
            </a:extLst>
          </p:cNvPr>
          <p:cNvSpPr>
            <a:spLocks noGrp="1" noChangeArrowheads="1"/>
          </p:cNvSpPr>
          <p:nvPr>
            <p:ph type="title"/>
          </p:nvPr>
        </p:nvSpPr>
        <p:spPr>
          <a:xfrm>
            <a:off x="457200" y="732693"/>
            <a:ext cx="8229600" cy="5795597"/>
          </a:xfrm>
        </p:spPr>
        <p:txBody>
          <a:bodyPr/>
          <a:lstStyle/>
          <a:p>
            <a:r>
              <a:rPr lang="zh-CN" altLang="en-US" sz="2954" b="1" dirty="0">
                <a:solidFill>
                  <a:srgbClr val="FF0000"/>
                </a:solidFill>
                <a:latin typeface="Arial" panose="020B0604020202020204" pitchFamily="34" charset="0"/>
                <a:ea typeface="楷体_GB2312" pitchFamily="49" charset="-122"/>
              </a:rPr>
              <a:t> </a:t>
            </a:r>
            <a:r>
              <a:rPr lang="zh-CN" altLang="en-US" sz="2954" b="1" dirty="0">
                <a:solidFill>
                  <a:schemeClr val="tx1"/>
                </a:solidFill>
                <a:latin typeface="Arial" panose="020B0604020202020204" pitchFamily="34" charset="0"/>
                <a:ea typeface="楷体_GB2312" pitchFamily="49" charset="-122"/>
              </a:rPr>
              <a:t>稀疏矩阵的顺序存储及其实现</a:t>
            </a:r>
            <a:r>
              <a:rPr lang="zh-CN" altLang="en-US" b="1" dirty="0">
                <a:solidFill>
                  <a:schemeClr val="tx1"/>
                </a:solidFill>
                <a:latin typeface="Arial" panose="020B0604020202020204" pitchFamily="34" charset="0"/>
                <a:ea typeface="楷体_GB2312" pitchFamily="49" charset="-122"/>
              </a:rPr>
              <a:t> </a:t>
            </a:r>
            <a:br>
              <a:rPr lang="zh-CN" altLang="en-US" b="1" dirty="0">
                <a:solidFill>
                  <a:schemeClr val="tx1"/>
                </a:solidFill>
                <a:latin typeface="Arial" panose="020B0604020202020204" pitchFamily="34" charset="0"/>
                <a:ea typeface="楷体_GB2312" pitchFamily="49" charset="-122"/>
              </a:rPr>
            </a:br>
            <a:r>
              <a:rPr lang="zh-CN" altLang="en-US" b="1" dirty="0">
                <a:solidFill>
                  <a:schemeClr val="tx1"/>
                </a:solidFill>
                <a:latin typeface="Arial" panose="020B0604020202020204" pitchFamily="34" charset="0"/>
                <a:ea typeface="楷体_GB2312" pitchFamily="49" charset="-122"/>
              </a:rPr>
              <a:t>     </a:t>
            </a:r>
            <a:r>
              <a:rPr lang="zh-CN" altLang="en-US" sz="2400" b="1" dirty="0">
                <a:solidFill>
                  <a:schemeClr val="tx1"/>
                </a:solidFill>
                <a:latin typeface="Arial" panose="020B0604020202020204" pitchFamily="34" charset="0"/>
                <a:ea typeface="楷体_GB2312" pitchFamily="49" charset="-122"/>
              </a:rPr>
              <a:t>稀疏矩阵的顺序存储方法包括：</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三元组表示法</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带辅助行向量的二元组表示法</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伪地址表示法，</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在三元组表示法中，稀疏矩阵的每个非零元素可以采用如下形式表示：                  </a:t>
            </a:r>
            <a:r>
              <a:rPr lang="en-US" altLang="zh-CN" sz="2400" b="1" dirty="0">
                <a:solidFill>
                  <a:schemeClr val="tx1"/>
                </a:solidFill>
                <a:latin typeface="Arial" panose="020B0604020202020204" pitchFamily="34" charset="0"/>
                <a:ea typeface="楷体_GB2312" pitchFamily="49" charset="-122"/>
              </a:rPr>
              <a:t>( </a:t>
            </a:r>
            <a:r>
              <a:rPr lang="en-US" altLang="zh-CN" sz="2400" b="1" dirty="0" err="1">
                <a:solidFill>
                  <a:schemeClr val="tx1"/>
                </a:solidFill>
                <a:latin typeface="Arial" panose="020B0604020202020204" pitchFamily="34" charset="0"/>
                <a:ea typeface="楷体_GB2312" pitchFamily="49" charset="-122"/>
              </a:rPr>
              <a:t>i</a:t>
            </a:r>
            <a:r>
              <a:rPr lang="en-US" altLang="zh-CN" sz="2400" b="1" dirty="0">
                <a:solidFill>
                  <a:schemeClr val="tx1"/>
                </a:solidFill>
                <a:latin typeface="Arial" panose="020B0604020202020204" pitchFamily="34" charset="0"/>
                <a:ea typeface="楷体_GB2312" pitchFamily="49" charset="-122"/>
              </a:rPr>
              <a:t>, j, value )</a:t>
            </a:r>
            <a:br>
              <a:rPr lang="en-US" altLang="zh-CN"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其中，</a:t>
            </a:r>
            <a:r>
              <a:rPr lang="en-US" altLang="zh-CN" sz="2400" b="1" dirty="0" err="1">
                <a:solidFill>
                  <a:schemeClr val="tx1"/>
                </a:solidFill>
                <a:latin typeface="Arial" panose="020B0604020202020204" pitchFamily="34" charset="0"/>
                <a:ea typeface="楷体_GB2312" pitchFamily="49" charset="-122"/>
              </a:rPr>
              <a:t>i</a:t>
            </a:r>
            <a:r>
              <a:rPr lang="zh-CN" altLang="en-US" sz="2400" b="1" dirty="0">
                <a:solidFill>
                  <a:schemeClr val="tx1"/>
                </a:solidFill>
                <a:latin typeface="Arial" panose="020B0604020202020204" pitchFamily="34" charset="0"/>
                <a:ea typeface="楷体_GB2312" pitchFamily="49" charset="-122"/>
              </a:rPr>
              <a:t>表示非零元素所在的行号，</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           </a:t>
            </a:r>
            <a:r>
              <a:rPr lang="en-US" altLang="zh-CN" sz="2400" b="1" dirty="0">
                <a:solidFill>
                  <a:schemeClr val="tx1"/>
                </a:solidFill>
                <a:latin typeface="Arial" panose="020B0604020202020204" pitchFamily="34" charset="0"/>
                <a:ea typeface="楷体_GB2312" pitchFamily="49" charset="-122"/>
              </a:rPr>
              <a:t>j</a:t>
            </a:r>
            <a:r>
              <a:rPr lang="zh-CN" altLang="en-US" sz="2400" b="1" dirty="0">
                <a:solidFill>
                  <a:schemeClr val="tx1"/>
                </a:solidFill>
                <a:latin typeface="Arial" panose="020B0604020202020204" pitchFamily="34" charset="0"/>
                <a:ea typeface="楷体_GB2312" pitchFamily="49" charset="-122"/>
              </a:rPr>
              <a:t>表示非零元素所在的列号，</a:t>
            </a:r>
            <a:br>
              <a:rPr lang="zh-CN" altLang="en-US" sz="2400" b="1" dirty="0">
                <a:solidFill>
                  <a:schemeClr val="tx1"/>
                </a:solidFill>
                <a:latin typeface="Arial" panose="020B0604020202020204" pitchFamily="34" charset="0"/>
                <a:ea typeface="楷体_GB2312" pitchFamily="49" charset="-122"/>
              </a:rPr>
            </a:br>
            <a:r>
              <a:rPr lang="zh-CN" altLang="en-US" sz="2400" b="1" dirty="0">
                <a:solidFill>
                  <a:schemeClr val="tx1"/>
                </a:solidFill>
                <a:latin typeface="Arial" panose="020B0604020202020204" pitchFamily="34" charset="0"/>
                <a:ea typeface="楷体_GB2312" pitchFamily="49" charset="-122"/>
              </a:rPr>
              <a:t>           </a:t>
            </a:r>
            <a:r>
              <a:rPr lang="en-US" altLang="zh-CN" sz="2400" b="1" dirty="0">
                <a:solidFill>
                  <a:schemeClr val="tx1"/>
                </a:solidFill>
                <a:latin typeface="Arial" panose="020B0604020202020204" pitchFamily="34" charset="0"/>
                <a:ea typeface="楷体_GB2312" pitchFamily="49" charset="-122"/>
              </a:rPr>
              <a:t>value</a:t>
            </a:r>
            <a:r>
              <a:rPr lang="zh-CN" altLang="en-US" sz="2400" b="1" dirty="0">
                <a:solidFill>
                  <a:schemeClr val="tx1"/>
                </a:solidFill>
                <a:latin typeface="Arial" panose="020B0604020202020204" pitchFamily="34" charset="0"/>
                <a:ea typeface="楷体_GB2312" pitchFamily="49" charset="-122"/>
              </a:rPr>
              <a:t>表示非零元素的值。采用三元组表示法表示一个稀疏矩阵时，首先将它的每一个非零元素表示成上述的三元组形式，然后按行号递增的次序、同一行的非零元素按列号递增的次序将所有非零元素的三元组表示存放到一片连续的存储单元中即可。</a:t>
            </a:r>
            <a:r>
              <a:rPr lang="en-US" altLang="zh-CN" sz="2400" b="1" dirty="0">
                <a:solidFill>
                  <a:schemeClr val="tx1"/>
                </a:solidFill>
                <a:latin typeface="Arial" panose="020B0604020202020204" pitchFamily="34" charset="0"/>
                <a:ea typeface="楷体_GB2312" pitchFamily="49" charset="-122"/>
              </a:rPr>
              <a:t> </a:t>
            </a:r>
          </a:p>
        </p:txBody>
      </p:sp>
      <p:sp>
        <p:nvSpPr>
          <p:cNvPr id="3" name="左大括号 2">
            <a:extLst>
              <a:ext uri="{FF2B5EF4-FFF2-40B4-BE49-F238E27FC236}">
                <a16:creationId xmlns:a16="http://schemas.microsoft.com/office/drawing/2014/main" id="{2D497727-D98F-E44F-9430-5FE2D1DDE8BB}"/>
              </a:ext>
            </a:extLst>
          </p:cNvPr>
          <p:cNvSpPr/>
          <p:nvPr/>
        </p:nvSpPr>
        <p:spPr>
          <a:xfrm>
            <a:off x="285751" y="2176096"/>
            <a:ext cx="240323" cy="791308"/>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eaLnBrk="1" fontAlgn="auto" hangingPunct="1">
              <a:spcBef>
                <a:spcPts val="0"/>
              </a:spcBef>
              <a:spcAft>
                <a:spcPts val="0"/>
              </a:spcAft>
              <a:defRPr/>
            </a:pPr>
            <a:endParaRPr lang="zh-CN" altLang="en-US" sz="2215"/>
          </a:p>
        </p:txBody>
      </p:sp>
      <p:sp>
        <p:nvSpPr>
          <p:cNvPr id="4" name="TextBox 3">
            <a:extLst>
              <a:ext uri="{FF2B5EF4-FFF2-40B4-BE49-F238E27FC236}">
                <a16:creationId xmlns:a16="http://schemas.microsoft.com/office/drawing/2014/main" id="{64C2F2C6-EE2D-7E44-BEEF-2F68493FE434}"/>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407891216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3" name="图片 9">
            <a:extLst>
              <a:ext uri="{FF2B5EF4-FFF2-40B4-BE49-F238E27FC236}">
                <a16:creationId xmlns:a16="http://schemas.microsoft.com/office/drawing/2014/main" id="{1A20B5C8-3815-824F-9DEA-D14F906F5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4" name="矩形: 圆角 16">
            <a:extLst>
              <a:ext uri="{FF2B5EF4-FFF2-40B4-BE49-F238E27FC236}">
                <a16:creationId xmlns:a16="http://schemas.microsoft.com/office/drawing/2014/main" id="{17031D7E-A8E0-3247-9C36-B1C666332D77}"/>
              </a:ext>
            </a:extLst>
          </p:cNvPr>
          <p:cNvSpPr>
            <a:spLocks noChangeArrowheads="1"/>
          </p:cNvSpPr>
          <p:nvPr/>
        </p:nvSpPr>
        <p:spPr bwMode="auto">
          <a:xfrm>
            <a:off x="2576513" y="3754438"/>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8675" name="矩形: 圆角 15">
            <a:extLst>
              <a:ext uri="{FF2B5EF4-FFF2-40B4-BE49-F238E27FC236}">
                <a16:creationId xmlns:a16="http://schemas.microsoft.com/office/drawing/2014/main" id="{537387EA-F68C-A44E-8D39-0C2ABECA8796}"/>
              </a:ext>
            </a:extLst>
          </p:cNvPr>
          <p:cNvSpPr>
            <a:spLocks noChangeArrowheads="1"/>
          </p:cNvSpPr>
          <p:nvPr/>
        </p:nvSpPr>
        <p:spPr bwMode="auto">
          <a:xfrm>
            <a:off x="1631950" y="3754438"/>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58911D3A-A3CF-4115-8C70-2C94064C384A}"/>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3DCE801B-1455-47DF-BF40-0BEF561BC349}"/>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8678" name="文本框 12">
            <a:extLst>
              <a:ext uri="{FF2B5EF4-FFF2-40B4-BE49-F238E27FC236}">
                <a16:creationId xmlns:a16="http://schemas.microsoft.com/office/drawing/2014/main" id="{EFF725AF-2CF6-5147-A9F9-950BE8F9D1F2}"/>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81DBBE6B-A9D7-40EE-A03E-28FE539FBE7E}"/>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8680" name="文本框 14">
            <a:extLst>
              <a:ext uri="{FF2B5EF4-FFF2-40B4-BE49-F238E27FC236}">
                <a16:creationId xmlns:a16="http://schemas.microsoft.com/office/drawing/2014/main" id="{DF88A1E8-30CB-724F-985A-836BC050B6E3}"/>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CE5C6C3F-AA70-4C96-B983-E02D15A5C009}"/>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EC023-551E-154C-89A0-210FBB66D8C2}"/>
              </a:ext>
            </a:extLst>
          </p:cNvPr>
          <p:cNvSpPr>
            <a:spLocks noGrp="1"/>
          </p:cNvSpPr>
          <p:nvPr>
            <p:ph type="title"/>
          </p:nvPr>
        </p:nvSpPr>
        <p:spPr>
          <a:xfrm>
            <a:off x="755576" y="273380"/>
            <a:ext cx="6400800" cy="456739"/>
          </a:xfrm>
        </p:spPr>
        <p:txBody>
          <a:bodyPr/>
          <a:lstStyle/>
          <a:p>
            <a:r>
              <a:rPr lang="en-US" altLang="zh-CN" dirty="0">
                <a:sym typeface="+mn-lt"/>
              </a:rPr>
              <a:t> </a:t>
            </a:r>
            <a:r>
              <a:rPr lang="zh-CN" altLang="en-US" dirty="0">
                <a:sym typeface="+mn-lt"/>
              </a:rPr>
              <a:t>稀疏矩阵</a:t>
            </a:r>
            <a:endParaRPr lang="en-US" dirty="0"/>
          </a:p>
        </p:txBody>
      </p:sp>
      <p:sp>
        <p:nvSpPr>
          <p:cNvPr id="3" name="Content Placeholder 2">
            <a:extLst>
              <a:ext uri="{FF2B5EF4-FFF2-40B4-BE49-F238E27FC236}">
                <a16:creationId xmlns:a16="http://schemas.microsoft.com/office/drawing/2014/main" id="{DA6F5B42-9CB4-0249-A65B-C926C229152C}"/>
              </a:ext>
            </a:extLst>
          </p:cNvPr>
          <p:cNvSpPr>
            <a:spLocks noGrp="1"/>
          </p:cNvSpPr>
          <p:nvPr>
            <p:ph idx="1"/>
          </p:nvPr>
        </p:nvSpPr>
        <p:spPr>
          <a:xfrm>
            <a:off x="273050" y="1463775"/>
            <a:ext cx="8251825" cy="5472112"/>
          </a:xfrm>
        </p:spPr>
        <p:txBody>
          <a:bodyPr/>
          <a:lstStyle/>
          <a:p>
            <a:endParaRPr lang="en-US" dirty="0"/>
          </a:p>
        </p:txBody>
      </p:sp>
      <p:sp>
        <p:nvSpPr>
          <p:cNvPr id="9" name="Rectangle 2">
            <a:extLst>
              <a:ext uri="{FF2B5EF4-FFF2-40B4-BE49-F238E27FC236}">
                <a16:creationId xmlns:a16="http://schemas.microsoft.com/office/drawing/2014/main" id="{3F588314-3027-AD40-8FC3-E56FC81A63BD}"/>
              </a:ext>
            </a:extLst>
          </p:cNvPr>
          <p:cNvSpPr txBox="1">
            <a:spLocks noChangeArrowheads="1"/>
          </p:cNvSpPr>
          <p:nvPr/>
        </p:nvSpPr>
        <p:spPr bwMode="auto">
          <a:xfrm>
            <a:off x="228600" y="836712"/>
            <a:ext cx="8915400" cy="658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spcBef>
                <a:spcPct val="0"/>
              </a:spcBef>
              <a:buClrTx/>
              <a:buSzTx/>
              <a:buFontTx/>
              <a:buNone/>
            </a:pPr>
            <a:r>
              <a:rPr lang="zh-CN" altLang="en-US" sz="2800" b="1" dirty="0">
                <a:solidFill>
                  <a:schemeClr val="tx1"/>
                </a:solidFill>
                <a:latin typeface="Arial" panose="020B0604020202020204" pitchFamily="34" charset="0"/>
                <a:ea typeface="楷体_GB2312" pitchFamily="49" charset="-122"/>
              </a:rPr>
              <a:t>以下是稀疏矩阵</a:t>
            </a:r>
            <a:r>
              <a:rPr lang="en-US" altLang="zh-CN" sz="2800" b="1" dirty="0">
                <a:solidFill>
                  <a:schemeClr val="tx1"/>
                </a:solidFill>
                <a:latin typeface="Arial" panose="020B0604020202020204" pitchFamily="34" charset="0"/>
                <a:ea typeface="楷体_GB2312" pitchFamily="49" charset="-122"/>
              </a:rPr>
              <a:t>A</a:t>
            </a:r>
            <a:r>
              <a:rPr lang="en-US" altLang="zh-CN" sz="2800" b="1" baseline="-30000" dirty="0">
                <a:solidFill>
                  <a:schemeClr val="tx1"/>
                </a:solidFill>
                <a:latin typeface="Arial" panose="020B0604020202020204" pitchFamily="34" charset="0"/>
                <a:ea typeface="楷体_GB2312" pitchFamily="49" charset="-122"/>
              </a:rPr>
              <a:t>7×6</a:t>
            </a:r>
            <a:r>
              <a:rPr lang="zh-CN" altLang="en-US" sz="2800" b="1" dirty="0">
                <a:solidFill>
                  <a:schemeClr val="tx1"/>
                </a:solidFill>
                <a:latin typeface="Arial" panose="020B0604020202020204" pitchFamily="34" charset="0"/>
                <a:ea typeface="楷体_GB2312" pitchFamily="49" charset="-122"/>
              </a:rPr>
              <a:t>及其对应的三元组表示。</a:t>
            </a:r>
            <a:br>
              <a:rPr lang="zh-CN" altLang="en-US" sz="2800" b="1" dirty="0">
                <a:solidFill>
                  <a:schemeClr val="tx1"/>
                </a:solidFill>
                <a:latin typeface="Arial" panose="020B0604020202020204" pitchFamily="34" charset="0"/>
                <a:ea typeface="楷体_GB2312" pitchFamily="49" charset="-122"/>
              </a:rPr>
            </a:br>
            <a:br>
              <a:rPr lang="zh-CN" altLang="en-US" sz="2800" b="1" dirty="0">
                <a:solidFill>
                  <a:schemeClr val="tx1"/>
                </a:solidFill>
                <a:latin typeface="Arial" panose="020B0604020202020204" pitchFamily="34" charset="0"/>
                <a:ea typeface="楷体_GB2312" pitchFamily="49" charset="-122"/>
              </a:rPr>
            </a:br>
            <a:r>
              <a:rPr lang="zh-CN" altLang="en-US" sz="2800" b="1" dirty="0">
                <a:solidFill>
                  <a:schemeClr val="tx1"/>
                </a:solidFill>
                <a:latin typeface="Arial" panose="020B0604020202020204" pitchFamily="34" charset="0"/>
                <a:ea typeface="楷体_GB2312" pitchFamily="49" charset="-122"/>
              </a:rPr>
              <a:t>                                                      </a:t>
            </a:r>
            <a:r>
              <a:rPr lang="en-US" altLang="zh-CN" sz="2800" b="1" dirty="0">
                <a:solidFill>
                  <a:schemeClr val="tx1"/>
                </a:solidFill>
                <a:latin typeface="Arial" panose="020B0604020202020204" pitchFamily="34" charset="0"/>
                <a:ea typeface="楷体_GB2312" pitchFamily="49" charset="-122"/>
              </a:rPr>
              <a:t>B        0        1       2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0         7       6        7</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a:t>
            </a:r>
            <a:r>
              <a:rPr lang="en-US" altLang="zh-CN" sz="2800" b="1" dirty="0">
                <a:solidFill>
                  <a:schemeClr val="tx1"/>
                </a:solidFill>
                <a:latin typeface="Tw Cen MT" panose="020B0602020104020603" pitchFamily="34" charset="77"/>
                <a:ea typeface="楷体_GB2312" pitchFamily="49" charset="-122"/>
              </a:rPr>
              <a:t>–</a:t>
            </a:r>
            <a:r>
              <a:rPr lang="en-US" altLang="zh-CN" sz="2800" b="1" dirty="0">
                <a:solidFill>
                  <a:schemeClr val="tx1"/>
                </a:solidFill>
                <a:latin typeface="Arial" panose="020B0604020202020204" pitchFamily="34" charset="0"/>
                <a:ea typeface="楷体_GB2312" pitchFamily="49" charset="-122"/>
              </a:rPr>
              <a:t>5     0     1    0             1         0       2       -5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0    0     0      2     0    0             2         0       4        1</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3    0     0      0     0    0             3         1       3        2</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0    0     0      0     0    0             4         2       0        3</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12    0     0      0     0    0             5         4       0      12</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0     0     0      0     0    4             6         5       5        4</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0     0     21    0     0    0             7         6       2      21</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a:t>
            </a:r>
            <a:br>
              <a:rPr lang="en-US" altLang="zh-CN" sz="2800" b="1" dirty="0">
                <a:solidFill>
                  <a:schemeClr val="tx1"/>
                </a:solidFill>
                <a:latin typeface="Arial" panose="020B0604020202020204" pitchFamily="34" charset="0"/>
                <a:ea typeface="楷体_GB2312" pitchFamily="49" charset="-122"/>
              </a:rPr>
            </a:br>
            <a:r>
              <a:rPr lang="en-US" altLang="zh-CN" sz="2800" b="1" dirty="0">
                <a:solidFill>
                  <a:schemeClr val="tx1"/>
                </a:solidFill>
                <a:latin typeface="Arial" panose="020B0604020202020204" pitchFamily="34" charset="0"/>
                <a:ea typeface="楷体_GB2312" pitchFamily="49" charset="-122"/>
              </a:rPr>
              <a:t>             </a:t>
            </a:r>
            <a:r>
              <a:rPr lang="zh-CN" altLang="en-US" sz="2800" b="1" dirty="0">
                <a:solidFill>
                  <a:schemeClr val="tx1"/>
                </a:solidFill>
                <a:latin typeface="Arial" panose="020B0604020202020204" pitchFamily="34" charset="0"/>
                <a:ea typeface="楷体_GB2312" pitchFamily="49" charset="-122"/>
              </a:rPr>
              <a:t>稀疏矩阵</a:t>
            </a:r>
            <a:r>
              <a:rPr lang="en-US" altLang="zh-CN" sz="2800" b="1" dirty="0">
                <a:solidFill>
                  <a:schemeClr val="tx1"/>
                </a:solidFill>
                <a:latin typeface="Arial" panose="020B0604020202020204" pitchFamily="34" charset="0"/>
                <a:ea typeface="楷体_GB2312" pitchFamily="49" charset="-122"/>
              </a:rPr>
              <a:t>A                               A</a:t>
            </a:r>
            <a:r>
              <a:rPr lang="zh-CN" altLang="en-US" sz="2800" b="1" dirty="0">
                <a:solidFill>
                  <a:schemeClr val="tx1"/>
                </a:solidFill>
                <a:latin typeface="Arial" panose="020B0604020202020204" pitchFamily="34" charset="0"/>
                <a:ea typeface="楷体_GB2312" pitchFamily="49" charset="-122"/>
              </a:rPr>
              <a:t>的三元组表示                     </a:t>
            </a:r>
          </a:p>
        </p:txBody>
      </p:sp>
      <p:sp>
        <p:nvSpPr>
          <p:cNvPr id="10" name="AutoShape 3">
            <a:extLst>
              <a:ext uri="{FF2B5EF4-FFF2-40B4-BE49-F238E27FC236}">
                <a16:creationId xmlns:a16="http://schemas.microsoft.com/office/drawing/2014/main" id="{C43025BF-40A2-1645-9AAA-266E9BF5DB76}"/>
              </a:ext>
            </a:extLst>
          </p:cNvPr>
          <p:cNvSpPr>
            <a:spLocks/>
          </p:cNvSpPr>
          <p:nvPr/>
        </p:nvSpPr>
        <p:spPr bwMode="auto">
          <a:xfrm>
            <a:off x="442912" y="2562325"/>
            <a:ext cx="71438" cy="2714625"/>
          </a:xfrm>
          <a:prstGeom prst="leftBracket">
            <a:avLst>
              <a:gd name="adj" fmla="val 23081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11" name="AutoShape 4">
            <a:extLst>
              <a:ext uri="{FF2B5EF4-FFF2-40B4-BE49-F238E27FC236}">
                <a16:creationId xmlns:a16="http://schemas.microsoft.com/office/drawing/2014/main" id="{A4ECE889-D32F-3244-89DF-6BEB3217E6B6}"/>
              </a:ext>
            </a:extLst>
          </p:cNvPr>
          <p:cNvSpPr>
            <a:spLocks/>
          </p:cNvSpPr>
          <p:nvPr/>
        </p:nvSpPr>
        <p:spPr bwMode="auto">
          <a:xfrm>
            <a:off x="4514850" y="2562325"/>
            <a:ext cx="71437" cy="2786062"/>
          </a:xfrm>
          <a:prstGeom prst="rightBracket">
            <a:avLst>
              <a:gd name="adj" fmla="val 24609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defTabSz="457200" fontAlgn="base">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pPr>
            <a:endParaRPr lang="zh-CN" altLang="en-US">
              <a:solidFill>
                <a:schemeClr val="tx1"/>
              </a:solidFill>
              <a:latin typeface="Arial" panose="020B0604020202020204" pitchFamily="34" charset="0"/>
              <a:ea typeface="宋体" panose="02010600030101010101" pitchFamily="2" charset="-122"/>
            </a:endParaRPr>
          </a:p>
        </p:txBody>
      </p:sp>
      <p:sp>
        <p:nvSpPr>
          <p:cNvPr id="12" name="Line 5">
            <a:extLst>
              <a:ext uri="{FF2B5EF4-FFF2-40B4-BE49-F238E27FC236}">
                <a16:creationId xmlns:a16="http://schemas.microsoft.com/office/drawing/2014/main" id="{828E21C8-DDB8-144D-A267-D7F5D9343660}"/>
              </a:ext>
            </a:extLst>
          </p:cNvPr>
          <p:cNvSpPr>
            <a:spLocks noChangeShapeType="1"/>
          </p:cNvSpPr>
          <p:nvPr/>
        </p:nvSpPr>
        <p:spPr bwMode="auto">
          <a:xfrm>
            <a:off x="5157787" y="2133700"/>
            <a:ext cx="37147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6">
            <a:extLst>
              <a:ext uri="{FF2B5EF4-FFF2-40B4-BE49-F238E27FC236}">
                <a16:creationId xmlns:a16="http://schemas.microsoft.com/office/drawing/2014/main" id="{302281B8-2A95-9549-ADA7-395D77147374}"/>
              </a:ext>
            </a:extLst>
          </p:cNvPr>
          <p:cNvSpPr>
            <a:spLocks noChangeShapeType="1"/>
          </p:cNvSpPr>
          <p:nvPr/>
        </p:nvSpPr>
        <p:spPr bwMode="auto">
          <a:xfrm>
            <a:off x="6229350" y="1633637"/>
            <a:ext cx="0" cy="419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25685412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5B69EEB5-AA16-744E-8208-0820180CA6F5}"/>
              </a:ext>
            </a:extLst>
          </p:cNvPr>
          <p:cNvSpPr>
            <a:spLocks noGrp="1" noChangeArrowheads="1"/>
          </p:cNvSpPr>
          <p:nvPr>
            <p:ph type="title"/>
          </p:nvPr>
        </p:nvSpPr>
        <p:spPr>
          <a:xfrm>
            <a:off x="457200" y="908720"/>
            <a:ext cx="8229600" cy="5514242"/>
          </a:xfrm>
        </p:spPr>
        <p:txBody>
          <a:bodyPr/>
          <a:lstStyle/>
          <a:p>
            <a:r>
              <a:rPr lang="zh-CN" altLang="en-US" sz="2585" b="1" dirty="0">
                <a:solidFill>
                  <a:schemeClr val="tx1"/>
                </a:solidFill>
                <a:latin typeface="Arial" panose="020B0604020202020204" pitchFamily="34" charset="0"/>
                <a:ea typeface="楷体_GB2312" pitchFamily="49" charset="-122"/>
              </a:rPr>
              <a:t>    稀疏矩阵</a:t>
            </a:r>
            <a:r>
              <a:rPr lang="en-US" altLang="zh-CN" sz="2585" b="1" dirty="0">
                <a:solidFill>
                  <a:schemeClr val="tx1"/>
                </a:solidFill>
                <a:latin typeface="Arial" panose="020B0604020202020204" pitchFamily="34" charset="0"/>
                <a:ea typeface="楷体_GB2312" pitchFamily="49" charset="-122"/>
              </a:rPr>
              <a:t>A</a:t>
            </a:r>
            <a:r>
              <a:rPr lang="zh-CN" altLang="en-US" sz="2585" b="1" dirty="0">
                <a:solidFill>
                  <a:schemeClr val="tx1"/>
                </a:solidFill>
                <a:latin typeface="Arial" panose="020B0604020202020204" pitchFamily="34" charset="0"/>
                <a:ea typeface="楷体_GB2312" pitchFamily="49" charset="-122"/>
              </a:rPr>
              <a:t>及其对应的三元组表示矩阵</a:t>
            </a:r>
            <a:r>
              <a:rPr lang="en-US" altLang="zh-CN" sz="2585" b="1" dirty="0">
                <a:solidFill>
                  <a:schemeClr val="tx1"/>
                </a:solidFill>
                <a:latin typeface="Arial" panose="020B0604020202020204" pitchFamily="34" charset="0"/>
                <a:ea typeface="楷体_GB2312" pitchFamily="49" charset="-122"/>
              </a:rPr>
              <a:t>B</a:t>
            </a:r>
            <a:r>
              <a:rPr lang="zh-CN" altLang="en-US" sz="2585" b="1" dirty="0">
                <a:solidFill>
                  <a:schemeClr val="tx1"/>
                </a:solidFill>
                <a:latin typeface="Arial" panose="020B0604020202020204" pitchFamily="34" charset="0"/>
                <a:ea typeface="楷体_GB2312" pitchFamily="49" charset="-122"/>
              </a:rPr>
              <a:t>的数据类型定义如下</a:t>
            </a:r>
            <a:r>
              <a:rPr lang="en-US" altLang="zh-CN" sz="2585" b="1" dirty="0">
                <a:solidFill>
                  <a:schemeClr val="tx1"/>
                </a:solidFill>
                <a:latin typeface="Arial" panose="020B0604020202020204" pitchFamily="34" charset="0"/>
                <a:ea typeface="楷体_GB2312" pitchFamily="49" charset="-122"/>
              </a:rPr>
              <a:t>:</a:t>
            </a:r>
            <a:r>
              <a:rPr lang="en-US" altLang="zh-CN" b="1" dirty="0">
                <a:solidFill>
                  <a:schemeClr val="tx1"/>
                </a:solidFill>
                <a:latin typeface="Arial" panose="020B0604020202020204" pitchFamily="34" charset="0"/>
                <a:ea typeface="楷体_GB2312" pitchFamily="49" charset="-122"/>
              </a:rPr>
              <a:t> </a:t>
            </a:r>
            <a:br>
              <a:rPr lang="en-US" altLang="zh-CN"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typedef struct {</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int  data[100][100];  /*</a:t>
            </a:r>
            <a:r>
              <a:rPr lang="zh-CN" altLang="en-US" sz="2585" b="1" dirty="0">
                <a:solidFill>
                  <a:schemeClr val="tx1"/>
                </a:solidFill>
                <a:latin typeface="Arial" panose="020B0604020202020204" pitchFamily="34" charset="0"/>
                <a:ea typeface="楷体_GB2312" pitchFamily="49" charset="-122"/>
              </a:rPr>
              <a:t>存放稀疏矩阵的二维数组*</a:t>
            </a:r>
            <a:r>
              <a:rPr lang="en-US" altLang="zh-CN" sz="2585" b="1" dirty="0">
                <a:solidFill>
                  <a:schemeClr val="tx1"/>
                </a:solidFill>
                <a:latin typeface="Arial" panose="020B0604020202020204" pitchFamily="34" charset="0"/>
                <a:ea typeface="楷体_GB2312" pitchFamily="49" charset="-122"/>
              </a:rPr>
              <a:t>/</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int  </a:t>
            </a:r>
            <a:r>
              <a:rPr lang="en-US" altLang="zh-CN" sz="2585" b="1" dirty="0" err="1">
                <a:solidFill>
                  <a:schemeClr val="tx1"/>
                </a:solidFill>
                <a:latin typeface="Arial" panose="020B0604020202020204" pitchFamily="34" charset="0"/>
                <a:ea typeface="楷体_GB2312" pitchFamily="49" charset="-122"/>
              </a:rPr>
              <a:t>m,n</a:t>
            </a:r>
            <a:r>
              <a:rPr lang="en-US" altLang="zh-CN" sz="2585" b="1" dirty="0">
                <a:solidFill>
                  <a:schemeClr val="tx1"/>
                </a:solidFill>
                <a:latin typeface="Arial" panose="020B0604020202020204" pitchFamily="34" charset="0"/>
                <a:ea typeface="楷体_GB2312" pitchFamily="49" charset="-122"/>
              </a:rPr>
              <a:t>;             /*</a:t>
            </a:r>
            <a:r>
              <a:rPr lang="zh-CN" altLang="en-US" sz="2585" b="1" dirty="0">
                <a:solidFill>
                  <a:schemeClr val="tx1"/>
                </a:solidFill>
                <a:latin typeface="Arial" panose="020B0604020202020204" pitchFamily="34" charset="0"/>
                <a:ea typeface="楷体_GB2312" pitchFamily="49" charset="-122"/>
              </a:rPr>
              <a:t>分别存放稀疏矩阵</a:t>
            </a:r>
            <a:br>
              <a:rPr lang="zh-CN" altLang="en-US" sz="2585" b="1" dirty="0">
                <a:solidFill>
                  <a:schemeClr val="tx1"/>
                </a:solidFill>
                <a:latin typeface="Arial" panose="020B0604020202020204" pitchFamily="34" charset="0"/>
                <a:ea typeface="楷体_GB2312" pitchFamily="49" charset="-122"/>
              </a:rPr>
            </a:br>
            <a:r>
              <a:rPr lang="zh-CN" altLang="en-US" sz="2585" b="1" dirty="0">
                <a:solidFill>
                  <a:schemeClr val="tx1"/>
                </a:solidFill>
                <a:latin typeface="Arial" panose="020B0604020202020204" pitchFamily="34" charset="0"/>
                <a:ea typeface="楷体_GB2312" pitchFamily="49" charset="-122"/>
              </a:rPr>
              <a:t>                            的行数和列数*</a:t>
            </a:r>
            <a:r>
              <a:rPr lang="en-US" altLang="zh-CN" sz="2585" b="1" dirty="0">
                <a:solidFill>
                  <a:schemeClr val="tx1"/>
                </a:solidFill>
                <a:latin typeface="Arial" panose="020B0604020202020204" pitchFamily="34" charset="0"/>
                <a:ea typeface="楷体_GB2312" pitchFamily="49" charset="-122"/>
              </a:rPr>
              <a:t>/</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 matrix;</a:t>
            </a:r>
            <a:br>
              <a:rPr lang="en-US" altLang="zh-CN" sz="2585" b="1" dirty="0">
                <a:solidFill>
                  <a:schemeClr val="tx1"/>
                </a:solidFill>
                <a:latin typeface="Arial" panose="020B0604020202020204" pitchFamily="34" charset="0"/>
                <a:ea typeface="楷体_GB2312" pitchFamily="49" charset="-122"/>
              </a:rPr>
            </a:br>
            <a:r>
              <a:rPr lang="en-US" altLang="zh-CN" sz="2585" b="1" dirty="0">
                <a:solidFill>
                  <a:schemeClr val="tx1"/>
                </a:solidFill>
                <a:latin typeface="Arial" panose="020B0604020202020204" pitchFamily="34" charset="0"/>
                <a:ea typeface="楷体_GB2312" pitchFamily="49" charset="-122"/>
              </a:rPr>
              <a:t>typedef  int  </a:t>
            </a:r>
            <a:r>
              <a:rPr lang="en-US" altLang="zh-CN" sz="2585" b="1" dirty="0" err="1">
                <a:solidFill>
                  <a:schemeClr val="tx1"/>
                </a:solidFill>
                <a:latin typeface="Arial" panose="020B0604020202020204" pitchFamily="34" charset="0"/>
                <a:ea typeface="楷体_GB2312" pitchFamily="49" charset="-122"/>
              </a:rPr>
              <a:t>spmatrix</a:t>
            </a:r>
            <a:r>
              <a:rPr lang="en-US" altLang="zh-CN" sz="2585" b="1" dirty="0">
                <a:solidFill>
                  <a:schemeClr val="tx1"/>
                </a:solidFill>
                <a:latin typeface="Arial" panose="020B0604020202020204" pitchFamily="34" charset="0"/>
                <a:ea typeface="楷体_GB2312" pitchFamily="49" charset="-122"/>
              </a:rPr>
              <a:t>[100][3];</a:t>
            </a:r>
            <a:r>
              <a:rPr lang="en-US" altLang="zh-CN" b="1" dirty="0">
                <a:solidFill>
                  <a:schemeClr val="tx1"/>
                </a:solidFill>
                <a:latin typeface="Arial" panose="020B0604020202020204" pitchFamily="34" charset="0"/>
                <a:ea typeface="楷体_GB2312" pitchFamily="49" charset="-122"/>
              </a:rPr>
              <a:t> </a:t>
            </a:r>
            <a:br>
              <a:rPr lang="en-US" altLang="zh-CN" b="1" dirty="0">
                <a:solidFill>
                  <a:schemeClr val="tx1"/>
                </a:solidFill>
                <a:latin typeface="Arial" panose="020B0604020202020204" pitchFamily="34" charset="0"/>
                <a:ea typeface="楷体_GB2312" pitchFamily="49" charset="-122"/>
              </a:rPr>
            </a:br>
            <a:r>
              <a:rPr lang="en-US" altLang="zh-CN" b="1" dirty="0">
                <a:solidFill>
                  <a:schemeClr val="tx1"/>
                </a:solidFill>
                <a:latin typeface="Arial" panose="020B0604020202020204" pitchFamily="34" charset="0"/>
                <a:ea typeface="楷体_GB2312" pitchFamily="49" charset="-122"/>
              </a:rPr>
              <a:t>            </a:t>
            </a:r>
            <a:r>
              <a:rPr lang="en-US" altLang="zh-CN" sz="2585" b="1" dirty="0">
                <a:solidFill>
                  <a:schemeClr val="tx1"/>
                </a:solidFill>
                <a:latin typeface="Arial" panose="020B0604020202020204" pitchFamily="34" charset="0"/>
                <a:ea typeface="楷体_GB2312" pitchFamily="49" charset="-122"/>
              </a:rPr>
              <a:t>/*</a:t>
            </a:r>
            <a:r>
              <a:rPr lang="zh-CN" altLang="en-US" sz="2585" b="1" dirty="0">
                <a:solidFill>
                  <a:schemeClr val="tx1"/>
                </a:solidFill>
                <a:latin typeface="Arial" panose="020B0604020202020204" pitchFamily="34" charset="0"/>
                <a:ea typeface="楷体_GB2312" pitchFamily="49" charset="-122"/>
              </a:rPr>
              <a:t>稀疏矩阵对应的三元组表示的类型 *</a:t>
            </a:r>
            <a:r>
              <a:rPr lang="en-US" altLang="zh-CN" sz="2585" b="1" dirty="0">
                <a:solidFill>
                  <a:schemeClr val="tx1"/>
                </a:solidFill>
                <a:latin typeface="Arial" panose="020B0604020202020204" pitchFamily="34" charset="0"/>
                <a:ea typeface="楷体_GB2312" pitchFamily="49" charset="-122"/>
              </a:rPr>
              <a:t>/</a:t>
            </a:r>
          </a:p>
        </p:txBody>
      </p:sp>
      <p:sp>
        <p:nvSpPr>
          <p:cNvPr id="4" name="TextBox 3">
            <a:extLst>
              <a:ext uri="{FF2B5EF4-FFF2-40B4-BE49-F238E27FC236}">
                <a16:creationId xmlns:a16="http://schemas.microsoft.com/office/drawing/2014/main" id="{0D1C6077-FA1B-C44D-B77A-40E1156BD70A}"/>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2816357654"/>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A2C3AF7B-A099-B145-98B4-AEF0E38ACB86}"/>
              </a:ext>
            </a:extLst>
          </p:cNvPr>
          <p:cNvSpPr>
            <a:spLocks noGrp="1" noChangeArrowheads="1"/>
          </p:cNvSpPr>
          <p:nvPr>
            <p:ph type="title"/>
          </p:nvPr>
        </p:nvSpPr>
        <p:spPr>
          <a:xfrm>
            <a:off x="457200" y="1097573"/>
            <a:ext cx="8229600" cy="5654919"/>
          </a:xfrm>
        </p:spPr>
        <p:txBody>
          <a:bodyPr/>
          <a:lstStyle/>
          <a:p>
            <a:r>
              <a:rPr lang="en-US" altLang="zh-CN" sz="2400" b="1">
                <a:solidFill>
                  <a:schemeClr val="tx1"/>
                </a:solidFill>
                <a:latin typeface="Times New Roman" panose="02020603050405020304" pitchFamily="18" charset="0"/>
                <a:ea typeface="楷体_GB2312" pitchFamily="49" charset="-122"/>
              </a:rPr>
              <a:t>1</a:t>
            </a:r>
            <a:r>
              <a:rPr lang="zh-CN" altLang="en-US" sz="2400" b="1">
                <a:solidFill>
                  <a:schemeClr val="tx1"/>
                </a:solidFill>
                <a:latin typeface="Times New Roman" panose="02020603050405020304" pitchFamily="18" charset="0"/>
                <a:ea typeface="楷体_GB2312" pitchFamily="49" charset="-122"/>
              </a:rPr>
              <a:t>、产生稀疏矩阵三元组表示的算法</a:t>
            </a:r>
            <a:br>
              <a:rPr lang="zh-CN" altLang="en-US"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void  compressmatrix(matrix A , spmatrix B)</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  int i, j, k=1;</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for ( i=0; i&lt;A.m; i++)</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for (j=0; j&lt;A.n; 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if (A.data[i][j] !=0)    </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  B[k][0]=i;</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B[k][1]=j;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B[k][2]=A.data[i][j];</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k++;</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B[0][0]=A.m; B[0][1]=A.n;</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B[0][2]=k-1;</a:t>
            </a:r>
            <a:br>
              <a:rPr lang="en-US" altLang="zh-CN" sz="2400" b="1">
                <a:solidFill>
                  <a:schemeClr val="tx1"/>
                </a:solidFill>
                <a:latin typeface="Times New Roman" panose="02020603050405020304" pitchFamily="18" charset="0"/>
                <a:ea typeface="楷体_GB2312" pitchFamily="49" charset="-122"/>
              </a:rPr>
            </a:br>
            <a:r>
              <a:rPr lang="en-US" altLang="zh-CN" sz="2400" b="1">
                <a:solidFill>
                  <a:schemeClr val="tx1"/>
                </a:solidFill>
                <a:latin typeface="Times New Roman" panose="02020603050405020304" pitchFamily="18" charset="0"/>
                <a:ea typeface="楷体_GB2312" pitchFamily="49" charset="-122"/>
              </a:rPr>
              <a:t>}  </a:t>
            </a:r>
          </a:p>
        </p:txBody>
      </p:sp>
      <p:sp>
        <p:nvSpPr>
          <p:cNvPr id="3" name="TextBox 2">
            <a:extLst>
              <a:ext uri="{FF2B5EF4-FFF2-40B4-BE49-F238E27FC236}">
                <a16:creationId xmlns:a16="http://schemas.microsoft.com/office/drawing/2014/main" id="{18FE3A6B-CB8F-984F-8A54-6A217ADD703C}"/>
              </a:ext>
            </a:extLst>
          </p:cNvPr>
          <p:cNvSpPr txBox="1"/>
          <p:nvPr/>
        </p:nvSpPr>
        <p:spPr>
          <a:xfrm>
            <a:off x="683568" y="271028"/>
            <a:ext cx="1492716" cy="461665"/>
          </a:xfrm>
          <a:prstGeom prst="rect">
            <a:avLst/>
          </a:prstGeom>
          <a:noFill/>
        </p:spPr>
        <p:txBody>
          <a:bodyPr wrap="none" rtlCol="0">
            <a:spAutoFit/>
          </a:bodyPr>
          <a:lstStyle/>
          <a:p>
            <a:r>
              <a:rPr lang="en-US" altLang="zh-CN" dirty="0">
                <a:solidFill>
                  <a:schemeClr val="bg1"/>
                </a:solidFill>
                <a:sym typeface="+mn-lt"/>
              </a:rPr>
              <a:t> </a:t>
            </a:r>
            <a:r>
              <a:rPr lang="zh-CN" altLang="en-US" dirty="0">
                <a:solidFill>
                  <a:schemeClr val="bg1"/>
                </a:solidFill>
                <a:sym typeface="+mn-lt"/>
              </a:rPr>
              <a:t>稀疏矩阵</a:t>
            </a:r>
            <a:endParaRPr lang="en-US" dirty="0">
              <a:solidFill>
                <a:schemeClr val="bg1"/>
              </a:solidFill>
            </a:endParaRPr>
          </a:p>
        </p:txBody>
      </p:sp>
    </p:spTree>
    <p:extLst>
      <p:ext uri="{BB962C8B-B14F-4D97-AF65-F5344CB8AC3E}">
        <p14:creationId xmlns:p14="http://schemas.microsoft.com/office/powerpoint/2010/main" val="3197469788"/>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0FEC272-7C2C-6B4A-A658-83B55D87B794}"/>
              </a:ext>
            </a:extLst>
          </p:cNvPr>
          <p:cNvSpPr>
            <a:spLocks noGrp="1" noChangeArrowheads="1"/>
          </p:cNvSpPr>
          <p:nvPr>
            <p:ph type="title"/>
          </p:nvPr>
        </p:nvSpPr>
        <p:spPr>
          <a:xfrm>
            <a:off x="1331913" y="260350"/>
            <a:ext cx="6408737" cy="452438"/>
          </a:xfrm>
        </p:spPr>
        <p:txBody>
          <a:bodyPr/>
          <a:lstStyle/>
          <a:p>
            <a:pPr eaLnBrk="1" hangingPunct="1"/>
            <a:r>
              <a:rPr lang="zh-CN" altLang="en-US" dirty="0"/>
              <a:t> </a:t>
            </a:r>
            <a:r>
              <a:rPr lang="en-US" altLang="zh-CN" dirty="0"/>
              <a:t> </a:t>
            </a:r>
            <a:r>
              <a:rPr lang="zh-CN" altLang="en-US" dirty="0"/>
              <a:t>稀疏矩阵的压缩存储</a:t>
            </a:r>
          </a:p>
        </p:txBody>
      </p:sp>
      <p:sp>
        <p:nvSpPr>
          <p:cNvPr id="380931" name="Rectangle 3">
            <a:extLst>
              <a:ext uri="{FF2B5EF4-FFF2-40B4-BE49-F238E27FC236}">
                <a16:creationId xmlns:a16="http://schemas.microsoft.com/office/drawing/2014/main" id="{F2307BE6-518A-3C43-83DC-61206347B8A0}"/>
              </a:ext>
            </a:extLst>
          </p:cNvPr>
          <p:cNvSpPr>
            <a:spLocks noGrp="1" noChangeArrowheads="1"/>
          </p:cNvSpPr>
          <p:nvPr>
            <p:ph type="body" idx="1"/>
          </p:nvPr>
        </p:nvSpPr>
        <p:spPr>
          <a:xfrm>
            <a:off x="468313" y="765175"/>
            <a:ext cx="7848600" cy="5327650"/>
          </a:xfrm>
        </p:spPr>
        <p:txBody>
          <a:bodyPr/>
          <a:lstStyle/>
          <a:p>
            <a:pPr lvl="1" eaLnBrk="1" hangingPunct="1">
              <a:buFont typeface="Wingdings" pitchFamily="2" charset="2"/>
              <a:buNone/>
            </a:pPr>
            <a:r>
              <a:rPr lang="zh-CN" altLang="en-US" sz="2000" dirty="0">
                <a:latin typeface="隶书" pitchFamily="49" charset="-122"/>
                <a:ea typeface="隶书" pitchFamily="49" charset="-122"/>
              </a:rPr>
              <a:t> 什么是稀疏矩阵</a:t>
            </a:r>
          </a:p>
          <a:p>
            <a:pPr lvl="1" eaLnBrk="1" hangingPunct="1">
              <a:lnSpc>
                <a:spcPct val="140000"/>
              </a:lnSpc>
              <a:buFont typeface="Wingdings" pitchFamily="2" charset="2"/>
              <a:buNone/>
            </a:pPr>
            <a:r>
              <a:rPr lang="zh-CN" altLang="en-US" sz="2000" dirty="0"/>
              <a:t>          所谓稀疏矩阵，假设在</a:t>
            </a:r>
            <a:r>
              <a:rPr lang="en-US" altLang="zh-CN" sz="2000" dirty="0" err="1"/>
              <a:t>m×n</a:t>
            </a:r>
            <a:r>
              <a:rPr lang="zh-CN" altLang="en-US" sz="2000" dirty="0"/>
              <a:t>矩阵中，有</a:t>
            </a:r>
            <a:r>
              <a:rPr lang="en-US" altLang="zh-CN" sz="2000" dirty="0"/>
              <a:t>t</a:t>
            </a:r>
            <a:r>
              <a:rPr lang="zh-CN" altLang="en-US" sz="2000" dirty="0"/>
              <a:t>个元素不为零，令</a:t>
            </a:r>
            <a:r>
              <a:rPr lang="en-US" altLang="zh-CN" sz="2000" dirty="0"/>
              <a:t>=</a:t>
            </a:r>
            <a:r>
              <a:rPr lang="zh-CN" altLang="en-US" sz="2000" dirty="0"/>
              <a:t>，为矩阵的稀疏因子，如果≤</a:t>
            </a:r>
            <a:r>
              <a:rPr lang="en-US" altLang="zh-CN" sz="2000" dirty="0"/>
              <a:t>0.05</a:t>
            </a:r>
            <a:r>
              <a:rPr lang="zh-CN" altLang="en-US" sz="2000" dirty="0"/>
              <a:t>，则称矩阵为稀疏矩阵。通俗来讲，若矩阵中大多数元素值为零，只有很少的非零元素，这样的矩阵就是稀疏矩阵。</a:t>
            </a:r>
          </a:p>
          <a:p>
            <a:pPr lvl="1" eaLnBrk="1" hangingPunct="1">
              <a:lnSpc>
                <a:spcPct val="140000"/>
              </a:lnSpc>
              <a:buFont typeface="Wingdings" pitchFamily="2" charset="2"/>
              <a:buNone/>
            </a:pPr>
            <a:r>
              <a:rPr lang="zh-CN" altLang="en-US" sz="2000" dirty="0"/>
              <a:t>         例如，图 是一个</a:t>
            </a:r>
            <a:r>
              <a:rPr lang="en-US" altLang="zh-CN" sz="2000" dirty="0"/>
              <a:t>6×7</a:t>
            </a:r>
            <a:r>
              <a:rPr lang="zh-CN" altLang="en-US" sz="2000" dirty="0"/>
              <a:t>的稀疏矩阵。</a:t>
            </a:r>
          </a:p>
        </p:txBody>
      </p:sp>
      <p:sp>
        <p:nvSpPr>
          <p:cNvPr id="40964" name="Rectangle 8">
            <a:extLst>
              <a:ext uri="{FF2B5EF4-FFF2-40B4-BE49-F238E27FC236}">
                <a16:creationId xmlns:a16="http://schemas.microsoft.com/office/drawing/2014/main" id="{1DC4FBFF-72AC-F344-AA40-1FB899C16FFA}"/>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0965" name="Rectangle 10">
            <a:extLst>
              <a:ext uri="{FF2B5EF4-FFF2-40B4-BE49-F238E27FC236}">
                <a16:creationId xmlns:a16="http://schemas.microsoft.com/office/drawing/2014/main" id="{94F626ED-485A-A341-B999-38AC08CD09FD}"/>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40966" name="图片 1">
            <a:extLst>
              <a:ext uri="{FF2B5EF4-FFF2-40B4-BE49-F238E27FC236}">
                <a16:creationId xmlns:a16="http://schemas.microsoft.com/office/drawing/2014/main" id="{9FCC5D40-6723-9D43-B49A-0D8617030B1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386733" y="3770312"/>
            <a:ext cx="4969326" cy="217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9561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0931">
                                            <p:txEl>
                                              <p:pRg st="0" end="0"/>
                                            </p:txEl>
                                          </p:spTgt>
                                        </p:tgtEl>
                                        <p:attrNameLst>
                                          <p:attrName>style.visibility</p:attrName>
                                        </p:attrNameLst>
                                      </p:cBhvr>
                                      <p:to>
                                        <p:strVal val="visible"/>
                                      </p:to>
                                    </p:set>
                                    <p:anim calcmode="lin" valueType="num">
                                      <p:cBhvr additive="base">
                                        <p:cTn id="7" dur="500" fill="hold"/>
                                        <p:tgtEl>
                                          <p:spTgt spid="3809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809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80931">
                                            <p:txEl>
                                              <p:pRg st="1" end="1"/>
                                            </p:txEl>
                                          </p:spTgt>
                                        </p:tgtEl>
                                        <p:attrNameLst>
                                          <p:attrName>style.visibility</p:attrName>
                                        </p:attrNameLst>
                                      </p:cBhvr>
                                      <p:to>
                                        <p:strVal val="visible"/>
                                      </p:to>
                                    </p:set>
                                    <p:anim calcmode="lin" valueType="num">
                                      <p:cBhvr additive="base">
                                        <p:cTn id="13" dur="500" fill="hold"/>
                                        <p:tgtEl>
                                          <p:spTgt spid="3809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809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80931">
                                            <p:txEl>
                                              <p:pRg st="2" end="2"/>
                                            </p:txEl>
                                          </p:spTgt>
                                        </p:tgtEl>
                                        <p:attrNameLst>
                                          <p:attrName>style.visibility</p:attrName>
                                        </p:attrNameLst>
                                      </p:cBhvr>
                                      <p:to>
                                        <p:strVal val="visible"/>
                                      </p:to>
                                    </p:set>
                                    <p:anim calcmode="lin" valueType="num">
                                      <p:cBhvr additive="base">
                                        <p:cTn id="19" dur="500" fill="hold"/>
                                        <p:tgtEl>
                                          <p:spTgt spid="3809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8093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build="p" bldLvl="2"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3" name="Rectangle 3">
            <a:extLst>
              <a:ext uri="{FF2B5EF4-FFF2-40B4-BE49-F238E27FC236}">
                <a16:creationId xmlns:a16="http://schemas.microsoft.com/office/drawing/2014/main" id="{C02189E4-AFE6-7644-A209-89399D111A69}"/>
              </a:ext>
            </a:extLst>
          </p:cNvPr>
          <p:cNvSpPr>
            <a:spLocks noGrp="1" noChangeArrowheads="1"/>
          </p:cNvSpPr>
          <p:nvPr>
            <p:ph type="body" idx="1"/>
          </p:nvPr>
        </p:nvSpPr>
        <p:spPr>
          <a:xfrm>
            <a:off x="468313" y="765175"/>
            <a:ext cx="8351837" cy="5688013"/>
          </a:xfrm>
        </p:spPr>
        <p:txBody>
          <a:bodyPr/>
          <a:lstStyle/>
          <a:p>
            <a:pPr eaLnBrk="1" hangingPunct="1">
              <a:lnSpc>
                <a:spcPct val="140000"/>
              </a:lnSpc>
            </a:pPr>
            <a:r>
              <a:rPr lang="zh-CN" altLang="en-US" sz="2400" b="0" dirty="0">
                <a:latin typeface="隶书" pitchFamily="49" charset="-122"/>
                <a:ea typeface="隶书" pitchFamily="49" charset="-122"/>
              </a:rPr>
              <a:t> 稀疏矩阵抽象数据类型</a:t>
            </a:r>
          </a:p>
          <a:p>
            <a:pPr eaLnBrk="1" hangingPunct="1">
              <a:lnSpc>
                <a:spcPct val="140000"/>
              </a:lnSpc>
            </a:pPr>
            <a:r>
              <a:rPr lang="zh-CN" altLang="en-US" dirty="0"/>
              <a:t>     </a:t>
            </a:r>
            <a:r>
              <a:rPr lang="en-US" altLang="zh-CN" dirty="0"/>
              <a:t>1</a:t>
            </a:r>
            <a:r>
              <a:rPr lang="zh-CN" altLang="en-US" dirty="0"/>
              <a:t>．数据对象集合</a:t>
            </a:r>
          </a:p>
          <a:p>
            <a:pPr eaLnBrk="1" hangingPunct="1">
              <a:lnSpc>
                <a:spcPct val="140000"/>
              </a:lnSpc>
            </a:pPr>
            <a:r>
              <a:rPr lang="zh-CN" altLang="en-US" dirty="0"/>
              <a:t>     在</a:t>
            </a:r>
            <a:r>
              <a:rPr lang="en-US" altLang="zh-CN" dirty="0"/>
              <a:t>C</a:t>
            </a:r>
            <a:r>
              <a:rPr lang="zh-CN" altLang="en-US" dirty="0"/>
              <a:t>语言中，稀疏矩阵其实是一个特殊的二维数组。数组中的元素大多数是零，只有少数的非零元素。从数据结构的角度上看，稀疏矩阵可看成是线性表的线性表。</a:t>
            </a:r>
          </a:p>
          <a:p>
            <a:pPr eaLnBrk="1" hangingPunct="1"/>
            <a:r>
              <a:rPr lang="zh-CN" altLang="en-US" dirty="0"/>
              <a:t>     </a:t>
            </a:r>
            <a:r>
              <a:rPr lang="en-US" altLang="zh-CN" dirty="0"/>
              <a:t>2</a:t>
            </a:r>
            <a:r>
              <a:rPr lang="zh-CN" altLang="en-US" dirty="0"/>
              <a:t>．基本操作集合</a:t>
            </a:r>
          </a:p>
          <a:p>
            <a:pPr eaLnBrk="1" hangingPunct="1"/>
            <a:r>
              <a:rPr lang="zh-CN" altLang="en-US" dirty="0"/>
              <a:t>   （</a:t>
            </a:r>
            <a:r>
              <a:rPr lang="en-US" altLang="zh-CN" dirty="0"/>
              <a:t>1</a:t>
            </a:r>
            <a:r>
              <a:rPr lang="zh-CN" altLang="en-US" dirty="0"/>
              <a:t>）</a:t>
            </a:r>
            <a:r>
              <a:rPr lang="en-US" altLang="zh-CN" dirty="0" err="1"/>
              <a:t>CreateMatrix</a:t>
            </a:r>
            <a:r>
              <a:rPr lang="en-US" altLang="zh-CN" dirty="0"/>
              <a:t>(&amp;M)</a:t>
            </a:r>
            <a:r>
              <a:rPr lang="zh-CN" altLang="en-US" dirty="0"/>
              <a:t>：创建稀疏</a:t>
            </a:r>
            <a:r>
              <a:rPr lang="en-US" altLang="zh-CN" dirty="0"/>
              <a:t>M</a:t>
            </a:r>
            <a:r>
              <a:rPr lang="zh-CN" altLang="en-US" dirty="0"/>
              <a:t>。根据输入的行号、列号和元素值创建稀疏矩阵。</a:t>
            </a:r>
          </a:p>
          <a:p>
            <a:pPr eaLnBrk="1" hangingPunct="1"/>
            <a:r>
              <a:rPr lang="zh-CN" altLang="en-US" dirty="0"/>
              <a:t>   （</a:t>
            </a:r>
            <a:r>
              <a:rPr lang="en-US" altLang="zh-CN" dirty="0"/>
              <a:t>2</a:t>
            </a:r>
            <a:r>
              <a:rPr lang="zh-CN" altLang="en-US" dirty="0"/>
              <a:t>）</a:t>
            </a:r>
            <a:r>
              <a:rPr lang="en-US" altLang="zh-CN" dirty="0" err="1"/>
              <a:t>DestroyMatrix</a:t>
            </a:r>
            <a:r>
              <a:rPr lang="en-US" altLang="zh-CN" dirty="0"/>
              <a:t>(&amp;M)</a:t>
            </a:r>
            <a:r>
              <a:rPr lang="zh-CN" altLang="en-US" dirty="0"/>
              <a:t>：销毁稀疏矩阵</a:t>
            </a:r>
            <a:r>
              <a:rPr lang="en-US" altLang="zh-CN" dirty="0"/>
              <a:t>M</a:t>
            </a:r>
            <a:r>
              <a:rPr lang="zh-CN" altLang="en-US" dirty="0"/>
              <a:t>。将稀疏矩阵的行数、列数、非零元素的个数置为零。</a:t>
            </a:r>
          </a:p>
          <a:p>
            <a:pPr eaLnBrk="1" hangingPunct="1"/>
            <a:r>
              <a:rPr lang="zh-CN" altLang="en-US" dirty="0"/>
              <a:t>   （</a:t>
            </a:r>
            <a:r>
              <a:rPr lang="en-US" altLang="zh-CN" dirty="0"/>
              <a:t>3</a:t>
            </a:r>
            <a:r>
              <a:rPr lang="zh-CN" altLang="en-US" dirty="0"/>
              <a:t>）</a:t>
            </a:r>
            <a:r>
              <a:rPr lang="en-US" altLang="zh-CN" dirty="0" err="1"/>
              <a:t>PrintMatrix</a:t>
            </a:r>
            <a:r>
              <a:rPr lang="en-US" altLang="zh-CN" dirty="0"/>
              <a:t>(M)</a:t>
            </a:r>
            <a:r>
              <a:rPr lang="zh-CN" altLang="en-US" dirty="0"/>
              <a:t>：打印稀疏矩阵中的元素。按照以行为主序或列为主序输出稀疏矩阵的元素。</a:t>
            </a:r>
          </a:p>
        </p:txBody>
      </p:sp>
      <p:sp>
        <p:nvSpPr>
          <p:cNvPr id="43011" name="Rectangle 4">
            <a:extLst>
              <a:ext uri="{FF2B5EF4-FFF2-40B4-BE49-F238E27FC236}">
                <a16:creationId xmlns:a16="http://schemas.microsoft.com/office/drawing/2014/main" id="{BEEC81E5-83B3-C44E-B31E-F6C32E2E919A}"/>
              </a:ext>
            </a:extLst>
          </p:cNvPr>
          <p:cNvSpPr>
            <a:spLocks noChangeArrowheads="1"/>
          </p:cNvSpPr>
          <p:nvPr/>
        </p:nvSpPr>
        <p:spPr bwMode="auto">
          <a:xfrm>
            <a:off x="754817" y="304800"/>
            <a:ext cx="79009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r>
              <a:rPr lang="zh-CN" altLang="en-US" sz="3200" dirty="0">
                <a:solidFill>
                  <a:schemeClr val="bg1"/>
                </a:solidFill>
              </a:rPr>
              <a:t> 稀疏矩阵的压缩存储</a:t>
            </a:r>
          </a:p>
        </p:txBody>
      </p:sp>
    </p:spTree>
    <p:extLst>
      <p:ext uri="{BB962C8B-B14F-4D97-AF65-F5344CB8AC3E}">
        <p14:creationId xmlns:p14="http://schemas.microsoft.com/office/powerpoint/2010/main" val="4103146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84003">
                                            <p:txEl>
                                              <p:pRg st="0" end="0"/>
                                            </p:txEl>
                                          </p:spTgt>
                                        </p:tgtEl>
                                        <p:attrNameLst>
                                          <p:attrName>style.visibility</p:attrName>
                                        </p:attrNameLst>
                                      </p:cBhvr>
                                      <p:to>
                                        <p:strVal val="visible"/>
                                      </p:to>
                                    </p:set>
                                    <p:anim calcmode="discrete" valueType="clr">
                                      <p:cBhvr override="childStyle">
                                        <p:cTn id="7" dur="80"/>
                                        <p:tgtEl>
                                          <p:spTgt spid="384003">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84003">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84003">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84003">
                                            <p:txEl>
                                              <p:pRg st="1" end="1"/>
                                            </p:txEl>
                                          </p:spTgt>
                                        </p:tgtEl>
                                        <p:attrNameLst>
                                          <p:attrName>style.visibility</p:attrName>
                                        </p:attrNameLst>
                                      </p:cBhvr>
                                      <p:to>
                                        <p:strVal val="visible"/>
                                      </p:to>
                                    </p:set>
                                    <p:anim calcmode="discrete" valueType="clr">
                                      <p:cBhvr override="childStyle">
                                        <p:cTn id="14" dur="80"/>
                                        <p:tgtEl>
                                          <p:spTgt spid="384003">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84003">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84003">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84003">
                                            <p:txEl>
                                              <p:pRg st="2" end="2"/>
                                            </p:txEl>
                                          </p:spTgt>
                                        </p:tgtEl>
                                        <p:attrNameLst>
                                          <p:attrName>style.visibility</p:attrName>
                                        </p:attrNameLst>
                                      </p:cBhvr>
                                      <p:to>
                                        <p:strVal val="visible"/>
                                      </p:to>
                                    </p:set>
                                    <p:anim calcmode="discrete" valueType="clr">
                                      <p:cBhvr override="childStyle">
                                        <p:cTn id="21" dur="80"/>
                                        <p:tgtEl>
                                          <p:spTgt spid="384003">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84003">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84003">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84003">
                                            <p:txEl>
                                              <p:pRg st="6" end="6"/>
                                            </p:txEl>
                                          </p:spTgt>
                                        </p:tgtEl>
                                        <p:attrNameLst>
                                          <p:attrName>style.visibility</p:attrName>
                                        </p:attrNameLst>
                                      </p:cBhvr>
                                      <p:to>
                                        <p:strVal val="visible"/>
                                      </p:to>
                                    </p:set>
                                    <p:anim calcmode="discrete" valueType="clr">
                                      <p:cBhvr override="childStyle">
                                        <p:cTn id="28" dur="80"/>
                                        <p:tgtEl>
                                          <p:spTgt spid="384003">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84003">
                                            <p:txEl>
                                              <p:pRg st="6" end="6"/>
                                            </p:txEl>
                                          </p:spTgt>
                                        </p:tgtEl>
                                        <p:attrNameLst>
                                          <p:attrName>fillcolor</p:attrName>
                                        </p:attrNameLst>
                                      </p:cBhvr>
                                      <p:tavLst>
                                        <p:tav tm="0">
                                          <p:val>
                                            <p:clrVal>
                                              <a:schemeClr val="accent2"/>
                                            </p:clrVal>
                                          </p:val>
                                        </p:tav>
                                        <p:tav tm="50000">
                                          <p:val>
                                            <p:clrVal>
                                              <a:schemeClr val="hlink"/>
                                            </p:clrVal>
                                          </p:val>
                                        </p:tav>
                                      </p:tavLst>
                                    </p:anim>
                                    <p:set>
                                      <p:cBhvr>
                                        <p:cTn id="30" dur="80"/>
                                        <p:tgtEl>
                                          <p:spTgt spid="384003">
                                            <p:txEl>
                                              <p:pRg st="6" end="6"/>
                                            </p:txEl>
                                          </p:spTgt>
                                        </p:tgtEl>
                                        <p:attrNameLst>
                                          <p:attrName>fill.type</p:attrName>
                                        </p:attrNameLst>
                                      </p:cBhvr>
                                      <p:to>
                                        <p:strVal val="solid"/>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7" presetClass="entr" presetSubtype="0" fill="hold" nodeType="clickEffect">
                                  <p:stCondLst>
                                    <p:cond delay="0"/>
                                  </p:stCondLst>
                                  <p:iterate type="lt">
                                    <p:tmPct val="50000"/>
                                  </p:iterate>
                                  <p:childTnLst>
                                    <p:set>
                                      <p:cBhvr>
                                        <p:cTn id="34" dur="1" fill="hold">
                                          <p:stCondLst>
                                            <p:cond delay="0"/>
                                          </p:stCondLst>
                                        </p:cTn>
                                        <p:tgtEl>
                                          <p:spTgt spid="384003">
                                            <p:txEl>
                                              <p:pRg st="3" end="3"/>
                                            </p:txEl>
                                          </p:spTgt>
                                        </p:tgtEl>
                                        <p:attrNameLst>
                                          <p:attrName>style.visibility</p:attrName>
                                        </p:attrNameLst>
                                      </p:cBhvr>
                                      <p:to>
                                        <p:strVal val="visible"/>
                                      </p:to>
                                    </p:set>
                                    <p:anim calcmode="discrete" valueType="clr">
                                      <p:cBhvr override="childStyle">
                                        <p:cTn id="35" dur="80"/>
                                        <p:tgtEl>
                                          <p:spTgt spid="384003">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6" dur="80"/>
                                        <p:tgtEl>
                                          <p:spTgt spid="384003">
                                            <p:txEl>
                                              <p:pRg st="3" end="3"/>
                                            </p:txEl>
                                          </p:spTgt>
                                        </p:tgtEl>
                                        <p:attrNameLst>
                                          <p:attrName>fillcolor</p:attrName>
                                        </p:attrNameLst>
                                      </p:cBhvr>
                                      <p:tavLst>
                                        <p:tav tm="0">
                                          <p:val>
                                            <p:clrVal>
                                              <a:schemeClr val="accent2"/>
                                            </p:clrVal>
                                          </p:val>
                                        </p:tav>
                                        <p:tav tm="50000">
                                          <p:val>
                                            <p:clrVal>
                                              <a:schemeClr val="hlink"/>
                                            </p:clrVal>
                                          </p:val>
                                        </p:tav>
                                      </p:tavLst>
                                    </p:anim>
                                    <p:set>
                                      <p:cBhvr>
                                        <p:cTn id="37" dur="80"/>
                                        <p:tgtEl>
                                          <p:spTgt spid="384003">
                                            <p:txEl>
                                              <p:pRg st="3" end="3"/>
                                            </p:txEl>
                                          </p:spTgt>
                                        </p:tgtEl>
                                        <p:attrNameLst>
                                          <p:attrName>fill.type</p:attrName>
                                        </p:attrNameLst>
                                      </p:cBhvr>
                                      <p:to>
                                        <p:strVal val="solid"/>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7" presetClass="entr" presetSubtype="0" fill="hold" nodeType="clickEffect">
                                  <p:stCondLst>
                                    <p:cond delay="0"/>
                                  </p:stCondLst>
                                  <p:iterate type="lt">
                                    <p:tmPct val="50000"/>
                                  </p:iterate>
                                  <p:childTnLst>
                                    <p:set>
                                      <p:cBhvr>
                                        <p:cTn id="41" dur="1" fill="hold">
                                          <p:stCondLst>
                                            <p:cond delay="0"/>
                                          </p:stCondLst>
                                        </p:cTn>
                                        <p:tgtEl>
                                          <p:spTgt spid="384003">
                                            <p:txEl>
                                              <p:pRg st="4" end="4"/>
                                            </p:txEl>
                                          </p:spTgt>
                                        </p:tgtEl>
                                        <p:attrNameLst>
                                          <p:attrName>style.visibility</p:attrName>
                                        </p:attrNameLst>
                                      </p:cBhvr>
                                      <p:to>
                                        <p:strVal val="visible"/>
                                      </p:to>
                                    </p:set>
                                    <p:anim calcmode="discrete" valueType="clr">
                                      <p:cBhvr override="childStyle">
                                        <p:cTn id="42" dur="80"/>
                                        <p:tgtEl>
                                          <p:spTgt spid="384003">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3" dur="80"/>
                                        <p:tgtEl>
                                          <p:spTgt spid="384003">
                                            <p:txEl>
                                              <p:pRg st="4" end="4"/>
                                            </p:txEl>
                                          </p:spTgt>
                                        </p:tgtEl>
                                        <p:attrNameLst>
                                          <p:attrName>fillcolor</p:attrName>
                                        </p:attrNameLst>
                                      </p:cBhvr>
                                      <p:tavLst>
                                        <p:tav tm="0">
                                          <p:val>
                                            <p:clrVal>
                                              <a:schemeClr val="accent2"/>
                                            </p:clrVal>
                                          </p:val>
                                        </p:tav>
                                        <p:tav tm="50000">
                                          <p:val>
                                            <p:clrVal>
                                              <a:schemeClr val="hlink"/>
                                            </p:clrVal>
                                          </p:val>
                                        </p:tav>
                                      </p:tavLst>
                                    </p:anim>
                                    <p:set>
                                      <p:cBhvr>
                                        <p:cTn id="44" dur="80"/>
                                        <p:tgtEl>
                                          <p:spTgt spid="384003">
                                            <p:txEl>
                                              <p:pRg st="4" end="4"/>
                                            </p:txEl>
                                          </p:spTgt>
                                        </p:tgtEl>
                                        <p:attrNameLst>
                                          <p:attrName>fill.type</p:attrName>
                                        </p:attrNameLst>
                                      </p:cBhvr>
                                      <p:to>
                                        <p:strVal val="solid"/>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27" presetClass="entr" presetSubtype="0" fill="hold" nodeType="clickEffect">
                                  <p:stCondLst>
                                    <p:cond delay="0"/>
                                  </p:stCondLst>
                                  <p:iterate type="lt">
                                    <p:tmPct val="50000"/>
                                  </p:iterate>
                                  <p:childTnLst>
                                    <p:set>
                                      <p:cBhvr>
                                        <p:cTn id="48" dur="1" fill="hold">
                                          <p:stCondLst>
                                            <p:cond delay="0"/>
                                          </p:stCondLst>
                                        </p:cTn>
                                        <p:tgtEl>
                                          <p:spTgt spid="384003">
                                            <p:txEl>
                                              <p:pRg st="5" end="5"/>
                                            </p:txEl>
                                          </p:spTgt>
                                        </p:tgtEl>
                                        <p:attrNameLst>
                                          <p:attrName>style.visibility</p:attrName>
                                        </p:attrNameLst>
                                      </p:cBhvr>
                                      <p:to>
                                        <p:strVal val="visible"/>
                                      </p:to>
                                    </p:set>
                                    <p:anim calcmode="discrete" valueType="clr">
                                      <p:cBhvr override="childStyle">
                                        <p:cTn id="49" dur="80"/>
                                        <p:tgtEl>
                                          <p:spTgt spid="384003">
                                            <p:txEl>
                                              <p:pRg st="5" end="5"/>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50" dur="80"/>
                                        <p:tgtEl>
                                          <p:spTgt spid="384003">
                                            <p:txEl>
                                              <p:pRg st="5" end="5"/>
                                            </p:txEl>
                                          </p:spTgt>
                                        </p:tgtEl>
                                        <p:attrNameLst>
                                          <p:attrName>fillcolor</p:attrName>
                                        </p:attrNameLst>
                                      </p:cBhvr>
                                      <p:tavLst>
                                        <p:tav tm="0">
                                          <p:val>
                                            <p:clrVal>
                                              <a:schemeClr val="accent2"/>
                                            </p:clrVal>
                                          </p:val>
                                        </p:tav>
                                        <p:tav tm="50000">
                                          <p:val>
                                            <p:clrVal>
                                              <a:schemeClr val="hlink"/>
                                            </p:clrVal>
                                          </p:val>
                                        </p:tav>
                                      </p:tavLst>
                                    </p:anim>
                                    <p:set>
                                      <p:cBhvr>
                                        <p:cTn id="51" dur="80"/>
                                        <p:tgtEl>
                                          <p:spTgt spid="384003">
                                            <p:txEl>
                                              <p:pRg st="5" end="5"/>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5DDBF5B-7BC6-B547-9D07-393F8B5A46AC}"/>
              </a:ext>
            </a:extLst>
          </p:cNvPr>
          <p:cNvSpPr>
            <a:spLocks noGrp="1" noChangeArrowheads="1"/>
          </p:cNvSpPr>
          <p:nvPr>
            <p:ph type="title"/>
          </p:nvPr>
        </p:nvSpPr>
        <p:spPr>
          <a:xfrm>
            <a:off x="699294" y="247650"/>
            <a:ext cx="7745412" cy="517525"/>
          </a:xfrm>
        </p:spPr>
        <p:txBody>
          <a:bodyPr/>
          <a:lstStyle/>
          <a:p>
            <a:pPr eaLnBrk="1" hangingPunct="1"/>
            <a:r>
              <a:rPr lang="zh-CN" altLang="en-US" dirty="0"/>
              <a:t> 稀疏矩阵的压缩存储</a:t>
            </a:r>
          </a:p>
        </p:txBody>
      </p:sp>
      <p:sp>
        <p:nvSpPr>
          <p:cNvPr id="385027" name="Rectangle 3">
            <a:extLst>
              <a:ext uri="{FF2B5EF4-FFF2-40B4-BE49-F238E27FC236}">
                <a16:creationId xmlns:a16="http://schemas.microsoft.com/office/drawing/2014/main" id="{3039916B-FBC5-174C-81F7-77E117C6DEF8}"/>
              </a:ext>
            </a:extLst>
          </p:cNvPr>
          <p:cNvSpPr>
            <a:spLocks noGrp="1" noChangeArrowheads="1"/>
          </p:cNvSpPr>
          <p:nvPr>
            <p:ph type="body" idx="1"/>
          </p:nvPr>
        </p:nvSpPr>
        <p:spPr>
          <a:xfrm>
            <a:off x="539750" y="765175"/>
            <a:ext cx="7993063" cy="5716588"/>
          </a:xfrm>
        </p:spPr>
        <p:txBody>
          <a:bodyPr/>
          <a:lstStyle/>
          <a:p>
            <a:pPr marL="280988" indent="-280988" eaLnBrk="1" hangingPunct="1">
              <a:lnSpc>
                <a:spcPct val="100000"/>
              </a:lnSpc>
            </a:pPr>
            <a:r>
              <a:rPr lang="en-US" altLang="zh-CN" dirty="0"/>
              <a:t>      </a:t>
            </a:r>
            <a:r>
              <a:rPr lang="zh-CN" altLang="en-US" dirty="0"/>
              <a:t>（</a:t>
            </a:r>
            <a:r>
              <a:rPr lang="en-US" altLang="zh-CN" dirty="0"/>
              <a:t>4</a:t>
            </a:r>
            <a:r>
              <a:rPr lang="zh-CN" altLang="en-US" dirty="0"/>
              <a:t>）</a:t>
            </a:r>
            <a:r>
              <a:rPr lang="en-US" altLang="zh-CN" dirty="0" err="1"/>
              <a:t>CopyMatrix</a:t>
            </a:r>
            <a:r>
              <a:rPr lang="en-US" altLang="zh-CN" dirty="0"/>
              <a:t>(M,&amp;N)</a:t>
            </a:r>
            <a:r>
              <a:rPr lang="zh-CN" altLang="en-US" dirty="0"/>
              <a:t>：稀疏矩阵的复制操作。由稀疏矩阵</a:t>
            </a:r>
            <a:r>
              <a:rPr lang="en-US" altLang="zh-CN" dirty="0"/>
              <a:t>M</a:t>
            </a:r>
            <a:r>
              <a:rPr lang="zh-CN" altLang="en-US" dirty="0"/>
              <a:t>复制得到稀疏矩阵</a:t>
            </a:r>
            <a:r>
              <a:rPr lang="en-US" altLang="zh-CN" dirty="0"/>
              <a:t>N</a:t>
            </a:r>
            <a:r>
              <a:rPr lang="zh-CN" altLang="en-US" dirty="0"/>
              <a:t>。</a:t>
            </a:r>
          </a:p>
          <a:p>
            <a:pPr marL="280988" indent="-280988" eaLnBrk="1" hangingPunct="1">
              <a:lnSpc>
                <a:spcPct val="100000"/>
              </a:lnSpc>
            </a:pPr>
            <a:r>
              <a:rPr lang="zh-CN" altLang="en-US" dirty="0"/>
              <a:t>      （</a:t>
            </a:r>
            <a:r>
              <a:rPr lang="en-US" altLang="zh-CN" dirty="0"/>
              <a:t>5</a:t>
            </a:r>
            <a:r>
              <a:rPr lang="zh-CN" altLang="en-US" dirty="0"/>
              <a:t>）</a:t>
            </a:r>
            <a:r>
              <a:rPr lang="en-US" altLang="zh-CN" dirty="0" err="1"/>
              <a:t>AddMatrix</a:t>
            </a:r>
            <a:r>
              <a:rPr lang="en-US" altLang="zh-CN" dirty="0"/>
              <a:t>(M,N,&amp;Q)</a:t>
            </a:r>
            <a:r>
              <a:rPr lang="zh-CN" altLang="en-US" dirty="0"/>
              <a:t>：稀疏矩阵的相加操作。将两个稀疏矩阵</a:t>
            </a:r>
            <a:r>
              <a:rPr lang="en-US" altLang="zh-CN" dirty="0"/>
              <a:t>M</a:t>
            </a:r>
            <a:r>
              <a:rPr lang="zh-CN" altLang="en-US" dirty="0"/>
              <a:t>和</a:t>
            </a:r>
            <a:r>
              <a:rPr lang="en-US" altLang="zh-CN" dirty="0"/>
              <a:t>N</a:t>
            </a:r>
            <a:r>
              <a:rPr lang="zh-CN" altLang="en-US" dirty="0"/>
              <a:t>的对应行和列的元素相加，将结果存入稀疏矩阵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6</a:t>
            </a:r>
            <a:r>
              <a:rPr lang="zh-CN" altLang="en-US" dirty="0"/>
              <a:t>）</a:t>
            </a:r>
            <a:r>
              <a:rPr lang="en-US" altLang="zh-CN" dirty="0" err="1"/>
              <a:t>SubMatrix</a:t>
            </a:r>
            <a:r>
              <a:rPr lang="en-US" altLang="zh-CN" dirty="0"/>
              <a:t>(M,N,&amp;Q)</a:t>
            </a:r>
            <a:r>
              <a:rPr lang="zh-CN" altLang="en-US" dirty="0"/>
              <a:t>：稀疏矩阵的相减操作。将两个稀疏矩阵</a:t>
            </a:r>
            <a:r>
              <a:rPr lang="en-US" altLang="zh-CN" dirty="0"/>
              <a:t>M</a:t>
            </a:r>
            <a:r>
              <a:rPr lang="zh-CN" altLang="en-US" dirty="0"/>
              <a:t>和</a:t>
            </a:r>
            <a:r>
              <a:rPr lang="en-US" altLang="zh-CN" dirty="0"/>
              <a:t>N</a:t>
            </a:r>
            <a:r>
              <a:rPr lang="zh-CN" altLang="en-US" dirty="0"/>
              <a:t>的对应行和列的元素相减，将结果存入稀疏矩阵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7</a:t>
            </a:r>
            <a:r>
              <a:rPr lang="zh-CN" altLang="en-US" dirty="0"/>
              <a:t>）</a:t>
            </a:r>
            <a:r>
              <a:rPr lang="en-US" altLang="zh-CN" dirty="0" err="1"/>
              <a:t>MultMatrix</a:t>
            </a:r>
            <a:r>
              <a:rPr lang="en-US" altLang="zh-CN" dirty="0"/>
              <a:t>(M,N,&amp;Q)</a:t>
            </a:r>
            <a:r>
              <a:rPr lang="zh-CN" altLang="en-US" dirty="0"/>
              <a:t>：稀疏矩阵的相乘操作。将两个稀疏矩阵</a:t>
            </a:r>
            <a:r>
              <a:rPr lang="en-US" altLang="zh-CN" dirty="0"/>
              <a:t>M</a:t>
            </a:r>
            <a:r>
              <a:rPr lang="zh-CN" altLang="en-US" dirty="0"/>
              <a:t>和</a:t>
            </a:r>
            <a:r>
              <a:rPr lang="en-US" altLang="zh-CN" dirty="0"/>
              <a:t>N</a:t>
            </a:r>
            <a:r>
              <a:rPr lang="zh-CN" altLang="en-US" dirty="0"/>
              <a:t>相乘，将结果存入稀疏矩阵</a:t>
            </a:r>
            <a:r>
              <a:rPr lang="en-US" altLang="zh-CN" dirty="0"/>
              <a:t>Q</a:t>
            </a:r>
            <a:r>
              <a:rPr lang="zh-CN" altLang="en-US" dirty="0"/>
              <a:t>。</a:t>
            </a:r>
          </a:p>
          <a:p>
            <a:pPr marL="280988" indent="-280988" eaLnBrk="1" hangingPunct="1">
              <a:lnSpc>
                <a:spcPct val="100000"/>
              </a:lnSpc>
            </a:pPr>
            <a:r>
              <a:rPr lang="zh-CN" altLang="en-US" dirty="0"/>
              <a:t>      （</a:t>
            </a:r>
            <a:r>
              <a:rPr lang="en-US" altLang="zh-CN" dirty="0"/>
              <a:t>8</a:t>
            </a:r>
            <a:r>
              <a:rPr lang="zh-CN" altLang="en-US" dirty="0"/>
              <a:t>）</a:t>
            </a:r>
            <a:r>
              <a:rPr lang="en-US" altLang="zh-CN" dirty="0" err="1"/>
              <a:t>TransposeMatrix</a:t>
            </a:r>
            <a:r>
              <a:rPr lang="en-US" altLang="zh-CN" dirty="0"/>
              <a:t>(M,&amp;N)</a:t>
            </a:r>
            <a:r>
              <a:rPr lang="zh-CN" altLang="en-US" dirty="0"/>
              <a:t>：稀疏矩阵的转置操作。将稀疏矩阵</a:t>
            </a:r>
            <a:r>
              <a:rPr lang="en-US" altLang="zh-CN" dirty="0"/>
              <a:t>M</a:t>
            </a:r>
            <a:r>
              <a:rPr lang="zh-CN" altLang="en-US" dirty="0"/>
              <a:t>中的元素对应的行和列互换，得到转置矩阵</a:t>
            </a:r>
            <a:r>
              <a:rPr lang="en-US" altLang="zh-CN" dirty="0"/>
              <a:t>N</a:t>
            </a:r>
            <a:r>
              <a:rPr lang="zh-CN" altLang="en-US" dirty="0"/>
              <a:t>。</a:t>
            </a:r>
          </a:p>
        </p:txBody>
      </p:sp>
      <p:sp>
        <p:nvSpPr>
          <p:cNvPr id="44036" name="Rectangle 11">
            <a:extLst>
              <a:ext uri="{FF2B5EF4-FFF2-40B4-BE49-F238E27FC236}">
                <a16:creationId xmlns:a16="http://schemas.microsoft.com/office/drawing/2014/main" id="{9DFE6193-1412-5A4F-AF18-337EA3EEF3B6}"/>
              </a:ext>
            </a:extLst>
          </p:cNvPr>
          <p:cNvSpPr>
            <a:spLocks noChangeArrowheads="1"/>
          </p:cNvSpPr>
          <p:nvPr/>
        </p:nvSpPr>
        <p:spPr bwMode="auto">
          <a:xfrm>
            <a:off x="0" y="1023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436283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5027">
                                            <p:txEl>
                                              <p:pRg st="0" end="0"/>
                                            </p:txEl>
                                          </p:spTgt>
                                        </p:tgtEl>
                                        <p:attrNameLst>
                                          <p:attrName>style.visibility</p:attrName>
                                        </p:attrNameLst>
                                      </p:cBhvr>
                                      <p:to>
                                        <p:strVal val="visible"/>
                                      </p:to>
                                    </p:set>
                                    <p:anim calcmode="lin" valueType="num">
                                      <p:cBhvr additive="base">
                                        <p:cTn id="7" dur="500" fill="hold"/>
                                        <p:tgtEl>
                                          <p:spTgt spid="385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5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85027">
                                            <p:txEl>
                                              <p:pRg st="1" end="1"/>
                                            </p:txEl>
                                          </p:spTgt>
                                        </p:tgtEl>
                                        <p:attrNameLst>
                                          <p:attrName>style.visibility</p:attrName>
                                        </p:attrNameLst>
                                      </p:cBhvr>
                                      <p:to>
                                        <p:strVal val="visible"/>
                                      </p:to>
                                    </p:set>
                                    <p:anim calcmode="lin" valueType="num">
                                      <p:cBhvr additive="base">
                                        <p:cTn id="13" dur="500" fill="hold"/>
                                        <p:tgtEl>
                                          <p:spTgt spid="3850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50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85027">
                                            <p:txEl>
                                              <p:pRg st="2" end="2"/>
                                            </p:txEl>
                                          </p:spTgt>
                                        </p:tgtEl>
                                        <p:attrNameLst>
                                          <p:attrName>style.visibility</p:attrName>
                                        </p:attrNameLst>
                                      </p:cBhvr>
                                      <p:to>
                                        <p:strVal val="visible"/>
                                      </p:to>
                                    </p:set>
                                    <p:anim calcmode="lin" valueType="num">
                                      <p:cBhvr additive="base">
                                        <p:cTn id="19" dur="500" fill="hold"/>
                                        <p:tgtEl>
                                          <p:spTgt spid="3850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5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85027">
                                            <p:txEl>
                                              <p:pRg st="3" end="3"/>
                                            </p:txEl>
                                          </p:spTgt>
                                        </p:tgtEl>
                                        <p:attrNameLst>
                                          <p:attrName>style.visibility</p:attrName>
                                        </p:attrNameLst>
                                      </p:cBhvr>
                                      <p:to>
                                        <p:strVal val="visible"/>
                                      </p:to>
                                    </p:set>
                                    <p:anim calcmode="lin" valueType="num">
                                      <p:cBhvr additive="base">
                                        <p:cTn id="25" dur="500" fill="hold"/>
                                        <p:tgtEl>
                                          <p:spTgt spid="3850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50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85027">
                                            <p:txEl>
                                              <p:pRg st="4" end="4"/>
                                            </p:txEl>
                                          </p:spTgt>
                                        </p:tgtEl>
                                        <p:attrNameLst>
                                          <p:attrName>style.visibility</p:attrName>
                                        </p:attrNameLst>
                                      </p:cBhvr>
                                      <p:to>
                                        <p:strVal val="visible"/>
                                      </p:to>
                                    </p:set>
                                    <p:anim calcmode="lin" valueType="num">
                                      <p:cBhvr additive="base">
                                        <p:cTn id="31" dur="500" fill="hold"/>
                                        <p:tgtEl>
                                          <p:spTgt spid="3850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50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02EFA79A-837D-D34E-820E-91B9E8D4275D}"/>
              </a:ext>
            </a:extLst>
          </p:cNvPr>
          <p:cNvSpPr>
            <a:spLocks noGrp="1" noChangeArrowheads="1"/>
          </p:cNvSpPr>
          <p:nvPr>
            <p:ph type="title"/>
          </p:nvPr>
        </p:nvSpPr>
        <p:spPr>
          <a:xfrm>
            <a:off x="611560" y="196191"/>
            <a:ext cx="7488238" cy="609600"/>
          </a:xfrm>
        </p:spPr>
        <p:txBody>
          <a:bodyPr/>
          <a:lstStyle/>
          <a:p>
            <a:pPr eaLnBrk="1" hangingPunct="1"/>
            <a:r>
              <a:rPr lang="zh-CN" altLang="en-US" dirty="0"/>
              <a:t> 稀疏矩阵的压缩存储</a:t>
            </a:r>
          </a:p>
        </p:txBody>
      </p:sp>
      <p:sp>
        <p:nvSpPr>
          <p:cNvPr id="45059" name="Rectangle 3">
            <a:extLst>
              <a:ext uri="{FF2B5EF4-FFF2-40B4-BE49-F238E27FC236}">
                <a16:creationId xmlns:a16="http://schemas.microsoft.com/office/drawing/2014/main" id="{57E911BD-5A33-6B4F-876C-95237ABF6C90}"/>
              </a:ext>
            </a:extLst>
          </p:cNvPr>
          <p:cNvSpPr>
            <a:spLocks noGrp="1" noChangeArrowheads="1"/>
          </p:cNvSpPr>
          <p:nvPr>
            <p:ph type="body" idx="1"/>
          </p:nvPr>
        </p:nvSpPr>
        <p:spPr>
          <a:xfrm>
            <a:off x="323850" y="987425"/>
            <a:ext cx="8351838" cy="5473700"/>
          </a:xfrm>
        </p:spPr>
        <p:txBody>
          <a:bodyPr/>
          <a:lstStyle/>
          <a:p>
            <a:pPr marL="854075" lvl="1" indent="-382588" eaLnBrk="1" hangingPunct="1">
              <a:buFont typeface="Wingdings" pitchFamily="2" charset="2"/>
              <a:buNone/>
            </a:pPr>
            <a:r>
              <a:rPr lang="zh-CN" altLang="en-US" sz="2400" dirty="0">
                <a:latin typeface="隶书" pitchFamily="49" charset="-122"/>
                <a:ea typeface="隶书" pitchFamily="49" charset="-122"/>
              </a:rPr>
              <a:t> 稀疏矩阵的三元组表示</a:t>
            </a:r>
          </a:p>
          <a:p>
            <a:pPr marL="458788" lvl="1" indent="12700" eaLnBrk="1" hangingPunct="1">
              <a:lnSpc>
                <a:spcPct val="135000"/>
              </a:lnSpc>
              <a:buFont typeface="Wingdings" pitchFamily="2" charset="2"/>
              <a:buNone/>
            </a:pPr>
            <a:r>
              <a:rPr lang="zh-CN" altLang="en-US" sz="2000" dirty="0"/>
              <a:t>          为了节省内存单元，需要对稀疏矩阵进行压缩存储。在进行压缩存储的过程中，我们可以只存储稀疏矩阵的非零元素，为了表示非零元素在矩阵中的位置，还需存储非零元素对应的行和列的位置</a:t>
            </a:r>
            <a:r>
              <a:rPr lang="en-US" altLang="zh-CN" sz="2000" dirty="0"/>
              <a:t>(</a:t>
            </a:r>
            <a:r>
              <a:rPr lang="en-US" altLang="zh-CN" sz="2000" dirty="0" err="1"/>
              <a:t>i,j</a:t>
            </a:r>
            <a:r>
              <a:rPr lang="en-US" altLang="zh-CN" sz="2000" dirty="0"/>
              <a:t>)</a:t>
            </a:r>
            <a:r>
              <a:rPr lang="zh-CN" altLang="en-US" sz="2000" dirty="0"/>
              <a:t>。即可以通过存储非零元素的行号、列号和元素值实现稀疏矩阵的压缩存储，我们把这种存储表示称为稀疏矩阵的三元组表示。三元组的结点结构如图</a:t>
            </a:r>
            <a:r>
              <a:rPr lang="en-US" altLang="zh-CN" sz="2000" dirty="0"/>
              <a:t>5.11</a:t>
            </a:r>
            <a:r>
              <a:rPr lang="zh-CN" altLang="en-US" sz="2000" dirty="0"/>
              <a:t>所示。</a:t>
            </a:r>
          </a:p>
        </p:txBody>
      </p:sp>
      <p:sp>
        <p:nvSpPr>
          <p:cNvPr id="45060" name="Rectangle 9">
            <a:extLst>
              <a:ext uri="{FF2B5EF4-FFF2-40B4-BE49-F238E27FC236}">
                <a16:creationId xmlns:a16="http://schemas.microsoft.com/office/drawing/2014/main" id="{69E89698-23BF-8741-8527-897727203B22}"/>
              </a:ext>
            </a:extLst>
          </p:cNvPr>
          <p:cNvSpPr>
            <a:spLocks noChangeArrowheads="1"/>
          </p:cNvSpPr>
          <p:nvPr/>
        </p:nvSpPr>
        <p:spPr bwMode="auto">
          <a:xfrm>
            <a:off x="0" y="1533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5061" name="Rectangle 11">
            <a:extLst>
              <a:ext uri="{FF2B5EF4-FFF2-40B4-BE49-F238E27FC236}">
                <a16:creationId xmlns:a16="http://schemas.microsoft.com/office/drawing/2014/main" id="{199E7D10-F030-C048-96B7-67D14629D24C}"/>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45062" name="Object 10">
            <a:extLst>
              <a:ext uri="{FF2B5EF4-FFF2-40B4-BE49-F238E27FC236}">
                <a16:creationId xmlns:a16="http://schemas.microsoft.com/office/drawing/2014/main" id="{3E16C060-5A20-E34D-96D1-786B85DEC6E6}"/>
              </a:ext>
            </a:extLst>
          </p:cNvPr>
          <p:cNvGraphicFramePr>
            <a:graphicFrameLocks noChangeAspect="1"/>
          </p:cNvGraphicFramePr>
          <p:nvPr>
            <p:extLst>
              <p:ext uri="{D42A27DB-BD31-4B8C-83A1-F6EECF244321}">
                <p14:modId xmlns:p14="http://schemas.microsoft.com/office/powerpoint/2010/main" val="3893720866"/>
              </p:ext>
            </p:extLst>
          </p:nvPr>
        </p:nvGraphicFramePr>
        <p:xfrm>
          <a:off x="2051720" y="4221088"/>
          <a:ext cx="4051745" cy="1793493"/>
        </p:xfrm>
        <a:graphic>
          <a:graphicData uri="http://schemas.openxmlformats.org/presentationml/2006/ole">
            <mc:AlternateContent xmlns:mc="http://schemas.openxmlformats.org/markup-compatibility/2006">
              <mc:Choice xmlns:v="urn:schemas-microsoft-com:vml" Requires="v">
                <p:oleObj spid="_x0000_s174129" r:id="rId6" imgW="1346200" imgH="596900" progId="Visio.Drawing.11">
                  <p:embed/>
                </p:oleObj>
              </mc:Choice>
              <mc:Fallback>
                <p:oleObj r:id="rId6" imgW="1346200" imgH="596900" progId="Visio.Drawing.11">
                  <p:embed/>
                  <p:pic>
                    <p:nvPicPr>
                      <p:cNvPr id="45062" name="Object 10">
                        <a:extLst>
                          <a:ext uri="{FF2B5EF4-FFF2-40B4-BE49-F238E27FC236}">
                            <a16:creationId xmlns:a16="http://schemas.microsoft.com/office/drawing/2014/main" id="{3E16C060-5A20-E34D-96D1-786B85DEC6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4221088"/>
                        <a:ext cx="4051745" cy="179349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0575637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51744A99-50C0-E440-8229-2ADA240E3C3A}"/>
              </a:ext>
            </a:extLst>
          </p:cNvPr>
          <p:cNvSpPr>
            <a:spLocks noGrp="1" noChangeArrowheads="1"/>
          </p:cNvSpPr>
          <p:nvPr>
            <p:ph type="body" idx="1"/>
          </p:nvPr>
        </p:nvSpPr>
        <p:spPr>
          <a:xfrm>
            <a:off x="468313" y="836613"/>
            <a:ext cx="4751759" cy="5524500"/>
          </a:xfrm>
          <a:extLst>
            <a:ext uri="{91240B29-F687-4F45-9708-019B960494DF}">
              <a14:hiddenLine xmlns:a14="http://schemas.microsoft.com/office/drawing/2010/main" w="9525">
                <a:solidFill>
                  <a:schemeClr val="bg1"/>
                </a:solidFill>
                <a:miter lim="800000"/>
                <a:headEnd/>
                <a:tailEnd/>
              </a14:hiddenLine>
            </a:ext>
          </a:extLst>
        </p:spPr>
        <p:txBody>
          <a:bodyPr/>
          <a:lstStyle/>
          <a:p>
            <a:r>
              <a:rPr lang="zh-CN" altLang="zh-CN" dirty="0"/>
              <a:t>图</a:t>
            </a:r>
            <a:r>
              <a:rPr lang="zh-CN" altLang="en-US" dirty="0"/>
              <a:t> </a:t>
            </a:r>
            <a:r>
              <a:rPr lang="zh-CN" altLang="zh-CN" dirty="0"/>
              <a:t>中非零元素可以用以下三元组表示：</a:t>
            </a:r>
          </a:p>
          <a:p>
            <a:r>
              <a:rPr lang="en-US" altLang="zh-CN" dirty="0"/>
              <a:t>((0,3,9),(1,1,3),(2,2,7),(2,3,2),(3,0,7),(3,4,-2),(4,2,4),(4,3,7),(5,4,5))</a:t>
            </a:r>
            <a:endParaRPr lang="zh-CN" altLang="zh-CN" dirty="0"/>
          </a:p>
          <a:p>
            <a:r>
              <a:rPr lang="zh-CN" altLang="zh-CN" dirty="0"/>
              <a:t>将这些三元组按照行序为主序用一维数组存放，可以得到图的三元组的存储表示。其中</a:t>
            </a:r>
            <a:r>
              <a:rPr lang="en-US" altLang="zh-CN" dirty="0"/>
              <a:t>k</a:t>
            </a:r>
            <a:r>
              <a:rPr lang="zh-CN" altLang="zh-CN" dirty="0"/>
              <a:t>表示一维数组的下标</a:t>
            </a:r>
            <a:r>
              <a:rPr lang="zh-CN" altLang="en-US" dirty="0"/>
              <a:t>。</a:t>
            </a:r>
          </a:p>
        </p:txBody>
      </p:sp>
      <p:sp>
        <p:nvSpPr>
          <p:cNvPr id="46083" name="Rectangle 3" descr="Large confetti">
            <a:extLst>
              <a:ext uri="{FF2B5EF4-FFF2-40B4-BE49-F238E27FC236}">
                <a16:creationId xmlns:a16="http://schemas.microsoft.com/office/drawing/2014/main" id="{99DECF51-78BA-A24C-A758-505D8CB416BF}"/>
              </a:ext>
            </a:extLst>
          </p:cNvPr>
          <p:cNvSpPr>
            <a:spLocks noGrp="1" noChangeArrowheads="1"/>
          </p:cNvSpPr>
          <p:nvPr>
            <p:ph type="title"/>
          </p:nvPr>
        </p:nvSpPr>
        <p:spPr>
          <a:xfrm>
            <a:off x="827584" y="288131"/>
            <a:ext cx="6770687" cy="417512"/>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6084" name="Rectangle 6">
            <a:extLst>
              <a:ext uri="{FF2B5EF4-FFF2-40B4-BE49-F238E27FC236}">
                <a16:creationId xmlns:a16="http://schemas.microsoft.com/office/drawing/2014/main" id="{1AD1A51D-58BB-D44C-8171-9BD0FBB9272D}"/>
              </a:ext>
            </a:extLst>
          </p:cNvPr>
          <p:cNvSpPr>
            <a:spLocks noChangeArrowheads="1"/>
          </p:cNvSpPr>
          <p:nvPr/>
        </p:nvSpPr>
        <p:spPr bwMode="auto">
          <a:xfrm>
            <a:off x="0" y="2500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46085" name="图片 1">
            <a:extLst>
              <a:ext uri="{FF2B5EF4-FFF2-40B4-BE49-F238E27FC236}">
                <a16:creationId xmlns:a16="http://schemas.microsoft.com/office/drawing/2014/main" id="{CC94E1E8-6877-CE4E-89CC-C0EF34E9D01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36096" y="990600"/>
            <a:ext cx="3331280" cy="48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188579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1170">
                                            <p:txEl>
                                              <p:pRg st="0" end="0"/>
                                            </p:txEl>
                                          </p:spTgt>
                                        </p:tgtEl>
                                        <p:attrNameLst>
                                          <p:attrName>style.visibility</p:attrName>
                                        </p:attrNameLst>
                                      </p:cBhvr>
                                      <p:to>
                                        <p:strVal val="visible"/>
                                      </p:to>
                                    </p:set>
                                    <p:anim calcmode="lin" valueType="num">
                                      <p:cBhvr additive="base">
                                        <p:cTn id="7" dur="500" fill="hold"/>
                                        <p:tgtEl>
                                          <p:spTgt spid="39117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9117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91170">
                                            <p:txEl>
                                              <p:pRg st="1" end="1"/>
                                            </p:txEl>
                                          </p:spTgt>
                                        </p:tgtEl>
                                        <p:attrNameLst>
                                          <p:attrName>style.visibility</p:attrName>
                                        </p:attrNameLst>
                                      </p:cBhvr>
                                      <p:to>
                                        <p:strVal val="visible"/>
                                      </p:to>
                                    </p:set>
                                    <p:anim calcmode="lin" valueType="num">
                                      <p:cBhvr additive="base">
                                        <p:cTn id="13" dur="500" fill="hold"/>
                                        <p:tgtEl>
                                          <p:spTgt spid="391170">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9117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91170">
                                            <p:txEl>
                                              <p:pRg st="2" end="2"/>
                                            </p:txEl>
                                          </p:spTgt>
                                        </p:tgtEl>
                                        <p:attrNameLst>
                                          <p:attrName>style.visibility</p:attrName>
                                        </p:attrNameLst>
                                      </p:cBhvr>
                                      <p:to>
                                        <p:strVal val="visible"/>
                                      </p:to>
                                    </p:set>
                                    <p:anim calcmode="lin" valueType="num">
                                      <p:cBhvr additive="base">
                                        <p:cTn id="19" dur="500" fill="hold"/>
                                        <p:tgtEl>
                                          <p:spTgt spid="391170">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91170">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0" grpId="0" build="p" bldLvl="2"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a:extLst>
              <a:ext uri="{FF2B5EF4-FFF2-40B4-BE49-F238E27FC236}">
                <a16:creationId xmlns:a16="http://schemas.microsoft.com/office/drawing/2014/main" id="{6231EA44-249C-8F4D-BCC6-B31421469703}"/>
              </a:ext>
            </a:extLst>
          </p:cNvPr>
          <p:cNvSpPr>
            <a:spLocks noGrp="1" noChangeArrowheads="1"/>
          </p:cNvSpPr>
          <p:nvPr>
            <p:ph type="body" idx="1"/>
          </p:nvPr>
        </p:nvSpPr>
        <p:spPr>
          <a:xfrm>
            <a:off x="468313" y="765175"/>
            <a:ext cx="8074025" cy="5832475"/>
          </a:xfrm>
        </p:spPr>
        <p:txBody>
          <a:bodyPr/>
          <a:lstStyle/>
          <a:p>
            <a:pPr marL="377825" indent="-377825" eaLnBrk="1" hangingPunct="1">
              <a:lnSpc>
                <a:spcPct val="100000"/>
              </a:lnSpc>
            </a:pPr>
            <a:r>
              <a:rPr lang="zh-CN" altLang="en-US" dirty="0"/>
              <a:t>三元组顺序表的类型描述如下。</a:t>
            </a:r>
          </a:p>
          <a:p>
            <a:pPr marL="377825" indent="-377825" eaLnBrk="1" hangingPunct="1">
              <a:lnSpc>
                <a:spcPct val="100000"/>
              </a:lnSpc>
            </a:pPr>
            <a:r>
              <a:rPr lang="en-US" altLang="zh-CN" dirty="0"/>
              <a:t>#define </a:t>
            </a:r>
            <a:r>
              <a:rPr lang="en-US" altLang="zh-CN" dirty="0" err="1"/>
              <a:t>MaxSize</a:t>
            </a:r>
            <a:r>
              <a:rPr lang="en-US" altLang="zh-CN" dirty="0"/>
              <a:t> 200</a:t>
            </a:r>
          </a:p>
          <a:p>
            <a:pPr marL="377825" indent="-377825" eaLnBrk="1" hangingPunct="1">
              <a:lnSpc>
                <a:spcPct val="100000"/>
              </a:lnSpc>
            </a:pPr>
            <a:r>
              <a:rPr lang="en-US" altLang="zh-CN" dirty="0"/>
              <a:t>typedef struct			/*</a:t>
            </a:r>
            <a:r>
              <a:rPr lang="zh-CN" altLang="en-US" dirty="0"/>
              <a:t>三元组类型定义*</a:t>
            </a:r>
            <a:r>
              <a:rPr lang="en-US" altLang="zh-CN" dirty="0"/>
              <a:t>/</a:t>
            </a:r>
          </a:p>
          <a:p>
            <a:pPr marL="377825" indent="-377825" eaLnBrk="1" hangingPunct="1">
              <a:lnSpc>
                <a:spcPct val="100000"/>
              </a:lnSpc>
            </a:pPr>
            <a:r>
              <a:rPr lang="en-US" altLang="zh-CN" dirty="0"/>
              <a:t>{</a:t>
            </a:r>
          </a:p>
          <a:p>
            <a:pPr marL="377825" indent="-377825" eaLnBrk="1" hangingPunct="1">
              <a:lnSpc>
                <a:spcPct val="100000"/>
              </a:lnSpc>
            </a:pPr>
            <a:r>
              <a:rPr lang="en-US" altLang="zh-CN" dirty="0"/>
              <a:t>    int </a:t>
            </a:r>
            <a:r>
              <a:rPr lang="en-US" altLang="zh-CN" dirty="0" err="1"/>
              <a:t>i</a:t>
            </a:r>
            <a:r>
              <a:rPr lang="en-US" altLang="zh-CN" dirty="0"/>
              <a:t>; 			/*</a:t>
            </a:r>
            <a:r>
              <a:rPr lang="zh-CN" altLang="en-US" dirty="0"/>
              <a:t>非零元素的行号*</a:t>
            </a:r>
            <a:r>
              <a:rPr lang="en-US" altLang="zh-CN" dirty="0"/>
              <a:t>/</a:t>
            </a:r>
          </a:p>
          <a:p>
            <a:pPr marL="377825" indent="-377825" eaLnBrk="1" hangingPunct="1">
              <a:lnSpc>
                <a:spcPct val="100000"/>
              </a:lnSpc>
            </a:pPr>
            <a:r>
              <a:rPr lang="en-US" altLang="zh-CN" dirty="0"/>
              <a:t>    int j; 			/*</a:t>
            </a:r>
            <a:r>
              <a:rPr lang="zh-CN" altLang="en-US" dirty="0"/>
              <a:t>非零元素的列号*</a:t>
            </a:r>
            <a:r>
              <a:rPr lang="en-US" altLang="zh-CN" dirty="0"/>
              <a:t>/</a:t>
            </a:r>
          </a:p>
          <a:p>
            <a:pPr marL="377825" indent="-377825" eaLnBrk="1" hangingPunct="1">
              <a:lnSpc>
                <a:spcPct val="100000"/>
              </a:lnSpc>
            </a:pPr>
            <a:r>
              <a:rPr lang="en-US" altLang="zh-CN" dirty="0"/>
              <a:t>    </a:t>
            </a:r>
            <a:r>
              <a:rPr lang="en-US" altLang="zh-CN" dirty="0" err="1"/>
              <a:t>DataType</a:t>
            </a:r>
            <a:r>
              <a:rPr lang="en-US" altLang="zh-CN" dirty="0"/>
              <a:t> e;</a:t>
            </a:r>
          </a:p>
          <a:p>
            <a:pPr marL="377825" indent="-377825" eaLnBrk="1" hangingPunct="1">
              <a:lnSpc>
                <a:spcPct val="100000"/>
              </a:lnSpc>
            </a:pPr>
            <a:r>
              <a:rPr lang="en-US" altLang="zh-CN" dirty="0"/>
              <a:t>}Triple;</a:t>
            </a:r>
          </a:p>
          <a:p>
            <a:pPr marL="377825" indent="-377825" eaLnBrk="1" hangingPunct="1">
              <a:lnSpc>
                <a:spcPct val="100000"/>
              </a:lnSpc>
            </a:pPr>
            <a:r>
              <a:rPr lang="en-US" altLang="zh-CN" dirty="0"/>
              <a:t>typedef struct			/*</a:t>
            </a:r>
            <a:r>
              <a:rPr lang="zh-CN" altLang="en-US" dirty="0"/>
              <a:t>矩阵类型定义*</a:t>
            </a:r>
            <a:r>
              <a:rPr lang="en-US" altLang="zh-CN" dirty="0"/>
              <a:t>/</a:t>
            </a:r>
          </a:p>
          <a:p>
            <a:pPr marL="377825" indent="-377825" eaLnBrk="1" hangingPunct="1">
              <a:lnSpc>
                <a:spcPct val="100000"/>
              </a:lnSpc>
            </a:pPr>
            <a:r>
              <a:rPr lang="en-US" altLang="zh-CN" dirty="0"/>
              <a:t>{</a:t>
            </a:r>
          </a:p>
          <a:p>
            <a:pPr marL="377825" indent="-377825" eaLnBrk="1" hangingPunct="1">
              <a:lnSpc>
                <a:spcPct val="100000"/>
              </a:lnSpc>
            </a:pPr>
            <a:r>
              <a:rPr lang="en-US" altLang="zh-CN" dirty="0"/>
              <a:t>    Triple data[</a:t>
            </a:r>
            <a:r>
              <a:rPr lang="en-US" altLang="zh-CN" dirty="0" err="1"/>
              <a:t>MaxSize</a:t>
            </a:r>
            <a:r>
              <a:rPr lang="en-US" altLang="zh-CN" dirty="0"/>
              <a:t>];</a:t>
            </a:r>
          </a:p>
          <a:p>
            <a:pPr marL="377825" indent="-377825" eaLnBrk="1" hangingPunct="1">
              <a:lnSpc>
                <a:spcPct val="100000"/>
              </a:lnSpc>
            </a:pPr>
            <a:r>
              <a:rPr lang="en-US" altLang="zh-CN" dirty="0"/>
              <a:t>    int m; 			/*</a:t>
            </a:r>
            <a:r>
              <a:rPr lang="zh-CN" altLang="en-US" dirty="0"/>
              <a:t>矩阵的行数*</a:t>
            </a:r>
            <a:r>
              <a:rPr lang="en-US" altLang="zh-CN" dirty="0"/>
              <a:t>/</a:t>
            </a:r>
          </a:p>
          <a:p>
            <a:pPr marL="377825" indent="-377825" eaLnBrk="1" hangingPunct="1">
              <a:lnSpc>
                <a:spcPct val="100000"/>
              </a:lnSpc>
            </a:pPr>
            <a:r>
              <a:rPr lang="en-US" altLang="zh-CN" dirty="0"/>
              <a:t>    int n; 			/*</a:t>
            </a:r>
            <a:r>
              <a:rPr lang="zh-CN" altLang="en-US" dirty="0"/>
              <a:t>矩阵的列数*</a:t>
            </a:r>
            <a:r>
              <a:rPr lang="en-US" altLang="zh-CN" dirty="0"/>
              <a:t>/</a:t>
            </a:r>
          </a:p>
          <a:p>
            <a:pPr marL="377825" indent="-377825" eaLnBrk="1" hangingPunct="1">
              <a:lnSpc>
                <a:spcPct val="100000"/>
              </a:lnSpc>
            </a:pPr>
            <a:r>
              <a:rPr lang="en-US" altLang="zh-CN" dirty="0"/>
              <a:t>    int </a:t>
            </a:r>
            <a:r>
              <a:rPr lang="en-US" altLang="zh-CN" dirty="0" err="1"/>
              <a:t>len</a:t>
            </a:r>
            <a:r>
              <a:rPr lang="en-US" altLang="zh-CN" dirty="0"/>
              <a:t>; 		/*</a:t>
            </a:r>
            <a:r>
              <a:rPr lang="zh-CN" altLang="en-US" dirty="0"/>
              <a:t>矩阵中非零元素的个数*</a:t>
            </a:r>
            <a:r>
              <a:rPr lang="en-US" altLang="zh-CN" dirty="0"/>
              <a:t>/</a:t>
            </a:r>
          </a:p>
          <a:p>
            <a:pPr marL="377825" indent="-377825" eaLnBrk="1" hangingPunct="1">
              <a:lnSpc>
                <a:spcPct val="100000"/>
              </a:lnSpc>
            </a:pPr>
            <a:r>
              <a:rPr lang="en-US" altLang="zh-CN" dirty="0"/>
              <a:t>}</a:t>
            </a:r>
            <a:r>
              <a:rPr lang="en-US" altLang="zh-CN" dirty="0" err="1"/>
              <a:t>TriSeqMatrix</a:t>
            </a:r>
            <a:r>
              <a:rPr lang="en-US" altLang="zh-CN" dirty="0"/>
              <a:t>;</a:t>
            </a:r>
          </a:p>
        </p:txBody>
      </p:sp>
      <p:sp>
        <p:nvSpPr>
          <p:cNvPr id="47107" name="Rectangle 3" descr="Large confetti">
            <a:extLst>
              <a:ext uri="{FF2B5EF4-FFF2-40B4-BE49-F238E27FC236}">
                <a16:creationId xmlns:a16="http://schemas.microsoft.com/office/drawing/2014/main" id="{2F4B1BCA-FDEA-9245-90E8-9C09FC06080F}"/>
              </a:ext>
            </a:extLst>
          </p:cNvPr>
          <p:cNvSpPr>
            <a:spLocks noGrp="1" noChangeArrowheads="1"/>
          </p:cNvSpPr>
          <p:nvPr>
            <p:ph type="title"/>
          </p:nvPr>
        </p:nvSpPr>
        <p:spPr>
          <a:xfrm>
            <a:off x="971550" y="188913"/>
            <a:ext cx="6913563" cy="549275"/>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7108" name="Rectangle 9">
            <a:extLst>
              <a:ext uri="{FF2B5EF4-FFF2-40B4-BE49-F238E27FC236}">
                <a16:creationId xmlns:a16="http://schemas.microsoft.com/office/drawing/2014/main" id="{DD940CF6-8597-C740-87FD-2212E3C1E8E3}"/>
              </a:ext>
            </a:extLst>
          </p:cNvPr>
          <p:cNvSpPr>
            <a:spLocks noChangeArrowheads="1"/>
          </p:cNvSpPr>
          <p:nvPr/>
        </p:nvSpPr>
        <p:spPr bwMode="auto">
          <a:xfrm>
            <a:off x="0" y="2205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831113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2194">
                                            <p:txEl>
                                              <p:pRg st="0" end="0"/>
                                            </p:txEl>
                                          </p:spTgt>
                                        </p:tgtEl>
                                        <p:attrNameLst>
                                          <p:attrName>style.visibility</p:attrName>
                                        </p:attrNameLst>
                                      </p:cBhvr>
                                      <p:to>
                                        <p:strVal val="visible"/>
                                      </p:to>
                                    </p:set>
                                    <p:anim calcmode="lin" valueType="num">
                                      <p:cBhvr additive="base">
                                        <p:cTn id="7" dur="500" fill="hold"/>
                                        <p:tgtEl>
                                          <p:spTgt spid="3921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21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2194">
                                            <p:txEl>
                                              <p:pRg st="1" end="1"/>
                                            </p:txEl>
                                          </p:spTgt>
                                        </p:tgtEl>
                                        <p:attrNameLst>
                                          <p:attrName>style.visibility</p:attrName>
                                        </p:attrNameLst>
                                      </p:cBhvr>
                                      <p:to>
                                        <p:strVal val="visible"/>
                                      </p:to>
                                    </p:set>
                                    <p:anim calcmode="lin" valueType="num">
                                      <p:cBhvr additive="base">
                                        <p:cTn id="13" dur="500" fill="hold"/>
                                        <p:tgtEl>
                                          <p:spTgt spid="3921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2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92194">
                                            <p:txEl>
                                              <p:pRg st="2" end="2"/>
                                            </p:txEl>
                                          </p:spTgt>
                                        </p:tgtEl>
                                        <p:attrNameLst>
                                          <p:attrName>style.visibility</p:attrName>
                                        </p:attrNameLst>
                                      </p:cBhvr>
                                      <p:to>
                                        <p:strVal val="visible"/>
                                      </p:to>
                                    </p:set>
                                    <p:anim calcmode="lin" valueType="num">
                                      <p:cBhvr additive="base">
                                        <p:cTn id="19" dur="500" fill="hold"/>
                                        <p:tgtEl>
                                          <p:spTgt spid="3921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21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92194">
                                            <p:txEl>
                                              <p:pRg st="3" end="3"/>
                                            </p:txEl>
                                          </p:spTgt>
                                        </p:tgtEl>
                                        <p:attrNameLst>
                                          <p:attrName>style.visibility</p:attrName>
                                        </p:attrNameLst>
                                      </p:cBhvr>
                                      <p:to>
                                        <p:strVal val="visible"/>
                                      </p:to>
                                    </p:set>
                                    <p:anim calcmode="lin" valueType="num">
                                      <p:cBhvr additive="base">
                                        <p:cTn id="25" dur="500" fill="hold"/>
                                        <p:tgtEl>
                                          <p:spTgt spid="39219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21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92194">
                                            <p:txEl>
                                              <p:pRg st="4" end="4"/>
                                            </p:txEl>
                                          </p:spTgt>
                                        </p:tgtEl>
                                        <p:attrNameLst>
                                          <p:attrName>style.visibility</p:attrName>
                                        </p:attrNameLst>
                                      </p:cBhvr>
                                      <p:to>
                                        <p:strVal val="visible"/>
                                      </p:to>
                                    </p:set>
                                    <p:anim calcmode="lin" valueType="num">
                                      <p:cBhvr additive="base">
                                        <p:cTn id="31" dur="500" fill="hold"/>
                                        <p:tgtEl>
                                          <p:spTgt spid="39219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21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92194">
                                            <p:txEl>
                                              <p:pRg st="5" end="5"/>
                                            </p:txEl>
                                          </p:spTgt>
                                        </p:tgtEl>
                                        <p:attrNameLst>
                                          <p:attrName>style.visibility</p:attrName>
                                        </p:attrNameLst>
                                      </p:cBhvr>
                                      <p:to>
                                        <p:strVal val="visible"/>
                                      </p:to>
                                    </p:set>
                                    <p:anim calcmode="lin" valueType="num">
                                      <p:cBhvr additive="base">
                                        <p:cTn id="37" dur="500" fill="hold"/>
                                        <p:tgtEl>
                                          <p:spTgt spid="39219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921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92194">
                                            <p:txEl>
                                              <p:pRg st="6" end="6"/>
                                            </p:txEl>
                                          </p:spTgt>
                                        </p:tgtEl>
                                        <p:attrNameLst>
                                          <p:attrName>style.visibility</p:attrName>
                                        </p:attrNameLst>
                                      </p:cBhvr>
                                      <p:to>
                                        <p:strVal val="visible"/>
                                      </p:to>
                                    </p:set>
                                    <p:anim calcmode="lin" valueType="num">
                                      <p:cBhvr additive="base">
                                        <p:cTn id="43" dur="500" fill="hold"/>
                                        <p:tgtEl>
                                          <p:spTgt spid="39219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921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92194">
                                            <p:txEl>
                                              <p:pRg st="7" end="7"/>
                                            </p:txEl>
                                          </p:spTgt>
                                        </p:tgtEl>
                                        <p:attrNameLst>
                                          <p:attrName>style.visibility</p:attrName>
                                        </p:attrNameLst>
                                      </p:cBhvr>
                                      <p:to>
                                        <p:strVal val="visible"/>
                                      </p:to>
                                    </p:set>
                                    <p:anim calcmode="lin" valueType="num">
                                      <p:cBhvr additive="base">
                                        <p:cTn id="49" dur="500" fill="hold"/>
                                        <p:tgtEl>
                                          <p:spTgt spid="39219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9219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92194">
                                            <p:txEl>
                                              <p:pRg st="8" end="8"/>
                                            </p:txEl>
                                          </p:spTgt>
                                        </p:tgtEl>
                                        <p:attrNameLst>
                                          <p:attrName>style.visibility</p:attrName>
                                        </p:attrNameLst>
                                      </p:cBhvr>
                                      <p:to>
                                        <p:strVal val="visible"/>
                                      </p:to>
                                    </p:set>
                                    <p:anim calcmode="lin" valueType="num">
                                      <p:cBhvr additive="base">
                                        <p:cTn id="55" dur="500" fill="hold"/>
                                        <p:tgtEl>
                                          <p:spTgt spid="39219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9219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92194">
                                            <p:txEl>
                                              <p:pRg st="9" end="9"/>
                                            </p:txEl>
                                          </p:spTgt>
                                        </p:tgtEl>
                                        <p:attrNameLst>
                                          <p:attrName>style.visibility</p:attrName>
                                        </p:attrNameLst>
                                      </p:cBhvr>
                                      <p:to>
                                        <p:strVal val="visible"/>
                                      </p:to>
                                    </p:set>
                                    <p:anim calcmode="lin" valueType="num">
                                      <p:cBhvr additive="base">
                                        <p:cTn id="61" dur="500" fill="hold"/>
                                        <p:tgtEl>
                                          <p:spTgt spid="39219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9219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92194">
                                            <p:txEl>
                                              <p:pRg st="10" end="10"/>
                                            </p:txEl>
                                          </p:spTgt>
                                        </p:tgtEl>
                                        <p:attrNameLst>
                                          <p:attrName>style.visibility</p:attrName>
                                        </p:attrNameLst>
                                      </p:cBhvr>
                                      <p:to>
                                        <p:strVal val="visible"/>
                                      </p:to>
                                    </p:set>
                                    <p:anim calcmode="lin" valueType="num">
                                      <p:cBhvr additive="base">
                                        <p:cTn id="67" dur="500" fill="hold"/>
                                        <p:tgtEl>
                                          <p:spTgt spid="392194">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9219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92194">
                                            <p:txEl>
                                              <p:pRg st="11" end="11"/>
                                            </p:txEl>
                                          </p:spTgt>
                                        </p:tgtEl>
                                        <p:attrNameLst>
                                          <p:attrName>style.visibility</p:attrName>
                                        </p:attrNameLst>
                                      </p:cBhvr>
                                      <p:to>
                                        <p:strVal val="visible"/>
                                      </p:to>
                                    </p:set>
                                    <p:anim calcmode="lin" valueType="num">
                                      <p:cBhvr additive="base">
                                        <p:cTn id="73" dur="500" fill="hold"/>
                                        <p:tgtEl>
                                          <p:spTgt spid="392194">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9219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92194">
                                            <p:txEl>
                                              <p:pRg st="12" end="12"/>
                                            </p:txEl>
                                          </p:spTgt>
                                        </p:tgtEl>
                                        <p:attrNameLst>
                                          <p:attrName>style.visibility</p:attrName>
                                        </p:attrNameLst>
                                      </p:cBhvr>
                                      <p:to>
                                        <p:strVal val="visible"/>
                                      </p:to>
                                    </p:set>
                                    <p:anim calcmode="lin" valueType="num">
                                      <p:cBhvr additive="base">
                                        <p:cTn id="79" dur="500" fill="hold"/>
                                        <p:tgtEl>
                                          <p:spTgt spid="392194">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92194">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92194">
                                            <p:txEl>
                                              <p:pRg st="13" end="13"/>
                                            </p:txEl>
                                          </p:spTgt>
                                        </p:tgtEl>
                                        <p:attrNameLst>
                                          <p:attrName>style.visibility</p:attrName>
                                        </p:attrNameLst>
                                      </p:cBhvr>
                                      <p:to>
                                        <p:strVal val="visible"/>
                                      </p:to>
                                    </p:set>
                                    <p:anim calcmode="lin" valueType="num">
                                      <p:cBhvr additive="base">
                                        <p:cTn id="85" dur="500" fill="hold"/>
                                        <p:tgtEl>
                                          <p:spTgt spid="392194">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92194">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92194">
                                            <p:txEl>
                                              <p:pRg st="14" end="14"/>
                                            </p:txEl>
                                          </p:spTgt>
                                        </p:tgtEl>
                                        <p:attrNameLst>
                                          <p:attrName>style.visibility</p:attrName>
                                        </p:attrNameLst>
                                      </p:cBhvr>
                                      <p:to>
                                        <p:strVal val="visible"/>
                                      </p:to>
                                    </p:set>
                                    <p:anim calcmode="lin" valueType="num">
                                      <p:cBhvr additive="base">
                                        <p:cTn id="91" dur="500" fill="hold"/>
                                        <p:tgtEl>
                                          <p:spTgt spid="392194">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92194">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1A86F57-B297-2046-904E-2890C13690B7}"/>
              </a:ext>
            </a:extLst>
          </p:cNvPr>
          <p:cNvSpPr>
            <a:spLocks noGrp="1" noChangeArrowheads="1"/>
          </p:cNvSpPr>
          <p:nvPr>
            <p:ph type="body" idx="1"/>
          </p:nvPr>
        </p:nvSpPr>
        <p:spPr>
          <a:xfrm>
            <a:off x="684213" y="980777"/>
            <a:ext cx="7775575" cy="5616575"/>
          </a:xfrm>
        </p:spPr>
        <p:txBody>
          <a:bodyPr/>
          <a:lstStyle/>
          <a:p>
            <a:pPr marL="377825" indent="-377825" eaLnBrk="1" hangingPunct="1">
              <a:lnSpc>
                <a:spcPct val="90000"/>
              </a:lnSpc>
            </a:pPr>
            <a:r>
              <a:rPr lang="zh-CN" altLang="en-US" sz="2000" b="0" dirty="0">
                <a:latin typeface="隶书" pitchFamily="49" charset="-122"/>
                <a:ea typeface="隶书" pitchFamily="49" charset="-122"/>
              </a:rPr>
              <a:t>稀疏矩阵的三元组实现</a:t>
            </a:r>
          </a:p>
          <a:p>
            <a:pPr marL="377825" indent="-377825" eaLnBrk="1" hangingPunct="1">
              <a:lnSpc>
                <a:spcPct val="120000"/>
              </a:lnSpc>
            </a:pPr>
            <a:r>
              <a:rPr lang="zh-CN" altLang="en-US" sz="2000" dirty="0"/>
              <a:t>    稀疏矩阵的基本运算的算法实现如下。</a:t>
            </a:r>
          </a:p>
          <a:p>
            <a:pPr marL="377825" indent="-377825" eaLnBrk="1" hangingPunct="1">
              <a:lnSpc>
                <a:spcPct val="120000"/>
              </a:lnSpc>
            </a:pPr>
            <a:r>
              <a:rPr lang="zh-CN" altLang="en-US" sz="2000" dirty="0"/>
              <a:t>   （</a:t>
            </a:r>
            <a:r>
              <a:rPr lang="en-US" altLang="zh-CN" sz="2000" dirty="0"/>
              <a:t>1</a:t>
            </a:r>
            <a:r>
              <a:rPr lang="zh-CN" altLang="en-US" sz="2000" dirty="0"/>
              <a:t>）稀疏矩阵的创建。</a:t>
            </a:r>
          </a:p>
          <a:p>
            <a:pPr marL="377825" indent="-377825" eaLnBrk="1" hangingPunct="1">
              <a:lnSpc>
                <a:spcPct val="120000"/>
              </a:lnSpc>
            </a:pPr>
            <a:r>
              <a:rPr lang="zh-CN" altLang="en-US" sz="2000" dirty="0"/>
              <a:t>   </a:t>
            </a:r>
            <a:r>
              <a:rPr lang="en-US" altLang="zh-CN" sz="2000" dirty="0"/>
              <a:t>int </a:t>
            </a:r>
            <a:r>
              <a:rPr lang="en-US" altLang="zh-CN" sz="2000" dirty="0" err="1"/>
              <a:t>CreateMatrix</a:t>
            </a:r>
            <a:r>
              <a:rPr lang="en-US" altLang="zh-CN" sz="2000" dirty="0"/>
              <a:t>(</a:t>
            </a:r>
            <a:r>
              <a:rPr lang="en-US" altLang="zh-CN" sz="2000" dirty="0" err="1"/>
              <a:t>TriSeqMatrix</a:t>
            </a:r>
            <a:r>
              <a:rPr lang="en-US" altLang="zh-CN" sz="2000" dirty="0"/>
              <a:t> *M)</a:t>
            </a:r>
          </a:p>
          <a:p>
            <a:pPr marL="377825" indent="-377825" eaLnBrk="1" hangingPunct="1">
              <a:lnSpc>
                <a:spcPct val="120000"/>
              </a:lnSpc>
            </a:pPr>
            <a:r>
              <a:rPr lang="en-US" altLang="zh-CN" sz="2000" dirty="0"/>
              <a:t>  /*</a:t>
            </a:r>
            <a:r>
              <a:rPr lang="zh-CN" altLang="en-US" sz="2000" dirty="0"/>
              <a:t>创建稀疏矩阵（按照行优先顺序输入非零元素值）*</a:t>
            </a:r>
            <a:r>
              <a:rPr lang="en-US" altLang="zh-CN" sz="2000" dirty="0"/>
              <a:t>/</a:t>
            </a:r>
          </a:p>
          <a:p>
            <a:pPr marL="377825" indent="-377825" eaLnBrk="1" hangingPunct="1">
              <a:lnSpc>
                <a:spcPct val="120000"/>
              </a:lnSpc>
            </a:pPr>
            <a:r>
              <a:rPr lang="en-US" altLang="zh-CN" sz="2000" dirty="0"/>
              <a:t>  { </a:t>
            </a:r>
          </a:p>
          <a:p>
            <a:pPr marL="377825" indent="-377825" eaLnBrk="1" hangingPunct="1">
              <a:lnSpc>
                <a:spcPct val="120000"/>
              </a:lnSpc>
            </a:pPr>
            <a:r>
              <a:rPr lang="en-US" altLang="zh-CN" sz="2000" dirty="0"/>
              <a:t>	int </a:t>
            </a:r>
            <a:r>
              <a:rPr lang="en-US" altLang="zh-CN" sz="2000" dirty="0" err="1"/>
              <a:t>i,m,n</a:t>
            </a:r>
            <a:r>
              <a:rPr lang="en-US" altLang="zh-CN" sz="2000" dirty="0"/>
              <a:t>;</a:t>
            </a:r>
          </a:p>
          <a:p>
            <a:pPr marL="377825" indent="-377825" eaLnBrk="1" hangingPunct="1">
              <a:lnSpc>
                <a:spcPct val="120000"/>
              </a:lnSpc>
            </a:pPr>
            <a:r>
              <a:rPr lang="en-US" altLang="zh-CN" sz="2000" dirty="0"/>
              <a:t>	</a:t>
            </a:r>
            <a:r>
              <a:rPr lang="en-US" altLang="zh-CN" sz="2000" dirty="0" err="1"/>
              <a:t>DataType</a:t>
            </a:r>
            <a:r>
              <a:rPr lang="en-US" altLang="zh-CN" sz="2000" dirty="0"/>
              <a:t> e;</a:t>
            </a:r>
          </a:p>
          <a:p>
            <a:pPr marL="377825" indent="-377825" eaLnBrk="1" hangingPunct="1">
              <a:lnSpc>
                <a:spcPct val="120000"/>
              </a:lnSpc>
            </a:pPr>
            <a:r>
              <a:rPr lang="en-US" altLang="zh-CN" sz="2000" dirty="0"/>
              <a:t>	int flag;</a:t>
            </a:r>
          </a:p>
          <a:p>
            <a:pPr marL="377825" indent="-377825" eaLnBrk="1" hangingPunct="1">
              <a:lnSpc>
                <a:spcPct val="120000"/>
              </a:lnSpc>
            </a:pPr>
            <a:r>
              <a:rPr lang="en-US" altLang="zh-CN" sz="2000" dirty="0"/>
              <a:t>	</a:t>
            </a:r>
            <a:r>
              <a:rPr lang="en-US" altLang="zh-CN" sz="2000" dirty="0" err="1"/>
              <a:t>printf</a:t>
            </a:r>
            <a:r>
              <a:rPr lang="en-US" altLang="zh-CN" sz="2000" dirty="0"/>
              <a:t>("</a:t>
            </a:r>
            <a:r>
              <a:rPr lang="zh-CN" altLang="en-US" sz="2000" dirty="0"/>
              <a:t>请输入稀疏矩阵的行数、列数及非零元素个数：</a:t>
            </a:r>
            <a:r>
              <a:rPr lang="en-US" altLang="zh-CN" sz="2000" dirty="0"/>
              <a:t>");</a:t>
            </a:r>
          </a:p>
          <a:p>
            <a:pPr marL="377825" indent="-377825" eaLnBrk="1" hangingPunct="1">
              <a:lnSpc>
                <a:spcPct val="120000"/>
              </a:lnSpc>
            </a:pPr>
            <a:r>
              <a:rPr lang="en-US" altLang="zh-CN" sz="2000" dirty="0"/>
              <a:t>	</a:t>
            </a:r>
            <a:r>
              <a:rPr lang="pt-BR" altLang="zh-CN" sz="2000" dirty="0" err="1"/>
              <a:t>scanf</a:t>
            </a:r>
            <a:r>
              <a:rPr lang="pt-BR" altLang="zh-CN" sz="2000" dirty="0"/>
              <a:t>("%</a:t>
            </a:r>
            <a:r>
              <a:rPr lang="pt-BR" altLang="zh-CN" sz="2000" dirty="0" err="1"/>
              <a:t>d</a:t>
            </a:r>
            <a:r>
              <a:rPr lang="pt-BR" altLang="zh-CN" sz="2000" dirty="0"/>
              <a:t>,%</a:t>
            </a:r>
            <a:r>
              <a:rPr lang="pt-BR" altLang="zh-CN" sz="2000" dirty="0" err="1"/>
              <a:t>d</a:t>
            </a:r>
            <a:r>
              <a:rPr lang="pt-BR" altLang="zh-CN" sz="2000" dirty="0"/>
              <a:t>,%</a:t>
            </a:r>
            <a:r>
              <a:rPr lang="pt-BR" altLang="zh-CN" sz="2000" dirty="0" err="1"/>
              <a:t>d</a:t>
            </a:r>
            <a:r>
              <a:rPr lang="pt-BR" altLang="zh-CN" sz="2000" dirty="0"/>
              <a:t>",&amp;M-&gt;</a:t>
            </a:r>
            <a:r>
              <a:rPr lang="pt-BR" altLang="zh-CN" sz="2000" dirty="0" err="1"/>
              <a:t>m,&amp;M</a:t>
            </a:r>
            <a:r>
              <a:rPr lang="pt-BR" altLang="zh-CN" sz="2000" dirty="0"/>
              <a:t>-&gt;</a:t>
            </a:r>
            <a:r>
              <a:rPr lang="pt-BR" altLang="zh-CN" sz="2000" dirty="0" err="1"/>
              <a:t>n</a:t>
            </a:r>
            <a:r>
              <a:rPr lang="pt-BR" altLang="zh-CN" sz="2000" dirty="0"/>
              <a:t>,&amp;M-&gt;</a:t>
            </a:r>
            <a:r>
              <a:rPr lang="pt-BR" altLang="zh-CN" sz="2000" dirty="0" err="1"/>
              <a:t>len</a:t>
            </a:r>
            <a:r>
              <a:rPr lang="pt-BR" altLang="zh-CN" sz="2000" dirty="0"/>
              <a:t>);</a:t>
            </a:r>
          </a:p>
          <a:p>
            <a:pPr marL="377825" indent="-377825" eaLnBrk="1" hangingPunct="1">
              <a:lnSpc>
                <a:spcPct val="120000"/>
              </a:lnSpc>
            </a:pPr>
            <a:r>
              <a:rPr lang="pt-BR" altLang="zh-CN" sz="2000" dirty="0"/>
              <a:t>	</a:t>
            </a:r>
            <a:r>
              <a:rPr lang="en-US" altLang="zh-CN" sz="2000" dirty="0"/>
              <a:t>if(M-&gt;</a:t>
            </a:r>
            <a:r>
              <a:rPr lang="en-US" altLang="zh-CN" sz="2000" dirty="0" err="1"/>
              <a:t>len</a:t>
            </a:r>
            <a:r>
              <a:rPr lang="en-US" altLang="zh-CN" sz="2000" dirty="0"/>
              <a:t>&gt;</a:t>
            </a:r>
            <a:r>
              <a:rPr lang="en-US" altLang="zh-CN" sz="2000" dirty="0" err="1"/>
              <a:t>MaxSize</a:t>
            </a:r>
            <a:r>
              <a:rPr lang="en-US" altLang="zh-CN" sz="2000" dirty="0"/>
              <a:t>)</a:t>
            </a:r>
          </a:p>
          <a:p>
            <a:pPr marL="377825" indent="-377825" eaLnBrk="1" hangingPunct="1">
              <a:lnSpc>
                <a:spcPct val="120000"/>
              </a:lnSpc>
            </a:pPr>
            <a:r>
              <a:rPr lang="en-US" altLang="zh-CN" sz="2000" dirty="0"/>
              <a:t>		return 0;</a:t>
            </a:r>
          </a:p>
          <a:p>
            <a:pPr marL="377825" indent="-377825" eaLnBrk="1" hangingPunct="1">
              <a:lnSpc>
                <a:spcPct val="120000"/>
              </a:lnSpc>
            </a:pPr>
            <a:r>
              <a:rPr lang="en-US" altLang="zh-CN" sz="2000" dirty="0"/>
              <a:t>	for(</a:t>
            </a:r>
            <a:r>
              <a:rPr lang="en-US" altLang="zh-CN" sz="2000" dirty="0" err="1"/>
              <a:t>i</a:t>
            </a:r>
            <a:r>
              <a:rPr lang="en-US" altLang="zh-CN" sz="2000" dirty="0"/>
              <a:t>=0;i&lt;M-&gt;</a:t>
            </a:r>
            <a:r>
              <a:rPr lang="en-US" altLang="zh-CN" sz="2000" dirty="0" err="1"/>
              <a:t>len;i</a:t>
            </a:r>
            <a:r>
              <a:rPr lang="en-US" altLang="zh-CN" sz="2000" dirty="0"/>
              <a:t>++)</a:t>
            </a:r>
          </a:p>
          <a:p>
            <a:pPr marL="377825" indent="-377825" eaLnBrk="1" hangingPunct="1">
              <a:lnSpc>
                <a:spcPct val="120000"/>
              </a:lnSpc>
            </a:pPr>
            <a:r>
              <a:rPr lang="en-US" altLang="zh-CN" sz="2000" dirty="0"/>
              <a:t>	{</a:t>
            </a:r>
          </a:p>
          <a:p>
            <a:pPr marL="377825" indent="-377825" eaLnBrk="1" hangingPunct="1">
              <a:lnSpc>
                <a:spcPct val="120000"/>
              </a:lnSpc>
            </a:pPr>
            <a:r>
              <a:rPr lang="en-US" altLang="zh-CN" sz="2000" dirty="0"/>
              <a:t>		do</a:t>
            </a:r>
          </a:p>
        </p:txBody>
      </p:sp>
      <p:sp>
        <p:nvSpPr>
          <p:cNvPr id="48131" name="Rectangle 3" descr="Large confetti">
            <a:extLst>
              <a:ext uri="{FF2B5EF4-FFF2-40B4-BE49-F238E27FC236}">
                <a16:creationId xmlns:a16="http://schemas.microsoft.com/office/drawing/2014/main" id="{CBF1CA88-93A8-2D42-B02B-8FEBF1305187}"/>
              </a:ext>
            </a:extLst>
          </p:cNvPr>
          <p:cNvSpPr>
            <a:spLocks noGrp="1" noChangeArrowheads="1"/>
          </p:cNvSpPr>
          <p:nvPr>
            <p:ph type="title"/>
          </p:nvPr>
        </p:nvSpPr>
        <p:spPr>
          <a:xfrm>
            <a:off x="533400" y="261938"/>
            <a:ext cx="8077200" cy="430212"/>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8132" name="Rectangle 9">
            <a:extLst>
              <a:ext uri="{FF2B5EF4-FFF2-40B4-BE49-F238E27FC236}">
                <a16:creationId xmlns:a16="http://schemas.microsoft.com/office/drawing/2014/main" id="{7A6B55FE-66DC-C649-BA94-583AA2C51C1F}"/>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marL="381000" indent="-3810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algn="ctr" eaLnBrk="1" hangingPunct="1"/>
            <a:endParaRPr lang="zh-CN" altLang="zh-CN" sz="3200">
              <a:solidFill>
                <a:srgbClr val="360207"/>
              </a:solidFill>
            </a:endParaRPr>
          </a:p>
        </p:txBody>
      </p:sp>
      <p:sp>
        <p:nvSpPr>
          <p:cNvPr id="48133" name="Rectangle 13">
            <a:extLst>
              <a:ext uri="{FF2B5EF4-FFF2-40B4-BE49-F238E27FC236}">
                <a16:creationId xmlns:a16="http://schemas.microsoft.com/office/drawing/2014/main" id="{1151F83B-D573-C140-B450-5311817273F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8134" name="Rectangle 15">
            <a:extLst>
              <a:ext uri="{FF2B5EF4-FFF2-40B4-BE49-F238E27FC236}">
                <a16:creationId xmlns:a16="http://schemas.microsoft.com/office/drawing/2014/main" id="{4215F2C3-75F8-2C41-956C-701056E706B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85916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4C252D-534A-CA4A-9009-5C8D36B4AA18}"/>
              </a:ext>
            </a:extLst>
          </p:cNvPr>
          <p:cNvSpPr>
            <a:spLocks noGrp="1"/>
          </p:cNvSpPr>
          <p:nvPr>
            <p:ph idx="1"/>
          </p:nvPr>
        </p:nvSpPr>
        <p:spPr/>
        <p:txBody>
          <a:bodyPr/>
          <a:lstStyle/>
          <a:p>
            <a:pPr eaLnBrk="1" hangingPunct="1">
              <a:lnSpc>
                <a:spcPct val="140000"/>
              </a:lnSpc>
            </a:pPr>
            <a:r>
              <a:rPr lang="zh-CN" altLang="en-US" sz="2800" b="0" dirty="0">
                <a:latin typeface="隶书" pitchFamily="49" charset="-122"/>
                <a:ea typeface="隶书" pitchFamily="49" charset="-122"/>
              </a:rPr>
              <a:t>串的抽象数据类型</a:t>
            </a:r>
          </a:p>
          <a:p>
            <a:pPr eaLnBrk="1" hangingPunct="1">
              <a:lnSpc>
                <a:spcPct val="140000"/>
              </a:lnSpc>
            </a:pPr>
            <a:r>
              <a:rPr lang="en-US" altLang="zh-CN" dirty="0"/>
              <a:t>1</a:t>
            </a:r>
            <a:r>
              <a:rPr lang="zh-CN" altLang="en-US" dirty="0"/>
              <a:t>．数据对象集合</a:t>
            </a:r>
            <a:endParaRPr lang="zh-CN" altLang="en-US" b="0" dirty="0"/>
          </a:p>
          <a:p>
            <a:pPr eaLnBrk="1" hangingPunct="1">
              <a:lnSpc>
                <a:spcPct val="140000"/>
              </a:lnSpc>
            </a:pPr>
            <a:r>
              <a:rPr lang="zh-CN" altLang="en-US" dirty="0"/>
              <a:t>串的数据对象集合为</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latin typeface="Times New Roman" panose="02020603050405020304" pitchFamily="18" charset="0"/>
              </a:rPr>
              <a:t>…</a:t>
            </a:r>
            <a:r>
              <a:rPr lang="zh-CN" altLang="en-US" dirty="0"/>
              <a:t>，</a:t>
            </a:r>
            <a:r>
              <a:rPr lang="en-US" altLang="zh-CN" dirty="0"/>
              <a:t>a</a:t>
            </a:r>
            <a:r>
              <a:rPr lang="en-US" altLang="zh-CN" baseline="-25000" dirty="0"/>
              <a:t>n</a:t>
            </a:r>
            <a:r>
              <a:rPr lang="en-US" altLang="zh-CN" dirty="0"/>
              <a:t>}</a:t>
            </a:r>
            <a:r>
              <a:rPr lang="zh-CN" altLang="en-US" dirty="0"/>
              <a:t>，每个元素的类型均为字符。</a:t>
            </a:r>
          </a:p>
          <a:p>
            <a:pPr eaLnBrk="1" hangingPunct="1">
              <a:lnSpc>
                <a:spcPct val="140000"/>
              </a:lnSpc>
            </a:pPr>
            <a:r>
              <a:rPr lang="zh-CN" altLang="en-US" dirty="0"/>
              <a:t>串是一种特殊的线性表，区别仅仅在于串的数据对象为字符集合。串具有线性表的特征：除了第一个元素</a:t>
            </a:r>
            <a:r>
              <a:rPr lang="en-US" altLang="zh-CN" dirty="0"/>
              <a:t>a</a:t>
            </a:r>
            <a:r>
              <a:rPr lang="en-US" altLang="zh-CN" baseline="-25000" dirty="0"/>
              <a:t>1</a:t>
            </a:r>
            <a:r>
              <a:rPr lang="zh-CN" altLang="en-US" dirty="0"/>
              <a:t>外，每一个元素有且只有一个直接前驱元素，除了最后一个元素</a:t>
            </a:r>
            <a:r>
              <a:rPr lang="en-US" altLang="zh-CN" dirty="0"/>
              <a:t>a</a:t>
            </a:r>
            <a:r>
              <a:rPr lang="en-US" altLang="zh-CN" baseline="-25000" dirty="0"/>
              <a:t>n</a:t>
            </a:r>
            <a:r>
              <a:rPr lang="zh-CN" altLang="en-US" dirty="0"/>
              <a:t>外，每一个元素有且只有一个直接后继元素。数据元素之间的关系是一对一的关系。</a:t>
            </a:r>
          </a:p>
          <a:p>
            <a:endParaRPr lang="en-US" dirty="0"/>
          </a:p>
        </p:txBody>
      </p:sp>
      <p:sp>
        <p:nvSpPr>
          <p:cNvPr id="5" name="标题 3">
            <a:extLst>
              <a:ext uri="{FF2B5EF4-FFF2-40B4-BE49-F238E27FC236}">
                <a16:creationId xmlns:a16="http://schemas.microsoft.com/office/drawing/2014/main" id="{A5EEA7F2-6356-4543-90A3-2CC57F5EFFC7}"/>
              </a:ext>
            </a:extLst>
          </p:cNvPr>
          <p:cNvSpPr txBox="1">
            <a:spLocks noChangeArrowheads="1"/>
          </p:cNvSpPr>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a:lstStyle>
          <a:p>
            <a:r>
              <a:rPr lang="zh-CN" altLang="en-US" b="0" kern="0" dirty="0">
                <a:sym typeface="+mn-lt"/>
              </a:rPr>
              <a:t>串的定义</a:t>
            </a:r>
          </a:p>
        </p:txBody>
      </p:sp>
    </p:spTree>
    <p:extLst>
      <p:ext uri="{BB962C8B-B14F-4D97-AF65-F5344CB8AC3E}">
        <p14:creationId xmlns:p14="http://schemas.microsoft.com/office/powerpoint/2010/main" val="19162895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717BDA9-CB0A-3F4B-AAC5-762614782F83}"/>
              </a:ext>
            </a:extLst>
          </p:cNvPr>
          <p:cNvSpPr>
            <a:spLocks noGrp="1" noChangeArrowheads="1"/>
          </p:cNvSpPr>
          <p:nvPr>
            <p:ph type="body" idx="1"/>
          </p:nvPr>
        </p:nvSpPr>
        <p:spPr>
          <a:xfrm>
            <a:off x="323850" y="692150"/>
            <a:ext cx="8496300" cy="5616575"/>
          </a:xfrm>
        </p:spPr>
        <p:txBody>
          <a:bodyPr/>
          <a:lstStyle/>
          <a:p>
            <a:pPr marL="12700" indent="-12700" eaLnBrk="1" hangingPunct="1">
              <a:lnSpc>
                <a:spcPct val="80000"/>
              </a:lnSpc>
            </a:pPr>
            <a:r>
              <a:rPr lang="en-US" altLang="zh-CN" dirty="0"/>
              <a:t>{</a:t>
            </a:r>
          </a:p>
          <a:p>
            <a:pPr marL="12700" indent="-12700" eaLnBrk="1" hangingPunct="1">
              <a:lnSpc>
                <a:spcPct val="80000"/>
              </a:lnSpc>
            </a:pPr>
            <a:r>
              <a:rPr lang="en-US" altLang="zh-CN" dirty="0"/>
              <a:t>		</a:t>
            </a:r>
            <a:r>
              <a:rPr lang="en-US" altLang="zh-CN" dirty="0" err="1"/>
              <a:t>printf</a:t>
            </a:r>
            <a:r>
              <a:rPr lang="en-US" altLang="zh-CN" dirty="0"/>
              <a:t>(</a:t>
            </a:r>
            <a:r>
              <a:rPr lang="en-US" altLang="zh-CN" dirty="0">
                <a:latin typeface="Times New Roman" panose="02020603050405020304" pitchFamily="18" charset="0"/>
              </a:rPr>
              <a:t>“</a:t>
            </a:r>
            <a:r>
              <a:rPr lang="zh-CN" altLang="en-US" dirty="0"/>
              <a:t>请按行序顺序输入第</a:t>
            </a:r>
            <a:r>
              <a:rPr lang="en-US" altLang="zh-CN" dirty="0"/>
              <a:t>%d</a:t>
            </a:r>
            <a:r>
              <a:rPr lang="zh-CN" altLang="en-US" dirty="0"/>
              <a:t>个非零元素所在的行</a:t>
            </a:r>
            <a:r>
              <a:rPr lang="en-US" altLang="zh-CN" dirty="0"/>
              <a:t>(0</a:t>
            </a:r>
            <a:r>
              <a:rPr lang="zh-CN" altLang="en-US" dirty="0"/>
              <a:t>～</a:t>
            </a:r>
            <a:r>
              <a:rPr lang="en-US" altLang="zh-CN" dirty="0"/>
              <a:t>%d),</a:t>
            </a:r>
            <a:r>
              <a:rPr lang="zh-CN" altLang="en-US" dirty="0"/>
              <a:t>列 </a:t>
            </a:r>
            <a:r>
              <a:rPr lang="en-US" altLang="zh-CN" dirty="0"/>
              <a:t>(0</a:t>
            </a:r>
            <a:r>
              <a:rPr lang="zh-CN" altLang="en-US" dirty="0"/>
              <a:t>～</a:t>
            </a:r>
            <a:r>
              <a:rPr lang="en-US" altLang="zh-CN" dirty="0"/>
              <a:t>%d),</a:t>
            </a:r>
            <a:r>
              <a:rPr lang="zh-CN" altLang="en-US" dirty="0"/>
              <a:t>元素值</a:t>
            </a:r>
            <a:r>
              <a:rPr lang="en-US" altLang="zh-CN" dirty="0"/>
              <a:t>:",i+1,M-&gt;m-1,M-&gt;n-1);</a:t>
            </a:r>
          </a:p>
          <a:p>
            <a:pPr marL="12700" indent="-12700" eaLnBrk="1" hangingPunct="1">
              <a:lnSpc>
                <a:spcPct val="80000"/>
              </a:lnSpc>
            </a:pPr>
            <a:r>
              <a:rPr lang="en-US" altLang="zh-CN" dirty="0"/>
              <a:t>		</a:t>
            </a:r>
            <a:r>
              <a:rPr lang="en-US" altLang="zh-CN" dirty="0" err="1"/>
              <a:t>scanf</a:t>
            </a:r>
            <a:r>
              <a:rPr lang="en-US" altLang="zh-CN" dirty="0"/>
              <a:t>("%</a:t>
            </a:r>
            <a:r>
              <a:rPr lang="en-US" altLang="zh-CN" dirty="0" err="1"/>
              <a:t>d,%d,%d",&amp;m,&amp;n,&amp;e</a:t>
            </a:r>
            <a:r>
              <a:rPr lang="en-US" altLang="zh-CN" dirty="0"/>
              <a:t>);</a:t>
            </a:r>
          </a:p>
          <a:p>
            <a:pPr marL="12700" indent="-12700" eaLnBrk="1" hangingPunct="1">
              <a:lnSpc>
                <a:spcPct val="80000"/>
              </a:lnSpc>
            </a:pPr>
            <a:r>
              <a:rPr lang="en-US" altLang="zh-CN" dirty="0"/>
              <a:t>		flag=0;			/*</a:t>
            </a:r>
            <a:r>
              <a:rPr lang="zh-CN" altLang="en-US" dirty="0"/>
              <a:t>初始化标志位*</a:t>
            </a:r>
            <a:r>
              <a:rPr lang="en-US" altLang="zh-CN" dirty="0"/>
              <a:t>/</a:t>
            </a:r>
          </a:p>
          <a:p>
            <a:pPr marL="12700" indent="-12700" eaLnBrk="1" hangingPunct="1">
              <a:lnSpc>
                <a:spcPct val="80000"/>
              </a:lnSpc>
            </a:pPr>
            <a:r>
              <a:rPr lang="en-US" altLang="zh-CN" dirty="0"/>
              <a:t>		if(m&lt;0||m&gt;M-&gt;m||n&lt;0||n&gt;M-&gt;n)			   </a:t>
            </a:r>
          </a:p>
          <a:p>
            <a:pPr marL="12700" indent="-12700" eaLnBrk="1" hangingPunct="1">
              <a:lnSpc>
                <a:spcPct val="80000"/>
              </a:lnSpc>
            </a:pPr>
            <a:r>
              <a:rPr lang="en-US" altLang="zh-CN" dirty="0"/>
              <a:t>                    /*</a:t>
            </a:r>
            <a:r>
              <a:rPr lang="zh-CN" altLang="en-US" dirty="0"/>
              <a:t>如果行号或列号正确，标志位为</a:t>
            </a:r>
            <a:r>
              <a:rPr lang="en-US" altLang="zh-CN" dirty="0"/>
              <a:t>1*/</a:t>
            </a:r>
          </a:p>
          <a:p>
            <a:pPr marL="12700" indent="-12700" eaLnBrk="1" hangingPunct="1">
              <a:lnSpc>
                <a:spcPct val="80000"/>
              </a:lnSpc>
            </a:pPr>
            <a:r>
              <a:rPr lang="en-US" altLang="zh-CN" dirty="0"/>
              <a:t>	                   flag=1;                        </a:t>
            </a:r>
          </a:p>
          <a:p>
            <a:pPr marL="12700" indent="-12700" eaLnBrk="1" hangingPunct="1">
              <a:lnSpc>
                <a:spcPct val="80000"/>
              </a:lnSpc>
            </a:pPr>
            <a:r>
              <a:rPr lang="en-US" altLang="zh-CN" dirty="0"/>
              <a:t>                    /*</a:t>
            </a:r>
            <a:r>
              <a:rPr lang="zh-CN" altLang="en-US" dirty="0"/>
              <a:t>若输入的顺序正确，则标志位为</a:t>
            </a:r>
            <a:r>
              <a:rPr lang="en-US" altLang="zh-CN" dirty="0"/>
              <a:t>1*/</a:t>
            </a:r>
          </a:p>
          <a:p>
            <a:pPr marL="12700" indent="-12700" eaLnBrk="1" hangingPunct="1">
              <a:lnSpc>
                <a:spcPct val="80000"/>
              </a:lnSpc>
            </a:pPr>
            <a:r>
              <a:rPr lang="en-US" altLang="zh-CN" dirty="0"/>
              <a:t>		if(</a:t>
            </a:r>
            <a:r>
              <a:rPr lang="en-US" altLang="zh-CN" dirty="0" err="1"/>
              <a:t>i</a:t>
            </a:r>
            <a:r>
              <a:rPr lang="en-US" altLang="zh-CN" dirty="0"/>
              <a:t>&gt;0&amp;&amp;m&lt;M-&gt;data[i-1].</a:t>
            </a:r>
            <a:r>
              <a:rPr lang="en-US" altLang="zh-CN" dirty="0" err="1"/>
              <a:t>i</a:t>
            </a:r>
            <a:r>
              <a:rPr lang="en-US" altLang="zh-CN" dirty="0"/>
              <a:t>||m==M-&gt;data[i-1].</a:t>
            </a:r>
            <a:r>
              <a:rPr lang="en-US" altLang="zh-CN" dirty="0" err="1"/>
              <a:t>i</a:t>
            </a:r>
            <a:r>
              <a:rPr lang="en-US" altLang="zh-CN" dirty="0"/>
              <a:t>&amp;&amp;n&lt;=M-</a:t>
            </a:r>
          </a:p>
          <a:p>
            <a:pPr marL="12700" indent="-12700" eaLnBrk="1" hangingPunct="1">
              <a:lnSpc>
                <a:spcPct val="80000"/>
              </a:lnSpc>
            </a:pPr>
            <a:r>
              <a:rPr lang="en-US" altLang="zh-CN" dirty="0"/>
              <a:t>                                 &gt;data[i-1].j)	</a:t>
            </a:r>
          </a:p>
          <a:p>
            <a:pPr marL="12700" indent="-12700" eaLnBrk="1" hangingPunct="1">
              <a:lnSpc>
                <a:spcPct val="80000"/>
              </a:lnSpc>
            </a:pPr>
            <a:r>
              <a:rPr lang="en-US" altLang="zh-CN" dirty="0"/>
              <a:t>		           flag=1;</a:t>
            </a:r>
          </a:p>
          <a:p>
            <a:pPr marL="12700" indent="-12700" eaLnBrk="1" hangingPunct="1">
              <a:lnSpc>
                <a:spcPct val="80000"/>
              </a:lnSpc>
            </a:pPr>
            <a:r>
              <a:rPr lang="en-US" altLang="zh-CN" dirty="0"/>
              <a:t>		}while(flag);</a:t>
            </a:r>
          </a:p>
          <a:p>
            <a:pPr marL="12700" indent="-12700" eaLnBrk="1" hangingPunct="1">
              <a:lnSpc>
                <a:spcPct val="80000"/>
              </a:lnSpc>
            </a:pPr>
            <a:r>
              <a:rPr lang="en-US" altLang="zh-CN" dirty="0"/>
              <a:t>		</a:t>
            </a:r>
            <a:r>
              <a:rPr lang="pt-BR" altLang="zh-CN" dirty="0"/>
              <a:t>M-&gt;data[</a:t>
            </a:r>
            <a:r>
              <a:rPr lang="pt-BR" altLang="zh-CN" dirty="0" err="1"/>
              <a:t>i</a:t>
            </a:r>
            <a:r>
              <a:rPr lang="pt-BR" altLang="zh-CN" dirty="0"/>
              <a:t>].</a:t>
            </a:r>
            <a:r>
              <a:rPr lang="pt-BR" altLang="zh-CN" dirty="0" err="1"/>
              <a:t>i</a:t>
            </a:r>
            <a:r>
              <a:rPr lang="pt-BR" altLang="zh-CN" dirty="0"/>
              <a:t>=m;</a:t>
            </a:r>
          </a:p>
          <a:p>
            <a:pPr marL="12700" indent="-12700" eaLnBrk="1" hangingPunct="1">
              <a:lnSpc>
                <a:spcPct val="80000"/>
              </a:lnSpc>
            </a:pPr>
            <a:r>
              <a:rPr lang="pt-BR" altLang="zh-CN" dirty="0"/>
              <a:t>		M-&gt;data[</a:t>
            </a:r>
            <a:r>
              <a:rPr lang="pt-BR" altLang="zh-CN" dirty="0" err="1"/>
              <a:t>i</a:t>
            </a:r>
            <a:r>
              <a:rPr lang="pt-BR" altLang="zh-CN" dirty="0"/>
              <a:t>].</a:t>
            </a:r>
            <a:r>
              <a:rPr lang="pt-BR" altLang="zh-CN" dirty="0" err="1"/>
              <a:t>j</a:t>
            </a:r>
            <a:r>
              <a:rPr lang="pt-BR" altLang="zh-CN" dirty="0"/>
              <a:t>=</a:t>
            </a:r>
            <a:r>
              <a:rPr lang="pt-BR" altLang="zh-CN" dirty="0" err="1"/>
              <a:t>n</a:t>
            </a:r>
            <a:r>
              <a:rPr lang="pt-BR" altLang="zh-CN" dirty="0"/>
              <a:t>;</a:t>
            </a:r>
          </a:p>
          <a:p>
            <a:pPr marL="12700" indent="-12700" eaLnBrk="1" hangingPunct="1">
              <a:lnSpc>
                <a:spcPct val="80000"/>
              </a:lnSpc>
            </a:pPr>
            <a:r>
              <a:rPr lang="pt-BR" altLang="zh-CN" dirty="0"/>
              <a:t>		M-&gt;data[</a:t>
            </a:r>
            <a:r>
              <a:rPr lang="pt-BR" altLang="zh-CN" dirty="0" err="1"/>
              <a:t>i</a:t>
            </a:r>
            <a:r>
              <a:rPr lang="pt-BR" altLang="zh-CN" dirty="0"/>
              <a:t>].e=e;</a:t>
            </a:r>
          </a:p>
          <a:p>
            <a:pPr marL="12700" indent="-12700" eaLnBrk="1" hangingPunct="1">
              <a:lnSpc>
                <a:spcPct val="80000"/>
              </a:lnSpc>
            </a:pPr>
            <a:r>
              <a:rPr lang="pt-BR" altLang="zh-CN" dirty="0"/>
              <a:t>	}</a:t>
            </a:r>
          </a:p>
          <a:p>
            <a:pPr marL="12700" indent="-12700" eaLnBrk="1" hangingPunct="1">
              <a:lnSpc>
                <a:spcPct val="80000"/>
              </a:lnSpc>
            </a:pPr>
            <a:r>
              <a:rPr lang="pt-BR" altLang="zh-CN" dirty="0"/>
              <a:t>	</a:t>
            </a:r>
            <a:r>
              <a:rPr lang="pt-BR" altLang="zh-CN" dirty="0" err="1"/>
              <a:t>return</a:t>
            </a:r>
            <a:r>
              <a:rPr lang="pt-BR" altLang="zh-CN" dirty="0"/>
              <a:t> 1;</a:t>
            </a:r>
            <a:endParaRPr lang="en-US" altLang="zh-CN" dirty="0"/>
          </a:p>
          <a:p>
            <a:pPr marL="12700" indent="-12700" eaLnBrk="1" hangingPunct="1">
              <a:lnSpc>
                <a:spcPct val="80000"/>
              </a:lnSpc>
            </a:pPr>
            <a:r>
              <a:rPr lang="en-US" altLang="zh-CN" dirty="0"/>
              <a:t>}</a:t>
            </a:r>
          </a:p>
        </p:txBody>
      </p:sp>
      <p:sp>
        <p:nvSpPr>
          <p:cNvPr id="49155" name="Rectangle 3" descr="Large confetti">
            <a:extLst>
              <a:ext uri="{FF2B5EF4-FFF2-40B4-BE49-F238E27FC236}">
                <a16:creationId xmlns:a16="http://schemas.microsoft.com/office/drawing/2014/main" id="{B9109E51-699A-BF44-8031-9C58B04D8587}"/>
              </a:ext>
            </a:extLst>
          </p:cNvPr>
          <p:cNvSpPr>
            <a:spLocks noGrp="1" noChangeArrowheads="1"/>
          </p:cNvSpPr>
          <p:nvPr>
            <p:ph type="title"/>
          </p:nvPr>
        </p:nvSpPr>
        <p:spPr>
          <a:xfrm>
            <a:off x="611560" y="276770"/>
            <a:ext cx="7632700" cy="452437"/>
          </a:xfrm>
          <a:extLst>
            <a:ext uri="{909E8E84-426E-40DD-AFC4-6F175D3DCCD1}">
              <a14:hiddenFill xmlns:a14="http://schemas.microsoft.com/office/drawing/2010/main">
                <a:solidFill>
                  <a:schemeClr val="bg1"/>
                </a:solidFill>
              </a14:hiddenFill>
            </a:ext>
          </a:extLst>
        </p:spPr>
        <p:txBody>
          <a:bodyPr/>
          <a:lstStyle/>
          <a:p>
            <a:pPr eaLnBrk="1" hangingPunct="1"/>
            <a:r>
              <a:rPr lang="zh-CN" altLang="en-US" dirty="0"/>
              <a:t> 稀疏矩阵的压缩存储</a:t>
            </a:r>
          </a:p>
        </p:txBody>
      </p:sp>
      <p:sp>
        <p:nvSpPr>
          <p:cNvPr id="49156" name="Rectangle 9">
            <a:extLst>
              <a:ext uri="{FF2B5EF4-FFF2-40B4-BE49-F238E27FC236}">
                <a16:creationId xmlns:a16="http://schemas.microsoft.com/office/drawing/2014/main" id="{7F8F34A2-B04A-B448-93D5-0FC145DD6B49}"/>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49157" name="Rectangle 11">
            <a:extLst>
              <a:ext uri="{FF2B5EF4-FFF2-40B4-BE49-F238E27FC236}">
                <a16:creationId xmlns:a16="http://schemas.microsoft.com/office/drawing/2014/main" id="{03E64B37-5647-BD4F-9635-7FCAAE440AFB}"/>
              </a:ext>
            </a:extLst>
          </p:cNvPr>
          <p:cNvSpPr>
            <a:spLocks noChangeArrowheads="1"/>
          </p:cNvSpPr>
          <p:nvPr/>
        </p:nvSpPr>
        <p:spPr bwMode="auto">
          <a:xfrm>
            <a:off x="0" y="2700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5823955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FD32C22-E36F-004D-9187-3516BA0F4B75}"/>
              </a:ext>
            </a:extLst>
          </p:cNvPr>
          <p:cNvSpPr>
            <a:spLocks noGrp="1" noChangeArrowheads="1"/>
          </p:cNvSpPr>
          <p:nvPr>
            <p:ph type="body" idx="1"/>
          </p:nvPr>
        </p:nvSpPr>
        <p:spPr>
          <a:xfrm>
            <a:off x="468313" y="981918"/>
            <a:ext cx="8064500" cy="5759450"/>
          </a:xfrm>
        </p:spPr>
        <p:txBody>
          <a:bodyPr/>
          <a:lstStyle/>
          <a:p>
            <a:pPr marL="377825" indent="-377825" eaLnBrk="1" hangingPunct="1">
              <a:lnSpc>
                <a:spcPct val="90000"/>
              </a:lnSpc>
            </a:pPr>
            <a:r>
              <a:rPr lang="en-US" altLang="zh-CN" dirty="0"/>
              <a:t>    </a:t>
            </a:r>
            <a:r>
              <a:rPr lang="zh-CN" altLang="en-US" dirty="0"/>
              <a:t>（</a:t>
            </a:r>
            <a:r>
              <a:rPr lang="en-US" altLang="zh-CN" dirty="0"/>
              <a:t>2</a:t>
            </a:r>
            <a:r>
              <a:rPr lang="zh-CN" altLang="en-US" dirty="0"/>
              <a:t>）复制稀疏矩阵。</a:t>
            </a:r>
          </a:p>
          <a:p>
            <a:pPr marL="377825" indent="-377825" eaLnBrk="1" hangingPunct="1">
              <a:lnSpc>
                <a:spcPct val="90000"/>
              </a:lnSpc>
            </a:pPr>
            <a:r>
              <a:rPr lang="zh-CN" altLang="en-US" dirty="0"/>
              <a:t>      </a:t>
            </a:r>
            <a:r>
              <a:rPr lang="en-US" altLang="zh-CN" dirty="0"/>
              <a:t>void </a:t>
            </a:r>
            <a:r>
              <a:rPr lang="en-US" altLang="zh-CN" dirty="0" err="1"/>
              <a:t>CopyMatrix</a:t>
            </a:r>
            <a:r>
              <a:rPr lang="en-US" altLang="zh-CN" dirty="0"/>
              <a:t>(</a:t>
            </a:r>
            <a:r>
              <a:rPr lang="en-US" altLang="zh-CN" dirty="0" err="1"/>
              <a:t>TriSeqMatrix</a:t>
            </a:r>
            <a:r>
              <a:rPr lang="en-US" altLang="zh-CN" dirty="0"/>
              <a:t> </a:t>
            </a:r>
            <a:r>
              <a:rPr lang="en-US" altLang="zh-CN" dirty="0" err="1"/>
              <a:t>M,TriSeqMatrix</a:t>
            </a:r>
            <a:r>
              <a:rPr lang="en-US" altLang="zh-CN" dirty="0"/>
              <a:t> *N)</a:t>
            </a:r>
          </a:p>
          <a:p>
            <a:pPr marL="377825" indent="-377825" eaLnBrk="1" hangingPunct="1">
              <a:lnSpc>
                <a:spcPct val="90000"/>
              </a:lnSpc>
            </a:pPr>
            <a:r>
              <a:rPr lang="en-US" altLang="zh-CN" dirty="0"/>
              <a:t>     /*</a:t>
            </a:r>
            <a:r>
              <a:rPr lang="zh-CN" altLang="en-US" dirty="0"/>
              <a:t>由稀疏矩阵</a:t>
            </a:r>
            <a:r>
              <a:rPr lang="en-US" altLang="zh-CN" dirty="0"/>
              <a:t>M</a:t>
            </a:r>
            <a:r>
              <a:rPr lang="zh-CN" altLang="en-US" dirty="0"/>
              <a:t>复制得到另一个副本</a:t>
            </a:r>
            <a:r>
              <a:rPr lang="en-US" altLang="zh-CN" dirty="0"/>
              <a:t>N*/</a:t>
            </a:r>
          </a:p>
          <a:p>
            <a:pPr marL="377825" indent="-377825" eaLnBrk="1" hangingPunct="1">
              <a:lnSpc>
                <a:spcPct val="90000"/>
              </a:lnSpc>
            </a:pPr>
            <a:r>
              <a:rPr lang="en-US" altLang="zh-CN" dirty="0"/>
              <a:t>     { </a:t>
            </a:r>
          </a:p>
          <a:p>
            <a:pPr marL="377825" indent="-377825" eaLnBrk="1" hangingPunct="1">
              <a:lnSpc>
                <a:spcPct val="90000"/>
              </a:lnSpc>
            </a:pPr>
            <a:r>
              <a:rPr lang="en-US" altLang="zh-CN" dirty="0"/>
              <a:t>	    int </a:t>
            </a:r>
            <a:r>
              <a:rPr lang="en-US" altLang="zh-CN" dirty="0" err="1"/>
              <a:t>i</a:t>
            </a:r>
            <a:r>
              <a:rPr lang="en-US" altLang="zh-CN" dirty="0"/>
              <a:t>;</a:t>
            </a:r>
          </a:p>
          <a:p>
            <a:pPr marL="377825" indent="-377825" eaLnBrk="1" hangingPunct="1">
              <a:lnSpc>
                <a:spcPct val="90000"/>
              </a:lnSpc>
            </a:pPr>
            <a:r>
              <a:rPr lang="en-US" altLang="zh-CN" dirty="0"/>
              <a:t>	    N-&gt;</a:t>
            </a:r>
            <a:r>
              <a:rPr lang="en-US" altLang="zh-CN" dirty="0" err="1"/>
              <a:t>len</a:t>
            </a:r>
            <a:r>
              <a:rPr lang="en-US" altLang="zh-CN" dirty="0"/>
              <a:t>=</a:t>
            </a:r>
            <a:r>
              <a:rPr lang="en-US" altLang="zh-CN" dirty="0" err="1"/>
              <a:t>M.len</a:t>
            </a:r>
            <a:r>
              <a:rPr lang="en-US" altLang="zh-CN" dirty="0"/>
              <a:t>;	/*</a:t>
            </a:r>
            <a:r>
              <a:rPr lang="zh-CN" altLang="en-US" dirty="0"/>
              <a:t>修改稀疏矩阵</a:t>
            </a:r>
            <a:r>
              <a:rPr lang="en-US" altLang="zh-CN" dirty="0"/>
              <a:t>N</a:t>
            </a:r>
            <a:r>
              <a:rPr lang="zh-CN" altLang="en-US" dirty="0"/>
              <a:t>的非零元素的个数*</a:t>
            </a:r>
            <a:r>
              <a:rPr lang="en-US" altLang="zh-CN" dirty="0"/>
              <a:t>/</a:t>
            </a:r>
          </a:p>
          <a:p>
            <a:pPr marL="377825" indent="-377825" eaLnBrk="1" hangingPunct="1">
              <a:lnSpc>
                <a:spcPct val="90000"/>
              </a:lnSpc>
            </a:pPr>
            <a:r>
              <a:rPr lang="en-US" altLang="zh-CN" dirty="0"/>
              <a:t>	    N-&gt;m=</a:t>
            </a:r>
            <a:r>
              <a:rPr lang="en-US" altLang="zh-CN" dirty="0" err="1"/>
              <a:t>M.m</a:t>
            </a:r>
            <a:r>
              <a:rPr lang="en-US" altLang="zh-CN" dirty="0"/>
              <a:t>;	/*</a:t>
            </a:r>
            <a:r>
              <a:rPr lang="zh-CN" altLang="en-US" dirty="0"/>
              <a:t>修改稀疏矩阵</a:t>
            </a:r>
            <a:r>
              <a:rPr lang="en-US" altLang="zh-CN" dirty="0"/>
              <a:t>N</a:t>
            </a:r>
            <a:r>
              <a:rPr lang="zh-CN" altLang="en-US" dirty="0"/>
              <a:t>的行数*</a:t>
            </a:r>
            <a:r>
              <a:rPr lang="en-US" altLang="zh-CN" dirty="0"/>
              <a:t>/</a:t>
            </a:r>
          </a:p>
          <a:p>
            <a:pPr marL="377825" indent="-377825" eaLnBrk="1" hangingPunct="1">
              <a:lnSpc>
                <a:spcPct val="90000"/>
              </a:lnSpc>
            </a:pPr>
            <a:r>
              <a:rPr lang="en-US" altLang="zh-CN" dirty="0"/>
              <a:t>	    N-&gt;n=</a:t>
            </a:r>
            <a:r>
              <a:rPr lang="en-US" altLang="zh-CN" dirty="0" err="1"/>
              <a:t>M.n</a:t>
            </a:r>
            <a:r>
              <a:rPr lang="en-US" altLang="zh-CN" dirty="0"/>
              <a:t>;		/*</a:t>
            </a:r>
            <a:r>
              <a:rPr lang="zh-CN" altLang="en-US" dirty="0"/>
              <a:t>修改稀疏矩阵</a:t>
            </a:r>
            <a:r>
              <a:rPr lang="en-US" altLang="zh-CN" dirty="0"/>
              <a:t>N</a:t>
            </a:r>
            <a:r>
              <a:rPr lang="zh-CN" altLang="en-US" dirty="0"/>
              <a:t>的列数*</a:t>
            </a:r>
            <a:r>
              <a:rPr lang="en-US" altLang="zh-CN" dirty="0"/>
              <a:t>/</a:t>
            </a:r>
          </a:p>
          <a:p>
            <a:pPr marL="377825" indent="-377825" eaLnBrk="1" hangingPunct="1">
              <a:lnSpc>
                <a:spcPct val="90000"/>
              </a:lnSpc>
            </a:pPr>
            <a:r>
              <a:rPr lang="en-US" altLang="zh-CN" dirty="0"/>
              <a:t>	    for(</a:t>
            </a:r>
            <a:r>
              <a:rPr lang="en-US" altLang="zh-CN" dirty="0" err="1"/>
              <a:t>i</a:t>
            </a:r>
            <a:r>
              <a:rPr lang="en-US" altLang="zh-CN" dirty="0"/>
              <a:t>=0;i&lt;</a:t>
            </a:r>
            <a:r>
              <a:rPr lang="en-US" altLang="zh-CN" dirty="0" err="1"/>
              <a:t>M.len;i</a:t>
            </a:r>
            <a:r>
              <a:rPr lang="en-US" altLang="zh-CN" dirty="0"/>
              <a:t>++)	/*</a:t>
            </a:r>
            <a:r>
              <a:rPr lang="zh-CN" altLang="en-US" dirty="0"/>
              <a:t>把</a:t>
            </a:r>
            <a:r>
              <a:rPr lang="en-US" altLang="zh-CN" dirty="0"/>
              <a:t>M</a:t>
            </a:r>
            <a:r>
              <a:rPr lang="zh-CN" altLang="en-US" dirty="0"/>
              <a:t>中非零元素的行号、列号及元素值依次赋值给</a:t>
            </a:r>
            <a:r>
              <a:rPr lang="en-US" altLang="zh-CN" dirty="0"/>
              <a:t>N</a:t>
            </a:r>
            <a:r>
              <a:rPr lang="zh-CN" altLang="en-US" dirty="0"/>
              <a:t>的行号、列号及元素值*</a:t>
            </a:r>
            <a:r>
              <a:rPr lang="en-US" altLang="zh-CN" dirty="0"/>
              <a:t>/</a:t>
            </a:r>
          </a:p>
          <a:p>
            <a:pPr marL="377825" indent="-377825" eaLnBrk="1" hangingPunct="1">
              <a:lnSpc>
                <a:spcPct val="90000"/>
              </a:lnSpc>
            </a:pPr>
            <a:r>
              <a:rPr lang="en-US" altLang="zh-CN" dirty="0"/>
              <a:t>	   {</a:t>
            </a:r>
          </a:p>
          <a:p>
            <a:pPr marL="377825" indent="-377825" eaLnBrk="1" hangingPunct="1">
              <a:lnSpc>
                <a:spcPct val="90000"/>
              </a:lnSpc>
            </a:pPr>
            <a:r>
              <a:rPr lang="en-US" altLang="zh-CN" dirty="0"/>
              <a:t>		  N-&gt;data[</a:t>
            </a:r>
            <a:r>
              <a:rPr lang="en-US" altLang="zh-CN" dirty="0" err="1"/>
              <a:t>i</a:t>
            </a:r>
            <a:r>
              <a:rPr lang="en-US" altLang="zh-CN" dirty="0"/>
              <a:t>].</a:t>
            </a:r>
            <a:r>
              <a:rPr lang="en-US" altLang="zh-CN" dirty="0" err="1"/>
              <a:t>i</a:t>
            </a:r>
            <a:r>
              <a:rPr lang="en-US" altLang="zh-CN" dirty="0"/>
              <a:t>=</a:t>
            </a:r>
            <a:r>
              <a:rPr lang="en-US" altLang="zh-CN" dirty="0" err="1"/>
              <a:t>M.data</a:t>
            </a:r>
            <a:r>
              <a:rPr lang="en-US" altLang="zh-CN" dirty="0"/>
              <a:t>[</a:t>
            </a:r>
            <a:r>
              <a:rPr lang="en-US" altLang="zh-CN" dirty="0" err="1"/>
              <a:t>i</a:t>
            </a:r>
            <a:r>
              <a:rPr lang="en-US" altLang="zh-CN" dirty="0"/>
              <a:t>].</a:t>
            </a:r>
            <a:r>
              <a:rPr lang="en-US" altLang="zh-CN" dirty="0" err="1"/>
              <a:t>i</a:t>
            </a:r>
            <a:r>
              <a:rPr lang="en-US" altLang="zh-CN" dirty="0"/>
              <a:t>;</a:t>
            </a:r>
          </a:p>
          <a:p>
            <a:pPr marL="377825" indent="-377825" eaLnBrk="1" hangingPunct="1">
              <a:lnSpc>
                <a:spcPct val="90000"/>
              </a:lnSpc>
            </a:pPr>
            <a:r>
              <a:rPr lang="en-US" altLang="zh-CN" dirty="0"/>
              <a:t>		  N-&gt;data[</a:t>
            </a:r>
            <a:r>
              <a:rPr lang="en-US" altLang="zh-CN" dirty="0" err="1"/>
              <a:t>i</a:t>
            </a:r>
            <a:r>
              <a:rPr lang="en-US" altLang="zh-CN" dirty="0"/>
              <a:t>].j=</a:t>
            </a:r>
            <a:r>
              <a:rPr lang="en-US" altLang="zh-CN" dirty="0" err="1"/>
              <a:t>M.data</a:t>
            </a:r>
            <a:r>
              <a:rPr lang="en-US" altLang="zh-CN" dirty="0"/>
              <a:t>[</a:t>
            </a:r>
            <a:r>
              <a:rPr lang="en-US" altLang="zh-CN" dirty="0" err="1"/>
              <a:t>i</a:t>
            </a:r>
            <a:r>
              <a:rPr lang="en-US" altLang="zh-CN" dirty="0"/>
              <a:t>].j;</a:t>
            </a:r>
          </a:p>
          <a:p>
            <a:pPr marL="377825" indent="-377825" eaLnBrk="1" hangingPunct="1">
              <a:lnSpc>
                <a:spcPct val="90000"/>
              </a:lnSpc>
            </a:pPr>
            <a:r>
              <a:rPr lang="en-US" altLang="zh-CN" dirty="0"/>
              <a:t>		  N-&gt;data[</a:t>
            </a:r>
            <a:r>
              <a:rPr lang="en-US" altLang="zh-CN" dirty="0" err="1"/>
              <a:t>i</a:t>
            </a:r>
            <a:r>
              <a:rPr lang="en-US" altLang="zh-CN" dirty="0"/>
              <a:t>].e=</a:t>
            </a:r>
            <a:r>
              <a:rPr lang="en-US" altLang="zh-CN" dirty="0" err="1"/>
              <a:t>M.data</a:t>
            </a:r>
            <a:r>
              <a:rPr lang="en-US" altLang="zh-CN" dirty="0"/>
              <a:t>[</a:t>
            </a:r>
            <a:r>
              <a:rPr lang="en-US" altLang="zh-CN" dirty="0" err="1"/>
              <a:t>i</a:t>
            </a:r>
            <a:r>
              <a:rPr lang="en-US" altLang="zh-CN" dirty="0"/>
              <a:t>].e;</a:t>
            </a:r>
          </a:p>
          <a:p>
            <a:pPr marL="377825" indent="-377825" eaLnBrk="1" hangingPunct="1">
              <a:lnSpc>
                <a:spcPct val="90000"/>
              </a:lnSpc>
            </a:pPr>
            <a:r>
              <a:rPr lang="en-US" altLang="zh-CN" dirty="0"/>
              <a:t>	   }</a:t>
            </a:r>
          </a:p>
          <a:p>
            <a:pPr marL="377825" indent="-377825" eaLnBrk="1" hangingPunct="1">
              <a:lnSpc>
                <a:spcPct val="90000"/>
              </a:lnSpc>
            </a:pPr>
            <a:r>
              <a:rPr lang="en-US" altLang="zh-CN" dirty="0"/>
              <a:t>     }</a:t>
            </a:r>
          </a:p>
        </p:txBody>
      </p:sp>
      <p:sp>
        <p:nvSpPr>
          <p:cNvPr id="50179" name="Rectangle 3">
            <a:extLst>
              <a:ext uri="{FF2B5EF4-FFF2-40B4-BE49-F238E27FC236}">
                <a16:creationId xmlns:a16="http://schemas.microsoft.com/office/drawing/2014/main" id="{1DC4D303-738D-684F-B32B-091CB1C0D478}"/>
              </a:ext>
            </a:extLst>
          </p:cNvPr>
          <p:cNvSpPr>
            <a:spLocks noGrp="1" noChangeArrowheads="1"/>
          </p:cNvSpPr>
          <p:nvPr>
            <p:ph type="title"/>
          </p:nvPr>
        </p:nvSpPr>
        <p:spPr>
          <a:xfrm>
            <a:off x="683568" y="188309"/>
            <a:ext cx="8050212" cy="561975"/>
          </a:xfrm>
        </p:spPr>
        <p:txBody>
          <a:bodyPr/>
          <a:lstStyle/>
          <a:p>
            <a:pPr eaLnBrk="1" hangingPunct="1"/>
            <a:r>
              <a:rPr lang="zh-CN" altLang="en-US" dirty="0"/>
              <a:t> 稀疏矩阵的压缩存储</a:t>
            </a:r>
          </a:p>
        </p:txBody>
      </p:sp>
      <p:sp>
        <p:nvSpPr>
          <p:cNvPr id="50180" name="Rectangle 6">
            <a:extLst>
              <a:ext uri="{FF2B5EF4-FFF2-40B4-BE49-F238E27FC236}">
                <a16:creationId xmlns:a16="http://schemas.microsoft.com/office/drawing/2014/main" id="{57DBA541-04FE-194E-9CF6-1C2B852F904B}"/>
              </a:ext>
            </a:extLst>
          </p:cNvPr>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1" name="Rectangle 10">
            <a:extLst>
              <a:ext uri="{FF2B5EF4-FFF2-40B4-BE49-F238E27FC236}">
                <a16:creationId xmlns:a16="http://schemas.microsoft.com/office/drawing/2014/main" id="{A4ACE785-BDA9-474D-8B0D-14B44FA557AE}"/>
              </a:ext>
            </a:extLst>
          </p:cNvPr>
          <p:cNvSpPr>
            <a:spLocks noChangeArrowheads="1"/>
          </p:cNvSpPr>
          <p:nvPr/>
        </p:nvSpPr>
        <p:spPr bwMode="auto">
          <a:xfrm>
            <a:off x="0" y="3019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2" name="Rectangle 12">
            <a:extLst>
              <a:ext uri="{FF2B5EF4-FFF2-40B4-BE49-F238E27FC236}">
                <a16:creationId xmlns:a16="http://schemas.microsoft.com/office/drawing/2014/main" id="{882E76E9-5CDB-D340-AF82-4368442CBD40}"/>
              </a:ext>
            </a:extLst>
          </p:cNvPr>
          <p:cNvSpPr>
            <a:spLocks noChangeArrowheads="1"/>
          </p:cNvSpPr>
          <p:nvPr/>
        </p:nvSpPr>
        <p:spPr bwMode="auto">
          <a:xfrm>
            <a:off x="0" y="241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0183" name="Rectangle 14">
            <a:extLst>
              <a:ext uri="{FF2B5EF4-FFF2-40B4-BE49-F238E27FC236}">
                <a16:creationId xmlns:a16="http://schemas.microsoft.com/office/drawing/2014/main" id="{EA8ED5F2-AB90-F745-86AC-D79DDA3A7A55}"/>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1419175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7314" name="Rectangle 2">
            <a:extLst>
              <a:ext uri="{FF2B5EF4-FFF2-40B4-BE49-F238E27FC236}">
                <a16:creationId xmlns:a16="http://schemas.microsoft.com/office/drawing/2014/main" id="{A06684B7-2DBE-1941-8BC5-0ED16ED322A5}"/>
              </a:ext>
            </a:extLst>
          </p:cNvPr>
          <p:cNvSpPr>
            <a:spLocks noGrp="1" noChangeArrowheads="1"/>
          </p:cNvSpPr>
          <p:nvPr>
            <p:ph type="body" idx="1"/>
          </p:nvPr>
        </p:nvSpPr>
        <p:spPr>
          <a:xfrm>
            <a:off x="900113" y="836613"/>
            <a:ext cx="7488237" cy="5184775"/>
          </a:xfrm>
        </p:spPr>
        <p:txBody>
          <a:bodyPr/>
          <a:lstStyle/>
          <a:p>
            <a:pPr marL="377825" indent="-377825" eaLnBrk="1" hangingPunct="1"/>
            <a:r>
              <a:rPr lang="zh-CN" altLang="en-US"/>
              <a:t>（</a:t>
            </a:r>
            <a:r>
              <a:rPr lang="en-US" altLang="zh-CN"/>
              <a:t>3</a:t>
            </a:r>
            <a:r>
              <a:rPr lang="zh-CN" altLang="en-US"/>
              <a:t>）稀疏矩阵的转置。</a:t>
            </a:r>
          </a:p>
          <a:p>
            <a:pPr marL="377825" indent="-377825" eaLnBrk="1" hangingPunct="1"/>
            <a:r>
              <a:rPr lang="zh-CN" altLang="en-US"/>
              <a:t>         将稀疏矩阵的转置的方法：将矩阵</a:t>
            </a:r>
            <a:r>
              <a:rPr lang="en-US" altLang="zh-CN"/>
              <a:t>M</a:t>
            </a:r>
            <a:r>
              <a:rPr lang="zh-CN" altLang="en-US"/>
              <a:t>的三元组中的行和列互换就可以得到转置后的矩阵</a:t>
            </a:r>
            <a:r>
              <a:rPr lang="en-US" altLang="zh-CN"/>
              <a:t>N</a:t>
            </a:r>
            <a:r>
              <a:rPr lang="zh-CN" altLang="en-US"/>
              <a:t>。经过转置后的稀疏矩阵的三元组顺序表表示如图</a:t>
            </a:r>
            <a:r>
              <a:rPr lang="en-US" altLang="zh-CN"/>
              <a:t>5.15</a:t>
            </a:r>
            <a:r>
              <a:rPr lang="zh-CN" altLang="en-US"/>
              <a:t>所示。</a:t>
            </a:r>
          </a:p>
        </p:txBody>
      </p:sp>
      <p:sp>
        <p:nvSpPr>
          <p:cNvPr id="51203" name="Rectangle 3">
            <a:extLst>
              <a:ext uri="{FF2B5EF4-FFF2-40B4-BE49-F238E27FC236}">
                <a16:creationId xmlns:a16="http://schemas.microsoft.com/office/drawing/2014/main" id="{26A156DF-1B4F-C849-A282-82679287EDE0}"/>
              </a:ext>
            </a:extLst>
          </p:cNvPr>
          <p:cNvSpPr>
            <a:spLocks noGrp="1" noChangeArrowheads="1"/>
          </p:cNvSpPr>
          <p:nvPr>
            <p:ph type="title"/>
          </p:nvPr>
        </p:nvSpPr>
        <p:spPr>
          <a:xfrm>
            <a:off x="684213" y="188913"/>
            <a:ext cx="7640637" cy="561975"/>
          </a:xfrm>
        </p:spPr>
        <p:txBody>
          <a:bodyPr/>
          <a:lstStyle/>
          <a:p>
            <a:pPr eaLnBrk="1" hangingPunct="1"/>
            <a:r>
              <a:rPr lang="zh-CN" altLang="en-US" dirty="0"/>
              <a:t> 稀疏矩阵的压缩存储</a:t>
            </a:r>
          </a:p>
        </p:txBody>
      </p:sp>
      <p:sp>
        <p:nvSpPr>
          <p:cNvPr id="51204" name="Rectangle 5">
            <a:extLst>
              <a:ext uri="{FF2B5EF4-FFF2-40B4-BE49-F238E27FC236}">
                <a16:creationId xmlns:a16="http://schemas.microsoft.com/office/drawing/2014/main" id="{5F3F292F-673E-8842-AC8E-2F0BABF6F1D2}"/>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1205" name="Rectangle 7">
            <a:extLst>
              <a:ext uri="{FF2B5EF4-FFF2-40B4-BE49-F238E27FC236}">
                <a16:creationId xmlns:a16="http://schemas.microsoft.com/office/drawing/2014/main" id="{272E33E0-0B55-7241-A949-474138C7383E}"/>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6" name="Object 6">
            <a:extLst>
              <a:ext uri="{FF2B5EF4-FFF2-40B4-BE49-F238E27FC236}">
                <a16:creationId xmlns:a16="http://schemas.microsoft.com/office/drawing/2014/main" id="{7DC1FBD8-6909-3048-9F17-CA9CDF6E7337}"/>
              </a:ext>
            </a:extLst>
          </p:cNvPr>
          <p:cNvGraphicFramePr>
            <a:graphicFrameLocks noChangeAspect="1"/>
          </p:cNvGraphicFramePr>
          <p:nvPr>
            <p:extLst>
              <p:ext uri="{D42A27DB-BD31-4B8C-83A1-F6EECF244321}">
                <p14:modId xmlns:p14="http://schemas.microsoft.com/office/powerpoint/2010/main" val="1989559447"/>
              </p:ext>
            </p:extLst>
          </p:nvPr>
        </p:nvGraphicFramePr>
        <p:xfrm>
          <a:off x="1403648" y="2636912"/>
          <a:ext cx="3206102" cy="903747"/>
        </p:xfrm>
        <a:graphic>
          <a:graphicData uri="http://schemas.openxmlformats.org/presentationml/2006/ole">
            <mc:AlternateContent xmlns:mc="http://schemas.openxmlformats.org/markup-compatibility/2006">
              <mc:Choice xmlns:v="urn:schemas-microsoft-com:vml" Requires="v">
                <p:oleObj spid="_x0000_s180321" r:id="rId6" imgW="1498600" imgH="431800" progId="Visio.Drawing.11">
                  <p:embed/>
                </p:oleObj>
              </mc:Choice>
              <mc:Fallback>
                <p:oleObj r:id="rId6" imgW="1498600" imgH="431800" progId="Visio.Drawing.11">
                  <p:embed/>
                  <p:pic>
                    <p:nvPicPr>
                      <p:cNvPr id="51206" name="Object 6">
                        <a:extLst>
                          <a:ext uri="{FF2B5EF4-FFF2-40B4-BE49-F238E27FC236}">
                            <a16:creationId xmlns:a16="http://schemas.microsoft.com/office/drawing/2014/main" id="{7DC1FBD8-6909-3048-9F17-CA9CDF6E73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648" y="2636912"/>
                        <a:ext cx="3206102" cy="903747"/>
                      </a:xfrm>
                      <a:prstGeom prst="rect">
                        <a:avLst/>
                      </a:prstGeom>
                      <a:noFill/>
                      <a:ln>
                        <a:noFill/>
                      </a:ln>
                    </p:spPr>
                  </p:pic>
                </p:oleObj>
              </mc:Fallback>
            </mc:AlternateContent>
          </a:graphicData>
        </a:graphic>
      </p:graphicFrame>
      <p:sp>
        <p:nvSpPr>
          <p:cNvPr id="51207" name="Rectangle 9">
            <a:extLst>
              <a:ext uri="{FF2B5EF4-FFF2-40B4-BE49-F238E27FC236}">
                <a16:creationId xmlns:a16="http://schemas.microsoft.com/office/drawing/2014/main" id="{535EF2D7-46AB-4B4B-ADC5-0DCE4E04081A}"/>
              </a:ext>
            </a:extLst>
          </p:cNvPr>
          <p:cNvSpPr>
            <a:spLocks noChangeArrowheads="1"/>
          </p:cNvSpPr>
          <p:nvPr/>
        </p:nvSpPr>
        <p:spPr bwMode="auto">
          <a:xfrm>
            <a:off x="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1208" name="Object 8">
            <a:extLst>
              <a:ext uri="{FF2B5EF4-FFF2-40B4-BE49-F238E27FC236}">
                <a16:creationId xmlns:a16="http://schemas.microsoft.com/office/drawing/2014/main" id="{A3679DC2-4A85-B846-861D-ADE19FCDF678}"/>
              </a:ext>
            </a:extLst>
          </p:cNvPr>
          <p:cNvGraphicFramePr>
            <a:graphicFrameLocks noChangeAspect="1"/>
          </p:cNvGraphicFramePr>
          <p:nvPr>
            <p:extLst>
              <p:ext uri="{D42A27DB-BD31-4B8C-83A1-F6EECF244321}">
                <p14:modId xmlns:p14="http://schemas.microsoft.com/office/powerpoint/2010/main" val="36381037"/>
              </p:ext>
            </p:extLst>
          </p:nvPr>
        </p:nvGraphicFramePr>
        <p:xfrm>
          <a:off x="519625" y="3318990"/>
          <a:ext cx="7904201" cy="3355974"/>
        </p:xfrm>
        <a:graphic>
          <a:graphicData uri="http://schemas.openxmlformats.org/presentationml/2006/ole">
            <mc:AlternateContent xmlns:mc="http://schemas.openxmlformats.org/markup-compatibility/2006">
              <mc:Choice xmlns:v="urn:schemas-microsoft-com:vml" Requires="v">
                <p:oleObj spid="_x0000_s180322" r:id="rId8" imgW="5130800" imgH="2184400" progId="Visio.Drawing.11">
                  <p:embed/>
                </p:oleObj>
              </mc:Choice>
              <mc:Fallback>
                <p:oleObj r:id="rId8" imgW="5130800" imgH="2184400" progId="Visio.Drawing.11">
                  <p:embed/>
                  <p:pic>
                    <p:nvPicPr>
                      <p:cNvPr id="51208" name="Object 8">
                        <a:extLst>
                          <a:ext uri="{FF2B5EF4-FFF2-40B4-BE49-F238E27FC236}">
                            <a16:creationId xmlns:a16="http://schemas.microsoft.com/office/drawing/2014/main" id="{A3679DC2-4A85-B846-861D-ADE19FCDF67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625" y="3318990"/>
                        <a:ext cx="7904201" cy="335597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182000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97314">
                                            <p:txEl>
                                              <p:pRg st="0" end="0"/>
                                            </p:txEl>
                                          </p:spTgt>
                                        </p:tgtEl>
                                        <p:attrNameLst>
                                          <p:attrName>style.visibility</p:attrName>
                                        </p:attrNameLst>
                                      </p:cBhvr>
                                      <p:to>
                                        <p:strVal val="visible"/>
                                      </p:to>
                                    </p:set>
                                    <p:anim calcmode="lin" valueType="num">
                                      <p:cBhvr>
                                        <p:cTn id="7" dur="500" fill="hold"/>
                                        <p:tgtEl>
                                          <p:spTgt spid="3973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97314">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97314">
                                            <p:txEl>
                                              <p:pRg st="1" end="1"/>
                                            </p:txEl>
                                          </p:spTgt>
                                        </p:tgtEl>
                                        <p:attrNameLst>
                                          <p:attrName>style.visibility</p:attrName>
                                        </p:attrNameLst>
                                      </p:cBhvr>
                                      <p:to>
                                        <p:strVal val="visible"/>
                                      </p:to>
                                    </p:set>
                                    <p:anim calcmode="lin" valueType="num">
                                      <p:cBhvr>
                                        <p:cTn id="13" dur="500" fill="hold"/>
                                        <p:tgtEl>
                                          <p:spTgt spid="397314">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97314">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6835C8A3-041E-204E-95F1-BD423FE507BE}"/>
              </a:ext>
            </a:extLst>
          </p:cNvPr>
          <p:cNvSpPr>
            <a:spLocks noGrp="1" noChangeArrowheads="1"/>
          </p:cNvSpPr>
          <p:nvPr>
            <p:ph type="body" idx="1"/>
          </p:nvPr>
        </p:nvSpPr>
        <p:spPr>
          <a:xfrm>
            <a:off x="323850" y="836613"/>
            <a:ext cx="8351838" cy="5688012"/>
          </a:xfrm>
        </p:spPr>
        <p:txBody>
          <a:bodyPr/>
          <a:lstStyle/>
          <a:p>
            <a:pPr marL="377825" indent="-377825" algn="just" eaLnBrk="1" hangingPunct="1">
              <a:lnSpc>
                <a:spcPct val="140000"/>
              </a:lnSpc>
            </a:pPr>
            <a:r>
              <a:rPr lang="en-US" altLang="zh-CN"/>
              <a:t>          </a:t>
            </a:r>
            <a:r>
              <a:rPr lang="zh-CN" altLang="en-US"/>
              <a:t>算法思想：逐次扫描三元组顺序表</a:t>
            </a:r>
            <a:r>
              <a:rPr lang="en-US" altLang="zh-CN"/>
              <a:t>M</a:t>
            </a:r>
            <a:r>
              <a:rPr lang="zh-CN" altLang="en-US"/>
              <a:t>，第</a:t>
            </a:r>
            <a:r>
              <a:rPr lang="en-US" altLang="zh-CN"/>
              <a:t>1</a:t>
            </a:r>
            <a:r>
              <a:rPr lang="zh-CN" altLang="en-US"/>
              <a:t>次扫描</a:t>
            </a:r>
            <a:r>
              <a:rPr lang="en-US" altLang="zh-CN"/>
              <a:t>M</a:t>
            </a:r>
            <a:r>
              <a:rPr lang="zh-CN" altLang="en-US"/>
              <a:t>，找到</a:t>
            </a:r>
            <a:r>
              <a:rPr lang="en-US" altLang="zh-CN"/>
              <a:t>j=0</a:t>
            </a:r>
            <a:r>
              <a:rPr lang="zh-CN" altLang="en-US"/>
              <a:t>的元素，将行号和列号互换后存入到三元组顺序表</a:t>
            </a:r>
            <a:r>
              <a:rPr lang="en-US" altLang="zh-CN"/>
              <a:t>N</a:t>
            </a:r>
            <a:r>
              <a:rPr lang="zh-CN" altLang="en-US"/>
              <a:t>中。然后第</a:t>
            </a:r>
            <a:r>
              <a:rPr lang="en-US" altLang="zh-CN"/>
              <a:t>2</a:t>
            </a:r>
            <a:r>
              <a:rPr lang="zh-CN" altLang="en-US"/>
              <a:t>次扫描</a:t>
            </a:r>
            <a:r>
              <a:rPr lang="en-US" altLang="zh-CN"/>
              <a:t>M</a:t>
            </a:r>
            <a:r>
              <a:rPr lang="zh-CN" altLang="en-US"/>
              <a:t>，找到</a:t>
            </a:r>
            <a:r>
              <a:rPr lang="en-US" altLang="zh-CN"/>
              <a:t>j=1</a:t>
            </a:r>
            <a:r>
              <a:rPr lang="zh-CN" altLang="en-US"/>
              <a:t>的元素，将行号和列号互换后存入到三元组顺序表</a:t>
            </a:r>
            <a:r>
              <a:rPr lang="en-US" altLang="zh-CN"/>
              <a:t>N</a:t>
            </a:r>
            <a:r>
              <a:rPr lang="zh-CN" altLang="en-US"/>
              <a:t>中。依次类推，直到所有元素都存放至</a:t>
            </a:r>
            <a:r>
              <a:rPr lang="en-US" altLang="zh-CN"/>
              <a:t>N</a:t>
            </a:r>
            <a:r>
              <a:rPr lang="zh-CN" altLang="en-US"/>
              <a:t>中。最后得到的三元组顺序表</a:t>
            </a:r>
            <a:r>
              <a:rPr lang="en-US" altLang="zh-CN"/>
              <a:t>N</a:t>
            </a:r>
            <a:r>
              <a:rPr lang="zh-CN" altLang="en-US"/>
              <a:t>如图</a:t>
            </a:r>
            <a:r>
              <a:rPr lang="en-US" altLang="zh-CN"/>
              <a:t>5.15</a:t>
            </a:r>
            <a:r>
              <a:rPr lang="zh-CN" altLang="en-US"/>
              <a:t>所示。</a:t>
            </a:r>
          </a:p>
        </p:txBody>
      </p:sp>
      <p:sp>
        <p:nvSpPr>
          <p:cNvPr id="52227" name="Rectangle 3">
            <a:extLst>
              <a:ext uri="{FF2B5EF4-FFF2-40B4-BE49-F238E27FC236}">
                <a16:creationId xmlns:a16="http://schemas.microsoft.com/office/drawing/2014/main" id="{86200667-0B8A-5D47-AC31-E4B0245034B0}"/>
              </a:ext>
            </a:extLst>
          </p:cNvPr>
          <p:cNvSpPr>
            <a:spLocks noGrp="1" noChangeArrowheads="1"/>
          </p:cNvSpPr>
          <p:nvPr>
            <p:ph type="title"/>
          </p:nvPr>
        </p:nvSpPr>
        <p:spPr>
          <a:xfrm>
            <a:off x="539750" y="188913"/>
            <a:ext cx="7777163" cy="561975"/>
          </a:xfrm>
        </p:spPr>
        <p:txBody>
          <a:bodyPr/>
          <a:lstStyle/>
          <a:p>
            <a:pPr eaLnBrk="1" hangingPunct="1"/>
            <a:r>
              <a:rPr lang="zh-CN" altLang="en-US" dirty="0"/>
              <a:t>  稀疏矩阵的压缩存储</a:t>
            </a:r>
          </a:p>
        </p:txBody>
      </p:sp>
      <p:sp>
        <p:nvSpPr>
          <p:cNvPr id="52228" name="Rectangle 5">
            <a:extLst>
              <a:ext uri="{FF2B5EF4-FFF2-40B4-BE49-F238E27FC236}">
                <a16:creationId xmlns:a16="http://schemas.microsoft.com/office/drawing/2014/main" id="{B2F480FB-1BF7-7C4C-9A8A-A986F015BA37}"/>
              </a:ext>
            </a:extLst>
          </p:cNvPr>
          <p:cNvSpPr>
            <a:spLocks noChangeArrowheads="1"/>
          </p:cNvSpPr>
          <p:nvPr/>
        </p:nvSpPr>
        <p:spPr bwMode="auto">
          <a:xfrm>
            <a:off x="0" y="1809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2229" name="Rectangle 7">
            <a:extLst>
              <a:ext uri="{FF2B5EF4-FFF2-40B4-BE49-F238E27FC236}">
                <a16:creationId xmlns:a16="http://schemas.microsoft.com/office/drawing/2014/main" id="{9A0D2D04-CBF0-2C41-9613-5E358F338B48}"/>
              </a:ext>
            </a:extLst>
          </p:cNvPr>
          <p:cNvSpPr>
            <a:spLocks noChangeArrowheads="1"/>
          </p:cNvSpPr>
          <p:nvPr/>
        </p:nvSpPr>
        <p:spPr bwMode="auto">
          <a:xfrm>
            <a:off x="0"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2230" name="Object 6">
            <a:extLst>
              <a:ext uri="{FF2B5EF4-FFF2-40B4-BE49-F238E27FC236}">
                <a16:creationId xmlns:a16="http://schemas.microsoft.com/office/drawing/2014/main" id="{9B936E4D-2AAF-1945-AB2B-5F803D93F44F}"/>
              </a:ext>
            </a:extLst>
          </p:cNvPr>
          <p:cNvGraphicFramePr>
            <a:graphicFrameLocks noChangeAspect="1"/>
          </p:cNvGraphicFramePr>
          <p:nvPr>
            <p:extLst>
              <p:ext uri="{D42A27DB-BD31-4B8C-83A1-F6EECF244321}">
                <p14:modId xmlns:p14="http://schemas.microsoft.com/office/powerpoint/2010/main" val="2403473589"/>
              </p:ext>
            </p:extLst>
          </p:nvPr>
        </p:nvGraphicFramePr>
        <p:xfrm>
          <a:off x="1331640" y="3573015"/>
          <a:ext cx="5544616" cy="3268727"/>
        </p:xfrm>
        <a:graphic>
          <a:graphicData uri="http://schemas.openxmlformats.org/presentationml/2006/ole">
            <mc:AlternateContent xmlns:mc="http://schemas.openxmlformats.org/markup-compatibility/2006">
              <mc:Choice xmlns:v="urn:schemas-microsoft-com:vml" Requires="v">
                <p:oleObj spid="_x0000_s181297" r:id="rId6" imgW="3467100" imgH="2044700" progId="Visio.Drawing.11">
                  <p:embed/>
                </p:oleObj>
              </mc:Choice>
              <mc:Fallback>
                <p:oleObj r:id="rId6" imgW="3467100" imgH="2044700" progId="Visio.Drawing.11">
                  <p:embed/>
                  <p:pic>
                    <p:nvPicPr>
                      <p:cNvPr id="52230" name="Object 6">
                        <a:extLst>
                          <a:ext uri="{FF2B5EF4-FFF2-40B4-BE49-F238E27FC236}">
                            <a16:creationId xmlns:a16="http://schemas.microsoft.com/office/drawing/2014/main" id="{9B936E4D-2AAF-1945-AB2B-5F803D93F4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1640" y="3573015"/>
                        <a:ext cx="5544616" cy="326872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5360158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39BDC1D-495E-E040-BF41-8DC0D8D68371}"/>
              </a:ext>
            </a:extLst>
          </p:cNvPr>
          <p:cNvSpPr>
            <a:spLocks noGrp="1" noChangeArrowheads="1"/>
          </p:cNvSpPr>
          <p:nvPr>
            <p:ph type="body" idx="1"/>
          </p:nvPr>
        </p:nvSpPr>
        <p:spPr>
          <a:xfrm>
            <a:off x="395288" y="981075"/>
            <a:ext cx="7848600" cy="1152525"/>
          </a:xfrm>
        </p:spPr>
        <p:txBody>
          <a:bodyPr/>
          <a:lstStyle/>
          <a:p>
            <a:pPr marL="377825" indent="-377825" eaLnBrk="1" hangingPunct="1"/>
            <a:r>
              <a:rPr lang="zh-CN" altLang="en-US" sz="1800" dirty="0"/>
              <a:t>稀疏矩阵转置的算法实现如下。</a:t>
            </a:r>
          </a:p>
          <a:p>
            <a:pPr marL="377825" indent="-377825" eaLnBrk="1" hangingPunct="1"/>
            <a:r>
              <a:rPr lang="en-US" altLang="zh-CN" sz="1400" dirty="0"/>
              <a:t>void </a:t>
            </a:r>
            <a:r>
              <a:rPr lang="en-US" altLang="zh-CN" sz="1400" dirty="0" err="1"/>
              <a:t>TransposeMatrix</a:t>
            </a:r>
            <a:r>
              <a:rPr lang="en-US" altLang="zh-CN" sz="1400" dirty="0"/>
              <a:t>(</a:t>
            </a:r>
            <a:r>
              <a:rPr lang="en-US" altLang="zh-CN" sz="1400" dirty="0" err="1"/>
              <a:t>TriSeqMatrix</a:t>
            </a:r>
            <a:r>
              <a:rPr lang="en-US" altLang="zh-CN" sz="1400" dirty="0"/>
              <a:t> </a:t>
            </a:r>
            <a:r>
              <a:rPr lang="en-US" altLang="zh-CN" sz="1400" dirty="0" err="1"/>
              <a:t>M,TriSeqMatrix</a:t>
            </a:r>
            <a:r>
              <a:rPr lang="en-US" altLang="zh-CN" sz="1400" dirty="0"/>
              <a:t> *N)</a:t>
            </a:r>
          </a:p>
          <a:p>
            <a:pPr marL="377825" indent="-377825" eaLnBrk="1" hangingPunct="1"/>
            <a:r>
              <a:rPr lang="en-US" altLang="zh-CN" sz="1400" dirty="0"/>
              <a:t>{ </a:t>
            </a:r>
          </a:p>
          <a:p>
            <a:pPr marL="377825" indent="-377825" eaLnBrk="1" hangingPunct="1"/>
            <a:r>
              <a:rPr lang="en-US" altLang="zh-CN" sz="1400" dirty="0"/>
              <a:t>	int </a:t>
            </a:r>
            <a:r>
              <a:rPr lang="en-US" altLang="zh-CN" sz="1400" dirty="0" err="1"/>
              <a:t>i,k,col</a:t>
            </a:r>
            <a:r>
              <a:rPr lang="en-US" altLang="zh-CN" sz="1400" dirty="0"/>
              <a:t>;</a:t>
            </a:r>
          </a:p>
          <a:p>
            <a:pPr marL="377825" indent="-377825" eaLnBrk="1" hangingPunct="1"/>
            <a:r>
              <a:rPr lang="en-US" altLang="zh-CN" sz="1400" dirty="0"/>
              <a:t>	N-&gt;m=</a:t>
            </a:r>
            <a:r>
              <a:rPr lang="en-US" altLang="zh-CN" sz="1400" dirty="0" err="1"/>
              <a:t>M.n</a:t>
            </a:r>
            <a:r>
              <a:rPr lang="en-US" altLang="zh-CN" sz="1400" dirty="0"/>
              <a:t>;</a:t>
            </a:r>
          </a:p>
          <a:p>
            <a:pPr marL="377825" indent="-377825" eaLnBrk="1" hangingPunct="1"/>
            <a:r>
              <a:rPr lang="en-US" altLang="zh-CN" sz="1400" dirty="0"/>
              <a:t>	N-&gt;n=</a:t>
            </a:r>
            <a:r>
              <a:rPr lang="en-US" altLang="zh-CN" sz="1400" dirty="0" err="1"/>
              <a:t>M.m</a:t>
            </a:r>
            <a:r>
              <a:rPr lang="en-US" altLang="zh-CN" sz="1400" dirty="0"/>
              <a:t>;</a:t>
            </a:r>
          </a:p>
          <a:p>
            <a:pPr marL="377825" indent="-377825" eaLnBrk="1" hangingPunct="1"/>
            <a:r>
              <a:rPr lang="en-US" altLang="zh-CN" sz="1400" dirty="0"/>
              <a:t>	N-&gt;</a:t>
            </a:r>
            <a:r>
              <a:rPr lang="en-US" altLang="zh-CN" sz="1400" dirty="0" err="1"/>
              <a:t>len</a:t>
            </a:r>
            <a:r>
              <a:rPr lang="en-US" altLang="zh-CN" sz="1400" dirty="0"/>
              <a:t>=</a:t>
            </a:r>
            <a:r>
              <a:rPr lang="en-US" altLang="zh-CN" sz="1400" dirty="0" err="1"/>
              <a:t>M.len</a:t>
            </a:r>
            <a:r>
              <a:rPr lang="en-US" altLang="zh-CN" sz="1400" dirty="0"/>
              <a:t>;</a:t>
            </a:r>
          </a:p>
          <a:p>
            <a:pPr marL="377825" indent="-377825" eaLnBrk="1" hangingPunct="1"/>
            <a:r>
              <a:rPr lang="en-US" altLang="zh-CN" sz="1400" dirty="0"/>
              <a:t>	if(N-&gt;</a:t>
            </a:r>
            <a:r>
              <a:rPr lang="en-US" altLang="zh-CN" sz="1400" dirty="0" err="1"/>
              <a:t>len</a:t>
            </a:r>
            <a:r>
              <a:rPr lang="en-US" altLang="zh-CN" sz="1400" dirty="0"/>
              <a:t>)</a:t>
            </a:r>
          </a:p>
          <a:p>
            <a:pPr marL="377825" indent="-377825" eaLnBrk="1" hangingPunct="1"/>
            <a:r>
              <a:rPr lang="en-US" altLang="zh-CN" sz="1400" dirty="0"/>
              <a:t>	{</a:t>
            </a:r>
          </a:p>
          <a:p>
            <a:pPr marL="377825" indent="-377825" eaLnBrk="1" hangingPunct="1"/>
            <a:r>
              <a:rPr lang="en-US" altLang="zh-CN" sz="1400" dirty="0"/>
              <a:t>		k=0;</a:t>
            </a:r>
          </a:p>
          <a:p>
            <a:pPr marL="377825" indent="-377825" eaLnBrk="1" hangingPunct="1"/>
            <a:r>
              <a:rPr lang="en-US" altLang="zh-CN" sz="1400" dirty="0"/>
              <a:t>		for(col=0;col&lt;</a:t>
            </a:r>
            <a:r>
              <a:rPr lang="en-US" altLang="zh-CN" sz="1400" dirty="0" err="1"/>
              <a:t>M.n;col</a:t>
            </a:r>
            <a:r>
              <a:rPr lang="en-US" altLang="zh-CN" sz="1400" dirty="0"/>
              <a:t>++)			</a:t>
            </a:r>
          </a:p>
          <a:p>
            <a:pPr marL="377825" indent="-377825" eaLnBrk="1" hangingPunct="1"/>
            <a:r>
              <a:rPr lang="en-US" altLang="zh-CN" sz="1400" dirty="0"/>
              <a:t>			for(</a:t>
            </a:r>
            <a:r>
              <a:rPr lang="en-US" altLang="zh-CN" sz="1400" dirty="0" err="1"/>
              <a:t>i</a:t>
            </a:r>
            <a:r>
              <a:rPr lang="en-US" altLang="zh-CN" sz="1400" dirty="0"/>
              <a:t>=0;i&lt;</a:t>
            </a:r>
            <a:r>
              <a:rPr lang="en-US" altLang="zh-CN" sz="1400" dirty="0" err="1"/>
              <a:t>M.len;i</a:t>
            </a:r>
            <a:r>
              <a:rPr lang="en-US" altLang="zh-CN" sz="1400" dirty="0"/>
              <a:t>++)</a:t>
            </a:r>
          </a:p>
          <a:p>
            <a:pPr marL="377825" indent="-377825" eaLnBrk="1" hangingPunct="1"/>
            <a:r>
              <a:rPr lang="en-US" altLang="zh-CN" sz="1400" dirty="0"/>
              <a:t>				if(</a:t>
            </a:r>
            <a:r>
              <a:rPr lang="en-US" altLang="zh-CN" sz="1400" dirty="0" err="1"/>
              <a:t>M.data</a:t>
            </a:r>
            <a:r>
              <a:rPr lang="en-US" altLang="zh-CN" sz="1400" dirty="0"/>
              <a:t>[</a:t>
            </a:r>
            <a:r>
              <a:rPr lang="en-US" altLang="zh-CN" sz="1400" dirty="0" err="1"/>
              <a:t>i</a:t>
            </a:r>
            <a:r>
              <a:rPr lang="en-US" altLang="zh-CN" sz="1400" dirty="0"/>
              <a:t>].j==col)		</a:t>
            </a:r>
          </a:p>
          <a:p>
            <a:pPr marL="377825" indent="-377825" eaLnBrk="1" hangingPunct="1"/>
            <a:r>
              <a:rPr lang="en-US" altLang="zh-CN" sz="1400" dirty="0"/>
              <a:t>				{</a:t>
            </a:r>
          </a:p>
          <a:p>
            <a:pPr marL="377825" indent="-377825" eaLnBrk="1" hangingPunct="1"/>
            <a:r>
              <a:rPr lang="en-US" altLang="zh-CN" sz="1400" dirty="0"/>
              <a:t>					N-&gt;data[k].</a:t>
            </a:r>
            <a:r>
              <a:rPr lang="en-US" altLang="zh-CN" sz="1400" dirty="0" err="1"/>
              <a:t>i</a:t>
            </a:r>
            <a:r>
              <a:rPr lang="en-US" altLang="zh-CN" sz="1400" dirty="0"/>
              <a:t>=</a:t>
            </a:r>
            <a:r>
              <a:rPr lang="en-US" altLang="zh-CN" sz="1400" dirty="0" err="1"/>
              <a:t>M.data</a:t>
            </a:r>
            <a:r>
              <a:rPr lang="en-US" altLang="zh-CN" sz="1400" dirty="0"/>
              <a:t>[</a:t>
            </a:r>
            <a:r>
              <a:rPr lang="en-US" altLang="zh-CN" sz="1400" dirty="0" err="1"/>
              <a:t>i</a:t>
            </a:r>
            <a:r>
              <a:rPr lang="en-US" altLang="zh-CN" sz="1400" dirty="0"/>
              <a:t>].j;</a:t>
            </a:r>
          </a:p>
          <a:p>
            <a:pPr marL="377825" indent="-377825" eaLnBrk="1" hangingPunct="1"/>
            <a:r>
              <a:rPr lang="en-US" altLang="zh-CN" sz="1400" dirty="0"/>
              <a:t>					N-&gt;data[k].j=</a:t>
            </a:r>
            <a:r>
              <a:rPr lang="en-US" altLang="zh-CN" sz="1400" dirty="0" err="1"/>
              <a:t>M.data</a:t>
            </a:r>
            <a:r>
              <a:rPr lang="en-US" altLang="zh-CN" sz="1400" dirty="0"/>
              <a:t>[</a:t>
            </a:r>
            <a:r>
              <a:rPr lang="en-US" altLang="zh-CN" sz="1400" dirty="0" err="1"/>
              <a:t>i</a:t>
            </a:r>
            <a:r>
              <a:rPr lang="en-US" altLang="zh-CN" sz="1400" dirty="0"/>
              <a:t>].</a:t>
            </a:r>
            <a:r>
              <a:rPr lang="en-US" altLang="zh-CN" sz="1400" dirty="0" err="1"/>
              <a:t>i</a:t>
            </a:r>
            <a:r>
              <a:rPr lang="en-US" altLang="zh-CN" sz="1400" dirty="0"/>
              <a:t>;</a:t>
            </a:r>
          </a:p>
          <a:p>
            <a:pPr marL="377825" indent="-377825" eaLnBrk="1" hangingPunct="1"/>
            <a:r>
              <a:rPr lang="en-US" altLang="zh-CN" sz="1400" dirty="0"/>
              <a:t>					N-&gt;data[k].e=</a:t>
            </a:r>
            <a:r>
              <a:rPr lang="en-US" altLang="zh-CN" sz="1400" dirty="0" err="1"/>
              <a:t>M.data</a:t>
            </a:r>
            <a:r>
              <a:rPr lang="en-US" altLang="zh-CN" sz="1400" dirty="0"/>
              <a:t>[</a:t>
            </a:r>
            <a:r>
              <a:rPr lang="en-US" altLang="zh-CN" sz="1400" dirty="0" err="1"/>
              <a:t>i</a:t>
            </a:r>
            <a:r>
              <a:rPr lang="en-US" altLang="zh-CN" sz="1400" dirty="0"/>
              <a:t>].e;</a:t>
            </a:r>
          </a:p>
          <a:p>
            <a:pPr marL="377825" indent="-377825" eaLnBrk="1" hangingPunct="1"/>
            <a:r>
              <a:rPr lang="en-US" altLang="zh-CN" sz="1400" dirty="0"/>
              <a:t>					k++;</a:t>
            </a:r>
          </a:p>
          <a:p>
            <a:pPr marL="377825" indent="-377825" eaLnBrk="1" hangingPunct="1"/>
            <a:r>
              <a:rPr lang="en-US" altLang="zh-CN" sz="1400" dirty="0"/>
              <a:t>				}</a:t>
            </a:r>
          </a:p>
          <a:p>
            <a:pPr marL="377825" indent="-377825" eaLnBrk="1" hangingPunct="1"/>
            <a:r>
              <a:rPr lang="en-US" altLang="zh-CN" sz="1400" dirty="0"/>
              <a:t>	}</a:t>
            </a:r>
          </a:p>
          <a:p>
            <a:pPr marL="377825" indent="-377825" eaLnBrk="1" hangingPunct="1"/>
            <a:r>
              <a:rPr lang="en-US" altLang="zh-CN" sz="1400" dirty="0"/>
              <a:t>}</a:t>
            </a:r>
          </a:p>
        </p:txBody>
      </p:sp>
      <p:sp>
        <p:nvSpPr>
          <p:cNvPr id="53251" name="Rectangle 3">
            <a:extLst>
              <a:ext uri="{FF2B5EF4-FFF2-40B4-BE49-F238E27FC236}">
                <a16:creationId xmlns:a16="http://schemas.microsoft.com/office/drawing/2014/main" id="{AF36417C-F7D7-894B-ACA0-14617073F3DF}"/>
              </a:ext>
            </a:extLst>
          </p:cNvPr>
          <p:cNvSpPr>
            <a:spLocks noGrp="1" noChangeArrowheads="1"/>
          </p:cNvSpPr>
          <p:nvPr>
            <p:ph type="title"/>
          </p:nvPr>
        </p:nvSpPr>
        <p:spPr>
          <a:xfrm>
            <a:off x="609600" y="188913"/>
            <a:ext cx="8066088" cy="561975"/>
          </a:xfrm>
        </p:spPr>
        <p:txBody>
          <a:bodyPr/>
          <a:lstStyle/>
          <a:p>
            <a:pPr eaLnBrk="1" hangingPunct="1"/>
            <a:r>
              <a:rPr lang="zh-CN" altLang="en-US" dirty="0"/>
              <a:t> 稀疏矩阵的压缩存储</a:t>
            </a:r>
          </a:p>
        </p:txBody>
      </p:sp>
      <p:sp>
        <p:nvSpPr>
          <p:cNvPr id="53252" name="Rectangle 7">
            <a:extLst>
              <a:ext uri="{FF2B5EF4-FFF2-40B4-BE49-F238E27FC236}">
                <a16:creationId xmlns:a16="http://schemas.microsoft.com/office/drawing/2014/main" id="{8965CE84-0A42-BA43-9086-8706A8397AE9}"/>
              </a:ext>
            </a:extLst>
          </p:cNvPr>
          <p:cNvSpPr>
            <a:spLocks noChangeArrowheads="1"/>
          </p:cNvSpPr>
          <p:nvPr/>
        </p:nvSpPr>
        <p:spPr bwMode="auto">
          <a:xfrm>
            <a:off x="0" y="2976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9726753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1884803-3266-0D4C-8E03-CF325DF93BA8}"/>
              </a:ext>
            </a:extLst>
          </p:cNvPr>
          <p:cNvSpPr>
            <a:spLocks noGrp="1" noChangeArrowheads="1"/>
          </p:cNvSpPr>
          <p:nvPr>
            <p:ph type="body" idx="1"/>
          </p:nvPr>
        </p:nvSpPr>
        <p:spPr>
          <a:xfrm>
            <a:off x="250825" y="836613"/>
            <a:ext cx="8569325" cy="5472112"/>
          </a:xfrm>
        </p:spPr>
        <p:txBody>
          <a:bodyPr/>
          <a:lstStyle/>
          <a:p>
            <a:pPr marL="377825" indent="-377825" eaLnBrk="1" hangingPunct="1">
              <a:lnSpc>
                <a:spcPct val="140000"/>
              </a:lnSpc>
            </a:pPr>
            <a:r>
              <a:rPr lang="en-US" altLang="zh-CN"/>
              <a:t>          </a:t>
            </a:r>
            <a:r>
              <a:rPr lang="zh-CN" altLang="en-US"/>
              <a:t>通过分析该转置算法，其时间复杂度主要是在</a:t>
            </a:r>
            <a:r>
              <a:rPr lang="en-US" altLang="zh-CN"/>
              <a:t>for</a:t>
            </a:r>
            <a:r>
              <a:rPr lang="zh-CN" altLang="en-US"/>
              <a:t>语句的两层循环上，因此算法的时间复杂度是</a:t>
            </a:r>
            <a:r>
              <a:rPr lang="en-US" altLang="zh-CN"/>
              <a:t>O(n*len)</a:t>
            </a:r>
            <a:r>
              <a:rPr lang="zh-CN" altLang="en-US"/>
              <a:t>。当非零元素的个数</a:t>
            </a:r>
            <a:r>
              <a:rPr lang="en-US" altLang="zh-CN"/>
              <a:t>len</a:t>
            </a:r>
            <a:r>
              <a:rPr lang="zh-CN" altLang="en-US"/>
              <a:t>与</a:t>
            </a:r>
            <a:r>
              <a:rPr lang="en-US" altLang="zh-CN"/>
              <a:t>m*n</a:t>
            </a:r>
            <a:r>
              <a:rPr lang="zh-CN" altLang="en-US"/>
              <a:t>同数量级时，算法的时间复杂度就变为</a:t>
            </a:r>
            <a:r>
              <a:rPr lang="en-US" altLang="zh-CN"/>
              <a:t>O(m*n2)</a:t>
            </a:r>
            <a:r>
              <a:rPr lang="zh-CN" altLang="en-US"/>
              <a:t>了。如果稀疏矩阵仍然采用二维数组存放，则转置算法为</a:t>
            </a:r>
          </a:p>
          <a:p>
            <a:pPr marL="377825" indent="-377825" eaLnBrk="1" hangingPunct="1">
              <a:lnSpc>
                <a:spcPct val="140000"/>
              </a:lnSpc>
            </a:pPr>
            <a:r>
              <a:rPr lang="zh-CN" altLang="en-US"/>
              <a:t>          </a:t>
            </a:r>
            <a:r>
              <a:rPr lang="en-US" altLang="zh-CN"/>
              <a:t>for(col=0;col&lt;M.n;++col)	</a:t>
            </a:r>
          </a:p>
          <a:p>
            <a:pPr marL="377825" indent="-377825" eaLnBrk="1" hangingPunct="1">
              <a:lnSpc>
                <a:spcPct val="140000"/>
              </a:lnSpc>
            </a:pPr>
            <a:r>
              <a:rPr lang="en-US" altLang="zh-CN"/>
              <a:t>	          for(row=0;row&lt;M.len;row++)</a:t>
            </a:r>
          </a:p>
          <a:p>
            <a:pPr marL="377825" indent="-377825" eaLnBrk="1" hangingPunct="1">
              <a:lnSpc>
                <a:spcPct val="140000"/>
              </a:lnSpc>
            </a:pPr>
            <a:r>
              <a:rPr lang="en-US" altLang="zh-CN"/>
              <a:t>		        N[col][row]=M[row][col];</a:t>
            </a:r>
          </a:p>
          <a:p>
            <a:pPr marL="377825" indent="-377825" eaLnBrk="1" hangingPunct="1">
              <a:lnSpc>
                <a:spcPct val="140000"/>
              </a:lnSpc>
            </a:pPr>
            <a:r>
              <a:rPr lang="en-US" altLang="zh-CN"/>
              <a:t>         </a:t>
            </a:r>
            <a:r>
              <a:rPr lang="zh-CN" altLang="en-US"/>
              <a:t>以上算法的时间复杂度为</a:t>
            </a:r>
            <a:r>
              <a:rPr lang="en-US" altLang="zh-CN"/>
              <a:t>O(n*m)</a:t>
            </a:r>
            <a:r>
              <a:rPr lang="zh-CN" altLang="en-US"/>
              <a:t>。 </a:t>
            </a:r>
          </a:p>
        </p:txBody>
      </p:sp>
      <p:sp>
        <p:nvSpPr>
          <p:cNvPr id="54275" name="Rectangle 3">
            <a:extLst>
              <a:ext uri="{FF2B5EF4-FFF2-40B4-BE49-F238E27FC236}">
                <a16:creationId xmlns:a16="http://schemas.microsoft.com/office/drawing/2014/main" id="{C3C4383D-6C82-2F46-AAB5-B4677E78DB24}"/>
              </a:ext>
            </a:extLst>
          </p:cNvPr>
          <p:cNvSpPr>
            <a:spLocks noGrp="1" noChangeArrowheads="1"/>
          </p:cNvSpPr>
          <p:nvPr>
            <p:ph type="title"/>
          </p:nvPr>
        </p:nvSpPr>
        <p:spPr>
          <a:xfrm>
            <a:off x="827088" y="188913"/>
            <a:ext cx="7632700" cy="517525"/>
          </a:xfrm>
        </p:spPr>
        <p:txBody>
          <a:bodyPr/>
          <a:lstStyle/>
          <a:p>
            <a:pPr eaLnBrk="1" hangingPunct="1"/>
            <a:r>
              <a:rPr lang="zh-CN" altLang="en-US" dirty="0"/>
              <a:t> 稀疏矩阵的压缩存储</a:t>
            </a:r>
          </a:p>
        </p:txBody>
      </p:sp>
      <p:sp>
        <p:nvSpPr>
          <p:cNvPr id="54276" name="Rectangle 5">
            <a:extLst>
              <a:ext uri="{FF2B5EF4-FFF2-40B4-BE49-F238E27FC236}">
                <a16:creationId xmlns:a16="http://schemas.microsoft.com/office/drawing/2014/main" id="{FCE88622-2189-1C46-AA05-6183F3961881}"/>
              </a:ext>
            </a:extLst>
          </p:cNvPr>
          <p:cNvSpPr>
            <a:spLocks noChangeArrowheads="1"/>
          </p:cNvSpPr>
          <p:nvPr/>
        </p:nvSpPr>
        <p:spPr bwMode="auto">
          <a:xfrm>
            <a:off x="0" y="3095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4277" name="Rectangle 7">
            <a:extLst>
              <a:ext uri="{FF2B5EF4-FFF2-40B4-BE49-F238E27FC236}">
                <a16:creationId xmlns:a16="http://schemas.microsoft.com/office/drawing/2014/main" id="{181D3A0F-8C6C-D148-99D1-8A5243BAEA7F}"/>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85084336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6FF16A59-35B7-594D-AC2B-137495298DE6}"/>
              </a:ext>
            </a:extLst>
          </p:cNvPr>
          <p:cNvSpPr>
            <a:spLocks noGrp="1" noChangeArrowheads="1"/>
          </p:cNvSpPr>
          <p:nvPr>
            <p:ph type="body" idx="1"/>
          </p:nvPr>
        </p:nvSpPr>
        <p:spPr>
          <a:xfrm>
            <a:off x="250825" y="693738"/>
            <a:ext cx="8569325" cy="6048375"/>
          </a:xfrm>
        </p:spPr>
        <p:txBody>
          <a:bodyPr/>
          <a:lstStyle/>
          <a:p>
            <a:pPr marL="377825" indent="-377825" eaLnBrk="1" hangingPunct="1">
              <a:lnSpc>
                <a:spcPct val="140000"/>
              </a:lnSpc>
            </a:pPr>
            <a:r>
              <a:rPr lang="en-US" altLang="zh-CN" dirty="0"/>
              <a:t>          </a:t>
            </a:r>
            <a:r>
              <a:rPr lang="zh-CN" altLang="en-US" dirty="0"/>
              <a:t>设置两个数组</a:t>
            </a:r>
            <a:r>
              <a:rPr lang="en-US" altLang="zh-CN" dirty="0"/>
              <a:t>num</a:t>
            </a:r>
            <a:r>
              <a:rPr lang="zh-CN" altLang="en-US" dirty="0"/>
              <a:t>和</a:t>
            </a:r>
            <a:r>
              <a:rPr lang="en-US" altLang="zh-CN" dirty="0"/>
              <a:t>position</a:t>
            </a:r>
            <a:r>
              <a:rPr lang="zh-CN" altLang="en-US" dirty="0"/>
              <a:t>，</a:t>
            </a:r>
            <a:r>
              <a:rPr lang="en-US" altLang="zh-CN" dirty="0"/>
              <a:t>num[col]</a:t>
            </a:r>
            <a:r>
              <a:rPr lang="zh-CN" altLang="en-US" dirty="0"/>
              <a:t>用来存放三元组顺序表</a:t>
            </a:r>
            <a:r>
              <a:rPr lang="en-US" altLang="zh-CN" dirty="0"/>
              <a:t>M</a:t>
            </a:r>
            <a:r>
              <a:rPr lang="zh-CN" altLang="en-US" dirty="0"/>
              <a:t>中第</a:t>
            </a:r>
            <a:r>
              <a:rPr lang="en-US" altLang="zh-CN" dirty="0"/>
              <a:t>col</a:t>
            </a:r>
            <a:r>
              <a:rPr lang="zh-CN" altLang="en-US" dirty="0"/>
              <a:t>列的非零元素个数，</a:t>
            </a:r>
            <a:r>
              <a:rPr lang="en-US" altLang="zh-CN" dirty="0"/>
              <a:t>position[col]</a:t>
            </a:r>
            <a:r>
              <a:rPr lang="zh-CN" altLang="en-US" dirty="0"/>
              <a:t>用来存放</a:t>
            </a:r>
            <a:r>
              <a:rPr lang="en-US" altLang="zh-CN" dirty="0"/>
              <a:t>M</a:t>
            </a:r>
            <a:r>
              <a:rPr lang="zh-CN" altLang="en-US" dirty="0"/>
              <a:t>中的第</a:t>
            </a:r>
            <a:r>
              <a:rPr lang="en-US" altLang="zh-CN" dirty="0"/>
              <a:t>col</a:t>
            </a:r>
            <a:r>
              <a:rPr lang="zh-CN" altLang="en-US" dirty="0"/>
              <a:t>列的第一个非零元素在</a:t>
            </a:r>
            <a:r>
              <a:rPr lang="en-US" altLang="zh-CN" dirty="0"/>
              <a:t>N</a:t>
            </a:r>
            <a:r>
              <a:rPr lang="zh-CN" altLang="en-US" dirty="0"/>
              <a:t>的恰当位置。</a:t>
            </a:r>
          </a:p>
          <a:p>
            <a:pPr marL="377825" indent="-377825" eaLnBrk="1" hangingPunct="1">
              <a:lnSpc>
                <a:spcPct val="140000"/>
              </a:lnSpc>
            </a:pPr>
            <a:r>
              <a:rPr lang="zh-CN" altLang="en-US" dirty="0"/>
              <a:t>          依次扫描三元组顺序表</a:t>
            </a:r>
            <a:r>
              <a:rPr lang="en-US" altLang="zh-CN" dirty="0"/>
              <a:t>M</a:t>
            </a:r>
            <a:r>
              <a:rPr lang="zh-CN" altLang="en-US" dirty="0"/>
              <a:t>，可以求出每一列非零元素的个数，即</a:t>
            </a:r>
            <a:r>
              <a:rPr lang="en-US" altLang="zh-CN" dirty="0"/>
              <a:t>num[col]</a:t>
            </a:r>
            <a:r>
              <a:rPr lang="zh-CN" altLang="en-US" dirty="0"/>
              <a:t>。</a:t>
            </a:r>
            <a:r>
              <a:rPr lang="en-US" altLang="zh-CN" dirty="0"/>
              <a:t>position[col]</a:t>
            </a:r>
            <a:r>
              <a:rPr lang="zh-CN" altLang="en-US" dirty="0"/>
              <a:t>的值可以由</a:t>
            </a:r>
            <a:r>
              <a:rPr lang="en-US" altLang="zh-CN" dirty="0"/>
              <a:t>num[col]</a:t>
            </a:r>
            <a:r>
              <a:rPr lang="zh-CN" altLang="en-US" dirty="0"/>
              <a:t>得到，</a:t>
            </a:r>
            <a:r>
              <a:rPr lang="en-US" altLang="zh-CN" dirty="0"/>
              <a:t>position[col]</a:t>
            </a:r>
            <a:r>
              <a:rPr lang="zh-CN" altLang="en-US" dirty="0"/>
              <a:t>与</a:t>
            </a:r>
            <a:r>
              <a:rPr lang="en-US" altLang="zh-CN" dirty="0"/>
              <a:t>num[col]</a:t>
            </a:r>
            <a:r>
              <a:rPr lang="zh-CN" altLang="en-US" dirty="0"/>
              <a:t>存在以下关系：</a:t>
            </a:r>
          </a:p>
          <a:p>
            <a:pPr marL="377825" indent="-377825" eaLnBrk="1" hangingPunct="1">
              <a:lnSpc>
                <a:spcPct val="140000"/>
              </a:lnSpc>
            </a:pPr>
            <a:r>
              <a:rPr lang="zh-CN" altLang="en-US" dirty="0"/>
              <a:t>          </a:t>
            </a:r>
            <a:r>
              <a:rPr lang="en-US" altLang="zh-CN" dirty="0"/>
              <a:t>position[0]=0;</a:t>
            </a:r>
          </a:p>
          <a:p>
            <a:pPr marL="377825" indent="-377825" eaLnBrk="1" hangingPunct="1">
              <a:lnSpc>
                <a:spcPct val="140000"/>
              </a:lnSpc>
            </a:pPr>
            <a:r>
              <a:rPr lang="en-US" altLang="zh-CN" dirty="0"/>
              <a:t>           position[col]=position[col-1]+num[col-1]</a:t>
            </a:r>
            <a:r>
              <a:rPr lang="zh-CN" altLang="en-US" dirty="0"/>
              <a:t>，其中</a:t>
            </a:r>
            <a:r>
              <a:rPr lang="en-US" altLang="zh-CN" dirty="0"/>
              <a:t>1≤col≤M.n-1</a:t>
            </a:r>
            <a:r>
              <a:rPr lang="zh-CN" altLang="en-US" dirty="0"/>
              <a:t>。</a:t>
            </a:r>
          </a:p>
        </p:txBody>
      </p:sp>
      <p:sp>
        <p:nvSpPr>
          <p:cNvPr id="55299" name="Rectangle 3">
            <a:extLst>
              <a:ext uri="{FF2B5EF4-FFF2-40B4-BE49-F238E27FC236}">
                <a16:creationId xmlns:a16="http://schemas.microsoft.com/office/drawing/2014/main" id="{3B735F1E-8B14-D949-B689-5D10331EFB0E}"/>
              </a:ext>
            </a:extLst>
          </p:cNvPr>
          <p:cNvSpPr>
            <a:spLocks noGrp="1" noChangeArrowheads="1"/>
          </p:cNvSpPr>
          <p:nvPr>
            <p:ph type="title"/>
          </p:nvPr>
        </p:nvSpPr>
        <p:spPr>
          <a:xfrm>
            <a:off x="683568" y="140885"/>
            <a:ext cx="6408738" cy="620713"/>
          </a:xfrm>
        </p:spPr>
        <p:txBody>
          <a:bodyPr/>
          <a:lstStyle/>
          <a:p>
            <a:pPr eaLnBrk="1" hangingPunct="1"/>
            <a:r>
              <a:rPr lang="zh-CN" altLang="en-US" dirty="0"/>
              <a:t> 稀疏矩阵的压缩存储</a:t>
            </a:r>
          </a:p>
        </p:txBody>
      </p:sp>
      <p:sp>
        <p:nvSpPr>
          <p:cNvPr id="55300" name="Rectangle 6">
            <a:extLst>
              <a:ext uri="{FF2B5EF4-FFF2-40B4-BE49-F238E27FC236}">
                <a16:creationId xmlns:a16="http://schemas.microsoft.com/office/drawing/2014/main" id="{F50388D7-E22A-084C-AF3D-5A59964EEAD0}"/>
              </a:ext>
            </a:extLst>
          </p:cNvPr>
          <p:cNvSpPr>
            <a:spLocks noChangeArrowheads="1"/>
          </p:cNvSpPr>
          <p:nvPr/>
        </p:nvSpPr>
        <p:spPr bwMode="auto">
          <a:xfrm>
            <a:off x="0" y="26241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5371745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421890">
                                            <p:txEl>
                                              <p:pRg st="0" end="0"/>
                                            </p:txEl>
                                          </p:spTgt>
                                        </p:tgtEl>
                                        <p:attrNameLst>
                                          <p:attrName>style.visibility</p:attrName>
                                        </p:attrNameLst>
                                      </p:cBhvr>
                                      <p:to>
                                        <p:strVal val="visible"/>
                                      </p:to>
                                    </p:set>
                                    <p:anim calcmode="lin" valueType="num">
                                      <p:cBhvr>
                                        <p:cTn id="7" dur="1000" fill="hold"/>
                                        <p:tgtEl>
                                          <p:spTgt spid="421890">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421890">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42189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nodeType="clickEffect">
                                  <p:stCondLst>
                                    <p:cond delay="0"/>
                                  </p:stCondLst>
                                  <p:childTnLst>
                                    <p:set>
                                      <p:cBhvr>
                                        <p:cTn id="13" dur="1" fill="hold">
                                          <p:stCondLst>
                                            <p:cond delay="0"/>
                                          </p:stCondLst>
                                        </p:cTn>
                                        <p:tgtEl>
                                          <p:spTgt spid="421890">
                                            <p:txEl>
                                              <p:pRg st="1" end="1"/>
                                            </p:txEl>
                                          </p:spTgt>
                                        </p:tgtEl>
                                        <p:attrNameLst>
                                          <p:attrName>style.visibility</p:attrName>
                                        </p:attrNameLst>
                                      </p:cBhvr>
                                      <p:to>
                                        <p:strVal val="visible"/>
                                      </p:to>
                                    </p:set>
                                    <p:anim calcmode="lin" valueType="num">
                                      <p:cBhvr>
                                        <p:cTn id="14" dur="1000" fill="hold"/>
                                        <p:tgtEl>
                                          <p:spTgt spid="421890">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421890">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42189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nodeType="clickEffect">
                                  <p:stCondLst>
                                    <p:cond delay="0"/>
                                  </p:stCondLst>
                                  <p:childTnLst>
                                    <p:set>
                                      <p:cBhvr>
                                        <p:cTn id="20" dur="1" fill="hold">
                                          <p:stCondLst>
                                            <p:cond delay="0"/>
                                          </p:stCondLst>
                                        </p:cTn>
                                        <p:tgtEl>
                                          <p:spTgt spid="421890">
                                            <p:txEl>
                                              <p:pRg st="2" end="2"/>
                                            </p:txEl>
                                          </p:spTgt>
                                        </p:tgtEl>
                                        <p:attrNameLst>
                                          <p:attrName>style.visibility</p:attrName>
                                        </p:attrNameLst>
                                      </p:cBhvr>
                                      <p:to>
                                        <p:strVal val="visible"/>
                                      </p:to>
                                    </p:set>
                                    <p:anim calcmode="lin" valueType="num">
                                      <p:cBhvr>
                                        <p:cTn id="21" dur="1000" fill="hold"/>
                                        <p:tgtEl>
                                          <p:spTgt spid="421890">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421890">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421890">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nodeType="clickEffect">
                                  <p:stCondLst>
                                    <p:cond delay="0"/>
                                  </p:stCondLst>
                                  <p:childTnLst>
                                    <p:set>
                                      <p:cBhvr>
                                        <p:cTn id="27" dur="1" fill="hold">
                                          <p:stCondLst>
                                            <p:cond delay="0"/>
                                          </p:stCondLst>
                                        </p:cTn>
                                        <p:tgtEl>
                                          <p:spTgt spid="421890">
                                            <p:txEl>
                                              <p:pRg st="3" end="3"/>
                                            </p:txEl>
                                          </p:spTgt>
                                        </p:tgtEl>
                                        <p:attrNameLst>
                                          <p:attrName>style.visibility</p:attrName>
                                        </p:attrNameLst>
                                      </p:cBhvr>
                                      <p:to>
                                        <p:strVal val="visible"/>
                                      </p:to>
                                    </p:set>
                                    <p:anim calcmode="lin" valueType="num">
                                      <p:cBhvr>
                                        <p:cTn id="28" dur="1000" fill="hold"/>
                                        <p:tgtEl>
                                          <p:spTgt spid="421890">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421890">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4218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0AD6AE6-DAC6-E14E-B013-696C24F0ACFB}"/>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6323" name="Rectangle 3">
            <a:extLst>
              <a:ext uri="{FF2B5EF4-FFF2-40B4-BE49-F238E27FC236}">
                <a16:creationId xmlns:a16="http://schemas.microsoft.com/office/drawing/2014/main" id="{AD47EA02-BD4A-FD4E-9E8F-72177C7537C4}"/>
              </a:ext>
            </a:extLst>
          </p:cNvPr>
          <p:cNvSpPr>
            <a:spLocks noGrp="1" noChangeArrowheads="1"/>
          </p:cNvSpPr>
          <p:nvPr>
            <p:ph type="body" idx="1"/>
          </p:nvPr>
        </p:nvSpPr>
        <p:spPr/>
        <p:txBody>
          <a:bodyPr/>
          <a:lstStyle/>
          <a:p>
            <a:pPr eaLnBrk="1" hangingPunct="1">
              <a:lnSpc>
                <a:spcPct val="140000"/>
              </a:lnSpc>
            </a:pPr>
            <a:r>
              <a:rPr lang="zh-CN" altLang="en-US" dirty="0"/>
              <a:t> 例如，图 所示的稀疏矩阵的</a:t>
            </a:r>
            <a:r>
              <a:rPr lang="en-US" altLang="zh-CN" dirty="0"/>
              <a:t>num[col]</a:t>
            </a:r>
            <a:r>
              <a:rPr lang="zh-CN" altLang="en-US" dirty="0"/>
              <a:t>和</a:t>
            </a:r>
            <a:r>
              <a:rPr lang="en-US" altLang="zh-CN" dirty="0"/>
              <a:t>position[col]</a:t>
            </a:r>
            <a:r>
              <a:rPr lang="zh-CN" altLang="en-US" dirty="0"/>
              <a:t>的值如表 所示。</a:t>
            </a:r>
          </a:p>
          <a:p>
            <a:pPr eaLnBrk="1" hangingPunct="1">
              <a:lnSpc>
                <a:spcPct val="140000"/>
              </a:lnSpc>
            </a:pPr>
            <a:r>
              <a:rPr lang="zh-CN" altLang="en-US" dirty="0"/>
              <a:t>             表 矩阵</a:t>
            </a:r>
            <a:r>
              <a:rPr lang="en-US" altLang="zh-CN" dirty="0"/>
              <a:t>M</a:t>
            </a:r>
            <a:r>
              <a:rPr lang="zh-CN" altLang="en-US" dirty="0"/>
              <a:t>的</a:t>
            </a:r>
            <a:r>
              <a:rPr lang="en-US" altLang="zh-CN" dirty="0"/>
              <a:t>num[col]</a:t>
            </a:r>
            <a:r>
              <a:rPr lang="zh-CN" altLang="en-US" dirty="0"/>
              <a:t>与</a:t>
            </a:r>
            <a:r>
              <a:rPr lang="en-US" altLang="zh-CN" dirty="0"/>
              <a:t>position[col]</a:t>
            </a:r>
            <a:r>
              <a:rPr lang="zh-CN" altLang="en-US" dirty="0"/>
              <a:t>的值</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        </a:t>
            </a:r>
            <a:r>
              <a:rPr lang="en-US" altLang="zh-CN" dirty="0"/>
              <a:t>position[col]</a:t>
            </a:r>
            <a:r>
              <a:rPr lang="zh-CN" altLang="en-US" dirty="0"/>
              <a:t>的初值是</a:t>
            </a:r>
            <a:r>
              <a:rPr lang="en-US" altLang="zh-CN" dirty="0"/>
              <a:t>M</a:t>
            </a:r>
            <a:r>
              <a:rPr lang="zh-CN" altLang="en-US" dirty="0"/>
              <a:t>的第</a:t>
            </a:r>
            <a:r>
              <a:rPr lang="en-US" altLang="zh-CN" dirty="0"/>
              <a:t>col</a:t>
            </a:r>
            <a:r>
              <a:rPr lang="zh-CN" altLang="en-US" dirty="0"/>
              <a:t>列第一个非零元素的位置，当</a:t>
            </a:r>
            <a:r>
              <a:rPr lang="en-US" altLang="zh-CN" dirty="0"/>
              <a:t>M</a:t>
            </a:r>
            <a:r>
              <a:rPr lang="zh-CN" altLang="en-US" dirty="0"/>
              <a:t>中的</a:t>
            </a:r>
            <a:r>
              <a:rPr lang="en-US" altLang="zh-CN" dirty="0"/>
              <a:t>col</a:t>
            </a:r>
            <a:r>
              <a:rPr lang="zh-CN" altLang="en-US" dirty="0"/>
              <a:t>列有一个元素加入到</a:t>
            </a:r>
            <a:r>
              <a:rPr lang="en-US" altLang="zh-CN" dirty="0"/>
              <a:t>N</a:t>
            </a:r>
            <a:r>
              <a:rPr lang="zh-CN" altLang="en-US" dirty="0"/>
              <a:t>时，则</a:t>
            </a:r>
            <a:r>
              <a:rPr lang="en-US" altLang="zh-CN" dirty="0"/>
              <a:t>position[col]</a:t>
            </a:r>
            <a:r>
              <a:rPr lang="zh-CN" altLang="en-US" dirty="0"/>
              <a:t>加</a:t>
            </a:r>
            <a:r>
              <a:rPr lang="en-US" altLang="zh-CN" dirty="0"/>
              <a:t>1</a:t>
            </a:r>
            <a:r>
              <a:rPr lang="zh-CN" altLang="en-US" dirty="0"/>
              <a:t>，使</a:t>
            </a:r>
            <a:r>
              <a:rPr lang="en-US" altLang="zh-CN" dirty="0"/>
              <a:t>position[col]</a:t>
            </a:r>
            <a:r>
              <a:rPr lang="zh-CN" altLang="en-US" dirty="0"/>
              <a:t>始终存放下一个要转置的非零元素。 </a:t>
            </a:r>
          </a:p>
          <a:p>
            <a:pPr eaLnBrk="1" hangingPunct="1">
              <a:lnSpc>
                <a:spcPct val="140000"/>
              </a:lnSpc>
            </a:pPr>
            <a:endParaRPr lang="en-US" altLang="zh-CN" dirty="0"/>
          </a:p>
        </p:txBody>
      </p:sp>
      <p:sp>
        <p:nvSpPr>
          <p:cNvPr id="56324" name="Rectangle 5">
            <a:extLst>
              <a:ext uri="{FF2B5EF4-FFF2-40B4-BE49-F238E27FC236}">
                <a16:creationId xmlns:a16="http://schemas.microsoft.com/office/drawing/2014/main" id="{69906BAD-4A87-DF4A-810B-753F13D407CE}"/>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6325" name="Rectangle 7">
            <a:extLst>
              <a:ext uri="{FF2B5EF4-FFF2-40B4-BE49-F238E27FC236}">
                <a16:creationId xmlns:a16="http://schemas.microsoft.com/office/drawing/2014/main" id="{5B3F3A14-3E42-4947-9860-C63238AB7F4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56326" name="Object 6">
            <a:extLst>
              <a:ext uri="{FF2B5EF4-FFF2-40B4-BE49-F238E27FC236}">
                <a16:creationId xmlns:a16="http://schemas.microsoft.com/office/drawing/2014/main" id="{CC2AF4EB-5754-4647-B8E1-0D692C5B55E3}"/>
              </a:ext>
            </a:extLst>
          </p:cNvPr>
          <p:cNvGraphicFramePr>
            <a:graphicFrameLocks noChangeAspect="1"/>
          </p:cNvGraphicFramePr>
          <p:nvPr>
            <p:extLst>
              <p:ext uri="{D42A27DB-BD31-4B8C-83A1-F6EECF244321}">
                <p14:modId xmlns:p14="http://schemas.microsoft.com/office/powerpoint/2010/main" val="3036214673"/>
              </p:ext>
            </p:extLst>
          </p:nvPr>
        </p:nvGraphicFramePr>
        <p:xfrm>
          <a:off x="2195736" y="2813844"/>
          <a:ext cx="5543550" cy="1230312"/>
        </p:xfrm>
        <a:graphic>
          <a:graphicData uri="http://schemas.openxmlformats.org/presentationml/2006/ole">
            <mc:AlternateContent xmlns:mc="http://schemas.openxmlformats.org/markup-compatibility/2006">
              <mc:Choice xmlns:v="urn:schemas-microsoft-com:vml" Requires="v">
                <p:oleObj spid="_x0000_s185393" r:id="rId6" imgW="2717800" imgH="609600" progId="Visio.Drawing.11">
                  <p:embed/>
                </p:oleObj>
              </mc:Choice>
              <mc:Fallback>
                <p:oleObj r:id="rId6" imgW="2717800" imgH="609600" progId="Visio.Drawing.11">
                  <p:embed/>
                  <p:pic>
                    <p:nvPicPr>
                      <p:cNvPr id="56326" name="Object 6">
                        <a:extLst>
                          <a:ext uri="{FF2B5EF4-FFF2-40B4-BE49-F238E27FC236}">
                            <a16:creationId xmlns:a16="http://schemas.microsoft.com/office/drawing/2014/main" id="{CC2AF4EB-5754-4647-B8E1-0D692C5B55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2813844"/>
                        <a:ext cx="5543550" cy="123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28803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E19ED187-325F-124F-A136-03CA99F8E1CC}"/>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7347" name="Rectangle 3">
            <a:extLst>
              <a:ext uri="{FF2B5EF4-FFF2-40B4-BE49-F238E27FC236}">
                <a16:creationId xmlns:a16="http://schemas.microsoft.com/office/drawing/2014/main" id="{A77BBA5F-8068-C742-84AB-A5522453DD42}"/>
              </a:ext>
            </a:extLst>
          </p:cNvPr>
          <p:cNvSpPr>
            <a:spLocks noGrp="1" noChangeArrowheads="1"/>
          </p:cNvSpPr>
          <p:nvPr>
            <p:ph type="body" idx="1"/>
          </p:nvPr>
        </p:nvSpPr>
        <p:spPr>
          <a:xfrm>
            <a:off x="251520" y="908720"/>
            <a:ext cx="8251825" cy="5472112"/>
          </a:xfrm>
        </p:spPr>
        <p:txBody>
          <a:bodyPr/>
          <a:lstStyle/>
          <a:p>
            <a:pPr eaLnBrk="1" hangingPunct="1">
              <a:lnSpc>
                <a:spcPct val="80000"/>
              </a:lnSpc>
            </a:pPr>
            <a:r>
              <a:rPr lang="en-US" altLang="zh-CN" sz="1400" dirty="0"/>
              <a:t>          void </a:t>
            </a:r>
            <a:r>
              <a:rPr lang="en-US" altLang="zh-CN" sz="1400" dirty="0" err="1"/>
              <a:t>FastTransposeMatrix</a:t>
            </a:r>
            <a:r>
              <a:rPr lang="en-US" altLang="zh-CN" sz="1400" dirty="0"/>
              <a:t>(</a:t>
            </a:r>
            <a:r>
              <a:rPr lang="en-US" altLang="zh-CN" sz="1400" dirty="0" err="1"/>
              <a:t>TriSeqMatrix</a:t>
            </a:r>
            <a:r>
              <a:rPr lang="en-US" altLang="zh-CN" sz="1400" dirty="0"/>
              <a:t> </a:t>
            </a:r>
            <a:r>
              <a:rPr lang="en-US" altLang="zh-CN" sz="1400" dirty="0" err="1"/>
              <a:t>M,TriSeqMatrix</a:t>
            </a:r>
            <a:r>
              <a:rPr lang="en-US" altLang="zh-CN" sz="1400" dirty="0"/>
              <a:t> *N)</a:t>
            </a:r>
          </a:p>
          <a:p>
            <a:pPr eaLnBrk="1" hangingPunct="1">
              <a:lnSpc>
                <a:spcPct val="80000"/>
              </a:lnSpc>
            </a:pPr>
            <a:r>
              <a:rPr lang="en-US" altLang="zh-CN" sz="1400" dirty="0"/>
              <a:t>/*</a:t>
            </a:r>
            <a:r>
              <a:rPr lang="zh-CN" altLang="en-US" sz="1400" dirty="0"/>
              <a:t>快速稀疏矩阵的转置运算*</a:t>
            </a:r>
            <a:r>
              <a:rPr lang="en-US" altLang="zh-CN" sz="1400" dirty="0"/>
              <a:t>/</a:t>
            </a:r>
          </a:p>
          <a:p>
            <a:pPr eaLnBrk="1" hangingPunct="1">
              <a:lnSpc>
                <a:spcPct val="80000"/>
              </a:lnSpc>
            </a:pPr>
            <a:r>
              <a:rPr lang="en-US" altLang="zh-CN" sz="1400" dirty="0"/>
              <a:t>{ </a:t>
            </a:r>
          </a:p>
          <a:p>
            <a:pPr eaLnBrk="1" hangingPunct="1">
              <a:lnSpc>
                <a:spcPct val="80000"/>
              </a:lnSpc>
            </a:pPr>
            <a:r>
              <a:rPr lang="en-US" altLang="zh-CN" sz="1400" dirty="0"/>
              <a:t>	int </a:t>
            </a:r>
            <a:r>
              <a:rPr lang="en-US" altLang="zh-CN" sz="1400" dirty="0" err="1"/>
              <a:t>i,k,t,col</a:t>
            </a:r>
            <a:r>
              <a:rPr lang="en-US" altLang="zh-CN" sz="1400" dirty="0"/>
              <a:t>,*num,*position;</a:t>
            </a:r>
          </a:p>
          <a:p>
            <a:pPr eaLnBrk="1" hangingPunct="1">
              <a:lnSpc>
                <a:spcPct val="80000"/>
              </a:lnSpc>
            </a:pPr>
            <a:r>
              <a:rPr lang="en-US" altLang="zh-CN" sz="1400" dirty="0"/>
              <a:t>	num=(int *)malloc((M.n+1)*</a:t>
            </a:r>
            <a:r>
              <a:rPr lang="en-US" altLang="zh-CN" sz="1400" dirty="0" err="1"/>
              <a:t>sizeof</a:t>
            </a:r>
            <a:r>
              <a:rPr lang="en-US" altLang="zh-CN" sz="1400" dirty="0"/>
              <a:t>(int)); /*</a:t>
            </a:r>
            <a:r>
              <a:rPr lang="zh-CN" altLang="en-US" sz="1400" dirty="0"/>
              <a:t>数组</a:t>
            </a:r>
            <a:r>
              <a:rPr lang="en-US" altLang="zh-CN" sz="1400" dirty="0"/>
              <a:t>num</a:t>
            </a:r>
            <a:r>
              <a:rPr lang="zh-CN" altLang="en-US" sz="1400" dirty="0"/>
              <a:t>用于存放</a:t>
            </a:r>
            <a:r>
              <a:rPr lang="en-US" altLang="zh-CN" sz="1400" dirty="0"/>
              <a:t>M</a:t>
            </a:r>
            <a:r>
              <a:rPr lang="zh-CN" altLang="en-US" sz="1400" dirty="0"/>
              <a:t>中的每一列非零元素个数*</a:t>
            </a:r>
            <a:r>
              <a:rPr lang="en-US" altLang="zh-CN" sz="1400" dirty="0"/>
              <a:t>/</a:t>
            </a:r>
          </a:p>
          <a:p>
            <a:pPr eaLnBrk="1" hangingPunct="1">
              <a:lnSpc>
                <a:spcPct val="80000"/>
              </a:lnSpc>
            </a:pPr>
            <a:r>
              <a:rPr lang="en-US" altLang="zh-CN" sz="1400" dirty="0"/>
              <a:t>	position=(int *)malloc((M.n+1)*</a:t>
            </a:r>
            <a:r>
              <a:rPr lang="en-US" altLang="zh-CN" sz="1400" dirty="0" err="1"/>
              <a:t>sizeof</a:t>
            </a:r>
            <a:r>
              <a:rPr lang="en-US" altLang="zh-CN" sz="1400" dirty="0"/>
              <a:t>(int)); </a:t>
            </a:r>
          </a:p>
          <a:p>
            <a:pPr eaLnBrk="1" hangingPunct="1">
              <a:lnSpc>
                <a:spcPct val="80000"/>
              </a:lnSpc>
            </a:pPr>
            <a:r>
              <a:rPr lang="en-US" altLang="zh-CN" sz="1400" dirty="0"/>
              <a:t>	N-&gt;n=</a:t>
            </a:r>
            <a:r>
              <a:rPr lang="en-US" altLang="zh-CN" sz="1400" dirty="0" err="1"/>
              <a:t>M.n</a:t>
            </a:r>
            <a:r>
              <a:rPr lang="en-US" altLang="zh-CN" sz="1400" dirty="0"/>
              <a:t>; </a:t>
            </a:r>
          </a:p>
          <a:p>
            <a:pPr eaLnBrk="1" hangingPunct="1">
              <a:lnSpc>
                <a:spcPct val="80000"/>
              </a:lnSpc>
            </a:pPr>
            <a:r>
              <a:rPr lang="en-US" altLang="zh-CN" sz="1400" dirty="0"/>
              <a:t>	N-&gt;m=</a:t>
            </a:r>
            <a:r>
              <a:rPr lang="en-US" altLang="zh-CN" sz="1400" dirty="0" err="1"/>
              <a:t>M.m</a:t>
            </a:r>
            <a:r>
              <a:rPr lang="en-US" altLang="zh-CN" sz="1400" dirty="0"/>
              <a:t>;</a:t>
            </a:r>
          </a:p>
          <a:p>
            <a:pPr eaLnBrk="1" hangingPunct="1">
              <a:lnSpc>
                <a:spcPct val="80000"/>
              </a:lnSpc>
            </a:pPr>
            <a:r>
              <a:rPr lang="en-US" altLang="zh-CN" sz="1400" dirty="0"/>
              <a:t>	N-&gt;</a:t>
            </a:r>
            <a:r>
              <a:rPr lang="en-US" altLang="zh-CN" sz="1400" dirty="0" err="1"/>
              <a:t>len</a:t>
            </a:r>
            <a:r>
              <a:rPr lang="en-US" altLang="zh-CN" sz="1400" dirty="0"/>
              <a:t>=</a:t>
            </a:r>
            <a:r>
              <a:rPr lang="en-US" altLang="zh-CN" sz="1400" dirty="0" err="1"/>
              <a:t>M.len</a:t>
            </a:r>
            <a:r>
              <a:rPr lang="en-US" altLang="zh-CN" sz="1400" dirty="0"/>
              <a:t>;</a:t>
            </a:r>
          </a:p>
          <a:p>
            <a:pPr eaLnBrk="1" hangingPunct="1">
              <a:lnSpc>
                <a:spcPct val="80000"/>
              </a:lnSpc>
            </a:pPr>
            <a:r>
              <a:rPr lang="en-US" altLang="zh-CN" sz="1400" dirty="0"/>
              <a:t>	if(N-&gt;</a:t>
            </a:r>
            <a:r>
              <a:rPr lang="en-US" altLang="zh-CN" sz="1400" dirty="0" err="1"/>
              <a:t>len</a:t>
            </a:r>
            <a:r>
              <a:rPr lang="en-US" altLang="zh-CN" sz="1400" dirty="0"/>
              <a:t>) </a:t>
            </a:r>
          </a:p>
          <a:p>
            <a:pPr eaLnBrk="1" hangingPunct="1">
              <a:lnSpc>
                <a:spcPct val="80000"/>
              </a:lnSpc>
            </a:pPr>
            <a:r>
              <a:rPr lang="en-US" altLang="zh-CN" sz="1400" dirty="0"/>
              <a:t>	{</a:t>
            </a:r>
          </a:p>
          <a:p>
            <a:pPr eaLnBrk="1" hangingPunct="1">
              <a:lnSpc>
                <a:spcPct val="80000"/>
              </a:lnSpc>
            </a:pPr>
            <a:r>
              <a:rPr lang="en-US" altLang="zh-CN" sz="1400" dirty="0"/>
              <a:t>		for(col=0;col&lt;</a:t>
            </a:r>
            <a:r>
              <a:rPr lang="en-US" altLang="zh-CN" sz="1400" dirty="0" err="1"/>
              <a:t>M.n</a:t>
            </a:r>
            <a:r>
              <a:rPr lang="en-US" altLang="zh-CN" sz="1400" dirty="0"/>
              <a:t>;++col)</a:t>
            </a:r>
          </a:p>
          <a:p>
            <a:pPr eaLnBrk="1" hangingPunct="1">
              <a:lnSpc>
                <a:spcPct val="80000"/>
              </a:lnSpc>
            </a:pPr>
            <a:r>
              <a:rPr lang="en-US" altLang="zh-CN" sz="1400" dirty="0"/>
              <a:t>			num[col]=0;		/*</a:t>
            </a:r>
            <a:r>
              <a:rPr lang="zh-CN" altLang="en-US" sz="1400" dirty="0"/>
              <a:t>初始化</a:t>
            </a:r>
            <a:r>
              <a:rPr lang="en-US" altLang="zh-CN" sz="1400" dirty="0"/>
              <a:t>num</a:t>
            </a:r>
            <a:r>
              <a:rPr lang="zh-CN" altLang="en-US" sz="1400" dirty="0"/>
              <a:t>数组*</a:t>
            </a:r>
            <a:r>
              <a:rPr lang="en-US" altLang="zh-CN" sz="1400" dirty="0"/>
              <a:t>/</a:t>
            </a:r>
          </a:p>
          <a:p>
            <a:pPr eaLnBrk="1" hangingPunct="1">
              <a:lnSpc>
                <a:spcPct val="80000"/>
              </a:lnSpc>
            </a:pPr>
            <a:r>
              <a:rPr lang="en-US" altLang="zh-CN" sz="1400" dirty="0"/>
              <a:t>		for(t=0;t&lt;</a:t>
            </a:r>
            <a:r>
              <a:rPr lang="en-US" altLang="zh-CN" sz="1400" dirty="0" err="1"/>
              <a:t>M.len;t</a:t>
            </a:r>
            <a:r>
              <a:rPr lang="en-US" altLang="zh-CN" sz="1400" dirty="0"/>
              <a:t>++)		/*</a:t>
            </a:r>
            <a:r>
              <a:rPr lang="zh-CN" altLang="en-US" sz="1400" dirty="0"/>
              <a:t>计算</a:t>
            </a:r>
            <a:r>
              <a:rPr lang="en-US" altLang="zh-CN" sz="1400" dirty="0"/>
              <a:t>M</a:t>
            </a:r>
            <a:r>
              <a:rPr lang="zh-CN" altLang="en-US" sz="1400" dirty="0"/>
              <a:t>中每一列非零元素的个数*</a:t>
            </a:r>
            <a:r>
              <a:rPr lang="en-US" altLang="zh-CN" sz="1400" dirty="0"/>
              <a:t>/</a:t>
            </a:r>
          </a:p>
          <a:p>
            <a:pPr eaLnBrk="1" hangingPunct="1">
              <a:lnSpc>
                <a:spcPct val="80000"/>
              </a:lnSpc>
            </a:pPr>
            <a:r>
              <a:rPr lang="en-US" altLang="zh-CN" sz="1400" dirty="0"/>
              <a:t>			num[</a:t>
            </a:r>
            <a:r>
              <a:rPr lang="en-US" altLang="zh-CN" sz="1400" dirty="0" err="1"/>
              <a:t>M.data</a:t>
            </a:r>
            <a:r>
              <a:rPr lang="en-US" altLang="zh-CN" sz="1400" dirty="0"/>
              <a:t>[t].j]++;</a:t>
            </a:r>
          </a:p>
          <a:p>
            <a:pPr eaLnBrk="1" hangingPunct="1">
              <a:lnSpc>
                <a:spcPct val="80000"/>
              </a:lnSpc>
            </a:pPr>
            <a:r>
              <a:rPr lang="en-US" altLang="zh-CN" sz="1400" dirty="0"/>
              <a:t>		position[0]=0;		/*N</a:t>
            </a:r>
            <a:r>
              <a:rPr lang="zh-CN" altLang="en-US" sz="1400" dirty="0"/>
              <a:t>中第一行的第一个非零元素的序号为</a:t>
            </a:r>
            <a:r>
              <a:rPr lang="en-US" altLang="zh-CN" sz="1400" dirty="0"/>
              <a:t>0*/</a:t>
            </a:r>
          </a:p>
          <a:p>
            <a:pPr eaLnBrk="1" hangingPunct="1">
              <a:lnSpc>
                <a:spcPct val="80000"/>
              </a:lnSpc>
            </a:pPr>
            <a:r>
              <a:rPr lang="en-US" altLang="zh-CN" sz="1400" dirty="0"/>
              <a:t>		for(col=1;col&lt;</a:t>
            </a:r>
            <a:r>
              <a:rPr lang="en-US" altLang="zh-CN" sz="1400" dirty="0" err="1"/>
              <a:t>M.n;col</a:t>
            </a:r>
            <a:r>
              <a:rPr lang="en-US" altLang="zh-CN" sz="1400" dirty="0"/>
              <a:t>++)		/*</a:t>
            </a:r>
            <a:r>
              <a:rPr lang="zh-CN" altLang="en-US" sz="1400" dirty="0"/>
              <a:t>将</a:t>
            </a:r>
            <a:r>
              <a:rPr lang="en-US" altLang="zh-CN" sz="1400" dirty="0"/>
              <a:t>N</a:t>
            </a:r>
            <a:r>
              <a:rPr lang="zh-CN" altLang="en-US" sz="1400" dirty="0"/>
              <a:t>中第</a:t>
            </a:r>
            <a:r>
              <a:rPr lang="en-US" altLang="zh-CN" sz="1400" dirty="0"/>
              <a:t>col</a:t>
            </a:r>
            <a:r>
              <a:rPr lang="zh-CN" altLang="en-US" sz="1400" dirty="0"/>
              <a:t>行的第一个非零元素的位置*</a:t>
            </a:r>
            <a:r>
              <a:rPr lang="en-US" altLang="zh-CN" sz="1400" dirty="0"/>
              <a:t>/</a:t>
            </a:r>
          </a:p>
          <a:p>
            <a:pPr eaLnBrk="1" hangingPunct="1">
              <a:lnSpc>
                <a:spcPct val="80000"/>
              </a:lnSpc>
            </a:pPr>
            <a:r>
              <a:rPr lang="en-US" altLang="zh-CN" sz="1400" dirty="0"/>
              <a:t>			position[col]=position[col-1]+num[col-1]; </a:t>
            </a:r>
          </a:p>
          <a:p>
            <a:pPr eaLnBrk="1" hangingPunct="1">
              <a:lnSpc>
                <a:spcPct val="80000"/>
              </a:lnSpc>
            </a:pPr>
            <a:r>
              <a:rPr lang="en-US" altLang="zh-CN" sz="1400" dirty="0"/>
              <a:t>		for(</a:t>
            </a:r>
            <a:r>
              <a:rPr lang="en-US" altLang="zh-CN" sz="1400" dirty="0" err="1"/>
              <a:t>i</a:t>
            </a:r>
            <a:r>
              <a:rPr lang="en-US" altLang="zh-CN" sz="1400" dirty="0"/>
              <a:t>=0;i&lt;</a:t>
            </a:r>
            <a:r>
              <a:rPr lang="en-US" altLang="zh-CN" sz="1400" dirty="0" err="1"/>
              <a:t>M.len;i</a:t>
            </a:r>
            <a:r>
              <a:rPr lang="en-US" altLang="zh-CN" sz="1400" dirty="0"/>
              <a:t>++)			/*</a:t>
            </a:r>
            <a:r>
              <a:rPr lang="zh-CN" altLang="en-US" sz="1400" dirty="0"/>
              <a:t>依据</a:t>
            </a:r>
            <a:r>
              <a:rPr lang="en-US" altLang="zh-CN" sz="1400" dirty="0"/>
              <a:t>position</a:t>
            </a:r>
            <a:r>
              <a:rPr lang="zh-CN" altLang="en-US" sz="1400" dirty="0"/>
              <a:t>对</a:t>
            </a:r>
            <a:r>
              <a:rPr lang="en-US" altLang="zh-CN" sz="1400" dirty="0"/>
              <a:t>M</a:t>
            </a:r>
            <a:r>
              <a:rPr lang="zh-CN" altLang="en-US" sz="1400" dirty="0"/>
              <a:t>进行转置，存入</a:t>
            </a:r>
            <a:r>
              <a:rPr lang="en-US" altLang="zh-CN" sz="1400" dirty="0"/>
              <a:t>N*/</a:t>
            </a:r>
          </a:p>
          <a:p>
            <a:pPr eaLnBrk="1" hangingPunct="1">
              <a:lnSpc>
                <a:spcPct val="80000"/>
              </a:lnSpc>
            </a:pPr>
            <a:r>
              <a:rPr lang="en-US" altLang="zh-CN" sz="1400" dirty="0"/>
              <a:t>		{</a:t>
            </a:r>
          </a:p>
          <a:p>
            <a:pPr eaLnBrk="1" hangingPunct="1">
              <a:lnSpc>
                <a:spcPct val="80000"/>
              </a:lnSpc>
            </a:pPr>
            <a:r>
              <a:rPr lang="en-US" altLang="zh-CN" sz="1400" dirty="0"/>
              <a:t>			col=</a:t>
            </a:r>
            <a:r>
              <a:rPr lang="en-US" altLang="zh-CN" sz="1400" dirty="0" err="1"/>
              <a:t>M.data</a:t>
            </a:r>
            <a:r>
              <a:rPr lang="en-US" altLang="zh-CN" sz="1400" dirty="0"/>
              <a:t>[</a:t>
            </a:r>
            <a:r>
              <a:rPr lang="en-US" altLang="zh-CN" sz="1400" dirty="0" err="1"/>
              <a:t>i</a:t>
            </a:r>
            <a:r>
              <a:rPr lang="en-US" altLang="zh-CN" sz="1400" dirty="0"/>
              <a:t>].j; </a:t>
            </a:r>
          </a:p>
          <a:p>
            <a:pPr eaLnBrk="1" hangingPunct="1">
              <a:lnSpc>
                <a:spcPct val="80000"/>
              </a:lnSpc>
            </a:pPr>
            <a:r>
              <a:rPr lang="en-US" altLang="zh-CN" sz="1400" dirty="0"/>
              <a:t>			k=position[col];		/*</a:t>
            </a:r>
            <a:r>
              <a:rPr lang="zh-CN" altLang="en-US" sz="1400" dirty="0"/>
              <a:t>取出</a:t>
            </a:r>
            <a:r>
              <a:rPr lang="en-US" altLang="zh-CN" sz="1400" dirty="0"/>
              <a:t>N</a:t>
            </a:r>
            <a:r>
              <a:rPr lang="zh-CN" altLang="en-US" sz="1400" dirty="0"/>
              <a:t>中非零元素应该存放的位置，赋值给</a:t>
            </a:r>
            <a:r>
              <a:rPr lang="en-US" altLang="zh-CN" sz="1400" dirty="0"/>
              <a:t>k*/</a:t>
            </a:r>
          </a:p>
          <a:p>
            <a:pPr eaLnBrk="1" hangingPunct="1">
              <a:lnSpc>
                <a:spcPct val="80000"/>
              </a:lnSpc>
            </a:pPr>
            <a:r>
              <a:rPr lang="en-US" altLang="zh-CN" sz="1400" dirty="0"/>
              <a:t>			N-&gt;data[k].</a:t>
            </a:r>
            <a:r>
              <a:rPr lang="en-US" altLang="zh-CN" sz="1400" dirty="0" err="1"/>
              <a:t>i</a:t>
            </a:r>
            <a:r>
              <a:rPr lang="en-US" altLang="zh-CN" sz="1400" dirty="0"/>
              <a:t>=</a:t>
            </a:r>
            <a:r>
              <a:rPr lang="en-US" altLang="zh-CN" sz="1400" dirty="0" err="1"/>
              <a:t>M.data</a:t>
            </a:r>
            <a:r>
              <a:rPr lang="en-US" altLang="zh-CN" sz="1400" dirty="0"/>
              <a:t>[</a:t>
            </a:r>
            <a:r>
              <a:rPr lang="en-US" altLang="zh-CN" sz="1400" dirty="0" err="1"/>
              <a:t>i</a:t>
            </a:r>
            <a:r>
              <a:rPr lang="en-US" altLang="zh-CN" sz="1400" dirty="0"/>
              <a:t>].j;</a:t>
            </a:r>
          </a:p>
          <a:p>
            <a:pPr eaLnBrk="1" hangingPunct="1">
              <a:lnSpc>
                <a:spcPct val="80000"/>
              </a:lnSpc>
            </a:pPr>
            <a:r>
              <a:rPr lang="en-US" altLang="zh-CN" sz="1400" dirty="0"/>
              <a:t>			N-&gt;data[k].j=</a:t>
            </a:r>
            <a:r>
              <a:rPr lang="en-US" altLang="zh-CN" sz="1400" dirty="0" err="1"/>
              <a:t>M.data</a:t>
            </a:r>
            <a:r>
              <a:rPr lang="en-US" altLang="zh-CN" sz="1400" dirty="0"/>
              <a:t>[</a:t>
            </a:r>
            <a:r>
              <a:rPr lang="en-US" altLang="zh-CN" sz="1400" dirty="0" err="1"/>
              <a:t>i</a:t>
            </a:r>
            <a:r>
              <a:rPr lang="en-US" altLang="zh-CN" sz="1400" dirty="0"/>
              <a:t>].</a:t>
            </a:r>
            <a:r>
              <a:rPr lang="en-US" altLang="zh-CN" sz="1400" dirty="0" err="1"/>
              <a:t>i</a:t>
            </a:r>
            <a:r>
              <a:rPr lang="en-US" altLang="zh-CN" sz="1400" dirty="0"/>
              <a:t>;</a:t>
            </a:r>
          </a:p>
          <a:p>
            <a:pPr eaLnBrk="1" hangingPunct="1">
              <a:lnSpc>
                <a:spcPct val="80000"/>
              </a:lnSpc>
            </a:pPr>
            <a:r>
              <a:rPr lang="en-US" altLang="zh-CN" sz="1400" dirty="0"/>
              <a:t>			N-&gt;data[k].e=</a:t>
            </a:r>
            <a:r>
              <a:rPr lang="en-US" altLang="zh-CN" sz="1400" dirty="0" err="1"/>
              <a:t>M.data</a:t>
            </a:r>
            <a:r>
              <a:rPr lang="en-US" altLang="zh-CN" sz="1400" dirty="0"/>
              <a:t>[</a:t>
            </a:r>
            <a:r>
              <a:rPr lang="en-US" altLang="zh-CN" sz="1400" dirty="0" err="1"/>
              <a:t>i</a:t>
            </a:r>
            <a:r>
              <a:rPr lang="en-US" altLang="zh-CN" sz="1400" dirty="0"/>
              <a:t>].e;</a:t>
            </a:r>
          </a:p>
          <a:p>
            <a:pPr eaLnBrk="1" hangingPunct="1">
              <a:lnSpc>
                <a:spcPct val="80000"/>
              </a:lnSpc>
            </a:pPr>
            <a:r>
              <a:rPr lang="en-US" altLang="zh-CN" sz="1400" dirty="0"/>
              <a:t>			position[col]++;	/*</a:t>
            </a:r>
            <a:r>
              <a:rPr lang="zh-CN" altLang="en-US" sz="1400" dirty="0"/>
              <a:t>修改下一个非零元素应该存放的位置*</a:t>
            </a:r>
            <a:r>
              <a:rPr lang="en-US" altLang="zh-CN" sz="1400" dirty="0"/>
              <a:t>/</a:t>
            </a:r>
          </a:p>
          <a:p>
            <a:pPr eaLnBrk="1" hangingPunct="1">
              <a:lnSpc>
                <a:spcPct val="80000"/>
              </a:lnSpc>
            </a:pPr>
            <a:r>
              <a:rPr lang="en-US" altLang="zh-CN" sz="1400" dirty="0"/>
              <a:t>		}</a:t>
            </a:r>
          </a:p>
          <a:p>
            <a:pPr eaLnBrk="1" hangingPunct="1">
              <a:lnSpc>
                <a:spcPct val="80000"/>
              </a:lnSpc>
            </a:pPr>
            <a:r>
              <a:rPr lang="en-US" altLang="zh-CN" sz="1400" dirty="0"/>
              <a:t>	}</a:t>
            </a:r>
          </a:p>
          <a:p>
            <a:pPr eaLnBrk="1" hangingPunct="1">
              <a:lnSpc>
                <a:spcPct val="80000"/>
              </a:lnSpc>
            </a:pPr>
            <a:r>
              <a:rPr lang="en-US" altLang="zh-CN" sz="1400" dirty="0"/>
              <a:t>	free(num);</a:t>
            </a:r>
          </a:p>
          <a:p>
            <a:pPr eaLnBrk="1" hangingPunct="1">
              <a:lnSpc>
                <a:spcPct val="80000"/>
              </a:lnSpc>
            </a:pPr>
            <a:r>
              <a:rPr lang="en-US" altLang="zh-CN" sz="1400" dirty="0"/>
              <a:t>	free(position);</a:t>
            </a:r>
          </a:p>
          <a:p>
            <a:pPr eaLnBrk="1" hangingPunct="1">
              <a:lnSpc>
                <a:spcPct val="80000"/>
              </a:lnSpc>
            </a:pPr>
            <a:r>
              <a:rPr lang="en-US" altLang="zh-CN" sz="1400" dirty="0"/>
              <a:t>}</a:t>
            </a:r>
          </a:p>
        </p:txBody>
      </p:sp>
    </p:spTree>
    <p:extLst>
      <p:ext uri="{BB962C8B-B14F-4D97-AF65-F5344CB8AC3E}">
        <p14:creationId xmlns:p14="http://schemas.microsoft.com/office/powerpoint/2010/main" val="364787503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D8C6568-C6E7-EB49-9E3E-9983189D9EC0}"/>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8371" name="Rectangle 3">
            <a:extLst>
              <a:ext uri="{FF2B5EF4-FFF2-40B4-BE49-F238E27FC236}">
                <a16:creationId xmlns:a16="http://schemas.microsoft.com/office/drawing/2014/main" id="{F7ECD4E1-ADA6-A943-8562-2DB623C3D2A9}"/>
              </a:ext>
            </a:extLst>
          </p:cNvPr>
          <p:cNvSpPr>
            <a:spLocks noGrp="1" noChangeArrowheads="1"/>
          </p:cNvSpPr>
          <p:nvPr>
            <p:ph type="body" idx="1"/>
          </p:nvPr>
        </p:nvSpPr>
        <p:spPr/>
        <p:txBody>
          <a:bodyPr/>
          <a:lstStyle/>
          <a:p>
            <a:pPr eaLnBrk="1" hangingPunct="1"/>
            <a:r>
              <a:rPr lang="zh-CN" altLang="en-US" sz="2400" b="0" dirty="0">
                <a:latin typeface="隶书" pitchFamily="49" charset="-122"/>
                <a:ea typeface="隶书" pitchFamily="49" charset="-122"/>
              </a:rPr>
              <a:t> 三元组表示的稀疏矩阵相乘</a:t>
            </a:r>
          </a:p>
          <a:p>
            <a:pPr eaLnBrk="1" hangingPunct="1">
              <a:lnSpc>
                <a:spcPct val="125000"/>
              </a:lnSpc>
            </a:pPr>
            <a:r>
              <a:rPr lang="zh-CN" altLang="en-US" dirty="0"/>
              <a:t>  两个矩阵相乘的经典算法是大家熟知的。假设矩阵</a:t>
            </a:r>
            <a:r>
              <a:rPr lang="en-US" altLang="zh-CN" dirty="0"/>
              <a:t>M</a:t>
            </a:r>
            <a:r>
              <a:rPr lang="zh-CN" altLang="en-US" dirty="0"/>
              <a:t>是</a:t>
            </a:r>
            <a:r>
              <a:rPr lang="en-US" altLang="zh-CN" dirty="0"/>
              <a:t>m1×n1</a:t>
            </a:r>
            <a:r>
              <a:rPr lang="zh-CN" altLang="en-US" dirty="0"/>
              <a:t>的矩阵，</a:t>
            </a:r>
            <a:r>
              <a:rPr lang="en-US" altLang="zh-CN" dirty="0"/>
              <a:t>N</a:t>
            </a:r>
            <a:r>
              <a:rPr lang="zh-CN" altLang="en-US" dirty="0"/>
              <a:t>是</a:t>
            </a:r>
            <a:r>
              <a:rPr lang="en-US" altLang="zh-CN" dirty="0"/>
              <a:t>m2×n2</a:t>
            </a:r>
            <a:r>
              <a:rPr lang="zh-CN" altLang="en-US" dirty="0"/>
              <a:t>的矩阵，如果矩阵</a:t>
            </a:r>
            <a:r>
              <a:rPr lang="en-US" altLang="zh-CN" dirty="0"/>
              <a:t>M</a:t>
            </a:r>
            <a:r>
              <a:rPr lang="zh-CN" altLang="en-US" dirty="0"/>
              <a:t>的列数与矩阵</a:t>
            </a:r>
            <a:r>
              <a:rPr lang="en-US" altLang="zh-CN" dirty="0"/>
              <a:t>N</a:t>
            </a:r>
            <a:r>
              <a:rPr lang="zh-CN" altLang="en-US" dirty="0"/>
              <a:t>的行数相等，即</a:t>
            </a:r>
            <a:r>
              <a:rPr lang="en-US" altLang="zh-CN" dirty="0"/>
              <a:t>n1=m2</a:t>
            </a:r>
            <a:r>
              <a:rPr lang="zh-CN" altLang="en-US" dirty="0"/>
              <a:t>，则两个矩阵</a:t>
            </a:r>
            <a:r>
              <a:rPr lang="en-US" altLang="zh-CN" dirty="0"/>
              <a:t>M</a:t>
            </a:r>
            <a:r>
              <a:rPr lang="zh-CN" altLang="en-US" dirty="0"/>
              <a:t>和</a:t>
            </a:r>
            <a:r>
              <a:rPr lang="en-US" altLang="zh-CN" dirty="0"/>
              <a:t>N</a:t>
            </a:r>
            <a:r>
              <a:rPr lang="zh-CN" altLang="en-US" dirty="0"/>
              <a:t>是可以相乘的。</a:t>
            </a:r>
          </a:p>
          <a:p>
            <a:pPr eaLnBrk="1" hangingPunct="1">
              <a:lnSpc>
                <a:spcPct val="125000"/>
              </a:lnSpc>
            </a:pPr>
            <a:r>
              <a:rPr lang="zh-CN" altLang="en-US" dirty="0"/>
              <a:t> 两个矩阵相乘的计算公式为：</a:t>
            </a:r>
            <a:r>
              <a:rPr lang="pt-BR" altLang="zh-CN" dirty="0" err="1"/>
              <a:t>Q</a:t>
            </a:r>
            <a:r>
              <a:rPr lang="pt-BR" altLang="zh-CN" dirty="0"/>
              <a:t>[</a:t>
            </a:r>
            <a:r>
              <a:rPr lang="pt-BR" altLang="zh-CN" dirty="0" err="1"/>
              <a:t>i</a:t>
            </a:r>
            <a:r>
              <a:rPr lang="pt-BR" altLang="zh-CN" dirty="0"/>
              <a:t>][</a:t>
            </a:r>
            <a:r>
              <a:rPr lang="pt-BR" altLang="zh-CN" dirty="0" err="1"/>
              <a:t>j</a:t>
            </a:r>
            <a:r>
              <a:rPr lang="pt-BR" altLang="zh-CN" dirty="0"/>
              <a:t>]=</a:t>
            </a:r>
            <a:r>
              <a:rPr lang="zh-CN" altLang="pt-BR" dirty="0"/>
              <a:t>，</a:t>
            </a:r>
            <a:r>
              <a:rPr lang="pt-BR" altLang="zh-CN" dirty="0"/>
              <a:t>0≤i&lt;m1,0≤j&lt;n2</a:t>
            </a:r>
          </a:p>
          <a:p>
            <a:pPr eaLnBrk="1" hangingPunct="1">
              <a:lnSpc>
                <a:spcPct val="125000"/>
              </a:lnSpc>
            </a:pPr>
            <a:r>
              <a:rPr lang="zh-CN" altLang="pt-BR" dirty="0"/>
              <a:t>相应地，两个矩阵相乘的经典算法用</a:t>
            </a:r>
            <a:r>
              <a:rPr lang="en-US" altLang="zh-CN" dirty="0"/>
              <a:t>C</a:t>
            </a:r>
            <a:r>
              <a:rPr lang="zh-CN" altLang="en-US" dirty="0"/>
              <a:t>语言描述如下：</a:t>
            </a:r>
          </a:p>
          <a:p>
            <a:pPr eaLnBrk="1" hangingPunct="1"/>
            <a:r>
              <a:rPr lang="zh-CN" altLang="en-US" sz="2000" dirty="0"/>
              <a:t>        </a:t>
            </a:r>
            <a:r>
              <a:rPr lang="en-US" altLang="zh-CN" sz="2000" dirty="0"/>
              <a:t>for(</a:t>
            </a:r>
            <a:r>
              <a:rPr lang="en-US" altLang="zh-CN" sz="2000" dirty="0" err="1"/>
              <a:t>i</a:t>
            </a:r>
            <a:r>
              <a:rPr lang="en-US" altLang="zh-CN" sz="2000" dirty="0"/>
              <a:t>=0;i&lt;m1;i++)</a:t>
            </a:r>
          </a:p>
          <a:p>
            <a:pPr eaLnBrk="1" hangingPunct="1"/>
            <a:r>
              <a:rPr lang="en-US" altLang="zh-CN" sz="2000" dirty="0"/>
              <a:t>            for(j=0;j&lt;n2;j++)</a:t>
            </a:r>
          </a:p>
          <a:p>
            <a:pPr eaLnBrk="1" hangingPunct="1"/>
            <a:r>
              <a:rPr lang="en-US" altLang="zh-CN" sz="2000" dirty="0"/>
              <a:t>          {</a:t>
            </a:r>
          </a:p>
          <a:p>
            <a:pPr eaLnBrk="1" hangingPunct="1"/>
            <a:r>
              <a:rPr lang="en-US" altLang="zh-CN" sz="2000" dirty="0"/>
              <a:t>               Q[</a:t>
            </a:r>
            <a:r>
              <a:rPr lang="en-US" altLang="zh-CN" sz="2000" dirty="0" err="1"/>
              <a:t>i</a:t>
            </a:r>
            <a:r>
              <a:rPr lang="en-US" altLang="zh-CN" sz="2000" dirty="0"/>
              <a:t>][j]=0;</a:t>
            </a:r>
          </a:p>
          <a:p>
            <a:pPr eaLnBrk="1" hangingPunct="1"/>
            <a:r>
              <a:rPr lang="en-US" altLang="zh-CN" sz="2000" dirty="0"/>
              <a:t>               for(k=0;k&lt;n1;k++)</a:t>
            </a:r>
          </a:p>
          <a:p>
            <a:pPr eaLnBrk="1" hangingPunct="1"/>
            <a:r>
              <a:rPr lang="en-US" altLang="zh-CN" sz="2000" dirty="0"/>
              <a:t>                    Q[</a:t>
            </a:r>
            <a:r>
              <a:rPr lang="en-US" altLang="zh-CN" sz="2000" dirty="0" err="1"/>
              <a:t>i</a:t>
            </a:r>
            <a:r>
              <a:rPr lang="en-US" altLang="zh-CN" sz="2000" dirty="0"/>
              <a:t>][j]=Q[</a:t>
            </a:r>
            <a:r>
              <a:rPr lang="en-US" altLang="zh-CN" sz="2000" dirty="0" err="1"/>
              <a:t>i</a:t>
            </a:r>
            <a:r>
              <a:rPr lang="en-US" altLang="zh-CN" sz="2000" dirty="0"/>
              <a:t>][j]+M[</a:t>
            </a:r>
            <a:r>
              <a:rPr lang="en-US" altLang="zh-CN" sz="2000" dirty="0" err="1"/>
              <a:t>i</a:t>
            </a:r>
            <a:r>
              <a:rPr lang="en-US" altLang="zh-CN" sz="2000" dirty="0"/>
              <a:t>][k]*N[k][j];</a:t>
            </a:r>
          </a:p>
          <a:p>
            <a:pPr eaLnBrk="1" hangingPunct="1"/>
            <a:r>
              <a:rPr lang="en-US" altLang="zh-CN" sz="2000" dirty="0"/>
              <a:t>            }</a:t>
            </a:r>
          </a:p>
        </p:txBody>
      </p:sp>
    </p:spTree>
    <p:extLst>
      <p:ext uri="{BB962C8B-B14F-4D97-AF65-F5344CB8AC3E}">
        <p14:creationId xmlns:p14="http://schemas.microsoft.com/office/powerpoint/2010/main" val="3781437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8">
            <a:extLst>
              <a:ext uri="{FF2B5EF4-FFF2-40B4-BE49-F238E27FC236}">
                <a16:creationId xmlns:a16="http://schemas.microsoft.com/office/drawing/2014/main" id="{C0E099F1-C48C-DF46-AED8-C20A7C368A70}"/>
              </a:ext>
            </a:extLst>
          </p:cNvPr>
          <p:cNvSpPr>
            <a:spLocks noChangeArrowheads="1"/>
          </p:cNvSpPr>
          <p:nvPr/>
        </p:nvSpPr>
        <p:spPr bwMode="auto">
          <a:xfrm>
            <a:off x="811213" y="153988"/>
            <a:ext cx="7850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串的类型定义、存储结构及运算</a:t>
            </a:r>
          </a:p>
        </p:txBody>
      </p:sp>
      <p:graphicFrame>
        <p:nvGraphicFramePr>
          <p:cNvPr id="8" name="Object 12">
            <a:extLst>
              <a:ext uri="{FF2B5EF4-FFF2-40B4-BE49-F238E27FC236}">
                <a16:creationId xmlns:a16="http://schemas.microsoft.com/office/drawing/2014/main" id="{61F8745E-8F78-7749-8A3A-AFC690F14B9B}"/>
              </a:ext>
            </a:extLst>
          </p:cNvPr>
          <p:cNvGraphicFramePr>
            <a:graphicFrameLocks/>
          </p:cNvGraphicFramePr>
          <p:nvPr/>
        </p:nvGraphicFramePr>
        <p:xfrm>
          <a:off x="2667000" y="2028825"/>
          <a:ext cx="5943600" cy="477838"/>
        </p:xfrm>
        <a:graphic>
          <a:graphicData uri="http://schemas.openxmlformats.org/presentationml/2006/ole">
            <mc:AlternateContent xmlns:mc="http://schemas.openxmlformats.org/markup-compatibility/2006">
              <mc:Choice xmlns:v="urn:schemas-microsoft-com:vml" Requires="v">
                <p:oleObj spid="_x0000_s29867" r:id="rId3" imgW="65532000" imgH="5270500" progId="Equation.3">
                  <p:embed/>
                </p:oleObj>
              </mc:Choice>
              <mc:Fallback>
                <p:oleObj r:id="rId3" imgW="65532000" imgH="5270500" progId="Equation.3">
                  <p:embed/>
                  <p:pic>
                    <p:nvPicPr>
                      <p:cNvPr id="0" name="Object 1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028825"/>
                        <a:ext cx="5943600" cy="477838"/>
                      </a:xfrm>
                      <a:prstGeom prst="rect">
                        <a:avLst/>
                      </a:prstGeom>
                      <a:solidFill>
                        <a:srgbClr val="C4B3D7"/>
                      </a:solidFill>
                      <a:ln w="9525">
                        <a:solidFill>
                          <a:schemeClr val="tx1"/>
                        </a:solidFill>
                        <a:miter lim="800000"/>
                        <a:headEnd/>
                        <a:tailEnd/>
                      </a:ln>
                    </p:spPr>
                  </p:pic>
                </p:oleObj>
              </mc:Fallback>
            </mc:AlternateContent>
          </a:graphicData>
        </a:graphic>
      </p:graphicFrame>
      <p:sp>
        <p:nvSpPr>
          <p:cNvPr id="9" name="Text Box 14">
            <a:extLst>
              <a:ext uri="{FF2B5EF4-FFF2-40B4-BE49-F238E27FC236}">
                <a16:creationId xmlns:a16="http://schemas.microsoft.com/office/drawing/2014/main" id="{CBD0B7D3-7B88-BB47-8CFE-5C3EF7893F1B}"/>
              </a:ext>
            </a:extLst>
          </p:cNvPr>
          <p:cNvSpPr txBox="1">
            <a:spLocks noChangeArrowheads="1"/>
          </p:cNvSpPr>
          <p:nvPr/>
        </p:nvSpPr>
        <p:spPr bwMode="auto">
          <a:xfrm>
            <a:off x="825500" y="2014538"/>
            <a:ext cx="1503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ea typeface="楷体_GB2312" pitchFamily="49" charset="-122"/>
                <a:sym typeface="+mn-lt"/>
              </a:rPr>
              <a:t>数据对象</a:t>
            </a:r>
            <a:r>
              <a:rPr lang="en-US" altLang="zh-CN" b="0">
                <a:ea typeface="楷体_GB2312" pitchFamily="49" charset="-122"/>
                <a:sym typeface="+mn-lt"/>
              </a:rPr>
              <a:t>:</a:t>
            </a:r>
          </a:p>
        </p:txBody>
      </p:sp>
      <p:sp>
        <p:nvSpPr>
          <p:cNvPr id="10" name="Text Box 15">
            <a:extLst>
              <a:ext uri="{FF2B5EF4-FFF2-40B4-BE49-F238E27FC236}">
                <a16:creationId xmlns:a16="http://schemas.microsoft.com/office/drawing/2014/main" id="{11F6DB1D-7990-A44E-8738-2C606AEF2989}"/>
              </a:ext>
            </a:extLst>
          </p:cNvPr>
          <p:cNvSpPr txBox="1">
            <a:spLocks noChangeArrowheads="1"/>
          </p:cNvSpPr>
          <p:nvPr/>
        </p:nvSpPr>
        <p:spPr bwMode="auto">
          <a:xfrm>
            <a:off x="814388" y="2698750"/>
            <a:ext cx="1503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ea typeface="楷体_GB2312" pitchFamily="49" charset="-122"/>
                <a:sym typeface="+mn-lt"/>
              </a:rPr>
              <a:t>数据关系</a:t>
            </a:r>
            <a:r>
              <a:rPr lang="en-US" altLang="zh-CN" b="0">
                <a:ea typeface="楷体_GB2312" pitchFamily="49" charset="-122"/>
                <a:sym typeface="+mn-lt"/>
              </a:rPr>
              <a:t>:</a:t>
            </a:r>
          </a:p>
        </p:txBody>
      </p:sp>
      <p:graphicFrame>
        <p:nvGraphicFramePr>
          <p:cNvPr id="11" name="Object 16">
            <a:extLst>
              <a:ext uri="{FF2B5EF4-FFF2-40B4-BE49-F238E27FC236}">
                <a16:creationId xmlns:a16="http://schemas.microsoft.com/office/drawing/2014/main" id="{CED4A9E7-5D1C-4E49-BA17-616F0E671323}"/>
              </a:ext>
            </a:extLst>
          </p:cNvPr>
          <p:cNvGraphicFramePr>
            <a:graphicFrameLocks/>
          </p:cNvGraphicFramePr>
          <p:nvPr/>
        </p:nvGraphicFramePr>
        <p:xfrm>
          <a:off x="2667000" y="2714625"/>
          <a:ext cx="5943600" cy="531813"/>
        </p:xfrm>
        <a:graphic>
          <a:graphicData uri="http://schemas.openxmlformats.org/presentationml/2006/ole">
            <mc:AlternateContent xmlns:mc="http://schemas.openxmlformats.org/markup-compatibility/2006">
              <mc:Choice xmlns:v="urn:schemas-microsoft-com:vml" Requires="v">
                <p:oleObj spid="_x0000_s29868" r:id="rId5" imgW="57340500" imgH="5270500" progId="Equation.3">
                  <p:embed/>
                </p:oleObj>
              </mc:Choice>
              <mc:Fallback>
                <p:oleObj r:id="rId5" imgW="57340500" imgH="5270500" progId="Equation.3">
                  <p:embed/>
                  <p:pic>
                    <p:nvPicPr>
                      <p:cNvPr id="0" name="Object 1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2714625"/>
                        <a:ext cx="5943600" cy="531813"/>
                      </a:xfrm>
                      <a:prstGeom prst="rect">
                        <a:avLst/>
                      </a:prstGeom>
                      <a:solidFill>
                        <a:srgbClr val="C4B3D7"/>
                      </a:solidFill>
                      <a:ln w="9525">
                        <a:solidFill>
                          <a:schemeClr val="tx1"/>
                        </a:solidFill>
                        <a:miter lim="800000"/>
                        <a:headEnd/>
                        <a:tailEnd/>
                      </a:ln>
                    </p:spPr>
                  </p:pic>
                </p:oleObj>
              </mc:Fallback>
            </mc:AlternateContent>
          </a:graphicData>
        </a:graphic>
      </p:graphicFrame>
      <p:sp>
        <p:nvSpPr>
          <p:cNvPr id="12" name="Text Box 17">
            <a:extLst>
              <a:ext uri="{FF2B5EF4-FFF2-40B4-BE49-F238E27FC236}">
                <a16:creationId xmlns:a16="http://schemas.microsoft.com/office/drawing/2014/main" id="{1E541692-B434-4A62-A9F2-37DE729F036B}"/>
              </a:ext>
            </a:extLst>
          </p:cNvPr>
          <p:cNvSpPr txBox="1">
            <a:spLocks noChangeArrowheads="1"/>
          </p:cNvSpPr>
          <p:nvPr/>
        </p:nvSpPr>
        <p:spPr bwMode="auto">
          <a:xfrm>
            <a:off x="790575" y="3473450"/>
            <a:ext cx="1503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b="0" dirty="0">
                <a:latin typeface="+mn-lt"/>
                <a:ea typeface="+mn-ea"/>
                <a:cs typeface="+mn-ea"/>
                <a:sym typeface="+mn-lt"/>
              </a:rPr>
              <a:t>基本操作</a:t>
            </a:r>
            <a:r>
              <a:rPr lang="en-US" altLang="zh-CN" b="0" dirty="0">
                <a:latin typeface="+mn-lt"/>
                <a:ea typeface="+mn-ea"/>
                <a:cs typeface="+mn-ea"/>
                <a:sym typeface="+mn-lt"/>
              </a:rPr>
              <a:t>:</a:t>
            </a:r>
          </a:p>
        </p:txBody>
      </p:sp>
      <p:sp>
        <p:nvSpPr>
          <p:cNvPr id="13" name="Rectangle 18">
            <a:extLst>
              <a:ext uri="{FF2B5EF4-FFF2-40B4-BE49-F238E27FC236}">
                <a16:creationId xmlns:a16="http://schemas.microsoft.com/office/drawing/2014/main" id="{E7DC4F14-ABCB-4240-9B00-24F469361FF9}"/>
              </a:ext>
            </a:extLst>
          </p:cNvPr>
          <p:cNvSpPr>
            <a:spLocks noChangeArrowheads="1"/>
          </p:cNvSpPr>
          <p:nvPr/>
        </p:nvSpPr>
        <p:spPr bwMode="auto">
          <a:xfrm>
            <a:off x="809625" y="4164013"/>
            <a:ext cx="7620000" cy="2012950"/>
          </a:xfrm>
          <a:prstGeom prst="rect">
            <a:avLst/>
          </a:prstGeom>
          <a:solidFill>
            <a:schemeClr val="bg2">
              <a:lumMod val="20000"/>
              <a:lumOff val="8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eaLnBrk="1" hangingPunct="1">
              <a:defRPr/>
            </a:pPr>
            <a:r>
              <a:rPr lang="en-US" altLang="zh-CN" b="0">
                <a:ea typeface="楷体_GB2312"/>
                <a:cs typeface="楷体_GB2312"/>
                <a:sym typeface="+mn-lt"/>
              </a:rPr>
              <a:t>(1)  StrAssign (&amp;T,chars)                //</a:t>
            </a:r>
            <a:r>
              <a:rPr lang="zh-CN" altLang="en-US" b="0">
                <a:ea typeface="楷体_GB2312"/>
                <a:cs typeface="楷体_GB2312"/>
                <a:sym typeface="+mn-lt"/>
              </a:rPr>
              <a:t>串赋值</a:t>
            </a:r>
          </a:p>
          <a:p>
            <a:pPr eaLnBrk="1" hangingPunct="1">
              <a:defRPr/>
            </a:pPr>
            <a:r>
              <a:rPr lang="en-US" altLang="zh-CN" b="0">
                <a:ea typeface="楷体_GB2312"/>
                <a:cs typeface="楷体_GB2312"/>
                <a:sym typeface="+mn-lt"/>
              </a:rPr>
              <a:t>(2) StrCompare (S,T)                      //</a:t>
            </a:r>
            <a:r>
              <a:rPr lang="zh-CN" altLang="en-US" b="0">
                <a:ea typeface="楷体_GB2312"/>
                <a:cs typeface="楷体_GB2312"/>
                <a:sym typeface="+mn-lt"/>
              </a:rPr>
              <a:t>串比较</a:t>
            </a:r>
          </a:p>
          <a:p>
            <a:pPr algn="just" eaLnBrk="1" hangingPunct="1">
              <a:defRPr/>
            </a:pPr>
            <a:r>
              <a:rPr lang="en-US" altLang="zh-CN" b="0">
                <a:ea typeface="楷体_GB2312"/>
                <a:cs typeface="楷体_GB2312"/>
                <a:sym typeface="+mn-lt"/>
              </a:rPr>
              <a:t>(3) StrLength (S)                             //</a:t>
            </a:r>
            <a:r>
              <a:rPr lang="zh-CN" altLang="en-US" b="0">
                <a:ea typeface="楷体_GB2312"/>
                <a:cs typeface="楷体_GB2312"/>
                <a:sym typeface="+mn-lt"/>
              </a:rPr>
              <a:t>求串长</a:t>
            </a:r>
          </a:p>
          <a:p>
            <a:pPr eaLnBrk="1" hangingPunct="1">
              <a:defRPr/>
            </a:pPr>
            <a:r>
              <a:rPr lang="en-US" altLang="zh-CN" b="0">
                <a:ea typeface="楷体_GB2312"/>
                <a:cs typeface="楷体_GB2312"/>
                <a:sym typeface="+mn-lt"/>
              </a:rPr>
              <a:t>(4) Concat(&amp;T,S1,S2)                     //</a:t>
            </a:r>
            <a:r>
              <a:rPr lang="zh-CN" altLang="en-US" b="0">
                <a:ea typeface="楷体_GB2312"/>
                <a:cs typeface="楷体_GB2312"/>
                <a:sym typeface="+mn-lt"/>
              </a:rPr>
              <a:t>串联            </a:t>
            </a:r>
          </a:p>
        </p:txBody>
      </p:sp>
      <p:sp>
        <p:nvSpPr>
          <p:cNvPr id="16395" name="Text Box 19">
            <a:extLst>
              <a:ext uri="{FF2B5EF4-FFF2-40B4-BE49-F238E27FC236}">
                <a16:creationId xmlns:a16="http://schemas.microsoft.com/office/drawing/2014/main" id="{1CD6ABA0-34FD-46B8-A18E-9B4B60820377}"/>
              </a:ext>
            </a:extLst>
          </p:cNvPr>
          <p:cNvSpPr txBox="1">
            <a:spLocks noChangeArrowheads="1"/>
          </p:cNvSpPr>
          <p:nvPr/>
        </p:nvSpPr>
        <p:spPr bwMode="auto">
          <a:xfrm>
            <a:off x="392113" y="1341438"/>
            <a:ext cx="19256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a:latin typeface="+mn-lt"/>
                <a:ea typeface="+mn-ea"/>
                <a:cs typeface="+mn-ea"/>
                <a:sym typeface="+mn-lt"/>
              </a:rPr>
              <a:t>ADT String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2"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0-#ppt_w/2"/>
                                          </p:val>
                                        </p:tav>
                                        <p:tav tm="100000">
                                          <p:val>
                                            <p:strVal val="#ppt_x"/>
                                          </p:val>
                                        </p:tav>
                                      </p:tavLst>
                                    </p:anim>
                                    <p:anim calcmode="lin" valueType="num">
                                      <p:cBhvr additive="base">
                                        <p:cTn id="2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
                                            <p:bg/>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
                                            <p:txEl>
                                              <p:pRg st="0" end="0"/>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3">
                                            <p:txEl>
                                              <p:pRg st="1" end="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3">
                                            <p:txEl>
                                              <p:pRg st="2" end="2"/>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build="p"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B0A642C-BDE0-6A4F-A4B7-DA54DB5C1F42}"/>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9395" name="Rectangle 3">
            <a:extLst>
              <a:ext uri="{FF2B5EF4-FFF2-40B4-BE49-F238E27FC236}">
                <a16:creationId xmlns:a16="http://schemas.microsoft.com/office/drawing/2014/main" id="{23246AE9-2503-D84E-8C67-F3D9F12D4505}"/>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a:t>
            </a:r>
            <a:r>
              <a:rPr lang="zh-CN" altLang="en-US" dirty="0"/>
              <a:t>设有两个稀疏矩阵</a:t>
            </a:r>
            <a:r>
              <a:rPr lang="en-US" altLang="zh-CN" dirty="0"/>
              <a:t>M</a:t>
            </a:r>
            <a:r>
              <a:rPr lang="zh-CN" altLang="en-US" dirty="0"/>
              <a:t>和</a:t>
            </a:r>
            <a:r>
              <a:rPr lang="en-US" altLang="zh-CN" dirty="0"/>
              <a:t>N</a:t>
            </a:r>
            <a:r>
              <a:rPr lang="zh-CN" altLang="en-US" dirty="0"/>
              <a:t>，采用三元组顺序表存储，试编写一个算法实现</a:t>
            </a:r>
            <a:r>
              <a:rPr lang="en-US" altLang="zh-CN" dirty="0"/>
              <a:t>M</a:t>
            </a:r>
            <a:r>
              <a:rPr lang="zh-CN" altLang="en-US" dirty="0"/>
              <a:t>和</a:t>
            </a:r>
            <a:r>
              <a:rPr lang="en-US" altLang="zh-CN" dirty="0"/>
              <a:t>N</a:t>
            </a:r>
            <a:r>
              <a:rPr lang="zh-CN" altLang="en-US" dirty="0"/>
              <a:t>相乘。</a:t>
            </a:r>
            <a:r>
              <a:rPr lang="en-US" altLang="zh-CN" dirty="0"/>
              <a:t>M</a:t>
            </a:r>
            <a:r>
              <a:rPr lang="zh-CN" altLang="en-US" dirty="0"/>
              <a:t>和</a:t>
            </a:r>
            <a:r>
              <a:rPr lang="en-US" altLang="zh-CN" dirty="0"/>
              <a:t>N</a:t>
            </a:r>
            <a:r>
              <a:rPr lang="zh-CN" altLang="en-US" dirty="0"/>
              <a:t>相乘后得到结果</a:t>
            </a:r>
            <a:r>
              <a:rPr lang="en-US" altLang="zh-CN" dirty="0"/>
              <a:t>Q</a:t>
            </a:r>
            <a:r>
              <a:rPr lang="zh-CN" altLang="en-US" dirty="0"/>
              <a:t>，如图所示。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 它们的三元组</a:t>
            </a:r>
            <a:r>
              <a:rPr lang="en-US" altLang="zh-CN" dirty="0" err="1"/>
              <a:t>M.data</a:t>
            </a:r>
            <a:r>
              <a:rPr lang="zh-CN" altLang="en-US" dirty="0"/>
              <a:t>、</a:t>
            </a:r>
            <a:r>
              <a:rPr lang="en-US" altLang="zh-CN" dirty="0" err="1"/>
              <a:t>N.data</a:t>
            </a:r>
            <a:r>
              <a:rPr lang="zh-CN" altLang="en-US" dirty="0"/>
              <a:t>和</a:t>
            </a:r>
            <a:r>
              <a:rPr lang="en-US" altLang="zh-CN" dirty="0" err="1"/>
              <a:t>Q.data</a:t>
            </a:r>
            <a:r>
              <a:rPr lang="zh-CN" altLang="en-US" dirty="0"/>
              <a:t>如图所示。</a:t>
            </a:r>
          </a:p>
          <a:p>
            <a:pPr eaLnBrk="1" hangingPunct="1">
              <a:lnSpc>
                <a:spcPct val="140000"/>
              </a:lnSpc>
            </a:pPr>
            <a:endParaRPr lang="en-US" altLang="zh-CN" dirty="0"/>
          </a:p>
        </p:txBody>
      </p:sp>
      <p:sp>
        <p:nvSpPr>
          <p:cNvPr id="59396" name="Rectangle 5">
            <a:extLst>
              <a:ext uri="{FF2B5EF4-FFF2-40B4-BE49-F238E27FC236}">
                <a16:creationId xmlns:a16="http://schemas.microsoft.com/office/drawing/2014/main" id="{5CDFF2FC-DC87-264A-90C7-E58814F37D9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7" name="Rectangle 9">
            <a:extLst>
              <a:ext uri="{FF2B5EF4-FFF2-40B4-BE49-F238E27FC236}">
                <a16:creationId xmlns:a16="http://schemas.microsoft.com/office/drawing/2014/main" id="{5D08C515-CB39-0942-A962-89EC214D4B26}"/>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8" name="Rectangle 11">
            <a:extLst>
              <a:ext uri="{FF2B5EF4-FFF2-40B4-BE49-F238E27FC236}">
                <a16:creationId xmlns:a16="http://schemas.microsoft.com/office/drawing/2014/main" id="{70DA858B-7298-F045-8D92-CAC8AB59C5C8}"/>
              </a:ext>
            </a:extLst>
          </p:cNvPr>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59399" name="图片 1">
            <a:extLst>
              <a:ext uri="{FF2B5EF4-FFF2-40B4-BE49-F238E27FC236}">
                <a16:creationId xmlns:a16="http://schemas.microsoft.com/office/drawing/2014/main" id="{D79087AF-1A6C-3143-979B-32D40C6EFCE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09339" y="2751137"/>
            <a:ext cx="46164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0" name="图片 2">
            <a:extLst>
              <a:ext uri="{FF2B5EF4-FFF2-40B4-BE49-F238E27FC236}">
                <a16:creationId xmlns:a16="http://schemas.microsoft.com/office/drawing/2014/main" id="{5F361172-7D81-8E48-BB20-CB18C2463C0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7760" y="4484048"/>
            <a:ext cx="7396608" cy="219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45420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B0A642C-BDE0-6A4F-A4B7-DA54DB5C1F42}"/>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59395" name="Rectangle 3">
            <a:extLst>
              <a:ext uri="{FF2B5EF4-FFF2-40B4-BE49-F238E27FC236}">
                <a16:creationId xmlns:a16="http://schemas.microsoft.com/office/drawing/2014/main" id="{23246AE9-2503-D84E-8C67-F3D9F12D4505}"/>
              </a:ext>
            </a:extLst>
          </p:cNvPr>
          <p:cNvSpPr>
            <a:spLocks noGrp="1" noChangeArrowheads="1"/>
          </p:cNvSpPr>
          <p:nvPr>
            <p:ph type="body" idx="1"/>
          </p:nvPr>
        </p:nvSpPr>
        <p:spPr/>
        <p:txBody>
          <a:bodyPr/>
          <a:lstStyle/>
          <a:p>
            <a:pPr eaLnBrk="1" hangingPunct="1">
              <a:lnSpc>
                <a:spcPct val="140000"/>
              </a:lnSpc>
            </a:pPr>
            <a:r>
              <a:rPr lang="en-US" altLang="zh-CN" dirty="0"/>
              <a:t>【</a:t>
            </a:r>
            <a:r>
              <a:rPr lang="zh-CN" altLang="en-US" dirty="0"/>
              <a:t>例</a:t>
            </a:r>
            <a:r>
              <a:rPr lang="en-US" altLang="zh-CN" dirty="0"/>
              <a:t>】</a:t>
            </a:r>
            <a:r>
              <a:rPr lang="zh-CN" altLang="en-US" dirty="0"/>
              <a:t>设有两个稀疏矩阵</a:t>
            </a:r>
            <a:r>
              <a:rPr lang="en-US" altLang="zh-CN" dirty="0"/>
              <a:t>M</a:t>
            </a:r>
            <a:r>
              <a:rPr lang="zh-CN" altLang="en-US" dirty="0"/>
              <a:t>和</a:t>
            </a:r>
            <a:r>
              <a:rPr lang="en-US" altLang="zh-CN" dirty="0"/>
              <a:t>N</a:t>
            </a:r>
            <a:r>
              <a:rPr lang="zh-CN" altLang="en-US" dirty="0"/>
              <a:t>，采用三元组顺序表存储，试编写一个算法实现</a:t>
            </a:r>
            <a:r>
              <a:rPr lang="en-US" altLang="zh-CN" dirty="0"/>
              <a:t>M</a:t>
            </a:r>
            <a:r>
              <a:rPr lang="zh-CN" altLang="en-US" dirty="0"/>
              <a:t>和</a:t>
            </a:r>
            <a:r>
              <a:rPr lang="en-US" altLang="zh-CN" dirty="0"/>
              <a:t>N</a:t>
            </a:r>
            <a:r>
              <a:rPr lang="zh-CN" altLang="en-US" dirty="0"/>
              <a:t>相乘。</a:t>
            </a:r>
            <a:r>
              <a:rPr lang="en-US" altLang="zh-CN" dirty="0"/>
              <a:t>M</a:t>
            </a:r>
            <a:r>
              <a:rPr lang="zh-CN" altLang="en-US" dirty="0"/>
              <a:t>和</a:t>
            </a:r>
            <a:r>
              <a:rPr lang="en-US" altLang="zh-CN" dirty="0"/>
              <a:t>N</a:t>
            </a:r>
            <a:r>
              <a:rPr lang="zh-CN" altLang="en-US" dirty="0"/>
              <a:t>相乘后得到结果</a:t>
            </a:r>
            <a:r>
              <a:rPr lang="en-US" altLang="zh-CN" dirty="0"/>
              <a:t>Q</a:t>
            </a:r>
            <a:r>
              <a:rPr lang="zh-CN" altLang="en-US" dirty="0"/>
              <a:t>，如图所示。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endParaRPr lang="en-US" altLang="zh-CN" dirty="0"/>
          </a:p>
        </p:txBody>
      </p:sp>
      <p:sp>
        <p:nvSpPr>
          <p:cNvPr id="59396" name="Rectangle 5">
            <a:extLst>
              <a:ext uri="{FF2B5EF4-FFF2-40B4-BE49-F238E27FC236}">
                <a16:creationId xmlns:a16="http://schemas.microsoft.com/office/drawing/2014/main" id="{5CDFF2FC-DC87-264A-90C7-E58814F37D9D}"/>
              </a:ext>
            </a:extLst>
          </p:cNvPr>
          <p:cNvSpPr>
            <a:spLocks noChangeArrowheads="1"/>
          </p:cNvSpPr>
          <p:nvPr/>
        </p:nvSpPr>
        <p:spPr bwMode="auto">
          <a:xfrm>
            <a:off x="0" y="30384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7" name="Rectangle 9">
            <a:extLst>
              <a:ext uri="{FF2B5EF4-FFF2-40B4-BE49-F238E27FC236}">
                <a16:creationId xmlns:a16="http://schemas.microsoft.com/office/drawing/2014/main" id="{5D08C515-CB39-0942-A962-89EC214D4B26}"/>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59398" name="Rectangle 11">
            <a:extLst>
              <a:ext uri="{FF2B5EF4-FFF2-40B4-BE49-F238E27FC236}">
                <a16:creationId xmlns:a16="http://schemas.microsoft.com/office/drawing/2014/main" id="{70DA858B-7298-F045-8D92-CAC8AB59C5C8}"/>
              </a:ext>
            </a:extLst>
          </p:cNvPr>
          <p:cNvSpPr>
            <a:spLocks noChangeArrowheads="1"/>
          </p:cNvSpPr>
          <p:nvPr/>
        </p:nvSpPr>
        <p:spPr bwMode="auto">
          <a:xfrm>
            <a:off x="0" y="2814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59399" name="图片 1">
            <a:extLst>
              <a:ext uri="{FF2B5EF4-FFF2-40B4-BE49-F238E27FC236}">
                <a16:creationId xmlns:a16="http://schemas.microsoft.com/office/drawing/2014/main" id="{D79087AF-1A6C-3143-979B-32D40C6EFCE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009339" y="2751137"/>
            <a:ext cx="461645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1" name="图片 5">
            <a:extLst>
              <a:ext uri="{FF2B5EF4-FFF2-40B4-BE49-F238E27FC236}">
                <a16:creationId xmlns:a16="http://schemas.microsoft.com/office/drawing/2014/main" id="{CF6406F9-CDF6-4341-86C5-DD4B9BC05F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7704" y="2636912"/>
            <a:ext cx="5616624" cy="4191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06599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0B5AE9D-1913-654A-B483-65A9C58C3D6B}"/>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稀疏矩阵的压缩存储</a:t>
            </a:r>
          </a:p>
        </p:txBody>
      </p:sp>
      <p:sp>
        <p:nvSpPr>
          <p:cNvPr id="60419" name="Rectangle 3">
            <a:extLst>
              <a:ext uri="{FF2B5EF4-FFF2-40B4-BE49-F238E27FC236}">
                <a16:creationId xmlns:a16="http://schemas.microsoft.com/office/drawing/2014/main" id="{CBBFE596-7219-8049-BD8F-C2BDB818E435}"/>
              </a:ext>
            </a:extLst>
          </p:cNvPr>
          <p:cNvSpPr>
            <a:spLocks noGrp="1" noChangeArrowheads="1"/>
          </p:cNvSpPr>
          <p:nvPr>
            <p:ph type="body" idx="1"/>
          </p:nvPr>
        </p:nvSpPr>
        <p:spPr/>
        <p:txBody>
          <a:bodyPr/>
          <a:lstStyle/>
          <a:p>
            <a:pPr algn="just" eaLnBrk="1" hangingPunct="1">
              <a:lnSpc>
                <a:spcPct val="140000"/>
              </a:lnSpc>
            </a:pPr>
            <a:r>
              <a:rPr lang="en-US" altLang="zh-CN"/>
              <a:t>       </a:t>
            </a:r>
            <a:r>
              <a:rPr lang="zh-CN" altLang="en-US"/>
              <a:t>在矩阵的相乘的经典算法中，不管</a:t>
            </a:r>
            <a:r>
              <a:rPr lang="en-US" altLang="zh-CN"/>
              <a:t>M[i][k]</a:t>
            </a:r>
            <a:r>
              <a:rPr lang="zh-CN" altLang="en-US"/>
              <a:t>和</a:t>
            </a:r>
            <a:r>
              <a:rPr lang="en-US" altLang="zh-CN"/>
              <a:t>N[k][j]</a:t>
            </a:r>
            <a:r>
              <a:rPr lang="zh-CN" altLang="en-US"/>
              <a:t>是否为零，都要进行一次乘法运算，而实际上，只要两者有一个值为零时，其乘积一定为零。在两个稀疏矩阵相乘时，应避免这种无效操作，换句话说，为求两个稀疏矩阵的乘积，只需在</a:t>
            </a:r>
            <a:r>
              <a:rPr lang="en-US" altLang="zh-CN"/>
              <a:t>M.data</a:t>
            </a:r>
            <a:r>
              <a:rPr lang="zh-CN" altLang="en-US"/>
              <a:t>和</a:t>
            </a:r>
            <a:r>
              <a:rPr lang="en-US" altLang="zh-CN"/>
              <a:t>N.data</a:t>
            </a:r>
            <a:r>
              <a:rPr lang="zh-CN" altLang="en-US"/>
              <a:t>中找出相应的各对元素（即</a:t>
            </a:r>
            <a:r>
              <a:rPr lang="en-US" altLang="zh-CN"/>
              <a:t>M.data</a:t>
            </a:r>
            <a:r>
              <a:rPr lang="zh-CN" altLang="en-US"/>
              <a:t>中的</a:t>
            </a:r>
            <a:r>
              <a:rPr lang="en-US" altLang="zh-CN"/>
              <a:t>j</a:t>
            </a:r>
            <a:r>
              <a:rPr lang="zh-CN" altLang="en-US"/>
              <a:t>值和</a:t>
            </a:r>
            <a:r>
              <a:rPr lang="en-US" altLang="zh-CN"/>
              <a:t>N.data</a:t>
            </a:r>
            <a:r>
              <a:rPr lang="zh-CN" altLang="en-US"/>
              <a:t>中</a:t>
            </a:r>
            <a:r>
              <a:rPr lang="en-US" altLang="zh-CN"/>
              <a:t>i</a:t>
            </a:r>
            <a:r>
              <a:rPr lang="zh-CN" altLang="en-US"/>
              <a:t>值相等的各对元素）相乘即可。</a:t>
            </a:r>
          </a:p>
        </p:txBody>
      </p:sp>
    </p:spTree>
    <p:extLst>
      <p:ext uri="{BB962C8B-B14F-4D97-AF65-F5344CB8AC3E}">
        <p14:creationId xmlns:p14="http://schemas.microsoft.com/office/powerpoint/2010/main" val="21067565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FFD5250-ECED-1F47-9422-EF50BD2BE9FC}"/>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1443" name="Rectangle 3">
            <a:extLst>
              <a:ext uri="{FF2B5EF4-FFF2-40B4-BE49-F238E27FC236}">
                <a16:creationId xmlns:a16="http://schemas.microsoft.com/office/drawing/2014/main" id="{8986E780-80EA-1D41-867A-4AD2B7446BEA}"/>
              </a:ext>
            </a:extLst>
          </p:cNvPr>
          <p:cNvSpPr>
            <a:spLocks noGrp="1" noChangeArrowheads="1"/>
          </p:cNvSpPr>
          <p:nvPr>
            <p:ph type="body" idx="1"/>
          </p:nvPr>
        </p:nvSpPr>
        <p:spPr/>
        <p:txBody>
          <a:bodyPr/>
          <a:lstStyle/>
          <a:p>
            <a:pPr indent="11113" eaLnBrk="1" hangingPunct="1">
              <a:lnSpc>
                <a:spcPct val="140000"/>
              </a:lnSpc>
            </a:pPr>
            <a:r>
              <a:rPr lang="en-US" altLang="zh-CN" dirty="0"/>
              <a:t>         </a:t>
            </a:r>
            <a:r>
              <a:rPr lang="zh-CN" altLang="en-US" dirty="0"/>
              <a:t>在求矩阵的每一行的累加和时，需要设置两个数组</a:t>
            </a:r>
            <a:r>
              <a:rPr lang="en-US" altLang="zh-CN" dirty="0"/>
              <a:t>num</a:t>
            </a:r>
            <a:r>
              <a:rPr lang="zh-CN" altLang="en-US" dirty="0"/>
              <a:t>和</a:t>
            </a:r>
            <a:r>
              <a:rPr lang="en-US" altLang="zh-CN" dirty="0" err="1"/>
              <a:t>rpos</a:t>
            </a:r>
            <a:r>
              <a:rPr lang="zh-CN" altLang="en-US" dirty="0"/>
              <a:t>，其中</a:t>
            </a:r>
            <a:r>
              <a:rPr lang="en-US" altLang="zh-CN" dirty="0"/>
              <a:t>num[row]</a:t>
            </a:r>
            <a:r>
              <a:rPr lang="zh-CN" altLang="en-US" dirty="0"/>
              <a:t>保存三元组顺序表中的每一行的非零元素个数，</a:t>
            </a:r>
            <a:r>
              <a:rPr lang="en-US" altLang="zh-CN" dirty="0" err="1"/>
              <a:t>rpos</a:t>
            </a:r>
            <a:r>
              <a:rPr lang="en-US" altLang="zh-CN" dirty="0"/>
              <a:t>[row]</a:t>
            </a:r>
            <a:r>
              <a:rPr lang="zh-CN" altLang="en-US" dirty="0"/>
              <a:t>保存三元组顺序表中第</a:t>
            </a:r>
            <a:r>
              <a:rPr lang="en-US" altLang="zh-CN" dirty="0"/>
              <a:t>row</a:t>
            </a:r>
            <a:r>
              <a:rPr lang="zh-CN" altLang="en-US" dirty="0"/>
              <a:t>行的第一个非零元素的位置。</a:t>
            </a:r>
            <a:r>
              <a:rPr lang="en-US" altLang="zh-CN" dirty="0"/>
              <a:t>num[row]</a:t>
            </a:r>
            <a:r>
              <a:rPr lang="zh-CN" altLang="en-US" dirty="0"/>
              <a:t>与</a:t>
            </a:r>
            <a:r>
              <a:rPr lang="en-US" altLang="zh-CN" dirty="0" err="1"/>
              <a:t>rpos</a:t>
            </a:r>
            <a:r>
              <a:rPr lang="en-US" altLang="zh-CN" dirty="0"/>
              <a:t>[row]</a:t>
            </a:r>
            <a:r>
              <a:rPr lang="zh-CN" altLang="en-US" dirty="0"/>
              <a:t>的关系如下：</a:t>
            </a:r>
          </a:p>
          <a:p>
            <a:pPr indent="11113" eaLnBrk="1" hangingPunct="1">
              <a:lnSpc>
                <a:spcPct val="140000"/>
              </a:lnSpc>
            </a:pPr>
            <a:r>
              <a:rPr lang="zh-CN" altLang="en-US" dirty="0"/>
              <a:t>           </a:t>
            </a:r>
            <a:r>
              <a:rPr lang="en-US" altLang="zh-CN" dirty="0" err="1"/>
              <a:t>rpos</a:t>
            </a:r>
            <a:r>
              <a:rPr lang="en-US" altLang="zh-CN" dirty="0"/>
              <a:t>[0]=0;</a:t>
            </a:r>
          </a:p>
          <a:p>
            <a:pPr indent="11113" eaLnBrk="1" hangingPunct="1">
              <a:lnSpc>
                <a:spcPct val="140000"/>
              </a:lnSpc>
            </a:pPr>
            <a:r>
              <a:rPr lang="en-US" altLang="zh-CN" dirty="0"/>
              <a:t>           </a:t>
            </a:r>
            <a:r>
              <a:rPr lang="en-US" altLang="zh-CN" dirty="0" err="1"/>
              <a:t>rpos</a:t>
            </a:r>
            <a:r>
              <a:rPr lang="en-US" altLang="zh-CN" dirty="0"/>
              <a:t>[row]=</a:t>
            </a:r>
            <a:r>
              <a:rPr lang="en-US" altLang="zh-CN" dirty="0" err="1"/>
              <a:t>rpos</a:t>
            </a:r>
            <a:r>
              <a:rPr lang="en-US" altLang="zh-CN" dirty="0"/>
              <a:t>[row-1]+num[row-1]</a:t>
            </a:r>
            <a:r>
              <a:rPr lang="zh-CN" altLang="en-US" dirty="0"/>
              <a:t>，</a:t>
            </a:r>
            <a:r>
              <a:rPr lang="en-US" altLang="zh-CN" dirty="0"/>
              <a:t>1≤row≤M.m</a:t>
            </a:r>
            <a:r>
              <a:rPr lang="zh-CN" altLang="en-US" dirty="0"/>
              <a:t>或</a:t>
            </a:r>
            <a:r>
              <a:rPr lang="en-US" altLang="zh-CN" dirty="0" err="1"/>
              <a:t>N.m</a:t>
            </a:r>
            <a:endParaRPr lang="en-US" altLang="zh-CN" dirty="0"/>
          </a:p>
        </p:txBody>
      </p:sp>
    </p:spTree>
    <p:extLst>
      <p:ext uri="{BB962C8B-B14F-4D97-AF65-F5344CB8AC3E}">
        <p14:creationId xmlns:p14="http://schemas.microsoft.com/office/powerpoint/2010/main" val="170214142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5283685F-5C54-424E-88F1-8F7E138FC51A}"/>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2467" name="Rectangle 3">
            <a:extLst>
              <a:ext uri="{FF2B5EF4-FFF2-40B4-BE49-F238E27FC236}">
                <a16:creationId xmlns:a16="http://schemas.microsoft.com/office/drawing/2014/main" id="{BC8A4956-379F-F043-A9FB-72A4083581C3}"/>
              </a:ext>
            </a:extLst>
          </p:cNvPr>
          <p:cNvSpPr>
            <a:spLocks noGrp="1" noChangeArrowheads="1"/>
          </p:cNvSpPr>
          <p:nvPr>
            <p:ph type="body" idx="1"/>
          </p:nvPr>
        </p:nvSpPr>
        <p:spPr/>
        <p:txBody>
          <a:bodyPr/>
          <a:lstStyle/>
          <a:p>
            <a:pPr eaLnBrk="1" hangingPunct="1"/>
            <a:r>
              <a:rPr lang="zh-CN" altLang="en-US" sz="1800" dirty="0"/>
              <a:t> 在算法实现过程中，</a:t>
            </a:r>
            <a:r>
              <a:rPr lang="en-US" altLang="zh-CN" sz="1800" dirty="0" err="1"/>
              <a:t>rpos</a:t>
            </a:r>
            <a:r>
              <a:rPr lang="en-US" altLang="zh-CN" sz="1800" dirty="0"/>
              <a:t>[row]</a:t>
            </a:r>
            <a:r>
              <a:rPr lang="zh-CN" altLang="en-US" sz="1800" dirty="0"/>
              <a:t>还需要设置三元组顺序表的最后一行的最后一个元素的位置，作为控制循环的条件。代码如下：</a:t>
            </a:r>
          </a:p>
          <a:p>
            <a:pPr eaLnBrk="1" hangingPunct="1"/>
            <a:r>
              <a:rPr lang="zh-CN" altLang="en-US" sz="1800" dirty="0"/>
              <a:t>	     </a:t>
            </a:r>
            <a:r>
              <a:rPr lang="en-US" altLang="zh-CN" sz="1800" dirty="0"/>
              <a:t>if(</a:t>
            </a:r>
            <a:r>
              <a:rPr lang="en-US" altLang="zh-CN" sz="1800" dirty="0" err="1"/>
              <a:t>arow</a:t>
            </a:r>
            <a:r>
              <a:rPr lang="en-US" altLang="zh-CN" sz="1800" dirty="0"/>
              <a:t>&lt;A.m-1)</a:t>
            </a:r>
          </a:p>
          <a:p>
            <a:pPr eaLnBrk="1" hangingPunct="1"/>
            <a:r>
              <a:rPr lang="en-US" altLang="zh-CN" sz="1800" dirty="0"/>
              <a:t>		  </a:t>
            </a:r>
            <a:r>
              <a:rPr lang="en-US" altLang="zh-CN" sz="1800" dirty="0" err="1"/>
              <a:t>tp</a:t>
            </a:r>
            <a:r>
              <a:rPr lang="en-US" altLang="zh-CN" sz="1800" dirty="0"/>
              <a:t>=</a:t>
            </a:r>
            <a:r>
              <a:rPr lang="en-US" altLang="zh-CN" sz="1800" dirty="0" err="1"/>
              <a:t>A.rpos</a:t>
            </a:r>
            <a:r>
              <a:rPr lang="en-US" altLang="zh-CN" sz="1800" dirty="0"/>
              <a:t>[arow+1];</a:t>
            </a:r>
          </a:p>
          <a:p>
            <a:pPr eaLnBrk="1" hangingPunct="1"/>
            <a:r>
              <a:rPr lang="en-US" altLang="zh-CN" sz="1800" dirty="0"/>
              <a:t>	     else</a:t>
            </a:r>
          </a:p>
          <a:p>
            <a:pPr eaLnBrk="1" hangingPunct="1"/>
            <a:r>
              <a:rPr lang="en-US" altLang="zh-CN" sz="1800" dirty="0"/>
              <a:t>		  </a:t>
            </a:r>
            <a:r>
              <a:rPr lang="en-US" altLang="zh-CN" sz="1800" dirty="0" err="1"/>
              <a:t>tp</a:t>
            </a:r>
            <a:r>
              <a:rPr lang="en-US" altLang="zh-CN" sz="1800" dirty="0"/>
              <a:t>=</a:t>
            </a:r>
            <a:r>
              <a:rPr lang="en-US" altLang="zh-CN" sz="1800" dirty="0" err="1"/>
              <a:t>A.len</a:t>
            </a:r>
            <a:r>
              <a:rPr lang="en-US" altLang="zh-CN" sz="1800" dirty="0"/>
              <a:t>;</a:t>
            </a:r>
          </a:p>
          <a:p>
            <a:pPr eaLnBrk="1" hangingPunct="1"/>
            <a:r>
              <a:rPr lang="en-US" altLang="zh-CN" sz="1800" dirty="0"/>
              <a:t> </a:t>
            </a:r>
            <a:r>
              <a:rPr lang="zh-CN" altLang="en-US" sz="1800" dirty="0"/>
              <a:t>图中的稀疏矩阵</a:t>
            </a:r>
            <a:r>
              <a:rPr lang="en-US" altLang="zh-CN" sz="1800" dirty="0"/>
              <a:t>M</a:t>
            </a:r>
            <a:r>
              <a:rPr lang="zh-CN" altLang="en-US" sz="1800" dirty="0"/>
              <a:t>和</a:t>
            </a:r>
            <a:r>
              <a:rPr lang="en-US" altLang="zh-CN" sz="1800" dirty="0"/>
              <a:t>N</a:t>
            </a:r>
            <a:r>
              <a:rPr lang="zh-CN" altLang="en-US" sz="1800" dirty="0"/>
              <a:t>对应的</a:t>
            </a:r>
            <a:r>
              <a:rPr lang="en-US" altLang="zh-CN" sz="1800" dirty="0"/>
              <a:t>num[row]</a:t>
            </a:r>
            <a:r>
              <a:rPr lang="zh-CN" altLang="en-US" sz="1800" dirty="0"/>
              <a:t>与</a:t>
            </a:r>
            <a:r>
              <a:rPr lang="en-US" altLang="zh-CN" sz="1800" dirty="0" err="1"/>
              <a:t>rpos</a:t>
            </a:r>
            <a:r>
              <a:rPr lang="en-US" altLang="zh-CN" sz="1800" dirty="0"/>
              <a:t>[row]</a:t>
            </a:r>
            <a:r>
              <a:rPr lang="zh-CN" altLang="en-US" sz="1800" dirty="0"/>
              <a:t>的值如表所示。</a:t>
            </a:r>
          </a:p>
          <a:p>
            <a:pPr eaLnBrk="1" hangingPunct="1"/>
            <a:r>
              <a:rPr lang="zh-CN" altLang="en-US" sz="1800" dirty="0"/>
              <a:t>             表矩阵</a:t>
            </a:r>
            <a:r>
              <a:rPr lang="en-US" altLang="zh-CN" sz="1800" dirty="0"/>
              <a:t>M</a:t>
            </a:r>
            <a:r>
              <a:rPr lang="zh-CN" altLang="en-US" sz="1800" dirty="0"/>
              <a:t>和</a:t>
            </a:r>
            <a:r>
              <a:rPr lang="en-US" altLang="zh-CN" sz="1800" dirty="0"/>
              <a:t>N</a:t>
            </a:r>
            <a:r>
              <a:rPr lang="zh-CN" altLang="en-US" sz="1800" dirty="0"/>
              <a:t>的</a:t>
            </a:r>
            <a:r>
              <a:rPr lang="en-US" altLang="zh-CN" sz="1800" dirty="0"/>
              <a:t>num[row]</a:t>
            </a:r>
            <a:r>
              <a:rPr lang="zh-CN" altLang="en-US" sz="1800" dirty="0"/>
              <a:t>和</a:t>
            </a:r>
            <a:r>
              <a:rPr lang="en-US" altLang="zh-CN" sz="1800" dirty="0" err="1"/>
              <a:t>rpos</a:t>
            </a:r>
            <a:r>
              <a:rPr lang="en-US" altLang="zh-CN" sz="1800" dirty="0"/>
              <a:t>[row]</a:t>
            </a:r>
            <a:r>
              <a:rPr lang="zh-CN" altLang="en-US" sz="1800" dirty="0"/>
              <a:t>的值</a:t>
            </a:r>
          </a:p>
        </p:txBody>
      </p:sp>
      <p:sp>
        <p:nvSpPr>
          <p:cNvPr id="62468" name="Rectangle 5">
            <a:extLst>
              <a:ext uri="{FF2B5EF4-FFF2-40B4-BE49-F238E27FC236}">
                <a16:creationId xmlns:a16="http://schemas.microsoft.com/office/drawing/2014/main" id="{89BFD5C1-F1ED-CE43-B9D9-6B4407CED8F4}"/>
              </a:ext>
            </a:extLst>
          </p:cNvPr>
          <p:cNvSpPr>
            <a:spLocks noChangeArrowheads="1"/>
          </p:cNvSpPr>
          <p:nvPr/>
        </p:nvSpPr>
        <p:spPr bwMode="auto">
          <a:xfrm>
            <a:off x="0" y="3033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62469" name="图片 1">
            <a:extLst>
              <a:ext uri="{FF2B5EF4-FFF2-40B4-BE49-F238E27FC236}">
                <a16:creationId xmlns:a16="http://schemas.microsoft.com/office/drawing/2014/main" id="{1BB78252-A326-F74C-AED0-46289DB3E03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4715" y="4365104"/>
            <a:ext cx="8056170" cy="1550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445200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9B60C90-6713-7847-B49B-DF701320A92C}"/>
              </a:ext>
            </a:extLst>
          </p:cNvPr>
          <p:cNvSpPr>
            <a:spLocks noGrp="1" noChangeArrowheads="1"/>
          </p:cNvSpPr>
          <p:nvPr>
            <p:ph type="title"/>
          </p:nvPr>
        </p:nvSpPr>
        <p:spPr/>
        <p:txBody>
          <a:bodyPr/>
          <a:lstStyle/>
          <a:p>
            <a:pPr eaLnBrk="1" hangingPunct="1"/>
            <a:r>
              <a:rPr lang="zh-CN" altLang="en-US" sz="2800" dirty="0"/>
              <a:t>稀疏矩阵的压缩存储</a:t>
            </a:r>
          </a:p>
        </p:txBody>
      </p:sp>
      <p:sp>
        <p:nvSpPr>
          <p:cNvPr id="63491" name="Rectangle 3">
            <a:extLst>
              <a:ext uri="{FF2B5EF4-FFF2-40B4-BE49-F238E27FC236}">
                <a16:creationId xmlns:a16="http://schemas.microsoft.com/office/drawing/2014/main" id="{2BCD46C1-6A5B-BD41-BB46-EEA5613E8FC1}"/>
              </a:ext>
            </a:extLst>
          </p:cNvPr>
          <p:cNvSpPr>
            <a:spLocks noGrp="1" noChangeArrowheads="1"/>
          </p:cNvSpPr>
          <p:nvPr>
            <p:ph type="body" idx="1"/>
          </p:nvPr>
        </p:nvSpPr>
        <p:spPr/>
        <p:txBody>
          <a:bodyPr/>
          <a:lstStyle/>
          <a:p>
            <a:pPr eaLnBrk="1" hangingPunct="1"/>
            <a:r>
              <a:rPr lang="zh-CN" altLang="en-US" sz="1800" dirty="0"/>
              <a:t>修改后的三元组顺序表的类型定义如下：</a:t>
            </a:r>
          </a:p>
          <a:p>
            <a:pPr eaLnBrk="1" hangingPunct="1"/>
            <a:r>
              <a:rPr lang="en-US" altLang="zh-CN" sz="1800" dirty="0"/>
              <a:t>#define </a:t>
            </a:r>
            <a:r>
              <a:rPr lang="en-US" altLang="zh-CN" sz="1800" dirty="0" err="1"/>
              <a:t>MaxSize</a:t>
            </a:r>
            <a:r>
              <a:rPr lang="en-US" altLang="zh-CN" sz="1800" dirty="0"/>
              <a:t> 100</a:t>
            </a:r>
          </a:p>
          <a:p>
            <a:pPr eaLnBrk="1" hangingPunct="1"/>
            <a:r>
              <a:rPr lang="en-US" altLang="zh-CN" sz="1800" dirty="0"/>
              <a:t>typedef int </a:t>
            </a:r>
            <a:r>
              <a:rPr lang="en-US" altLang="zh-CN" sz="1800" dirty="0" err="1"/>
              <a:t>DataType</a:t>
            </a:r>
            <a:r>
              <a:rPr lang="en-US" altLang="zh-CN" sz="1800" dirty="0"/>
              <a:t>;</a:t>
            </a:r>
          </a:p>
          <a:p>
            <a:pPr eaLnBrk="1" hangingPunct="1"/>
            <a:r>
              <a:rPr lang="en-US" altLang="zh-CN" sz="1800" dirty="0"/>
              <a:t>typedef struct			/*</a:t>
            </a:r>
            <a:r>
              <a:rPr lang="zh-CN" altLang="en-US" sz="1800" dirty="0"/>
              <a:t>三元组类型定义*</a:t>
            </a:r>
            <a:r>
              <a:rPr lang="en-US" altLang="zh-CN" sz="1800" dirty="0"/>
              <a:t>/</a:t>
            </a:r>
          </a:p>
          <a:p>
            <a:pPr eaLnBrk="1" hangingPunct="1"/>
            <a:r>
              <a:rPr lang="en-US" altLang="zh-CN" sz="1800" dirty="0"/>
              <a:t>{</a:t>
            </a:r>
          </a:p>
          <a:p>
            <a:pPr eaLnBrk="1" hangingPunct="1"/>
            <a:r>
              <a:rPr lang="en-US" altLang="zh-CN" sz="1800" dirty="0"/>
              <a:t>    int </a:t>
            </a:r>
            <a:r>
              <a:rPr lang="en-US" altLang="zh-CN" sz="1800" dirty="0" err="1"/>
              <a:t>i,j</a:t>
            </a:r>
            <a:r>
              <a:rPr lang="en-US" altLang="zh-CN" sz="1800" dirty="0"/>
              <a:t>;</a:t>
            </a:r>
          </a:p>
          <a:p>
            <a:pPr eaLnBrk="1" hangingPunct="1"/>
            <a:r>
              <a:rPr lang="en-US" altLang="zh-CN" sz="1800" dirty="0"/>
              <a:t>    </a:t>
            </a:r>
            <a:r>
              <a:rPr lang="en-US" altLang="zh-CN" sz="1800" dirty="0" err="1"/>
              <a:t>DataType</a:t>
            </a:r>
            <a:r>
              <a:rPr lang="en-US" altLang="zh-CN" sz="1800" dirty="0"/>
              <a:t> e;</a:t>
            </a:r>
          </a:p>
          <a:p>
            <a:pPr eaLnBrk="1" hangingPunct="1"/>
            <a:r>
              <a:rPr lang="en-US" altLang="zh-CN" sz="1800" dirty="0"/>
              <a:t>}Triple;</a:t>
            </a:r>
          </a:p>
          <a:p>
            <a:pPr eaLnBrk="1" hangingPunct="1"/>
            <a:r>
              <a:rPr lang="en-US" altLang="zh-CN" sz="1800" dirty="0"/>
              <a:t>typedef struct			/*</a:t>
            </a:r>
            <a:r>
              <a:rPr lang="zh-CN" altLang="en-US" sz="1800" dirty="0"/>
              <a:t>矩阵类型定义*</a:t>
            </a:r>
            <a:r>
              <a:rPr lang="en-US" altLang="zh-CN" sz="1800" dirty="0"/>
              <a:t>/</a:t>
            </a:r>
          </a:p>
          <a:p>
            <a:pPr eaLnBrk="1" hangingPunct="1"/>
            <a:r>
              <a:rPr lang="en-US" altLang="zh-CN" sz="1800" dirty="0"/>
              <a:t>{</a:t>
            </a:r>
          </a:p>
          <a:p>
            <a:pPr eaLnBrk="1" hangingPunct="1"/>
            <a:r>
              <a:rPr lang="en-US" altLang="zh-CN" sz="1800" dirty="0"/>
              <a:t>    Triple data[</a:t>
            </a:r>
            <a:r>
              <a:rPr lang="en-US" altLang="zh-CN" sz="1800" dirty="0" err="1"/>
              <a:t>MaxSize</a:t>
            </a:r>
            <a:r>
              <a:rPr lang="en-US" altLang="zh-CN" sz="1800" dirty="0"/>
              <a:t>];</a:t>
            </a:r>
          </a:p>
          <a:p>
            <a:pPr eaLnBrk="1" hangingPunct="1"/>
            <a:r>
              <a:rPr lang="en-US" altLang="zh-CN" sz="1800" dirty="0"/>
              <a:t>	int </a:t>
            </a:r>
            <a:r>
              <a:rPr lang="en-US" altLang="zh-CN" sz="1800" dirty="0" err="1"/>
              <a:t>rpos</a:t>
            </a:r>
            <a:r>
              <a:rPr lang="en-US" altLang="zh-CN" sz="1800" dirty="0"/>
              <a:t>[</a:t>
            </a:r>
            <a:r>
              <a:rPr lang="en-US" altLang="zh-CN" sz="1800" dirty="0" err="1"/>
              <a:t>MaxSize</a:t>
            </a:r>
            <a:r>
              <a:rPr lang="en-US" altLang="zh-CN" sz="1800" dirty="0"/>
              <a:t>]; 	/*</a:t>
            </a:r>
            <a:r>
              <a:rPr lang="zh-CN" altLang="en-US" sz="1800" dirty="0"/>
              <a:t>用于存储三元组中的每一行的第一非零元素的位置*</a:t>
            </a:r>
            <a:r>
              <a:rPr lang="en-US" altLang="zh-CN" sz="1800" dirty="0"/>
              <a:t>/</a:t>
            </a:r>
          </a:p>
          <a:p>
            <a:pPr eaLnBrk="1" hangingPunct="1"/>
            <a:r>
              <a:rPr lang="en-US" altLang="zh-CN" sz="1800" dirty="0"/>
              <a:t>    int </a:t>
            </a:r>
            <a:r>
              <a:rPr lang="en-US" altLang="zh-CN" sz="1800" dirty="0" err="1"/>
              <a:t>m,n,len</a:t>
            </a:r>
            <a:r>
              <a:rPr lang="en-US" altLang="zh-CN" sz="1800" dirty="0"/>
              <a:t>; 	/*</a:t>
            </a:r>
            <a:r>
              <a:rPr lang="zh-CN" altLang="en-US" sz="1800" dirty="0"/>
              <a:t>矩阵的行数，列数和非零元素的个数*</a:t>
            </a:r>
            <a:r>
              <a:rPr lang="en-US" altLang="zh-CN" sz="1800" dirty="0"/>
              <a:t>/</a:t>
            </a:r>
          </a:p>
          <a:p>
            <a:pPr eaLnBrk="1" hangingPunct="1"/>
            <a:r>
              <a:rPr lang="en-US" altLang="zh-CN" sz="1800" dirty="0"/>
              <a:t>}</a:t>
            </a:r>
            <a:r>
              <a:rPr lang="en-US" altLang="zh-CN" sz="1800" dirty="0" err="1"/>
              <a:t>TriSeqMatrix</a:t>
            </a:r>
            <a:r>
              <a:rPr lang="en-US" altLang="zh-CN" sz="1800" dirty="0"/>
              <a:t>;</a:t>
            </a:r>
          </a:p>
        </p:txBody>
      </p:sp>
    </p:spTree>
    <p:extLst>
      <p:ext uri="{BB962C8B-B14F-4D97-AF65-F5344CB8AC3E}">
        <p14:creationId xmlns:p14="http://schemas.microsoft.com/office/powerpoint/2010/main" val="23993595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CB68351-1B21-BE42-B1C2-1D1E3FB4C17A}"/>
              </a:ext>
            </a:extLst>
          </p:cNvPr>
          <p:cNvSpPr>
            <a:spLocks noGrp="1" noChangeArrowheads="1"/>
          </p:cNvSpPr>
          <p:nvPr>
            <p:ph type="title"/>
          </p:nvPr>
        </p:nvSpPr>
        <p:spPr/>
        <p:txBody>
          <a:bodyPr/>
          <a:lstStyle/>
          <a:p>
            <a:pPr eaLnBrk="1" hangingPunct="1"/>
            <a:r>
              <a:rPr lang="zh-CN" altLang="en-US" sz="2800" dirty="0"/>
              <a:t>稀疏矩阵的压缩存储</a:t>
            </a:r>
          </a:p>
        </p:txBody>
      </p:sp>
      <p:sp>
        <p:nvSpPr>
          <p:cNvPr id="64515" name="Rectangle 3">
            <a:extLst>
              <a:ext uri="{FF2B5EF4-FFF2-40B4-BE49-F238E27FC236}">
                <a16:creationId xmlns:a16="http://schemas.microsoft.com/office/drawing/2014/main" id="{05188F5B-A682-6944-95E8-321D365173B7}"/>
              </a:ext>
            </a:extLst>
          </p:cNvPr>
          <p:cNvSpPr>
            <a:spLocks noGrp="1" noChangeArrowheads="1"/>
          </p:cNvSpPr>
          <p:nvPr>
            <p:ph type="body" idx="1"/>
          </p:nvPr>
        </p:nvSpPr>
        <p:spPr/>
        <p:txBody>
          <a:bodyPr/>
          <a:lstStyle/>
          <a:p>
            <a:pPr indent="12700" eaLnBrk="1" hangingPunct="1">
              <a:lnSpc>
                <a:spcPct val="100000"/>
              </a:lnSpc>
            </a:pPr>
            <a:r>
              <a:rPr lang="en-US" altLang="zh-CN" dirty="0"/>
              <a:t>          2</a:t>
            </a:r>
            <a:r>
              <a:rPr lang="zh-CN" altLang="en-US" dirty="0"/>
              <a:t>．算法实现</a:t>
            </a:r>
          </a:p>
          <a:p>
            <a:pPr eaLnBrk="1" hangingPunct="1">
              <a:lnSpc>
                <a:spcPct val="100000"/>
              </a:lnSpc>
            </a:pPr>
            <a:r>
              <a:rPr lang="zh-CN" altLang="en-US" dirty="0"/>
              <a:t>（</a:t>
            </a:r>
            <a:r>
              <a:rPr lang="en-US" altLang="zh-CN" dirty="0"/>
              <a:t>1</a:t>
            </a:r>
            <a:r>
              <a:rPr lang="zh-CN" altLang="en-US" dirty="0"/>
              <a:t>）两个矩阵相乘的算法实现。在两个矩阵相乘之前，要先求出</a:t>
            </a:r>
            <a:r>
              <a:rPr lang="en-US" altLang="zh-CN" dirty="0"/>
              <a:t>num[row]</a:t>
            </a:r>
            <a:r>
              <a:rPr lang="zh-CN" altLang="en-US" dirty="0"/>
              <a:t>和</a:t>
            </a:r>
            <a:r>
              <a:rPr lang="en-US" altLang="zh-CN" dirty="0" err="1"/>
              <a:t>rpos</a:t>
            </a:r>
            <a:r>
              <a:rPr lang="en-US" altLang="zh-CN" dirty="0"/>
              <a:t>[row]</a:t>
            </a:r>
            <a:r>
              <a:rPr lang="zh-CN" altLang="en-US" dirty="0"/>
              <a:t>的值。矩阵相乘的算法实现：依次扫描矩阵</a:t>
            </a:r>
            <a:r>
              <a:rPr lang="en-US" altLang="zh-CN" dirty="0"/>
              <a:t>A</a:t>
            </a:r>
            <a:r>
              <a:rPr lang="zh-CN" altLang="en-US" dirty="0"/>
              <a:t>中的每一行，然后取出第</a:t>
            </a:r>
            <a:r>
              <a:rPr lang="en-US" altLang="zh-CN" dirty="0"/>
              <a:t>row</a:t>
            </a:r>
            <a:r>
              <a:rPr lang="zh-CN" altLang="en-US" dirty="0"/>
              <a:t>行的元素，并将其列赋值给</a:t>
            </a:r>
            <a:r>
              <a:rPr lang="en-US" altLang="zh-CN" dirty="0"/>
              <a:t>brow</a:t>
            </a:r>
            <a:r>
              <a:rPr lang="zh-CN" altLang="en-US" dirty="0"/>
              <a:t>，即</a:t>
            </a:r>
            <a:r>
              <a:rPr lang="en-US" altLang="zh-CN" dirty="0"/>
              <a:t>brow=</a:t>
            </a:r>
            <a:r>
              <a:rPr lang="en-US" altLang="zh-CN" dirty="0" err="1"/>
              <a:t>A.data</a:t>
            </a:r>
            <a:r>
              <a:rPr lang="en-US" altLang="zh-CN" dirty="0"/>
              <a:t>[p].j</a:t>
            </a:r>
            <a:r>
              <a:rPr lang="zh-CN" altLang="en-US" dirty="0"/>
              <a:t>，在矩阵</a:t>
            </a:r>
            <a:r>
              <a:rPr lang="en-US" altLang="zh-CN" dirty="0"/>
              <a:t>B</a:t>
            </a:r>
            <a:r>
              <a:rPr lang="zh-CN" altLang="en-US" dirty="0"/>
              <a:t>中找到第</a:t>
            </a:r>
            <a:r>
              <a:rPr lang="en-US" altLang="zh-CN" dirty="0"/>
              <a:t>brow</a:t>
            </a:r>
            <a:r>
              <a:rPr lang="zh-CN" altLang="en-US" dirty="0"/>
              <a:t>行的元素，即</a:t>
            </a:r>
            <a:r>
              <a:rPr lang="en-US" altLang="zh-CN" dirty="0"/>
              <a:t>q=</a:t>
            </a:r>
            <a:r>
              <a:rPr lang="en-US" altLang="zh-CN" dirty="0" err="1"/>
              <a:t>B.rpos</a:t>
            </a:r>
            <a:r>
              <a:rPr lang="en-US" altLang="zh-CN" dirty="0"/>
              <a:t>[brow]</a:t>
            </a:r>
            <a:r>
              <a:rPr lang="zh-CN" altLang="en-US" dirty="0"/>
              <a:t>，取出其列号</a:t>
            </a:r>
            <a:r>
              <a:rPr lang="en-US" altLang="zh-CN" dirty="0" err="1"/>
              <a:t>ccol</a:t>
            </a:r>
            <a:r>
              <a:rPr lang="en-US" altLang="zh-CN" dirty="0"/>
              <a:t>=</a:t>
            </a:r>
            <a:r>
              <a:rPr lang="en-US" altLang="zh-CN" dirty="0" err="1"/>
              <a:t>B.data</a:t>
            </a:r>
            <a:r>
              <a:rPr lang="en-US" altLang="zh-CN" dirty="0"/>
              <a:t>[q].j</a:t>
            </a:r>
            <a:r>
              <a:rPr lang="zh-CN" altLang="en-US" dirty="0"/>
              <a:t>，最后计算</a:t>
            </a:r>
            <a:r>
              <a:rPr lang="en-US" altLang="zh-CN" dirty="0"/>
              <a:t>A</a:t>
            </a:r>
            <a:r>
              <a:rPr lang="zh-CN" altLang="en-US" dirty="0"/>
              <a:t>和</a:t>
            </a:r>
            <a:r>
              <a:rPr lang="en-US" altLang="zh-CN" dirty="0"/>
              <a:t>B</a:t>
            </a:r>
            <a:r>
              <a:rPr lang="zh-CN" altLang="en-US" dirty="0"/>
              <a:t>对应元素的乘积，并存入数组中，即</a:t>
            </a:r>
            <a:r>
              <a:rPr lang="en-US" altLang="zh-CN" dirty="0"/>
              <a:t>temp[</a:t>
            </a:r>
            <a:r>
              <a:rPr lang="en-US" altLang="zh-CN" dirty="0" err="1"/>
              <a:t>ccol</a:t>
            </a:r>
            <a:r>
              <a:rPr lang="en-US" altLang="zh-CN" dirty="0"/>
              <a:t>]+=</a:t>
            </a:r>
            <a:r>
              <a:rPr lang="en-US" altLang="zh-CN" dirty="0" err="1"/>
              <a:t>A.data</a:t>
            </a:r>
            <a:r>
              <a:rPr lang="en-US" altLang="zh-CN" dirty="0"/>
              <a:t>[p].e*</a:t>
            </a:r>
            <a:r>
              <a:rPr lang="en-US" altLang="zh-CN" dirty="0" err="1"/>
              <a:t>B.data</a:t>
            </a:r>
            <a:r>
              <a:rPr lang="en-US" altLang="zh-CN" dirty="0"/>
              <a:t>[q].e</a:t>
            </a:r>
            <a:r>
              <a:rPr lang="zh-CN" altLang="en-US" dirty="0"/>
              <a:t>。</a:t>
            </a:r>
          </a:p>
          <a:p>
            <a:pPr eaLnBrk="1" hangingPunct="1">
              <a:lnSpc>
                <a:spcPct val="100000"/>
              </a:lnSpc>
            </a:pPr>
            <a:r>
              <a:rPr lang="zh-CN" altLang="en-US" dirty="0"/>
              <a:t>也就是在</a:t>
            </a:r>
            <a:r>
              <a:rPr lang="en-US" altLang="zh-CN" dirty="0"/>
              <a:t>A</a:t>
            </a:r>
            <a:r>
              <a:rPr lang="zh-CN" altLang="en-US" dirty="0"/>
              <a:t>中取出一个元素，该元素的列号为</a:t>
            </a:r>
            <a:r>
              <a:rPr lang="en-US" altLang="zh-CN" dirty="0"/>
              <a:t>brow</a:t>
            </a:r>
            <a:r>
              <a:rPr lang="zh-CN" altLang="en-US" dirty="0"/>
              <a:t>，然后在</a:t>
            </a:r>
            <a:r>
              <a:rPr lang="en-US" altLang="zh-CN" dirty="0"/>
              <a:t>B</a:t>
            </a:r>
            <a:r>
              <a:rPr lang="zh-CN" altLang="en-US" dirty="0"/>
              <a:t>中的找到第</a:t>
            </a:r>
            <a:r>
              <a:rPr lang="en-US" altLang="zh-CN" dirty="0"/>
              <a:t>brow</a:t>
            </a:r>
            <a:r>
              <a:rPr lang="zh-CN" altLang="en-US" dirty="0"/>
              <a:t>行的元素，计算两个元素的乘积。按照这种方法，求元素的累加和，并存入</a:t>
            </a:r>
            <a:r>
              <a:rPr lang="en-US" altLang="zh-CN" dirty="0"/>
              <a:t>C</a:t>
            </a:r>
            <a:r>
              <a:rPr lang="zh-CN" altLang="en-US" dirty="0"/>
              <a:t>中，即可以得到矩阵的乘积。</a:t>
            </a:r>
          </a:p>
        </p:txBody>
      </p:sp>
    </p:spTree>
    <p:extLst>
      <p:ext uri="{BB962C8B-B14F-4D97-AF65-F5344CB8AC3E}">
        <p14:creationId xmlns:p14="http://schemas.microsoft.com/office/powerpoint/2010/main" val="15212951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0BBB257B-41FC-8B44-A1D6-7E41DCFA4A5A}"/>
              </a:ext>
            </a:extLst>
          </p:cNvPr>
          <p:cNvSpPr>
            <a:spLocks noGrp="1" noChangeArrowheads="1"/>
          </p:cNvSpPr>
          <p:nvPr>
            <p:ph type="title"/>
          </p:nvPr>
        </p:nvSpPr>
        <p:spPr>
          <a:xfrm>
            <a:off x="755910" y="182986"/>
            <a:ext cx="8077200" cy="533400"/>
          </a:xfrm>
        </p:spPr>
        <p:txBody>
          <a:bodyPr/>
          <a:lstStyle/>
          <a:p>
            <a:pPr eaLnBrk="1" hangingPunct="1"/>
            <a:r>
              <a:rPr lang="zh-CN" altLang="en-US" sz="2800" dirty="0"/>
              <a:t> 稀疏矩阵的压缩存储</a:t>
            </a:r>
          </a:p>
        </p:txBody>
      </p:sp>
      <p:sp>
        <p:nvSpPr>
          <p:cNvPr id="65539" name="Rectangle 3">
            <a:extLst>
              <a:ext uri="{FF2B5EF4-FFF2-40B4-BE49-F238E27FC236}">
                <a16:creationId xmlns:a16="http://schemas.microsoft.com/office/drawing/2014/main" id="{ECC3BE34-BE6A-E343-91CE-AC3AC5A42F4E}"/>
              </a:ext>
            </a:extLst>
          </p:cNvPr>
          <p:cNvSpPr>
            <a:spLocks noGrp="1" noChangeArrowheads="1"/>
          </p:cNvSpPr>
          <p:nvPr>
            <p:ph type="body" idx="1"/>
          </p:nvPr>
        </p:nvSpPr>
        <p:spPr/>
        <p:txBody>
          <a:bodyPr/>
          <a:lstStyle/>
          <a:p>
            <a:pPr eaLnBrk="1" hangingPunct="1">
              <a:lnSpc>
                <a:spcPct val="100000"/>
              </a:lnSpc>
            </a:pPr>
            <a:r>
              <a:rPr lang="zh-CN" altLang="en-US" sz="2400" dirty="0">
                <a:latin typeface="隶书" pitchFamily="49" charset="-122"/>
                <a:ea typeface="隶书" pitchFamily="49" charset="-122"/>
              </a:rPr>
              <a:t> 稀疏矩阵的十字链表表示与实现</a:t>
            </a:r>
          </a:p>
          <a:p>
            <a:pPr eaLnBrk="1" hangingPunct="1">
              <a:lnSpc>
                <a:spcPct val="100000"/>
              </a:lnSpc>
            </a:pPr>
            <a:r>
              <a:rPr lang="zh-CN" altLang="en-US" dirty="0"/>
              <a:t>当矩阵中的非零元个数和位置在操作过程中变化较大时，就不宜采用顺序存储结构来表示三元组的线性表。在这种情况下，采用链式存储结构表示三元组的线性表更为恰当。在链表中，每个非零元可用含有</a:t>
            </a:r>
            <a:r>
              <a:rPr lang="en-US" altLang="zh-CN" dirty="0"/>
              <a:t>5</a:t>
            </a:r>
            <a:r>
              <a:rPr lang="zh-CN" altLang="en-US" dirty="0"/>
              <a:t>个域的结点表示，其中，</a:t>
            </a:r>
            <a:r>
              <a:rPr lang="en-US" altLang="zh-CN" dirty="0" err="1"/>
              <a:t>i</a:t>
            </a:r>
            <a:r>
              <a:rPr lang="zh-CN" altLang="en-US" dirty="0"/>
              <a:t>，</a:t>
            </a:r>
            <a:r>
              <a:rPr lang="en-US" altLang="zh-CN" dirty="0"/>
              <a:t>j</a:t>
            </a:r>
            <a:r>
              <a:rPr lang="zh-CN" altLang="en-US" dirty="0"/>
              <a:t>和</a:t>
            </a:r>
            <a:r>
              <a:rPr lang="en-US" altLang="zh-CN" dirty="0"/>
              <a:t>e</a:t>
            </a:r>
            <a:r>
              <a:rPr lang="zh-CN" altLang="en-US" dirty="0"/>
              <a:t>分别表示非零元素的行号、列号和元素值，向右指针域</a:t>
            </a:r>
            <a:r>
              <a:rPr lang="en-US" altLang="zh-CN" dirty="0"/>
              <a:t>right</a:t>
            </a:r>
            <a:r>
              <a:rPr lang="zh-CN" altLang="en-US" dirty="0"/>
              <a:t>用以链接同一行中下一个非零元，向下指针域</a:t>
            </a:r>
            <a:r>
              <a:rPr lang="en-US" altLang="zh-CN" dirty="0"/>
              <a:t>down</a:t>
            </a:r>
            <a:r>
              <a:rPr lang="zh-CN" altLang="en-US" dirty="0"/>
              <a:t>用以链接同一列中的下一个非零元。</a:t>
            </a:r>
          </a:p>
          <a:p>
            <a:pPr eaLnBrk="1" hangingPunct="1">
              <a:lnSpc>
                <a:spcPct val="100000"/>
              </a:lnSpc>
            </a:pPr>
            <a:r>
              <a:rPr lang="zh-CN" altLang="en-US" dirty="0"/>
              <a:t>同一行的非零元由</a:t>
            </a:r>
            <a:r>
              <a:rPr lang="en-US" altLang="zh-CN" dirty="0"/>
              <a:t>right</a:t>
            </a:r>
            <a:r>
              <a:rPr lang="zh-CN" altLang="en-US" dirty="0"/>
              <a:t>链接构成一个线性链表，同一列的非零元由</a:t>
            </a:r>
            <a:r>
              <a:rPr lang="en-US" altLang="zh-CN" dirty="0"/>
              <a:t>down</a:t>
            </a:r>
            <a:r>
              <a:rPr lang="zh-CN" altLang="en-US" dirty="0"/>
              <a:t>链接构成一个线性链表。每个非零元素既是某一行链表的一个元素，又是某一列链表的一个元素，整个链表构成一个十字交叉的形状，故称这样的存储结构为十字链表。</a:t>
            </a:r>
          </a:p>
        </p:txBody>
      </p:sp>
      <p:sp>
        <p:nvSpPr>
          <p:cNvPr id="65540" name="Rectangle 5">
            <a:extLst>
              <a:ext uri="{FF2B5EF4-FFF2-40B4-BE49-F238E27FC236}">
                <a16:creationId xmlns:a16="http://schemas.microsoft.com/office/drawing/2014/main" id="{C0260EB0-BA21-A949-8A85-805D2BC9B2E1}"/>
              </a:ext>
            </a:extLst>
          </p:cNvPr>
          <p:cNvSpPr>
            <a:spLocks noChangeArrowheads="1"/>
          </p:cNvSpPr>
          <p:nvPr/>
        </p:nvSpPr>
        <p:spPr bwMode="auto">
          <a:xfrm>
            <a:off x="0"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5541" name="Object 4">
            <a:extLst>
              <a:ext uri="{FF2B5EF4-FFF2-40B4-BE49-F238E27FC236}">
                <a16:creationId xmlns:a16="http://schemas.microsoft.com/office/drawing/2014/main" id="{1DE7D94A-042E-404C-88BC-73C18481F825}"/>
              </a:ext>
            </a:extLst>
          </p:cNvPr>
          <p:cNvGraphicFramePr>
            <a:graphicFrameLocks noChangeAspect="1"/>
          </p:cNvGraphicFramePr>
          <p:nvPr>
            <p:extLst>
              <p:ext uri="{D42A27DB-BD31-4B8C-83A1-F6EECF244321}">
                <p14:modId xmlns:p14="http://schemas.microsoft.com/office/powerpoint/2010/main" val="840184668"/>
              </p:ext>
            </p:extLst>
          </p:nvPr>
        </p:nvGraphicFramePr>
        <p:xfrm>
          <a:off x="2699792" y="5722515"/>
          <a:ext cx="2736304" cy="1030016"/>
        </p:xfrm>
        <a:graphic>
          <a:graphicData uri="http://schemas.openxmlformats.org/presentationml/2006/ole">
            <mc:AlternateContent xmlns:mc="http://schemas.openxmlformats.org/markup-compatibility/2006">
              <mc:Choice xmlns:v="urn:schemas-microsoft-com:vml" Requires="v">
                <p:oleObj spid="_x0000_s194609" r:id="rId6" imgW="1130300" imgH="431800" progId="Visio.Drawing.11">
                  <p:embed/>
                </p:oleObj>
              </mc:Choice>
              <mc:Fallback>
                <p:oleObj r:id="rId6" imgW="1130300" imgH="431800" progId="Visio.Drawing.11">
                  <p:embed/>
                  <p:pic>
                    <p:nvPicPr>
                      <p:cNvPr id="65541" name="Object 4">
                        <a:extLst>
                          <a:ext uri="{FF2B5EF4-FFF2-40B4-BE49-F238E27FC236}">
                            <a16:creationId xmlns:a16="http://schemas.microsoft.com/office/drawing/2014/main" id="{1DE7D94A-042E-404C-88BC-73C18481F8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9792" y="5722515"/>
                        <a:ext cx="2736304" cy="103001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25820509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D4E7C92-9B41-A545-B88E-9F18B05037D4}"/>
              </a:ext>
            </a:extLst>
          </p:cNvPr>
          <p:cNvSpPr>
            <a:spLocks noGrp="1" noChangeArrowheads="1"/>
          </p:cNvSpPr>
          <p:nvPr>
            <p:ph type="title"/>
          </p:nvPr>
        </p:nvSpPr>
        <p:spPr/>
        <p:txBody>
          <a:bodyPr/>
          <a:lstStyle/>
          <a:p>
            <a:pPr eaLnBrk="1" hangingPunct="1"/>
            <a:r>
              <a:rPr lang="zh-CN" altLang="en-US" sz="2800" dirty="0"/>
              <a:t> </a:t>
            </a:r>
            <a:r>
              <a:rPr lang="en-US" altLang="zh-CN" sz="2800" dirty="0"/>
              <a:t> </a:t>
            </a:r>
            <a:r>
              <a:rPr lang="zh-CN" altLang="en-US" sz="2800" dirty="0"/>
              <a:t>稀疏矩阵的压缩存储</a:t>
            </a:r>
          </a:p>
        </p:txBody>
      </p:sp>
      <p:sp>
        <p:nvSpPr>
          <p:cNvPr id="66563" name="Rectangle 3">
            <a:extLst>
              <a:ext uri="{FF2B5EF4-FFF2-40B4-BE49-F238E27FC236}">
                <a16:creationId xmlns:a16="http://schemas.microsoft.com/office/drawing/2014/main" id="{D7CC607B-08EE-E841-979F-49CF7841D32D}"/>
              </a:ext>
            </a:extLst>
          </p:cNvPr>
          <p:cNvSpPr>
            <a:spLocks noGrp="1" noChangeArrowheads="1"/>
          </p:cNvSpPr>
          <p:nvPr>
            <p:ph type="body" idx="1"/>
          </p:nvPr>
        </p:nvSpPr>
        <p:spPr/>
        <p:txBody>
          <a:bodyPr/>
          <a:lstStyle/>
          <a:p>
            <a:pPr eaLnBrk="1" hangingPunct="1"/>
            <a:r>
              <a:rPr lang="zh-CN" altLang="en-US" dirty="0"/>
              <a:t>例如，一个</a:t>
            </a:r>
            <a:r>
              <a:rPr lang="en-US" altLang="zh-CN" dirty="0"/>
              <a:t>3×4</a:t>
            </a:r>
            <a:r>
              <a:rPr lang="zh-CN" altLang="en-US" dirty="0"/>
              <a:t>的矩阵对应的十字链表如图 所示。</a:t>
            </a:r>
          </a:p>
        </p:txBody>
      </p:sp>
      <p:sp>
        <p:nvSpPr>
          <p:cNvPr id="66564" name="Rectangle 5">
            <a:extLst>
              <a:ext uri="{FF2B5EF4-FFF2-40B4-BE49-F238E27FC236}">
                <a16:creationId xmlns:a16="http://schemas.microsoft.com/office/drawing/2014/main" id="{234E961B-4561-4C4A-8DED-8DB546C93ECC}"/>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6565" name="Object 4">
            <a:extLst>
              <a:ext uri="{FF2B5EF4-FFF2-40B4-BE49-F238E27FC236}">
                <a16:creationId xmlns:a16="http://schemas.microsoft.com/office/drawing/2014/main" id="{6C8BA66A-377F-0640-AB06-35909BF47A92}"/>
              </a:ext>
            </a:extLst>
          </p:cNvPr>
          <p:cNvGraphicFramePr>
            <a:graphicFrameLocks noChangeAspect="1"/>
          </p:cNvGraphicFramePr>
          <p:nvPr>
            <p:extLst>
              <p:ext uri="{D42A27DB-BD31-4B8C-83A1-F6EECF244321}">
                <p14:modId xmlns:p14="http://schemas.microsoft.com/office/powerpoint/2010/main" val="1205438745"/>
              </p:ext>
            </p:extLst>
          </p:nvPr>
        </p:nvGraphicFramePr>
        <p:xfrm>
          <a:off x="399574" y="1988839"/>
          <a:ext cx="8370690" cy="2880309"/>
        </p:xfrm>
        <a:graphic>
          <a:graphicData uri="http://schemas.openxmlformats.org/presentationml/2006/ole">
            <mc:AlternateContent xmlns:mc="http://schemas.openxmlformats.org/markup-compatibility/2006">
              <mc:Choice xmlns:v="urn:schemas-microsoft-com:vml" Requires="v">
                <p:oleObj spid="_x0000_s195633" r:id="rId6" imgW="4406900" imgH="1524000" progId="Visio.Drawing.11">
                  <p:embed/>
                </p:oleObj>
              </mc:Choice>
              <mc:Fallback>
                <p:oleObj r:id="rId6" imgW="4406900" imgH="1524000" progId="Visio.Drawing.11">
                  <p:embed/>
                  <p:pic>
                    <p:nvPicPr>
                      <p:cNvPr id="66565" name="Object 4">
                        <a:extLst>
                          <a:ext uri="{FF2B5EF4-FFF2-40B4-BE49-F238E27FC236}">
                            <a16:creationId xmlns:a16="http://schemas.microsoft.com/office/drawing/2014/main" id="{6C8BA66A-377F-0640-AB06-35909BF47A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574" y="1988839"/>
                        <a:ext cx="8370690" cy="288030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09414114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A8B91EC-E077-3E4E-BCE4-05F7DF00415A}"/>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7587" name="Rectangle 3">
            <a:extLst>
              <a:ext uri="{FF2B5EF4-FFF2-40B4-BE49-F238E27FC236}">
                <a16:creationId xmlns:a16="http://schemas.microsoft.com/office/drawing/2014/main" id="{62CE83E8-68D3-DB40-B492-E956D3834C71}"/>
              </a:ext>
            </a:extLst>
          </p:cNvPr>
          <p:cNvSpPr>
            <a:spLocks noGrp="1" noChangeArrowheads="1"/>
          </p:cNvSpPr>
          <p:nvPr>
            <p:ph type="body" idx="1"/>
          </p:nvPr>
        </p:nvSpPr>
        <p:spPr/>
        <p:txBody>
          <a:bodyPr/>
          <a:lstStyle/>
          <a:p>
            <a:pPr eaLnBrk="1" hangingPunct="1">
              <a:lnSpc>
                <a:spcPct val="90000"/>
              </a:lnSpc>
            </a:pPr>
            <a:r>
              <a:rPr lang="zh-CN" altLang="en-US"/>
              <a:t>十字链表的类型描述如下：</a:t>
            </a:r>
          </a:p>
          <a:p>
            <a:pPr eaLnBrk="1" hangingPunct="1">
              <a:lnSpc>
                <a:spcPct val="90000"/>
              </a:lnSpc>
            </a:pPr>
            <a:r>
              <a:rPr lang="en-US" altLang="zh-CN"/>
              <a:t>typedef struct OLNode</a:t>
            </a:r>
          </a:p>
          <a:p>
            <a:pPr eaLnBrk="1" hangingPunct="1">
              <a:lnSpc>
                <a:spcPct val="90000"/>
              </a:lnSpc>
            </a:pPr>
            <a:r>
              <a:rPr lang="en-US" altLang="zh-CN"/>
              <a:t>{</a:t>
            </a:r>
          </a:p>
          <a:p>
            <a:pPr eaLnBrk="1" hangingPunct="1">
              <a:lnSpc>
                <a:spcPct val="90000"/>
              </a:lnSpc>
            </a:pPr>
            <a:r>
              <a:rPr lang="en-US" altLang="zh-CN"/>
              <a:t>int i,j;</a:t>
            </a:r>
          </a:p>
          <a:p>
            <a:pPr eaLnBrk="1" hangingPunct="1">
              <a:lnSpc>
                <a:spcPct val="90000"/>
              </a:lnSpc>
            </a:pPr>
            <a:r>
              <a:rPr lang="en-US" altLang="zh-CN"/>
              <a:t>DataType e;</a:t>
            </a:r>
          </a:p>
          <a:p>
            <a:pPr eaLnBrk="1" hangingPunct="1">
              <a:lnSpc>
                <a:spcPct val="90000"/>
              </a:lnSpc>
            </a:pPr>
            <a:r>
              <a:rPr lang="en-US" altLang="zh-CN"/>
              <a:t>struct OLNode *right,*down;</a:t>
            </a:r>
          </a:p>
          <a:p>
            <a:pPr eaLnBrk="1" hangingPunct="1">
              <a:lnSpc>
                <a:spcPct val="90000"/>
              </a:lnSpc>
            </a:pPr>
            <a:r>
              <a:rPr lang="en-US" altLang="zh-CN"/>
              <a:t>}OLNode,*OLink;</a:t>
            </a:r>
          </a:p>
          <a:p>
            <a:pPr eaLnBrk="1" hangingPunct="1">
              <a:lnSpc>
                <a:spcPct val="90000"/>
              </a:lnSpc>
            </a:pPr>
            <a:r>
              <a:rPr lang="en-US" altLang="zh-CN"/>
              <a:t>typedef struct</a:t>
            </a:r>
          </a:p>
          <a:p>
            <a:pPr eaLnBrk="1" hangingPunct="1">
              <a:lnSpc>
                <a:spcPct val="90000"/>
              </a:lnSpc>
            </a:pPr>
            <a:r>
              <a:rPr lang="en-US" altLang="zh-CN"/>
              <a:t>{</a:t>
            </a:r>
          </a:p>
          <a:p>
            <a:pPr eaLnBrk="1" hangingPunct="1">
              <a:lnSpc>
                <a:spcPct val="90000"/>
              </a:lnSpc>
            </a:pPr>
            <a:r>
              <a:rPr lang="en-US" altLang="zh-CN"/>
              <a:t>OLink *rowhead,*colhead;</a:t>
            </a:r>
          </a:p>
          <a:p>
            <a:pPr eaLnBrk="1" hangingPunct="1">
              <a:lnSpc>
                <a:spcPct val="90000"/>
              </a:lnSpc>
            </a:pPr>
            <a:r>
              <a:rPr lang="en-US" altLang="zh-CN"/>
              <a:t>int m,n,len;</a:t>
            </a:r>
          </a:p>
          <a:p>
            <a:pPr eaLnBrk="1" hangingPunct="1">
              <a:lnSpc>
                <a:spcPct val="90000"/>
              </a:lnSpc>
            </a:pPr>
            <a:r>
              <a:rPr lang="en-US" altLang="zh-CN"/>
              <a:t>}CrossList;</a:t>
            </a:r>
          </a:p>
          <a:p>
            <a:pPr eaLnBrk="1" hangingPunct="1">
              <a:lnSpc>
                <a:spcPct val="90000"/>
              </a:lnSpc>
            </a:pPr>
            <a:r>
              <a:rPr lang="zh-CN" altLang="en-US"/>
              <a:t>其中，</a:t>
            </a:r>
            <a:r>
              <a:rPr lang="en-US" altLang="zh-CN"/>
              <a:t>i</a:t>
            </a:r>
            <a:r>
              <a:rPr lang="zh-CN" altLang="en-US"/>
              <a:t>和</a:t>
            </a:r>
            <a:r>
              <a:rPr lang="en-US" altLang="zh-CN"/>
              <a:t>j</a:t>
            </a:r>
            <a:r>
              <a:rPr lang="zh-CN" altLang="en-US"/>
              <a:t>分别表示稀疏矩阵中非零元素的行号和列号，</a:t>
            </a:r>
            <a:r>
              <a:rPr lang="en-US" altLang="zh-CN"/>
              <a:t>e</a:t>
            </a:r>
            <a:r>
              <a:rPr lang="zh-CN" altLang="en-US"/>
              <a:t>表示非零元素值，</a:t>
            </a:r>
            <a:r>
              <a:rPr lang="en-US" altLang="zh-CN"/>
              <a:t>right</a:t>
            </a:r>
            <a:r>
              <a:rPr lang="zh-CN" altLang="en-US"/>
              <a:t>指向同一行的下一个非零元素，</a:t>
            </a:r>
            <a:r>
              <a:rPr lang="en-US" altLang="zh-CN"/>
              <a:t>down</a:t>
            </a:r>
            <a:r>
              <a:rPr lang="zh-CN" altLang="en-US"/>
              <a:t>指向同一列的下一个非零元素。</a:t>
            </a:r>
            <a:r>
              <a:rPr lang="en-US" altLang="zh-CN"/>
              <a:t>rowhead</a:t>
            </a:r>
            <a:r>
              <a:rPr lang="zh-CN" altLang="en-US"/>
              <a:t>和</a:t>
            </a:r>
            <a:r>
              <a:rPr lang="en-US" altLang="zh-CN"/>
              <a:t>colhead</a:t>
            </a:r>
            <a:r>
              <a:rPr lang="zh-CN" altLang="en-US"/>
              <a:t>分别存放指向行链表和列链表的指针，</a:t>
            </a:r>
            <a:r>
              <a:rPr lang="en-US" altLang="zh-CN"/>
              <a:t>m</a:t>
            </a:r>
            <a:r>
              <a:rPr lang="zh-CN" altLang="en-US"/>
              <a:t>和</a:t>
            </a:r>
            <a:r>
              <a:rPr lang="en-US" altLang="zh-CN"/>
              <a:t>n</a:t>
            </a:r>
            <a:r>
              <a:rPr lang="zh-CN" altLang="en-US"/>
              <a:t>分别表示稀疏矩阵的行数和列数，</a:t>
            </a:r>
            <a:r>
              <a:rPr lang="en-US" altLang="zh-CN"/>
              <a:t>len</a:t>
            </a:r>
            <a:r>
              <a:rPr lang="zh-CN" altLang="en-US"/>
              <a:t>表示稀疏矩阵中非零元素的个数。</a:t>
            </a:r>
          </a:p>
        </p:txBody>
      </p:sp>
    </p:spTree>
    <p:extLst>
      <p:ext uri="{BB962C8B-B14F-4D97-AF65-F5344CB8AC3E}">
        <p14:creationId xmlns:p14="http://schemas.microsoft.com/office/powerpoint/2010/main" val="302103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5" name="Rectangle 7">
            <a:extLst>
              <a:ext uri="{FF2B5EF4-FFF2-40B4-BE49-F238E27FC236}">
                <a16:creationId xmlns:a16="http://schemas.microsoft.com/office/drawing/2014/main" id="{F2FB50E9-0701-4F87-9E25-1807ACF4E2B9}"/>
              </a:ext>
            </a:extLst>
          </p:cNvPr>
          <p:cNvSpPr>
            <a:spLocks noChangeArrowheads="1"/>
          </p:cNvSpPr>
          <p:nvPr/>
        </p:nvSpPr>
        <p:spPr bwMode="auto">
          <a:xfrm>
            <a:off x="1588" y="1052513"/>
            <a:ext cx="9144000" cy="5545137"/>
          </a:xfrm>
          <a:prstGeom prst="rect">
            <a:avLst/>
          </a:prstGeom>
          <a:solidFill>
            <a:schemeClr val="bg2">
              <a:lumMod val="20000"/>
              <a:lumOff val="80000"/>
            </a:schemeClr>
          </a:solidFill>
          <a:ln>
            <a:noFill/>
          </a:ln>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spcBef>
                <a:spcPct val="20000"/>
              </a:spcBef>
              <a:defRPr/>
            </a:pPr>
            <a:r>
              <a:rPr lang="en-US" altLang="zh-CN" b="0">
                <a:ea typeface="楷体_GB2312"/>
                <a:cs typeface="楷体_GB2312"/>
                <a:sym typeface="+mn-lt"/>
              </a:rPr>
              <a:t>     (5) SubString(&amp;Sub,S,pos,len)     //</a:t>
            </a:r>
            <a:r>
              <a:rPr lang="zh-CN" altLang="en-US" b="0">
                <a:ea typeface="楷体_GB2312"/>
                <a:cs typeface="楷体_GB2312"/>
                <a:sym typeface="+mn-lt"/>
              </a:rPr>
              <a:t>求子串</a:t>
            </a:r>
          </a:p>
          <a:p>
            <a:pPr>
              <a:spcBef>
                <a:spcPct val="20000"/>
              </a:spcBef>
              <a:defRPr/>
            </a:pPr>
            <a:r>
              <a:rPr lang="zh-CN" altLang="en-US" b="0">
                <a:ea typeface="楷体_GB2312"/>
                <a:cs typeface="楷体_GB2312"/>
                <a:sym typeface="+mn-lt"/>
              </a:rPr>
              <a:t>     </a:t>
            </a:r>
            <a:r>
              <a:rPr lang="en-US" altLang="zh-CN" b="0">
                <a:ea typeface="楷体_GB2312"/>
                <a:cs typeface="楷体_GB2312"/>
                <a:sym typeface="+mn-lt"/>
              </a:rPr>
              <a:t>(6) StrCopy(&amp;T,S)                       //</a:t>
            </a:r>
            <a:r>
              <a:rPr lang="zh-CN" altLang="en-US" b="0">
                <a:ea typeface="楷体_GB2312"/>
                <a:cs typeface="楷体_GB2312"/>
                <a:sym typeface="+mn-lt"/>
              </a:rPr>
              <a:t>串拷贝</a:t>
            </a:r>
          </a:p>
          <a:p>
            <a:pPr>
              <a:spcBef>
                <a:spcPct val="20000"/>
              </a:spcBef>
              <a:defRPr/>
            </a:pPr>
            <a:r>
              <a:rPr lang="zh-CN" altLang="en-US" b="0">
                <a:ea typeface="楷体_GB2312"/>
                <a:cs typeface="楷体_GB2312"/>
                <a:sym typeface="+mn-lt"/>
              </a:rPr>
              <a:t>     </a:t>
            </a:r>
            <a:r>
              <a:rPr lang="en-US" altLang="zh-CN" b="0">
                <a:ea typeface="楷体_GB2312"/>
                <a:cs typeface="楷体_GB2312"/>
                <a:sym typeface="+mn-lt"/>
              </a:rPr>
              <a:t>(7) StrEmpty(S)                           //</a:t>
            </a:r>
            <a:r>
              <a:rPr lang="zh-CN" altLang="en-US" b="0">
                <a:ea typeface="楷体_GB2312"/>
                <a:cs typeface="楷体_GB2312"/>
                <a:sym typeface="+mn-lt"/>
              </a:rPr>
              <a:t>串判空</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(8) ClearString (&amp;S)                   //</a:t>
            </a:r>
            <a:r>
              <a:rPr lang="zh-CN" altLang="en-US" b="0">
                <a:ea typeface="楷体_GB2312"/>
                <a:cs typeface="楷体_GB2312"/>
                <a:sym typeface="+mn-lt"/>
              </a:rPr>
              <a:t>清空串</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(9)  </a:t>
            </a:r>
            <a:r>
              <a:rPr lang="en-US" altLang="zh-CN" b="0">
                <a:solidFill>
                  <a:srgbClr val="FF0000"/>
                </a:solidFill>
                <a:ea typeface="楷体_GB2312"/>
                <a:cs typeface="楷体_GB2312"/>
                <a:sym typeface="+mn-lt"/>
              </a:rPr>
              <a:t>Index(S,T,pos)</a:t>
            </a:r>
            <a:r>
              <a:rPr lang="en-US" altLang="zh-CN" b="0">
                <a:ea typeface="楷体_GB2312"/>
                <a:cs typeface="楷体_GB2312"/>
                <a:sym typeface="+mn-lt"/>
              </a:rPr>
              <a:t>                     //</a:t>
            </a:r>
            <a:r>
              <a:rPr lang="zh-CN" altLang="en-US" b="0">
                <a:ea typeface="楷体_GB2312"/>
                <a:cs typeface="楷体_GB2312"/>
                <a:sym typeface="+mn-lt"/>
              </a:rPr>
              <a:t>子串的位置</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(11) Replace(&amp;S,T,V)                //</a:t>
            </a:r>
            <a:r>
              <a:rPr lang="zh-CN" altLang="en-US" b="0">
                <a:ea typeface="楷体_GB2312"/>
                <a:cs typeface="楷体_GB2312"/>
                <a:sym typeface="+mn-lt"/>
              </a:rPr>
              <a:t>串替换</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(12) StrInsert(&amp;S,pos,T)            //</a:t>
            </a:r>
            <a:r>
              <a:rPr lang="zh-CN" altLang="en-US" b="0">
                <a:ea typeface="楷体_GB2312"/>
                <a:cs typeface="楷体_GB2312"/>
                <a:sym typeface="+mn-lt"/>
              </a:rPr>
              <a:t>子串插入</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(12) StrDelete(&amp;S,pos,len)        //</a:t>
            </a:r>
            <a:r>
              <a:rPr lang="zh-CN" altLang="en-US" b="0">
                <a:ea typeface="楷体_GB2312"/>
                <a:cs typeface="楷体_GB2312"/>
                <a:sym typeface="+mn-lt"/>
              </a:rPr>
              <a:t>子串删除</a:t>
            </a:r>
          </a:p>
          <a:p>
            <a:pPr algn="just">
              <a:spcBef>
                <a:spcPct val="20000"/>
              </a:spcBef>
              <a:defRPr/>
            </a:pPr>
            <a:r>
              <a:rPr lang="zh-CN" altLang="en-US" b="0">
                <a:ea typeface="楷体_GB2312"/>
                <a:cs typeface="楷体_GB2312"/>
                <a:sym typeface="+mn-lt"/>
              </a:rPr>
              <a:t>     </a:t>
            </a:r>
            <a:r>
              <a:rPr lang="en-US" altLang="zh-CN" b="0">
                <a:ea typeface="楷体_GB2312"/>
                <a:cs typeface="楷体_GB2312"/>
                <a:sym typeface="+mn-lt"/>
              </a:rPr>
              <a:t>(13) DestroyString(&amp;S)             //</a:t>
            </a:r>
            <a:r>
              <a:rPr lang="zh-CN" altLang="en-US" b="0">
                <a:ea typeface="楷体_GB2312"/>
                <a:cs typeface="楷体_GB2312"/>
                <a:sym typeface="+mn-lt"/>
              </a:rPr>
              <a:t>串销毁</a:t>
            </a:r>
          </a:p>
          <a:p>
            <a:pPr algn="just">
              <a:spcBef>
                <a:spcPct val="20000"/>
              </a:spcBef>
              <a:defRPr/>
            </a:pPr>
            <a:r>
              <a:rPr lang="en-US" altLang="zh-CN" b="0">
                <a:ea typeface="楷体_GB2312"/>
                <a:cs typeface="楷体_GB2312"/>
                <a:sym typeface="+mn-lt"/>
              </a:rPr>
              <a:t>}ADT String</a:t>
            </a:r>
          </a:p>
        </p:txBody>
      </p:sp>
      <p:sp>
        <p:nvSpPr>
          <p:cNvPr id="30722" name="Rectangle 58">
            <a:extLst>
              <a:ext uri="{FF2B5EF4-FFF2-40B4-BE49-F238E27FC236}">
                <a16:creationId xmlns:a16="http://schemas.microsoft.com/office/drawing/2014/main" id="{445FFC73-651E-B049-A24E-B91FDF32B9B7}"/>
              </a:ext>
            </a:extLst>
          </p:cNvPr>
          <p:cNvSpPr>
            <a:spLocks noChangeArrowheads="1"/>
          </p:cNvSpPr>
          <p:nvPr/>
        </p:nvSpPr>
        <p:spPr bwMode="auto">
          <a:xfrm>
            <a:off x="811213" y="153988"/>
            <a:ext cx="78501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串的类型定义、存储结构及运算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36935">
                                            <p:bg/>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369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369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3693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3693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36935">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3693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36935">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36935">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36935">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369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5" grpId="0" build="p"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DC1E30EC-E0A4-8C4E-85B6-81B3D2DF4F78}"/>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8611" name="Rectangle 3">
            <a:extLst>
              <a:ext uri="{FF2B5EF4-FFF2-40B4-BE49-F238E27FC236}">
                <a16:creationId xmlns:a16="http://schemas.microsoft.com/office/drawing/2014/main" id="{8625504E-A941-E249-AF75-9083EF7D9D84}"/>
              </a:ext>
            </a:extLst>
          </p:cNvPr>
          <p:cNvSpPr>
            <a:spLocks noGrp="1" noChangeArrowheads="1"/>
          </p:cNvSpPr>
          <p:nvPr>
            <p:ph type="body" idx="1"/>
          </p:nvPr>
        </p:nvSpPr>
        <p:spPr/>
        <p:txBody>
          <a:bodyPr/>
          <a:lstStyle/>
          <a:p>
            <a:pPr eaLnBrk="1" hangingPunct="1"/>
            <a:r>
              <a:rPr lang="zh-CN" altLang="en-US" sz="2400" b="0">
                <a:latin typeface="隶书" pitchFamily="49" charset="-122"/>
                <a:ea typeface="隶书" pitchFamily="49" charset="-122"/>
              </a:rPr>
              <a:t>十字链表的基本运算</a:t>
            </a:r>
          </a:p>
          <a:p>
            <a:pPr eaLnBrk="1" hangingPunct="1"/>
            <a:r>
              <a:rPr lang="zh-CN" altLang="en-US"/>
              <a:t>（</a:t>
            </a:r>
            <a:r>
              <a:rPr lang="en-US" altLang="zh-CN"/>
              <a:t>1</a:t>
            </a:r>
            <a:r>
              <a:rPr lang="zh-CN" altLang="en-US"/>
              <a:t>）初始化稀疏矩阵。需要将十字链表的行链表和列链表的指针置为</a:t>
            </a:r>
            <a:r>
              <a:rPr lang="en-US" altLang="zh-CN"/>
              <a:t>NULL</a:t>
            </a:r>
            <a:r>
              <a:rPr lang="zh-CN" altLang="en-US"/>
              <a:t>，并将矩阵的行数、列数和非零元素个数置为零。初始化稀疏矩阵的算法实现如下。</a:t>
            </a:r>
          </a:p>
          <a:p>
            <a:pPr eaLnBrk="1" hangingPunct="1"/>
            <a:r>
              <a:rPr lang="zh-CN" altLang="en-US"/>
              <a:t>    </a:t>
            </a:r>
            <a:r>
              <a:rPr lang="en-US" altLang="zh-CN"/>
              <a:t>void InitMatrix(CrossList *M)</a:t>
            </a:r>
          </a:p>
          <a:p>
            <a:pPr eaLnBrk="1" hangingPunct="1"/>
            <a:r>
              <a:rPr lang="en-US" altLang="zh-CN"/>
              <a:t>    /*</a:t>
            </a:r>
            <a:r>
              <a:rPr lang="zh-CN" altLang="en-US"/>
              <a:t>初始化稀疏矩阵*</a:t>
            </a:r>
            <a:r>
              <a:rPr lang="en-US" altLang="zh-CN"/>
              <a:t>/</a:t>
            </a:r>
          </a:p>
          <a:p>
            <a:pPr eaLnBrk="1" hangingPunct="1"/>
            <a:r>
              <a:rPr lang="en-US" altLang="zh-CN"/>
              <a:t>   {</a:t>
            </a:r>
          </a:p>
          <a:p>
            <a:pPr eaLnBrk="1" hangingPunct="1"/>
            <a:r>
              <a:rPr lang="en-US" altLang="zh-CN"/>
              <a:t>	   M-&gt;rowhead=M-&gt;colhead=NULL;</a:t>
            </a:r>
          </a:p>
          <a:p>
            <a:pPr eaLnBrk="1" hangingPunct="1"/>
            <a:r>
              <a:rPr lang="en-US" altLang="zh-CN"/>
              <a:t>	   M-&gt;m=M-&gt;n=M-&gt;len=0;</a:t>
            </a:r>
          </a:p>
          <a:p>
            <a:pPr eaLnBrk="1" hangingPunct="1"/>
            <a:r>
              <a:rPr lang="en-US" altLang="zh-CN"/>
              <a:t>   }</a:t>
            </a:r>
          </a:p>
        </p:txBody>
      </p:sp>
    </p:spTree>
    <p:extLst>
      <p:ext uri="{BB962C8B-B14F-4D97-AF65-F5344CB8AC3E}">
        <p14:creationId xmlns:p14="http://schemas.microsoft.com/office/powerpoint/2010/main" val="18572547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72A4EFE4-314B-A142-8BCD-DDF22001BEC6}"/>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69635" name="Rectangle 3">
            <a:extLst>
              <a:ext uri="{FF2B5EF4-FFF2-40B4-BE49-F238E27FC236}">
                <a16:creationId xmlns:a16="http://schemas.microsoft.com/office/drawing/2014/main" id="{92F4BFFB-D02B-A349-8D91-23FEF629E992}"/>
              </a:ext>
            </a:extLst>
          </p:cNvPr>
          <p:cNvSpPr>
            <a:spLocks noGrp="1" noChangeArrowheads="1"/>
          </p:cNvSpPr>
          <p:nvPr>
            <p:ph type="body" idx="1"/>
          </p:nvPr>
        </p:nvSpPr>
        <p:spPr/>
        <p:txBody>
          <a:bodyPr/>
          <a:lstStyle/>
          <a:p>
            <a:pPr eaLnBrk="1" hangingPunct="1">
              <a:lnSpc>
                <a:spcPct val="80000"/>
              </a:lnSpc>
            </a:pPr>
            <a:r>
              <a:rPr lang="zh-CN" altLang="en-US" sz="1800" dirty="0"/>
              <a:t>（</a:t>
            </a:r>
            <a:r>
              <a:rPr lang="en-US" altLang="zh-CN" sz="1800" dirty="0"/>
              <a:t>2</a:t>
            </a:r>
            <a:r>
              <a:rPr lang="zh-CN" altLang="en-US" sz="1800" dirty="0"/>
              <a:t>）稀疏矩阵的插入操作。 </a:t>
            </a:r>
          </a:p>
          <a:p>
            <a:pPr eaLnBrk="1" hangingPunct="1">
              <a:lnSpc>
                <a:spcPct val="80000"/>
              </a:lnSpc>
            </a:pPr>
            <a:r>
              <a:rPr lang="en-US" altLang="zh-CN" sz="1800" dirty="0"/>
              <a:t>void </a:t>
            </a:r>
            <a:r>
              <a:rPr lang="en-US" altLang="zh-CN" sz="1800" dirty="0" err="1"/>
              <a:t>InsertMatrix</a:t>
            </a:r>
            <a:r>
              <a:rPr lang="en-US" altLang="zh-CN" sz="1800" dirty="0"/>
              <a:t>(</a:t>
            </a:r>
            <a:r>
              <a:rPr lang="en-US" altLang="zh-CN" sz="1800" dirty="0" err="1"/>
              <a:t>CrossList</a:t>
            </a:r>
            <a:r>
              <a:rPr lang="en-US" altLang="zh-CN" sz="1800" dirty="0"/>
              <a:t> *</a:t>
            </a:r>
            <a:r>
              <a:rPr lang="en-US" altLang="zh-CN" sz="1800" dirty="0" err="1"/>
              <a:t>M,OLink</a:t>
            </a:r>
            <a:r>
              <a:rPr lang="en-US" altLang="zh-CN" sz="1800" dirty="0"/>
              <a:t> p)</a:t>
            </a:r>
          </a:p>
          <a:p>
            <a:pPr eaLnBrk="1" hangingPunct="1">
              <a:lnSpc>
                <a:spcPct val="80000"/>
              </a:lnSpc>
            </a:pPr>
            <a:r>
              <a:rPr lang="en-US" altLang="zh-CN" sz="1800" dirty="0"/>
              <a:t>/*</a:t>
            </a:r>
            <a:r>
              <a:rPr lang="zh-CN" altLang="en-US" sz="1800" dirty="0"/>
              <a:t>按照行序将</a:t>
            </a:r>
            <a:r>
              <a:rPr lang="en-US" altLang="zh-CN" sz="1800" dirty="0"/>
              <a:t>p</a:t>
            </a:r>
            <a:r>
              <a:rPr lang="zh-CN" altLang="en-US" sz="1800" dirty="0"/>
              <a:t>插入到稀疏矩阵中*</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a:t>
            </a:r>
            <a:r>
              <a:rPr lang="en-US" altLang="zh-CN" sz="1800" dirty="0" err="1"/>
              <a:t>OLink</a:t>
            </a:r>
            <a:r>
              <a:rPr lang="en-US" altLang="zh-CN" sz="1800" dirty="0"/>
              <a:t> q=M-&gt;</a:t>
            </a:r>
            <a:r>
              <a:rPr lang="en-US" altLang="zh-CN" sz="1800" dirty="0" err="1"/>
              <a:t>rowhead</a:t>
            </a:r>
            <a:r>
              <a:rPr lang="en-US" altLang="zh-CN" sz="1800" dirty="0"/>
              <a:t>[p-&gt;</a:t>
            </a:r>
            <a:r>
              <a:rPr lang="en-US" altLang="zh-CN" sz="1800" dirty="0" err="1"/>
              <a:t>i</a:t>
            </a:r>
            <a:r>
              <a:rPr lang="en-US" altLang="zh-CN" sz="1800" dirty="0"/>
              <a:t>];		/*q</a:t>
            </a:r>
            <a:r>
              <a:rPr lang="zh-CN" altLang="en-US" sz="1800" dirty="0"/>
              <a:t>指向待插行链表*</a:t>
            </a:r>
            <a:r>
              <a:rPr lang="en-US" altLang="zh-CN" sz="1800" dirty="0"/>
              <a:t>/</a:t>
            </a:r>
          </a:p>
          <a:p>
            <a:pPr eaLnBrk="1" hangingPunct="1">
              <a:lnSpc>
                <a:spcPct val="80000"/>
              </a:lnSpc>
            </a:pPr>
            <a:r>
              <a:rPr lang="en-US" altLang="zh-CN" sz="1800" dirty="0"/>
              <a:t>	if(!q||p-&gt;j&lt;q-&gt;j)				/*</a:t>
            </a:r>
            <a:r>
              <a:rPr lang="zh-CN" altLang="en-US" sz="1800" dirty="0"/>
              <a:t>待插的行表空或</a:t>
            </a:r>
            <a:r>
              <a:rPr lang="en-US" altLang="zh-CN" sz="1800" dirty="0"/>
              <a:t>p</a:t>
            </a:r>
            <a:r>
              <a:rPr lang="zh-CN" altLang="en-US" sz="1800" dirty="0"/>
              <a:t>所指结点的列值小于首结点的列值，则直接插入*</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p-&gt;right=M-&gt;</a:t>
            </a:r>
            <a:r>
              <a:rPr lang="en-US" altLang="zh-CN" sz="1800" dirty="0" err="1"/>
              <a:t>rowhead</a:t>
            </a:r>
            <a:r>
              <a:rPr lang="en-US" altLang="zh-CN" sz="1800" dirty="0"/>
              <a:t>[p-&gt;</a:t>
            </a:r>
            <a:r>
              <a:rPr lang="en-US" altLang="zh-CN" sz="1800" dirty="0" err="1"/>
              <a:t>i</a:t>
            </a:r>
            <a:r>
              <a:rPr lang="en-US" altLang="zh-CN" sz="1800" dirty="0"/>
              <a:t>]; </a:t>
            </a:r>
          </a:p>
          <a:p>
            <a:pPr eaLnBrk="1" hangingPunct="1">
              <a:lnSpc>
                <a:spcPct val="80000"/>
              </a:lnSpc>
            </a:pPr>
            <a:r>
              <a:rPr lang="en-US" altLang="zh-CN" sz="1800" dirty="0"/>
              <a:t>		M-&gt;</a:t>
            </a:r>
            <a:r>
              <a:rPr lang="en-US" altLang="zh-CN" sz="1800" dirty="0" err="1"/>
              <a:t>rowhead</a:t>
            </a:r>
            <a:r>
              <a:rPr lang="en-US" altLang="zh-CN" sz="1800" dirty="0"/>
              <a:t>[p-&gt;</a:t>
            </a:r>
            <a:r>
              <a:rPr lang="en-US" altLang="zh-CN" sz="1800" dirty="0" err="1"/>
              <a:t>i</a:t>
            </a:r>
            <a:r>
              <a:rPr lang="en-US" altLang="zh-CN" sz="1800" dirty="0"/>
              <a:t>]=p;</a:t>
            </a:r>
          </a:p>
          <a:p>
            <a:pPr eaLnBrk="1" hangingPunct="1">
              <a:lnSpc>
                <a:spcPct val="80000"/>
              </a:lnSpc>
            </a:pPr>
            <a:r>
              <a:rPr lang="en-US" altLang="zh-CN" sz="1800" dirty="0"/>
              <a:t>	}</a:t>
            </a:r>
          </a:p>
          <a:p>
            <a:pPr eaLnBrk="1" hangingPunct="1">
              <a:lnSpc>
                <a:spcPct val="80000"/>
              </a:lnSpc>
            </a:pPr>
            <a:r>
              <a:rPr lang="en-US" altLang="zh-CN" sz="1800" dirty="0"/>
              <a:t>	else</a:t>
            </a:r>
          </a:p>
          <a:p>
            <a:pPr eaLnBrk="1" hangingPunct="1">
              <a:lnSpc>
                <a:spcPct val="80000"/>
              </a:lnSpc>
            </a:pPr>
            <a:r>
              <a:rPr lang="en-US" altLang="zh-CN" sz="1800" dirty="0"/>
              <a:t>	{</a:t>
            </a:r>
          </a:p>
          <a:p>
            <a:pPr eaLnBrk="1" hangingPunct="1">
              <a:lnSpc>
                <a:spcPct val="80000"/>
              </a:lnSpc>
            </a:pPr>
            <a:r>
              <a:rPr lang="en-US" altLang="zh-CN" sz="1800" dirty="0"/>
              <a:t>		while(q-&gt;right&amp;&amp;q-&gt;right-&gt;j&lt;p-&gt;j)/*q</a:t>
            </a:r>
            <a:r>
              <a:rPr lang="zh-CN" altLang="en-US" sz="1800" dirty="0"/>
              <a:t>所指不是尾结点且</a:t>
            </a:r>
            <a:r>
              <a:rPr lang="en-US" altLang="zh-CN" sz="1800" dirty="0"/>
              <a:t>q</a:t>
            </a:r>
            <a:r>
              <a:rPr lang="zh-CN" altLang="en-US" sz="1800" dirty="0"/>
              <a:t>的下一结点的列值小于</a:t>
            </a:r>
            <a:r>
              <a:rPr lang="en-US" altLang="zh-CN" sz="1800" dirty="0"/>
              <a:t>p</a:t>
            </a:r>
            <a:r>
              <a:rPr lang="zh-CN" altLang="en-US" sz="1800" dirty="0"/>
              <a:t>所指结点的列值*</a:t>
            </a:r>
            <a:r>
              <a:rPr lang="en-US" altLang="zh-CN" sz="1800" dirty="0"/>
              <a:t>/</a:t>
            </a:r>
          </a:p>
          <a:p>
            <a:pPr eaLnBrk="1" hangingPunct="1">
              <a:lnSpc>
                <a:spcPct val="80000"/>
              </a:lnSpc>
            </a:pPr>
            <a:r>
              <a:rPr lang="en-US" altLang="zh-CN" sz="1800" dirty="0"/>
              <a:t>			q=q-&gt;right; </a:t>
            </a:r>
          </a:p>
          <a:p>
            <a:pPr eaLnBrk="1" hangingPunct="1">
              <a:lnSpc>
                <a:spcPct val="80000"/>
              </a:lnSpc>
            </a:pPr>
            <a:r>
              <a:rPr lang="en-US" altLang="zh-CN" sz="1800" dirty="0"/>
              <a:t>		p-&gt;right=q-&gt;right; </a:t>
            </a:r>
          </a:p>
          <a:p>
            <a:pPr eaLnBrk="1" hangingPunct="1">
              <a:lnSpc>
                <a:spcPct val="80000"/>
              </a:lnSpc>
            </a:pPr>
            <a:r>
              <a:rPr lang="en-US" altLang="zh-CN" sz="1800" dirty="0"/>
              <a:t>		q-&gt;right=p;</a:t>
            </a:r>
          </a:p>
          <a:p>
            <a:pPr eaLnBrk="1" hangingPunct="1">
              <a:lnSpc>
                <a:spcPct val="80000"/>
              </a:lnSpc>
            </a:pPr>
            <a:r>
              <a:rPr lang="en-US" altLang="zh-CN" sz="1800" dirty="0"/>
              <a:t>	}</a:t>
            </a:r>
          </a:p>
        </p:txBody>
      </p:sp>
    </p:spTree>
    <p:extLst>
      <p:ext uri="{BB962C8B-B14F-4D97-AF65-F5344CB8AC3E}">
        <p14:creationId xmlns:p14="http://schemas.microsoft.com/office/powerpoint/2010/main" val="994504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0675949-D69E-AE4D-97B6-3FD20D3B0007}"/>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0659" name="Rectangle 3">
            <a:extLst>
              <a:ext uri="{FF2B5EF4-FFF2-40B4-BE49-F238E27FC236}">
                <a16:creationId xmlns:a16="http://schemas.microsoft.com/office/drawing/2014/main" id="{205E8814-1656-FE42-ACEE-3D4CFE9E4A4E}"/>
              </a:ext>
            </a:extLst>
          </p:cNvPr>
          <p:cNvSpPr>
            <a:spLocks noGrp="1" noChangeArrowheads="1"/>
          </p:cNvSpPr>
          <p:nvPr>
            <p:ph type="body" idx="1"/>
          </p:nvPr>
        </p:nvSpPr>
        <p:spPr/>
        <p:txBody>
          <a:bodyPr/>
          <a:lstStyle/>
          <a:p>
            <a:pPr eaLnBrk="1" hangingPunct="1"/>
            <a:r>
              <a:rPr lang="en-US" altLang="zh-CN" sz="1800"/>
              <a:t>q=M-&gt;colhead[p-&gt;j];			/*q</a:t>
            </a:r>
            <a:r>
              <a:rPr lang="zh-CN" altLang="en-US" sz="1800"/>
              <a:t>指向待插列链表*</a:t>
            </a:r>
            <a:r>
              <a:rPr lang="en-US" altLang="zh-CN" sz="1800"/>
              <a:t>/</a:t>
            </a:r>
          </a:p>
          <a:p>
            <a:pPr eaLnBrk="1" hangingPunct="1"/>
            <a:r>
              <a:rPr lang="en-US" altLang="zh-CN" sz="1800"/>
              <a:t>	if(!q||p-&gt;i&lt;q-&gt;i)/*</a:t>
            </a:r>
            <a:r>
              <a:rPr lang="zh-CN" altLang="en-US" sz="1800"/>
              <a:t>待插的列表空或</a:t>
            </a:r>
            <a:r>
              <a:rPr lang="en-US" altLang="zh-CN" sz="1800"/>
              <a:t>p</a:t>
            </a:r>
            <a:r>
              <a:rPr lang="zh-CN" altLang="en-US" sz="1800"/>
              <a:t>所指结点的行值小于首结点的行值*</a:t>
            </a:r>
            <a:r>
              <a:rPr lang="en-US" altLang="zh-CN" sz="1800"/>
              <a:t>/</a:t>
            </a:r>
          </a:p>
          <a:p>
            <a:pPr eaLnBrk="1" hangingPunct="1"/>
            <a:r>
              <a:rPr lang="en-US" altLang="zh-CN" sz="1800"/>
              <a:t>	{</a:t>
            </a:r>
          </a:p>
          <a:p>
            <a:pPr eaLnBrk="1" hangingPunct="1"/>
            <a:r>
              <a:rPr lang="en-US" altLang="zh-CN" sz="1800"/>
              <a:t>		p-&gt;down=M-&gt;colhead[p-&gt;j];</a:t>
            </a:r>
          </a:p>
          <a:p>
            <a:pPr eaLnBrk="1" hangingPunct="1"/>
            <a:r>
              <a:rPr lang="en-US" altLang="zh-CN" sz="1800"/>
              <a:t>		M-&gt;colhead[p-&gt;j]=p;</a:t>
            </a:r>
          </a:p>
          <a:p>
            <a:pPr eaLnBrk="1" hangingPunct="1"/>
            <a:r>
              <a:rPr lang="en-US" altLang="zh-CN" sz="1800"/>
              <a:t>	}</a:t>
            </a:r>
          </a:p>
          <a:p>
            <a:pPr eaLnBrk="1" hangingPunct="1"/>
            <a:r>
              <a:rPr lang="en-US" altLang="zh-CN" sz="1800"/>
              <a:t>	else</a:t>
            </a:r>
          </a:p>
          <a:p>
            <a:pPr eaLnBrk="1" hangingPunct="1"/>
            <a:r>
              <a:rPr lang="en-US" altLang="zh-CN" sz="1800"/>
              <a:t>	{</a:t>
            </a:r>
          </a:p>
          <a:p>
            <a:pPr eaLnBrk="1" hangingPunct="1"/>
            <a:r>
              <a:rPr lang="en-US" altLang="zh-CN" sz="1800"/>
              <a:t>		while(q-&gt;down&amp;&amp;q-&gt;down-&gt;i&lt;p-&gt;i)/*q</a:t>
            </a:r>
            <a:r>
              <a:rPr lang="zh-CN" altLang="en-US" sz="1800"/>
              <a:t>所指不是尾结点且</a:t>
            </a:r>
            <a:r>
              <a:rPr lang="en-US" altLang="zh-CN" sz="1800"/>
              <a:t>q</a:t>
            </a:r>
            <a:r>
              <a:rPr lang="zh-CN" altLang="en-US" sz="1800"/>
              <a:t>的下一结点的行值小于</a:t>
            </a:r>
            <a:r>
              <a:rPr lang="en-US" altLang="zh-CN" sz="1800"/>
              <a:t>p</a:t>
            </a:r>
            <a:r>
              <a:rPr lang="zh-CN" altLang="en-US" sz="1800"/>
              <a:t>所指结点的行值*</a:t>
            </a:r>
            <a:r>
              <a:rPr lang="en-US" altLang="zh-CN" sz="1800"/>
              <a:t>/</a:t>
            </a:r>
          </a:p>
          <a:p>
            <a:pPr eaLnBrk="1" hangingPunct="1"/>
            <a:r>
              <a:rPr lang="en-US" altLang="zh-CN" sz="1800"/>
              <a:t>			q=q-&gt;down; </a:t>
            </a:r>
          </a:p>
          <a:p>
            <a:pPr eaLnBrk="1" hangingPunct="1"/>
            <a:r>
              <a:rPr lang="en-US" altLang="zh-CN" sz="1800"/>
              <a:t>		p-&gt;down=q-&gt;down; </a:t>
            </a:r>
          </a:p>
          <a:p>
            <a:pPr eaLnBrk="1" hangingPunct="1"/>
            <a:r>
              <a:rPr lang="en-US" altLang="zh-CN" sz="1800"/>
              <a:t>		q-&gt;down=p;</a:t>
            </a:r>
          </a:p>
          <a:p>
            <a:pPr eaLnBrk="1" hangingPunct="1"/>
            <a:r>
              <a:rPr lang="en-US" altLang="zh-CN" sz="1800"/>
              <a:t>	}</a:t>
            </a:r>
          </a:p>
          <a:p>
            <a:pPr eaLnBrk="1" hangingPunct="1"/>
            <a:r>
              <a:rPr lang="en-US" altLang="zh-CN" sz="1800"/>
              <a:t>	M-&gt;len++;</a:t>
            </a:r>
          </a:p>
          <a:p>
            <a:pPr eaLnBrk="1" hangingPunct="1"/>
            <a:r>
              <a:rPr lang="en-US" altLang="zh-CN" sz="1800"/>
              <a:t>}</a:t>
            </a:r>
          </a:p>
        </p:txBody>
      </p:sp>
    </p:spTree>
    <p:extLst>
      <p:ext uri="{BB962C8B-B14F-4D97-AF65-F5344CB8AC3E}">
        <p14:creationId xmlns:p14="http://schemas.microsoft.com/office/powerpoint/2010/main" val="101751611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F9DF720-6277-F24D-8229-0F2BE5FA8033}"/>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1683" name="Rectangle 3">
            <a:extLst>
              <a:ext uri="{FF2B5EF4-FFF2-40B4-BE49-F238E27FC236}">
                <a16:creationId xmlns:a16="http://schemas.microsoft.com/office/drawing/2014/main" id="{564C9AA5-1B5C-6645-8BB1-56EBDF0EE37E}"/>
              </a:ext>
            </a:extLst>
          </p:cNvPr>
          <p:cNvSpPr>
            <a:spLocks noGrp="1" noChangeArrowheads="1"/>
          </p:cNvSpPr>
          <p:nvPr>
            <p:ph type="body" idx="1"/>
          </p:nvPr>
        </p:nvSpPr>
        <p:spPr/>
        <p:txBody>
          <a:bodyPr/>
          <a:lstStyle/>
          <a:p>
            <a:pPr eaLnBrk="1" hangingPunct="1"/>
            <a:r>
              <a:rPr lang="zh-CN" altLang="en-US" dirty="0"/>
              <a:t>在十字链表中插入新结点*</a:t>
            </a:r>
            <a:r>
              <a:rPr lang="en-US" altLang="zh-CN" dirty="0"/>
              <a:t>p</a:t>
            </a:r>
            <a:r>
              <a:rPr lang="zh-CN" altLang="en-US" dirty="0"/>
              <a:t>的过程如图 所示。</a:t>
            </a:r>
          </a:p>
        </p:txBody>
      </p:sp>
      <p:sp>
        <p:nvSpPr>
          <p:cNvPr id="71684" name="Rectangle 5">
            <a:extLst>
              <a:ext uri="{FF2B5EF4-FFF2-40B4-BE49-F238E27FC236}">
                <a16:creationId xmlns:a16="http://schemas.microsoft.com/office/drawing/2014/main" id="{F3A9AC62-DA5D-AE4F-8549-2B26CF6429AE}"/>
              </a:ext>
            </a:extLst>
          </p:cNvPr>
          <p:cNvSpPr>
            <a:spLocks noChangeArrowheads="1"/>
          </p:cNvSpPr>
          <p:nvPr/>
        </p:nvSpPr>
        <p:spPr bwMode="auto">
          <a:xfrm>
            <a:off x="0" y="15097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685" name="Object 4">
            <a:extLst>
              <a:ext uri="{FF2B5EF4-FFF2-40B4-BE49-F238E27FC236}">
                <a16:creationId xmlns:a16="http://schemas.microsoft.com/office/drawing/2014/main" id="{5BF9C71D-5F0B-8041-B4A0-CB92C6FF39C6}"/>
              </a:ext>
            </a:extLst>
          </p:cNvPr>
          <p:cNvGraphicFramePr>
            <a:graphicFrameLocks noChangeAspect="1"/>
          </p:cNvGraphicFramePr>
          <p:nvPr>
            <p:extLst>
              <p:ext uri="{D42A27DB-BD31-4B8C-83A1-F6EECF244321}">
                <p14:modId xmlns:p14="http://schemas.microsoft.com/office/powerpoint/2010/main" val="1110668826"/>
              </p:ext>
            </p:extLst>
          </p:nvPr>
        </p:nvGraphicFramePr>
        <p:xfrm>
          <a:off x="611560" y="1700808"/>
          <a:ext cx="7848872" cy="5044810"/>
        </p:xfrm>
        <a:graphic>
          <a:graphicData uri="http://schemas.openxmlformats.org/presentationml/2006/ole">
            <mc:AlternateContent xmlns:mc="http://schemas.openxmlformats.org/markup-compatibility/2006">
              <mc:Choice xmlns:v="urn:schemas-microsoft-com:vml" Requires="v">
                <p:oleObj spid="_x0000_s200753" r:id="rId6" imgW="7048500" imgH="4521200" progId="Visio.Drawing.11">
                  <p:embed/>
                </p:oleObj>
              </mc:Choice>
              <mc:Fallback>
                <p:oleObj r:id="rId6" imgW="7048500" imgH="4521200" progId="Visio.Drawing.11">
                  <p:embed/>
                  <p:pic>
                    <p:nvPicPr>
                      <p:cNvPr id="71685" name="Object 4">
                        <a:extLst>
                          <a:ext uri="{FF2B5EF4-FFF2-40B4-BE49-F238E27FC236}">
                            <a16:creationId xmlns:a16="http://schemas.microsoft.com/office/drawing/2014/main" id="{5BF9C71D-5F0B-8041-B4A0-CB92C6FF39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560" y="1700808"/>
                        <a:ext cx="7848872" cy="50448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5874747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5F340A8-B5EA-AA47-ACE6-099392213741}"/>
              </a:ext>
            </a:extLst>
          </p:cNvPr>
          <p:cNvSpPr>
            <a:spLocks noGrp="1" noChangeArrowheads="1"/>
          </p:cNvSpPr>
          <p:nvPr>
            <p:ph type="title"/>
          </p:nvPr>
        </p:nvSpPr>
        <p:spPr/>
        <p:txBody>
          <a:bodyPr/>
          <a:lstStyle/>
          <a:p>
            <a:pPr eaLnBrk="1" hangingPunct="1"/>
            <a:r>
              <a:rPr lang="zh-CN" altLang="en-US" sz="2800" dirty="0"/>
              <a:t> 稀疏矩阵的压缩存储</a:t>
            </a:r>
          </a:p>
        </p:txBody>
      </p:sp>
      <p:sp>
        <p:nvSpPr>
          <p:cNvPr id="72707" name="Rectangle 3">
            <a:extLst>
              <a:ext uri="{FF2B5EF4-FFF2-40B4-BE49-F238E27FC236}">
                <a16:creationId xmlns:a16="http://schemas.microsoft.com/office/drawing/2014/main" id="{2FD64217-9537-6C40-9472-98E2D6298B1A}"/>
              </a:ext>
            </a:extLst>
          </p:cNvPr>
          <p:cNvSpPr>
            <a:spLocks noGrp="1" noChangeArrowheads="1"/>
          </p:cNvSpPr>
          <p:nvPr>
            <p:ph type="body" idx="1"/>
          </p:nvPr>
        </p:nvSpPr>
        <p:spPr/>
        <p:txBody>
          <a:bodyPr/>
          <a:lstStyle/>
          <a:p>
            <a:pPr eaLnBrk="1" hangingPunct="1">
              <a:lnSpc>
                <a:spcPct val="80000"/>
              </a:lnSpc>
            </a:pPr>
            <a:r>
              <a:rPr lang="zh-CN" altLang="en-US" sz="1800"/>
              <a:t>（</a:t>
            </a:r>
            <a:r>
              <a:rPr lang="en-US" altLang="zh-CN" sz="1800"/>
              <a:t>3</a:t>
            </a:r>
            <a:r>
              <a:rPr lang="zh-CN" altLang="en-US" sz="1800"/>
              <a:t>）稀疏矩阵的销毁。</a:t>
            </a:r>
          </a:p>
          <a:p>
            <a:pPr eaLnBrk="1" hangingPunct="1">
              <a:lnSpc>
                <a:spcPct val="80000"/>
              </a:lnSpc>
            </a:pPr>
            <a:r>
              <a:rPr lang="en-US" altLang="zh-CN" sz="1800"/>
              <a:t>void DestroyMatrix(CrossList *M)</a:t>
            </a:r>
          </a:p>
          <a:p>
            <a:pPr eaLnBrk="1" hangingPunct="1">
              <a:lnSpc>
                <a:spcPct val="80000"/>
              </a:lnSpc>
            </a:pPr>
            <a:r>
              <a:rPr lang="en-US" altLang="zh-CN" sz="1800"/>
              <a:t>/*</a:t>
            </a:r>
            <a:r>
              <a:rPr lang="zh-CN" altLang="en-US" sz="1800"/>
              <a:t>销毁稀疏矩阵*</a:t>
            </a:r>
            <a:r>
              <a:rPr lang="en-US" altLang="zh-CN" sz="1800"/>
              <a:t>/</a:t>
            </a:r>
          </a:p>
          <a:p>
            <a:pPr eaLnBrk="1" hangingPunct="1">
              <a:lnSpc>
                <a:spcPct val="80000"/>
              </a:lnSpc>
            </a:pPr>
            <a:r>
              <a:rPr lang="en-US" altLang="zh-CN" sz="1800"/>
              <a:t>{ </a:t>
            </a:r>
          </a:p>
          <a:p>
            <a:pPr eaLnBrk="1" hangingPunct="1">
              <a:lnSpc>
                <a:spcPct val="80000"/>
              </a:lnSpc>
            </a:pPr>
            <a:r>
              <a:rPr lang="en-US" altLang="zh-CN" sz="1800"/>
              <a:t>	int i;</a:t>
            </a:r>
          </a:p>
          <a:p>
            <a:pPr eaLnBrk="1" hangingPunct="1">
              <a:lnSpc>
                <a:spcPct val="80000"/>
              </a:lnSpc>
            </a:pPr>
            <a:r>
              <a:rPr lang="en-US" altLang="zh-CN" sz="1800"/>
              <a:t>	OLink p,q;</a:t>
            </a:r>
          </a:p>
          <a:p>
            <a:pPr eaLnBrk="1" hangingPunct="1">
              <a:lnSpc>
                <a:spcPct val="80000"/>
              </a:lnSpc>
            </a:pPr>
            <a:r>
              <a:rPr lang="en-US" altLang="zh-CN" sz="1800"/>
              <a:t>	for(i=0;i&lt;M-&gt;m;i++)			/*</a:t>
            </a:r>
            <a:r>
              <a:rPr lang="zh-CN" altLang="en-US" sz="1800"/>
              <a:t>按行释放结点空间*</a:t>
            </a:r>
            <a:r>
              <a:rPr lang="en-US" altLang="zh-CN" sz="1800"/>
              <a:t>/</a:t>
            </a:r>
          </a:p>
          <a:p>
            <a:pPr eaLnBrk="1" hangingPunct="1">
              <a:lnSpc>
                <a:spcPct val="80000"/>
              </a:lnSpc>
            </a:pPr>
            <a:r>
              <a:rPr lang="en-US" altLang="zh-CN" sz="1800"/>
              <a:t>	{</a:t>
            </a:r>
          </a:p>
          <a:p>
            <a:pPr eaLnBrk="1" hangingPunct="1">
              <a:lnSpc>
                <a:spcPct val="80000"/>
              </a:lnSpc>
            </a:pPr>
            <a:r>
              <a:rPr lang="en-US" altLang="zh-CN" sz="1800"/>
              <a:t>		p=*(M-&gt;rowhead+i);</a:t>
            </a:r>
          </a:p>
          <a:p>
            <a:pPr eaLnBrk="1" hangingPunct="1">
              <a:lnSpc>
                <a:spcPct val="80000"/>
              </a:lnSpc>
            </a:pPr>
            <a:r>
              <a:rPr lang="en-US" altLang="zh-CN" sz="1800"/>
              <a:t>		while(p)</a:t>
            </a:r>
          </a:p>
          <a:p>
            <a:pPr eaLnBrk="1" hangingPunct="1">
              <a:lnSpc>
                <a:spcPct val="80000"/>
              </a:lnSpc>
            </a:pPr>
            <a:r>
              <a:rPr lang="en-US" altLang="zh-CN" sz="1800"/>
              <a:t>		{</a:t>
            </a:r>
          </a:p>
          <a:p>
            <a:pPr eaLnBrk="1" hangingPunct="1">
              <a:lnSpc>
                <a:spcPct val="80000"/>
              </a:lnSpc>
            </a:pPr>
            <a:r>
              <a:rPr lang="en-US" altLang="zh-CN" sz="1800"/>
              <a:t>			q=p;</a:t>
            </a:r>
          </a:p>
          <a:p>
            <a:pPr eaLnBrk="1" hangingPunct="1">
              <a:lnSpc>
                <a:spcPct val="80000"/>
              </a:lnSpc>
            </a:pPr>
            <a:r>
              <a:rPr lang="en-US" altLang="zh-CN" sz="1800"/>
              <a:t>			p=p-&gt;right;</a:t>
            </a:r>
          </a:p>
          <a:p>
            <a:pPr eaLnBrk="1" hangingPunct="1">
              <a:lnSpc>
                <a:spcPct val="80000"/>
              </a:lnSpc>
            </a:pPr>
            <a:r>
              <a:rPr lang="en-US" altLang="zh-CN" sz="1800"/>
              <a:t>			free(q);</a:t>
            </a:r>
          </a:p>
          <a:p>
            <a:pPr eaLnBrk="1" hangingPunct="1">
              <a:lnSpc>
                <a:spcPct val="80000"/>
              </a:lnSpc>
            </a:pPr>
            <a:r>
              <a:rPr lang="en-US" altLang="zh-CN" sz="1800"/>
              <a:t>		}</a:t>
            </a:r>
          </a:p>
          <a:p>
            <a:pPr eaLnBrk="1" hangingPunct="1">
              <a:lnSpc>
                <a:spcPct val="80000"/>
              </a:lnSpc>
            </a:pPr>
            <a:r>
              <a:rPr lang="en-US" altLang="zh-CN" sz="1800"/>
              <a:t>	}</a:t>
            </a:r>
          </a:p>
          <a:p>
            <a:pPr eaLnBrk="1" hangingPunct="1">
              <a:lnSpc>
                <a:spcPct val="80000"/>
              </a:lnSpc>
            </a:pPr>
            <a:r>
              <a:rPr lang="en-US" altLang="zh-CN" sz="1800"/>
              <a:t>	free(M-&gt;rowhead);</a:t>
            </a:r>
          </a:p>
          <a:p>
            <a:pPr eaLnBrk="1" hangingPunct="1">
              <a:lnSpc>
                <a:spcPct val="80000"/>
              </a:lnSpc>
            </a:pPr>
            <a:r>
              <a:rPr lang="en-US" altLang="zh-CN" sz="1800"/>
              <a:t>	free(M-&gt;colhead);</a:t>
            </a:r>
          </a:p>
          <a:p>
            <a:pPr eaLnBrk="1" hangingPunct="1">
              <a:lnSpc>
                <a:spcPct val="80000"/>
              </a:lnSpc>
            </a:pPr>
            <a:r>
              <a:rPr lang="en-US" altLang="zh-CN" sz="1800"/>
              <a:t>	InitMatrix(M);</a:t>
            </a:r>
          </a:p>
          <a:p>
            <a:pPr eaLnBrk="1" hangingPunct="1">
              <a:lnSpc>
                <a:spcPct val="80000"/>
              </a:lnSpc>
            </a:pPr>
            <a:r>
              <a:rPr lang="en-US" altLang="zh-CN" sz="1800"/>
              <a:t>}</a:t>
            </a:r>
          </a:p>
        </p:txBody>
      </p:sp>
    </p:spTree>
    <p:extLst>
      <p:ext uri="{BB962C8B-B14F-4D97-AF65-F5344CB8AC3E}">
        <p14:creationId xmlns:p14="http://schemas.microsoft.com/office/powerpoint/2010/main" val="112546179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图片 9">
            <a:extLst>
              <a:ext uri="{FF2B5EF4-FFF2-40B4-BE49-F238E27FC236}">
                <a16:creationId xmlns:a16="http://schemas.microsoft.com/office/drawing/2014/main" id="{68746A62-D81B-BD48-B26E-6CFD36A02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4" name="矩形: 圆角 16">
            <a:extLst>
              <a:ext uri="{FF2B5EF4-FFF2-40B4-BE49-F238E27FC236}">
                <a16:creationId xmlns:a16="http://schemas.microsoft.com/office/drawing/2014/main" id="{F2E93353-310D-C24F-A1EF-2BC36F1BE99A}"/>
              </a:ext>
            </a:extLst>
          </p:cNvPr>
          <p:cNvSpPr>
            <a:spLocks noChangeArrowheads="1"/>
          </p:cNvSpPr>
          <p:nvPr/>
        </p:nvSpPr>
        <p:spPr bwMode="auto">
          <a:xfrm>
            <a:off x="2576513" y="4991100"/>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79875" name="矩形: 圆角 15">
            <a:extLst>
              <a:ext uri="{FF2B5EF4-FFF2-40B4-BE49-F238E27FC236}">
                <a16:creationId xmlns:a16="http://schemas.microsoft.com/office/drawing/2014/main" id="{AA2644F0-B688-624C-B9AF-0300A4C850E6}"/>
              </a:ext>
            </a:extLst>
          </p:cNvPr>
          <p:cNvSpPr>
            <a:spLocks noChangeArrowheads="1"/>
          </p:cNvSpPr>
          <p:nvPr/>
        </p:nvSpPr>
        <p:spPr bwMode="auto">
          <a:xfrm>
            <a:off x="1631950" y="4991100"/>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C9370773-540D-4354-950A-A0FBC604CA52}"/>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F3450DE5-8D38-48DE-88B7-27868096E214}"/>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79878" name="文本框 12">
            <a:extLst>
              <a:ext uri="{FF2B5EF4-FFF2-40B4-BE49-F238E27FC236}">
                <a16:creationId xmlns:a16="http://schemas.microsoft.com/office/drawing/2014/main" id="{A84FC26A-E341-A644-801B-5E8522142035}"/>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036CFCCD-7FE4-4DAD-8850-1A5F90930A4F}"/>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4.4</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79880" name="文本框 14">
            <a:extLst>
              <a:ext uri="{FF2B5EF4-FFF2-40B4-BE49-F238E27FC236}">
                <a16:creationId xmlns:a16="http://schemas.microsoft.com/office/drawing/2014/main" id="{EC60B096-3227-6D4C-9BD3-4AFAED69E1D4}"/>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数组</a:t>
            </a:r>
          </a:p>
          <a:p>
            <a:pPr eaLnBrk="1" hangingPunct="1">
              <a:lnSpc>
                <a:spcPct val="150000"/>
              </a:lnSpc>
              <a:spcBef>
                <a:spcPct val="20000"/>
              </a:spcBef>
            </a:pPr>
            <a:r>
              <a:rPr lang="zh-CN" altLang="en-US" b="0">
                <a:solidFill>
                  <a:schemeClr val="bg1"/>
                </a:solidFill>
                <a:ea typeface="楷体_GB2312" pitchFamily="49" charset="-122"/>
                <a:sym typeface="+mn-lt"/>
              </a:rPr>
              <a:t>广义表</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B051F622-0AD6-4F62-BDC6-4EF99DE51C51}"/>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9981C74-DD1A-49B5-AA43-237CC4A6E240}"/>
              </a:ext>
            </a:extLst>
          </p:cNvPr>
          <p:cNvSpPr/>
          <p:nvPr/>
        </p:nvSpPr>
        <p:spPr bwMode="auto">
          <a:xfrm>
            <a:off x="468313" y="3068638"/>
            <a:ext cx="8337550" cy="1223962"/>
          </a:xfrm>
          <a:prstGeom prst="rect">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5537" name="日期占位符 1">
            <a:extLst>
              <a:ext uri="{FF2B5EF4-FFF2-40B4-BE49-F238E27FC236}">
                <a16:creationId xmlns:a16="http://schemas.microsoft.com/office/drawing/2014/main" id="{4F12A3D9-16E1-4956-9BE3-3B56953B50A0}"/>
              </a:ext>
            </a:extLst>
          </p:cNvPr>
          <p:cNvSpPr>
            <a:spLocks noGrp="1" noChangeArrowheads="1"/>
          </p:cNvSpPr>
          <p:nvPr>
            <p:ph type="dt" sz="quarter" idx="4294967295"/>
          </p:nvPr>
        </p:nvSpPr>
        <p:spPr bwMode="auto">
          <a:xfrm>
            <a:off x="4724400" y="6240463"/>
            <a:ext cx="4419600" cy="45720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a:latin typeface="+mn-lt"/>
                <a:ea typeface="+mn-ea"/>
                <a:cs typeface="+mn-ea"/>
                <a:sym typeface="+mn-lt"/>
              </a:rPr>
              <a:t>                            </a:t>
            </a:r>
          </a:p>
        </p:txBody>
      </p:sp>
      <p:sp>
        <p:nvSpPr>
          <p:cNvPr id="80899" name="Rectangle 2">
            <a:extLst>
              <a:ext uri="{FF2B5EF4-FFF2-40B4-BE49-F238E27FC236}">
                <a16:creationId xmlns:a16="http://schemas.microsoft.com/office/drawing/2014/main" id="{50E1FD79-0B25-2D4F-938B-39A3EE798730}"/>
              </a:ext>
            </a:extLst>
          </p:cNvPr>
          <p:cNvSpPr>
            <a:spLocks noChangeArrowheads="1"/>
          </p:cNvSpPr>
          <p:nvPr/>
        </p:nvSpPr>
        <p:spPr bwMode="auto">
          <a:xfrm>
            <a:off x="790575" y="131763"/>
            <a:ext cx="68246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a:t>
            </a:r>
          </a:p>
        </p:txBody>
      </p:sp>
      <p:sp>
        <p:nvSpPr>
          <p:cNvPr id="80900" name="Text Box 5">
            <a:extLst>
              <a:ext uri="{FF2B5EF4-FFF2-40B4-BE49-F238E27FC236}">
                <a16:creationId xmlns:a16="http://schemas.microsoft.com/office/drawing/2014/main" id="{69608D4B-4D81-1C4C-BDFD-9F224B846FD4}"/>
              </a:ext>
            </a:extLst>
          </p:cNvPr>
          <p:cNvSpPr txBox="1">
            <a:spLocks noChangeArrowheads="1"/>
          </p:cNvSpPr>
          <p:nvPr/>
        </p:nvSpPr>
        <p:spPr bwMode="auto">
          <a:xfrm>
            <a:off x="468313" y="1628775"/>
            <a:ext cx="8064500" cy="254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eaLnBrk="1" hangingPunct="1">
              <a:spcBef>
                <a:spcPct val="5000"/>
              </a:spcBef>
              <a:buClr>
                <a:srgbClr val="FF6600"/>
              </a:buClr>
              <a:buSzPct val="85000"/>
            </a:pPr>
            <a:r>
              <a:rPr lang="en-US" altLang="zh-CN" b="0">
                <a:ea typeface="楷体_GB2312" pitchFamily="49" charset="-122"/>
                <a:sym typeface="+mn-lt"/>
              </a:rPr>
              <a:t> </a:t>
            </a:r>
            <a:r>
              <a:rPr lang="zh-CN" altLang="en-US" b="0">
                <a:ea typeface="楷体_GB2312" pitchFamily="49" charset="-122"/>
                <a:sym typeface="+mn-lt"/>
              </a:rPr>
              <a:t>广义表（列表）：  </a:t>
            </a:r>
            <a:r>
              <a:rPr lang="en-US" altLang="zh-CN" b="0" i="1">
                <a:solidFill>
                  <a:srgbClr val="FF3300"/>
                </a:solidFill>
                <a:ea typeface="楷体_GB2312" pitchFamily="49" charset="-122"/>
                <a:sym typeface="+mn-lt"/>
              </a:rPr>
              <a:t>n</a:t>
            </a:r>
            <a:r>
              <a:rPr lang="en-US" altLang="zh-CN" b="0">
                <a:solidFill>
                  <a:srgbClr val="FF3300"/>
                </a:solidFill>
                <a:ea typeface="楷体_GB2312" pitchFamily="49" charset="-122"/>
                <a:sym typeface="+mn-lt"/>
              </a:rPr>
              <a:t> (</a:t>
            </a:r>
            <a:r>
              <a:rPr lang="en-US" altLang="zh-CN">
                <a:solidFill>
                  <a:srgbClr val="FF3300"/>
                </a:solidFill>
                <a:ea typeface="仿宋_GB2312" pitchFamily="49" charset="-122"/>
                <a:cs typeface="楷体_GB2312" pitchFamily="49" charset="-122"/>
                <a:sym typeface="Symbol" pitchFamily="2" charset="2"/>
              </a:rPr>
              <a:t></a:t>
            </a:r>
            <a:r>
              <a:rPr lang="en-US" altLang="zh-CN" b="0">
                <a:solidFill>
                  <a:srgbClr val="FF3300"/>
                </a:solidFill>
                <a:ea typeface="楷体_GB2312" pitchFamily="49" charset="-122"/>
                <a:sym typeface="+mn-lt"/>
              </a:rPr>
              <a:t> 0 )</a:t>
            </a:r>
            <a:r>
              <a:rPr lang="zh-CN" altLang="en-US" b="0">
                <a:solidFill>
                  <a:srgbClr val="FF3300"/>
                </a:solidFill>
                <a:ea typeface="楷体_GB2312" pitchFamily="49" charset="-122"/>
                <a:sym typeface="+mn-lt"/>
              </a:rPr>
              <a:t>个表元素组成的有限序列</a:t>
            </a:r>
            <a:r>
              <a:rPr lang="zh-CN" altLang="en-US" b="0">
                <a:ea typeface="楷体_GB2312" pitchFamily="49" charset="-122"/>
                <a:sym typeface="+mn-lt"/>
              </a:rPr>
              <a:t>，</a:t>
            </a:r>
          </a:p>
          <a:p>
            <a:pPr algn="just" eaLnBrk="1" hangingPunct="1">
              <a:spcBef>
                <a:spcPct val="5000"/>
              </a:spcBef>
              <a:buClr>
                <a:srgbClr val="FF6600"/>
              </a:buClr>
              <a:buSzPct val="85000"/>
              <a:buFont typeface="Wingdings" pitchFamily="2" charset="2"/>
              <a:buNone/>
            </a:pPr>
            <a:r>
              <a:rPr lang="zh-CN" altLang="en-US" b="0">
                <a:ea typeface="楷体_GB2312" pitchFamily="49" charset="-122"/>
                <a:sym typeface="+mn-lt"/>
              </a:rPr>
              <a:t>                                  记作</a:t>
            </a:r>
            <a:r>
              <a:rPr lang="en-US" altLang="zh-CN" b="0" i="1">
                <a:solidFill>
                  <a:srgbClr val="FF3300"/>
                </a:solidFill>
                <a:ea typeface="楷体_GB2312" pitchFamily="49" charset="-122"/>
                <a:sym typeface="+mn-lt"/>
              </a:rPr>
              <a:t>LS</a:t>
            </a:r>
            <a:r>
              <a:rPr lang="en-US" altLang="zh-CN" b="0">
                <a:solidFill>
                  <a:srgbClr val="FF3300"/>
                </a:solidFill>
                <a:ea typeface="楷体_GB2312" pitchFamily="49" charset="-122"/>
                <a:sym typeface="+mn-lt"/>
              </a:rPr>
              <a:t> =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0</a:t>
            </a:r>
            <a:r>
              <a:rPr lang="en-US" altLang="zh-CN" b="0">
                <a:solidFill>
                  <a:srgbClr val="FF3300"/>
                </a:solidFill>
                <a:ea typeface="楷体_GB2312" pitchFamily="49" charset="-122"/>
                <a:sym typeface="+mn-lt"/>
              </a:rPr>
              <a:t>,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1</a:t>
            </a:r>
            <a:r>
              <a:rPr lang="en-US" altLang="zh-CN" b="0">
                <a:solidFill>
                  <a:srgbClr val="FF3300"/>
                </a:solidFill>
                <a:ea typeface="楷体_GB2312" pitchFamily="49" charset="-122"/>
                <a:sym typeface="+mn-lt"/>
              </a:rPr>
              <a:t>, </a:t>
            </a:r>
            <a:r>
              <a:rPr lang="en-US" altLang="zh-CN" b="0" i="1">
                <a:solidFill>
                  <a:srgbClr val="FF3300"/>
                </a:solidFill>
                <a:ea typeface="楷体_GB2312" pitchFamily="49" charset="-122"/>
                <a:sym typeface="+mn-lt"/>
              </a:rPr>
              <a:t>a</a:t>
            </a:r>
            <a:r>
              <a:rPr lang="en-US" altLang="zh-CN" b="0" baseline="-25000">
                <a:solidFill>
                  <a:srgbClr val="FF3300"/>
                </a:solidFill>
                <a:ea typeface="楷体_GB2312" pitchFamily="49" charset="-122"/>
                <a:sym typeface="+mn-lt"/>
              </a:rPr>
              <a:t>2</a:t>
            </a:r>
            <a:r>
              <a:rPr lang="en-US" altLang="zh-CN" b="0">
                <a:solidFill>
                  <a:srgbClr val="FF3300"/>
                </a:solidFill>
                <a:ea typeface="楷体_GB2312" pitchFamily="49" charset="-122"/>
                <a:sym typeface="+mn-lt"/>
              </a:rPr>
              <a:t>, …, </a:t>
            </a:r>
            <a:r>
              <a:rPr lang="en-US" altLang="zh-CN" b="0" i="1">
                <a:solidFill>
                  <a:srgbClr val="FF3300"/>
                </a:solidFill>
                <a:ea typeface="楷体_GB2312" pitchFamily="49" charset="-122"/>
                <a:sym typeface="+mn-lt"/>
              </a:rPr>
              <a:t>a</a:t>
            </a:r>
            <a:r>
              <a:rPr lang="en-US" altLang="zh-CN" b="0" i="1" baseline="-25000">
                <a:solidFill>
                  <a:srgbClr val="FF3300"/>
                </a:solidFill>
                <a:ea typeface="楷体_GB2312" pitchFamily="49" charset="-122"/>
                <a:sym typeface="+mn-lt"/>
              </a:rPr>
              <a:t>n</a:t>
            </a:r>
            <a:r>
              <a:rPr lang="en-US" altLang="zh-CN" b="0" baseline="-25000">
                <a:solidFill>
                  <a:srgbClr val="FF3300"/>
                </a:solidFill>
                <a:ea typeface="楷体_GB2312" pitchFamily="49" charset="-122"/>
                <a:sym typeface="+mn-lt"/>
              </a:rPr>
              <a:t>-1</a:t>
            </a:r>
            <a:r>
              <a:rPr lang="en-US" altLang="zh-CN" b="0">
                <a:solidFill>
                  <a:srgbClr val="FF3300"/>
                </a:solidFill>
                <a:ea typeface="楷体_GB2312" pitchFamily="49" charset="-122"/>
                <a:sym typeface="+mn-lt"/>
              </a:rPr>
              <a:t>)</a:t>
            </a:r>
          </a:p>
          <a:p>
            <a:pPr algn="just" eaLnBrk="1" hangingPunct="1">
              <a:spcBef>
                <a:spcPct val="5000"/>
              </a:spcBef>
              <a:buClr>
                <a:srgbClr val="FF6600"/>
              </a:buClr>
              <a:buSzPct val="85000"/>
              <a:buFont typeface="Wingdings" pitchFamily="2" charset="2"/>
              <a:buNone/>
            </a:pPr>
            <a:endParaRPr lang="en-US" altLang="zh-CN" b="0">
              <a:ea typeface="楷体_GB2312" pitchFamily="49" charset="-122"/>
              <a:sym typeface="+mn-lt"/>
            </a:endParaRPr>
          </a:p>
          <a:p>
            <a:pPr algn="just" eaLnBrk="1" hangingPunct="1">
              <a:spcBef>
                <a:spcPct val="5000"/>
              </a:spcBef>
            </a:pPr>
            <a:r>
              <a:rPr lang="en-US" altLang="zh-CN" b="0">
                <a:ea typeface="楷体_GB2312" pitchFamily="49" charset="-122"/>
                <a:sym typeface="+mn-lt"/>
              </a:rPr>
              <a:t>    </a:t>
            </a:r>
            <a:r>
              <a:rPr lang="en-US" altLang="zh-CN" b="0" i="1">
                <a:solidFill>
                  <a:srgbClr val="FF3300"/>
                </a:solidFill>
                <a:ea typeface="楷体_GB2312" pitchFamily="49" charset="-122"/>
                <a:sym typeface="+mn-lt"/>
              </a:rPr>
              <a:t>LS</a:t>
            </a:r>
            <a:r>
              <a:rPr lang="zh-CN" altLang="zh-CN" b="0">
                <a:ea typeface="楷体_GB2312" pitchFamily="49" charset="-122"/>
                <a:sym typeface="+mn-lt"/>
              </a:rPr>
              <a:t>是表名，</a:t>
            </a:r>
            <a:r>
              <a:rPr lang="en-US" altLang="zh-CN" b="0" i="1">
                <a:solidFill>
                  <a:srgbClr val="FF3300"/>
                </a:solidFill>
                <a:ea typeface="楷体_GB2312" pitchFamily="49" charset="-122"/>
                <a:sym typeface="+mn-lt"/>
              </a:rPr>
              <a:t>a</a:t>
            </a:r>
            <a:r>
              <a:rPr lang="en-US" altLang="zh-CN" b="0" i="1" baseline="-25000">
                <a:solidFill>
                  <a:srgbClr val="FF3300"/>
                </a:solidFill>
                <a:ea typeface="楷体_GB2312" pitchFamily="49" charset="-122"/>
                <a:sym typeface="+mn-lt"/>
              </a:rPr>
              <a:t>i</a:t>
            </a:r>
            <a:r>
              <a:rPr lang="zh-CN" altLang="zh-CN" b="0">
                <a:ea typeface="楷体_GB2312" pitchFamily="49" charset="-122"/>
                <a:sym typeface="+mn-lt"/>
              </a:rPr>
              <a:t>是表元素，它可以是表 </a:t>
            </a:r>
            <a:r>
              <a:rPr lang="en-US" altLang="zh-CN" b="0">
                <a:ea typeface="楷体_GB2312" pitchFamily="49" charset="-122"/>
                <a:sym typeface="+mn-lt"/>
              </a:rPr>
              <a:t>(</a:t>
            </a:r>
            <a:r>
              <a:rPr lang="zh-CN" altLang="en-US" b="0">
                <a:ea typeface="楷体_GB2312" pitchFamily="49" charset="-122"/>
                <a:sym typeface="+mn-lt"/>
              </a:rPr>
              <a:t>称为</a:t>
            </a:r>
            <a:r>
              <a:rPr lang="zh-CN" altLang="en-US" b="0">
                <a:solidFill>
                  <a:schemeClr val="accent2"/>
                </a:solidFill>
                <a:ea typeface="楷体_GB2312" pitchFamily="49" charset="-122"/>
                <a:sym typeface="+mn-lt"/>
              </a:rPr>
              <a:t>子表</a:t>
            </a:r>
            <a:r>
              <a:rPr lang="en-US" altLang="zh-CN" b="0">
                <a:ea typeface="楷体_GB2312" pitchFamily="49" charset="-122"/>
                <a:sym typeface="+mn-lt"/>
              </a:rPr>
              <a:t>)</a:t>
            </a:r>
            <a:r>
              <a:rPr lang="zh-CN" altLang="en-US" b="0">
                <a:ea typeface="楷体_GB2312" pitchFamily="49" charset="-122"/>
                <a:sym typeface="+mn-lt"/>
              </a:rPr>
              <a:t>，可以是数据元素</a:t>
            </a:r>
            <a:r>
              <a:rPr lang="en-US" altLang="zh-CN" b="0">
                <a:ea typeface="楷体_GB2312" pitchFamily="49" charset="-122"/>
                <a:sym typeface="+mn-lt"/>
              </a:rPr>
              <a:t>(</a:t>
            </a:r>
            <a:r>
              <a:rPr lang="zh-CN" altLang="en-US" b="0">
                <a:ea typeface="楷体_GB2312" pitchFamily="49" charset="-122"/>
                <a:sym typeface="+mn-lt"/>
              </a:rPr>
              <a:t>称为</a:t>
            </a:r>
            <a:r>
              <a:rPr lang="zh-CN" altLang="en-US" b="0">
                <a:solidFill>
                  <a:schemeClr val="accent2"/>
                </a:solidFill>
                <a:ea typeface="楷体_GB2312" pitchFamily="49" charset="-122"/>
                <a:sym typeface="+mn-lt"/>
              </a:rPr>
              <a:t>原子</a:t>
            </a:r>
            <a:r>
              <a:rPr lang="en-US" altLang="zh-CN" b="0">
                <a:ea typeface="楷体_GB2312" pitchFamily="49" charset="-122"/>
                <a:sym typeface="+mn-lt"/>
              </a:rPr>
              <a:t>)</a:t>
            </a:r>
            <a:r>
              <a:rPr lang="zh-CN" altLang="en-US" b="0">
                <a:ea typeface="楷体_GB2312" pitchFamily="49" charset="-122"/>
                <a:sym typeface="+mn-lt"/>
              </a:rPr>
              <a:t>。 </a:t>
            </a:r>
            <a:r>
              <a:rPr lang="en-US" altLang="zh-CN" b="0" i="1">
                <a:solidFill>
                  <a:srgbClr val="FF3300"/>
                </a:solidFill>
                <a:ea typeface="楷体_GB2312" pitchFamily="49" charset="-122"/>
                <a:sym typeface="+mn-lt"/>
              </a:rPr>
              <a:t>n</a:t>
            </a:r>
            <a:r>
              <a:rPr lang="zh-CN" altLang="zh-CN" b="0">
                <a:ea typeface="楷体_GB2312" pitchFamily="49" charset="-122"/>
                <a:sym typeface="+mn-lt"/>
              </a:rPr>
              <a:t>为表的长度。</a:t>
            </a:r>
            <a:r>
              <a:rPr lang="en-US" altLang="zh-CN" b="0" i="1">
                <a:ea typeface="楷体_GB2312" pitchFamily="49" charset="-122"/>
                <a:sym typeface="+mn-lt"/>
              </a:rPr>
              <a:t>n</a:t>
            </a:r>
            <a:r>
              <a:rPr lang="en-US" altLang="zh-CN" b="0">
                <a:ea typeface="楷体_GB2312" pitchFamily="49" charset="-122"/>
                <a:sym typeface="+mn-lt"/>
              </a:rPr>
              <a:t> = 0 </a:t>
            </a:r>
            <a:r>
              <a:rPr lang="zh-CN" altLang="zh-CN" b="0">
                <a:ea typeface="楷体_GB2312" pitchFamily="49" charset="-122"/>
                <a:sym typeface="+mn-lt"/>
              </a:rPr>
              <a:t>的广义表为空表。</a:t>
            </a:r>
          </a:p>
        </p:txBody>
      </p:sp>
      <p:sp>
        <p:nvSpPr>
          <p:cNvPr id="9" name="Shape 26">
            <a:extLst>
              <a:ext uri="{FF2B5EF4-FFF2-40B4-BE49-F238E27FC236}">
                <a16:creationId xmlns:a16="http://schemas.microsoft.com/office/drawing/2014/main" id="{7D98D3BE-C00F-4C55-9D09-718EAA9316C5}"/>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5" name="Text Box 3">
            <a:extLst>
              <a:ext uri="{FF2B5EF4-FFF2-40B4-BE49-F238E27FC236}">
                <a16:creationId xmlns:a16="http://schemas.microsoft.com/office/drawing/2014/main" id="{94D9C45E-E35D-F448-B619-DC3BE857CF3C}"/>
              </a:ext>
            </a:extLst>
          </p:cNvPr>
          <p:cNvSpPr txBox="1">
            <a:spLocks noChangeArrowheads="1"/>
          </p:cNvSpPr>
          <p:nvPr/>
        </p:nvSpPr>
        <p:spPr bwMode="auto">
          <a:xfrm>
            <a:off x="1585913" y="1714500"/>
            <a:ext cx="6996112"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5000"/>
              </a:lnSpc>
              <a:buClr>
                <a:schemeClr val="accent2"/>
              </a:buClr>
            </a:pPr>
            <a:r>
              <a:rPr lang="zh-CN" altLang="en-US" sz="2800" b="0">
                <a:ea typeface="楷体_GB2312" pitchFamily="49" charset="-122"/>
                <a:sym typeface="+mn-lt"/>
              </a:rPr>
              <a:t>线性表的成分都是结构上不可分的单元素</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广义表的成分可以是单元素，也可以是有结构的表</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线性表是一种特殊的广义表</a:t>
            </a:r>
          </a:p>
          <a:p>
            <a:pPr eaLnBrk="1" hangingPunct="1">
              <a:lnSpc>
                <a:spcPct val="105000"/>
              </a:lnSpc>
              <a:buClr>
                <a:schemeClr val="accent2"/>
              </a:buClr>
              <a:buFont typeface="Wingdings" pitchFamily="2" charset="2"/>
              <a:buChar char="Ø"/>
            </a:pPr>
            <a:endParaRPr lang="zh-CN" altLang="en-US" sz="2800" b="0">
              <a:ea typeface="楷体_GB2312" pitchFamily="49" charset="-122"/>
              <a:sym typeface="+mn-lt"/>
            </a:endParaRPr>
          </a:p>
          <a:p>
            <a:pPr eaLnBrk="1" hangingPunct="1">
              <a:lnSpc>
                <a:spcPct val="105000"/>
              </a:lnSpc>
              <a:buClr>
                <a:schemeClr val="accent2"/>
              </a:buClr>
            </a:pPr>
            <a:r>
              <a:rPr lang="zh-CN" altLang="en-US" sz="2800" b="0">
                <a:ea typeface="楷体_GB2312" pitchFamily="49" charset="-122"/>
                <a:sym typeface="+mn-lt"/>
              </a:rPr>
              <a:t>广义表不一定是线性表，也不一定是线性结构</a:t>
            </a:r>
          </a:p>
        </p:txBody>
      </p:sp>
      <p:sp>
        <p:nvSpPr>
          <p:cNvPr id="81922" name="Rectangle 4">
            <a:extLst>
              <a:ext uri="{FF2B5EF4-FFF2-40B4-BE49-F238E27FC236}">
                <a16:creationId xmlns:a16="http://schemas.microsoft.com/office/drawing/2014/main" id="{8421D0CA-95B8-894B-91EF-187814DE4236}"/>
              </a:ext>
            </a:extLst>
          </p:cNvPr>
          <p:cNvSpPr>
            <a:spLocks noChangeArrowheads="1"/>
          </p:cNvSpPr>
          <p:nvPr/>
        </p:nvSpPr>
        <p:spPr bwMode="auto">
          <a:xfrm>
            <a:off x="900113" y="233363"/>
            <a:ext cx="47879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广义表与线性表的区别？</a:t>
            </a:r>
          </a:p>
        </p:txBody>
      </p:sp>
      <p:grpSp>
        <p:nvGrpSpPr>
          <p:cNvPr id="80902" name="Group 3">
            <a:extLst>
              <a:ext uri="{FF2B5EF4-FFF2-40B4-BE49-F238E27FC236}">
                <a16:creationId xmlns:a16="http://schemas.microsoft.com/office/drawing/2014/main" id="{285B1213-36C0-6B4C-BA77-142E7D5179BE}"/>
              </a:ext>
            </a:extLst>
          </p:cNvPr>
          <p:cNvGrpSpPr>
            <a:grpSpLocks/>
          </p:cNvGrpSpPr>
          <p:nvPr/>
        </p:nvGrpSpPr>
        <p:grpSpPr bwMode="auto">
          <a:xfrm>
            <a:off x="696913" y="5000625"/>
            <a:ext cx="660400" cy="660400"/>
            <a:chOff x="5193547" y="4408417"/>
            <a:chExt cx="831273" cy="831273"/>
          </a:xfrm>
        </p:grpSpPr>
        <p:sp>
          <p:nvSpPr>
            <p:cNvPr id="31" name="Oval 4">
              <a:extLst>
                <a:ext uri="{FF2B5EF4-FFF2-40B4-BE49-F238E27FC236}">
                  <a16:creationId xmlns:a16="http://schemas.microsoft.com/office/drawing/2014/main" id="{DDD79CB4-D0BB-40AE-8285-64BF17EED542}"/>
                </a:ext>
              </a:extLst>
            </p:cNvPr>
            <p:cNvSpPr/>
            <p:nvPr/>
          </p:nvSpPr>
          <p:spPr>
            <a:xfrm>
              <a:off x="5193547" y="4408417"/>
              <a:ext cx="831273" cy="831273"/>
            </a:xfrm>
            <a:prstGeom prst="ellipse">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grpSp>
          <p:nvGrpSpPr>
            <p:cNvPr id="32" name="Group 5">
              <a:extLst>
                <a:ext uri="{FF2B5EF4-FFF2-40B4-BE49-F238E27FC236}">
                  <a16:creationId xmlns:a16="http://schemas.microsoft.com/office/drawing/2014/main" id="{6B638FEF-A6B9-453E-A0CF-964DA3B3B49B}"/>
                </a:ext>
              </a:extLst>
            </p:cNvPr>
            <p:cNvGrpSpPr/>
            <p:nvPr/>
          </p:nvGrpSpPr>
          <p:grpSpPr>
            <a:xfrm>
              <a:off x="5389057" y="4600732"/>
              <a:ext cx="464344" cy="465138"/>
              <a:chOff x="9145588" y="4435475"/>
              <a:chExt cx="464344" cy="465138"/>
            </a:xfrm>
            <a:solidFill>
              <a:sysClr val="window" lastClr="FFFFFF"/>
            </a:solidFill>
          </p:grpSpPr>
          <p:sp>
            <p:nvSpPr>
              <p:cNvPr id="33" name="AutoShape 7">
                <a:extLst>
                  <a:ext uri="{FF2B5EF4-FFF2-40B4-BE49-F238E27FC236}">
                    <a16:creationId xmlns:a16="http://schemas.microsoft.com/office/drawing/2014/main" id="{C64408C3-6FFD-4C46-BE78-ECADE11D4493}"/>
                  </a:ext>
                </a:extLst>
              </p:cNvPr>
              <p:cNvSpPr>
                <a:spLocks/>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4" name="AutoShape 8">
                <a:extLst>
                  <a:ext uri="{FF2B5EF4-FFF2-40B4-BE49-F238E27FC236}">
                    <a16:creationId xmlns:a16="http://schemas.microsoft.com/office/drawing/2014/main" id="{AC107606-5436-43C2-BE48-F8CBBA2031EF}"/>
                  </a:ext>
                </a:extLst>
              </p:cNvPr>
              <p:cNvSpPr>
                <a:spLocks/>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5" name="AutoShape 9">
                <a:extLst>
                  <a:ext uri="{FF2B5EF4-FFF2-40B4-BE49-F238E27FC236}">
                    <a16:creationId xmlns:a16="http://schemas.microsoft.com/office/drawing/2014/main" id="{EABD9410-63F3-4D53-8486-9C7877701E44}"/>
                  </a:ext>
                </a:extLst>
              </p:cNvPr>
              <p:cNvSpPr>
                <a:spLocks/>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6" name="AutoShape 10">
                <a:extLst>
                  <a:ext uri="{FF2B5EF4-FFF2-40B4-BE49-F238E27FC236}">
                    <a16:creationId xmlns:a16="http://schemas.microsoft.com/office/drawing/2014/main" id="{72B30185-380B-4A2C-A004-E6B64D5FA38E}"/>
                  </a:ext>
                </a:extLst>
              </p:cNvPr>
              <p:cNvSpPr>
                <a:spLocks/>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7" name="AutoShape 11">
                <a:extLst>
                  <a:ext uri="{FF2B5EF4-FFF2-40B4-BE49-F238E27FC236}">
                    <a16:creationId xmlns:a16="http://schemas.microsoft.com/office/drawing/2014/main" id="{FF8FE763-ECB2-4352-8192-7F06E1F694D3}"/>
                  </a:ext>
                </a:extLst>
              </p:cNvPr>
              <p:cNvSpPr>
                <a:spLocks/>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8" name="AutoShape 12">
                <a:extLst>
                  <a:ext uri="{FF2B5EF4-FFF2-40B4-BE49-F238E27FC236}">
                    <a16:creationId xmlns:a16="http://schemas.microsoft.com/office/drawing/2014/main" id="{5D13AF70-92A2-4731-8F7C-B136DC964276}"/>
                  </a:ext>
                </a:extLst>
              </p:cNvPr>
              <p:cNvSpPr>
                <a:spLocks/>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39" name="AutoShape 13">
                <a:extLst>
                  <a:ext uri="{FF2B5EF4-FFF2-40B4-BE49-F238E27FC236}">
                    <a16:creationId xmlns:a16="http://schemas.microsoft.com/office/drawing/2014/main" id="{129879EF-D093-4DEA-AC6D-B08B7BF2D00D}"/>
                  </a:ext>
                </a:extLst>
              </p:cNvPr>
              <p:cNvSpPr>
                <a:spLocks/>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0" name="AutoShape 14">
                <a:extLst>
                  <a:ext uri="{FF2B5EF4-FFF2-40B4-BE49-F238E27FC236}">
                    <a16:creationId xmlns:a16="http://schemas.microsoft.com/office/drawing/2014/main" id="{306EB75E-5243-4143-AD77-1C5A80B42539}"/>
                  </a:ext>
                </a:extLst>
              </p:cNvPr>
              <p:cNvSpPr>
                <a:spLocks/>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1" name="AutoShape 15">
                <a:extLst>
                  <a:ext uri="{FF2B5EF4-FFF2-40B4-BE49-F238E27FC236}">
                    <a16:creationId xmlns:a16="http://schemas.microsoft.com/office/drawing/2014/main" id="{345C2CFA-D894-4AB0-959A-3F086AB024E8}"/>
                  </a:ext>
                </a:extLst>
              </p:cNvPr>
              <p:cNvSpPr>
                <a:spLocks/>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grpSp>
        <p:nvGrpSpPr>
          <p:cNvPr id="80903" name="Group 15">
            <a:extLst>
              <a:ext uri="{FF2B5EF4-FFF2-40B4-BE49-F238E27FC236}">
                <a16:creationId xmlns:a16="http://schemas.microsoft.com/office/drawing/2014/main" id="{6BD19B2B-FC31-6347-9259-86B8CC8245D9}"/>
              </a:ext>
            </a:extLst>
          </p:cNvPr>
          <p:cNvGrpSpPr>
            <a:grpSpLocks/>
          </p:cNvGrpSpPr>
          <p:nvPr/>
        </p:nvGrpSpPr>
        <p:grpSpPr bwMode="auto">
          <a:xfrm>
            <a:off x="696913" y="2747963"/>
            <a:ext cx="660400" cy="660400"/>
            <a:chOff x="6253939" y="2516220"/>
            <a:chExt cx="831273" cy="831273"/>
          </a:xfrm>
        </p:grpSpPr>
        <p:sp>
          <p:nvSpPr>
            <p:cNvPr id="43" name="Oval 16">
              <a:extLst>
                <a:ext uri="{FF2B5EF4-FFF2-40B4-BE49-F238E27FC236}">
                  <a16:creationId xmlns:a16="http://schemas.microsoft.com/office/drawing/2014/main" id="{EF0BE7FE-12CA-437A-9043-FB5DA5A73050}"/>
                </a:ext>
              </a:extLst>
            </p:cNvPr>
            <p:cNvSpPr/>
            <p:nvPr/>
          </p:nvSpPr>
          <p:spPr>
            <a:xfrm>
              <a:off x="6253939" y="2516220"/>
              <a:ext cx="831273" cy="831273"/>
            </a:xfrm>
            <a:prstGeom prst="ellipse">
              <a:avLst/>
            </a:prstGeom>
            <a:solidFill>
              <a:srgbClr val="C0504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sp>
          <p:nvSpPr>
            <p:cNvPr id="44" name="AutoShape 117">
              <a:extLst>
                <a:ext uri="{FF2B5EF4-FFF2-40B4-BE49-F238E27FC236}">
                  <a16:creationId xmlns:a16="http://schemas.microsoft.com/office/drawing/2014/main" id="{F4FD96F0-D628-4133-AC1B-30C73EB52E0E}"/>
                </a:ext>
              </a:extLst>
            </p:cNvPr>
            <p:cNvSpPr>
              <a:spLocks/>
            </p:cNvSpPr>
            <p:nvPr/>
          </p:nvSpPr>
          <p:spPr bwMode="auto">
            <a:xfrm>
              <a:off x="6437778" y="2771996"/>
              <a:ext cx="463595" cy="347696"/>
            </a:xfrm>
            <a:custGeom>
              <a:avLst/>
              <a:gdLst>
                <a:gd name="T0" fmla="+- 0 10799 1"/>
                <a:gd name="T1" fmla="*/ T0 w 21596"/>
                <a:gd name="T2" fmla="*/ 10800 h 21600"/>
                <a:gd name="T3" fmla="+- 0 10799 1"/>
                <a:gd name="T4" fmla="*/ T3 w 21596"/>
                <a:gd name="T5" fmla="*/ 10800 h 21600"/>
                <a:gd name="T6" fmla="+- 0 10799 1"/>
                <a:gd name="T7" fmla="*/ T6 w 21596"/>
                <a:gd name="T8" fmla="*/ 10800 h 21600"/>
                <a:gd name="T9" fmla="+- 0 10799 1"/>
                <a:gd name="T10" fmla="*/ T9 w 21596"/>
                <a:gd name="T11" fmla="*/ 10800 h 21600"/>
              </a:gdLst>
              <a:ahLst/>
              <a:cxnLst>
                <a:cxn ang="0">
                  <a:pos x="T1" y="T2"/>
                </a:cxn>
                <a:cxn ang="0">
                  <a:pos x="T4" y="T5"/>
                </a:cxn>
                <a:cxn ang="0">
                  <a:pos x="T7" y="T8"/>
                </a:cxn>
                <a:cxn ang="0">
                  <a:pos x="T10" y="T11"/>
                </a:cxn>
              </a:cxnLst>
              <a:rect l="0" t="0" r="r" b="b"/>
              <a:pathLst>
                <a:path w="21596" h="21600">
                  <a:moveTo>
                    <a:pt x="4511" y="2151"/>
                  </a:moveTo>
                  <a:lnTo>
                    <a:pt x="6064" y="3877"/>
                  </a:lnTo>
                  <a:lnTo>
                    <a:pt x="4246" y="6302"/>
                  </a:lnTo>
                  <a:lnTo>
                    <a:pt x="1353" y="6302"/>
                  </a:lnTo>
                  <a:cubicBezTo>
                    <a:pt x="1353" y="6302"/>
                    <a:pt x="4511" y="2151"/>
                    <a:pt x="4511" y="2151"/>
                  </a:cubicBezTo>
                  <a:close/>
                  <a:moveTo>
                    <a:pt x="17348" y="6302"/>
                  </a:moveTo>
                  <a:lnTo>
                    <a:pt x="15531" y="3877"/>
                  </a:lnTo>
                  <a:lnTo>
                    <a:pt x="17082" y="2153"/>
                  </a:lnTo>
                  <a:lnTo>
                    <a:pt x="20191" y="6302"/>
                  </a:lnTo>
                  <a:cubicBezTo>
                    <a:pt x="20191" y="6302"/>
                    <a:pt x="17348" y="6302"/>
                    <a:pt x="17348" y="6302"/>
                  </a:cubicBezTo>
                  <a:close/>
                  <a:moveTo>
                    <a:pt x="17264" y="7202"/>
                  </a:moveTo>
                  <a:lnTo>
                    <a:pt x="19663" y="7202"/>
                  </a:lnTo>
                  <a:lnTo>
                    <a:pt x="13021" y="16638"/>
                  </a:lnTo>
                  <a:cubicBezTo>
                    <a:pt x="13021" y="16638"/>
                    <a:pt x="17264" y="7202"/>
                    <a:pt x="17264" y="7202"/>
                  </a:cubicBezTo>
                  <a:close/>
                  <a:moveTo>
                    <a:pt x="8574" y="16637"/>
                  </a:moveTo>
                  <a:lnTo>
                    <a:pt x="1933" y="7202"/>
                  </a:lnTo>
                  <a:lnTo>
                    <a:pt x="4330" y="7202"/>
                  </a:lnTo>
                  <a:cubicBezTo>
                    <a:pt x="4330" y="7202"/>
                    <a:pt x="8574" y="16637"/>
                    <a:pt x="8574" y="16637"/>
                  </a:cubicBezTo>
                  <a:close/>
                  <a:moveTo>
                    <a:pt x="8429" y="7202"/>
                  </a:moveTo>
                  <a:lnTo>
                    <a:pt x="10084" y="18249"/>
                  </a:lnTo>
                  <a:lnTo>
                    <a:pt x="5117" y="7202"/>
                  </a:lnTo>
                  <a:cubicBezTo>
                    <a:pt x="5117" y="7202"/>
                    <a:pt x="8429" y="7202"/>
                    <a:pt x="8429" y="7202"/>
                  </a:cubicBezTo>
                  <a:close/>
                  <a:moveTo>
                    <a:pt x="6584" y="4456"/>
                  </a:moveTo>
                  <a:lnTo>
                    <a:pt x="8246" y="6302"/>
                  </a:lnTo>
                  <a:lnTo>
                    <a:pt x="5200" y="6302"/>
                  </a:lnTo>
                  <a:cubicBezTo>
                    <a:pt x="5200" y="6302"/>
                    <a:pt x="6584" y="4456"/>
                    <a:pt x="6584" y="4456"/>
                  </a:cubicBezTo>
                  <a:close/>
                  <a:moveTo>
                    <a:pt x="6543" y="3238"/>
                  </a:moveTo>
                  <a:lnTo>
                    <a:pt x="5250" y="1800"/>
                  </a:lnTo>
                  <a:lnTo>
                    <a:pt x="7621" y="1800"/>
                  </a:lnTo>
                  <a:cubicBezTo>
                    <a:pt x="7621" y="1800"/>
                    <a:pt x="6543" y="3238"/>
                    <a:pt x="6543" y="3238"/>
                  </a:cubicBezTo>
                  <a:close/>
                  <a:moveTo>
                    <a:pt x="10797" y="3466"/>
                  </a:moveTo>
                  <a:lnTo>
                    <a:pt x="9299" y="1800"/>
                  </a:lnTo>
                  <a:lnTo>
                    <a:pt x="12296" y="1800"/>
                  </a:lnTo>
                  <a:cubicBezTo>
                    <a:pt x="12296" y="1800"/>
                    <a:pt x="10797" y="3466"/>
                    <a:pt x="10797" y="3466"/>
                  </a:cubicBezTo>
                  <a:close/>
                  <a:moveTo>
                    <a:pt x="13974" y="1800"/>
                  </a:moveTo>
                  <a:lnTo>
                    <a:pt x="16345" y="1800"/>
                  </a:lnTo>
                  <a:lnTo>
                    <a:pt x="15052" y="3238"/>
                  </a:lnTo>
                  <a:cubicBezTo>
                    <a:pt x="15052" y="3238"/>
                    <a:pt x="13974" y="1800"/>
                    <a:pt x="13974" y="1800"/>
                  </a:cubicBezTo>
                  <a:close/>
                  <a:moveTo>
                    <a:pt x="13349" y="6302"/>
                  </a:moveTo>
                  <a:lnTo>
                    <a:pt x="15011" y="4456"/>
                  </a:lnTo>
                  <a:lnTo>
                    <a:pt x="16394" y="6302"/>
                  </a:lnTo>
                  <a:cubicBezTo>
                    <a:pt x="16394" y="6302"/>
                    <a:pt x="13349" y="6302"/>
                    <a:pt x="13349" y="6302"/>
                  </a:cubicBezTo>
                  <a:close/>
                  <a:moveTo>
                    <a:pt x="13166" y="7202"/>
                  </a:moveTo>
                  <a:lnTo>
                    <a:pt x="16478" y="7202"/>
                  </a:lnTo>
                  <a:lnTo>
                    <a:pt x="11511" y="18249"/>
                  </a:lnTo>
                  <a:cubicBezTo>
                    <a:pt x="11511" y="18249"/>
                    <a:pt x="13166" y="7202"/>
                    <a:pt x="13166" y="7202"/>
                  </a:cubicBezTo>
                  <a:close/>
                  <a:moveTo>
                    <a:pt x="12478" y="7202"/>
                  </a:moveTo>
                  <a:lnTo>
                    <a:pt x="10797" y="18414"/>
                  </a:lnTo>
                  <a:lnTo>
                    <a:pt x="9117" y="7202"/>
                  </a:lnTo>
                  <a:cubicBezTo>
                    <a:pt x="9117" y="7202"/>
                    <a:pt x="12478" y="7202"/>
                    <a:pt x="12478" y="7202"/>
                  </a:cubicBezTo>
                  <a:close/>
                  <a:moveTo>
                    <a:pt x="8773" y="5716"/>
                  </a:moveTo>
                  <a:lnTo>
                    <a:pt x="7064" y="3817"/>
                  </a:lnTo>
                  <a:lnTo>
                    <a:pt x="8426" y="2000"/>
                  </a:lnTo>
                  <a:lnTo>
                    <a:pt x="10270" y="4051"/>
                  </a:lnTo>
                  <a:cubicBezTo>
                    <a:pt x="10270" y="4051"/>
                    <a:pt x="8773" y="5716"/>
                    <a:pt x="8773" y="5716"/>
                  </a:cubicBezTo>
                  <a:close/>
                  <a:moveTo>
                    <a:pt x="11325" y="4051"/>
                  </a:moveTo>
                  <a:lnTo>
                    <a:pt x="13169" y="2000"/>
                  </a:lnTo>
                  <a:lnTo>
                    <a:pt x="14531" y="3817"/>
                  </a:lnTo>
                  <a:lnTo>
                    <a:pt x="12822" y="5716"/>
                  </a:lnTo>
                  <a:cubicBezTo>
                    <a:pt x="12822" y="5716"/>
                    <a:pt x="11325" y="4051"/>
                    <a:pt x="11325" y="4051"/>
                  </a:cubicBezTo>
                  <a:close/>
                  <a:moveTo>
                    <a:pt x="12296" y="6302"/>
                  </a:moveTo>
                  <a:lnTo>
                    <a:pt x="9299" y="6302"/>
                  </a:lnTo>
                  <a:lnTo>
                    <a:pt x="10797" y="4638"/>
                  </a:lnTo>
                  <a:cubicBezTo>
                    <a:pt x="10797" y="4638"/>
                    <a:pt x="12296" y="6302"/>
                    <a:pt x="12296" y="6302"/>
                  </a:cubicBezTo>
                  <a:close/>
                  <a:moveTo>
                    <a:pt x="21200" y="5102"/>
                  </a:moveTo>
                  <a:lnTo>
                    <a:pt x="17771" y="527"/>
                  </a:lnTo>
                  <a:cubicBezTo>
                    <a:pt x="17518" y="189"/>
                    <a:pt x="17176" y="0"/>
                    <a:pt x="16817" y="0"/>
                  </a:cubicBezTo>
                  <a:lnTo>
                    <a:pt x="4779" y="0"/>
                  </a:lnTo>
                  <a:cubicBezTo>
                    <a:pt x="4420" y="0"/>
                    <a:pt x="4077" y="189"/>
                    <a:pt x="3824" y="527"/>
                  </a:cubicBezTo>
                  <a:lnTo>
                    <a:pt x="395" y="5102"/>
                  </a:lnTo>
                  <a:cubicBezTo>
                    <a:pt x="131" y="5455"/>
                    <a:pt x="-1" y="5921"/>
                    <a:pt x="-1" y="6387"/>
                  </a:cubicBezTo>
                  <a:cubicBezTo>
                    <a:pt x="1" y="6810"/>
                    <a:pt x="114" y="7233"/>
                    <a:pt x="341" y="7573"/>
                  </a:cubicBezTo>
                  <a:lnTo>
                    <a:pt x="9788" y="20995"/>
                  </a:lnTo>
                  <a:cubicBezTo>
                    <a:pt x="10045" y="21379"/>
                    <a:pt x="10412" y="21599"/>
                    <a:pt x="10797" y="21599"/>
                  </a:cubicBezTo>
                  <a:cubicBezTo>
                    <a:pt x="11183" y="21599"/>
                    <a:pt x="11550" y="21379"/>
                    <a:pt x="11807" y="20995"/>
                  </a:cubicBezTo>
                  <a:lnTo>
                    <a:pt x="21255" y="7573"/>
                  </a:lnTo>
                  <a:cubicBezTo>
                    <a:pt x="21485" y="7226"/>
                    <a:pt x="21598" y="6791"/>
                    <a:pt x="21595" y="6359"/>
                  </a:cubicBezTo>
                  <a:cubicBezTo>
                    <a:pt x="21593" y="5902"/>
                    <a:pt x="21459" y="5449"/>
                    <a:pt x="21200" y="5102"/>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nvGrpSpPr>
          <p:cNvPr id="80904" name="Group 18">
            <a:extLst>
              <a:ext uri="{FF2B5EF4-FFF2-40B4-BE49-F238E27FC236}">
                <a16:creationId xmlns:a16="http://schemas.microsoft.com/office/drawing/2014/main" id="{6485654A-A83F-934B-A276-B426F1E470D6}"/>
              </a:ext>
            </a:extLst>
          </p:cNvPr>
          <p:cNvGrpSpPr>
            <a:grpSpLocks/>
          </p:cNvGrpSpPr>
          <p:nvPr/>
        </p:nvGrpSpPr>
        <p:grpSpPr bwMode="auto">
          <a:xfrm>
            <a:off x="696913" y="3913188"/>
            <a:ext cx="660400" cy="660400"/>
            <a:chOff x="5716910" y="3464598"/>
            <a:chExt cx="831273" cy="831273"/>
          </a:xfrm>
        </p:grpSpPr>
        <p:sp>
          <p:nvSpPr>
            <p:cNvPr id="46" name="Oval 19">
              <a:extLst>
                <a:ext uri="{FF2B5EF4-FFF2-40B4-BE49-F238E27FC236}">
                  <a16:creationId xmlns:a16="http://schemas.microsoft.com/office/drawing/2014/main" id="{C24DEABC-D449-4C06-9F92-00A8ED0352C4}"/>
                </a:ext>
              </a:extLst>
            </p:cNvPr>
            <p:cNvSpPr/>
            <p:nvPr/>
          </p:nvSpPr>
          <p:spPr>
            <a:xfrm>
              <a:off x="5716910" y="3464598"/>
              <a:ext cx="831273" cy="831273"/>
            </a:xfrm>
            <a:prstGeom prst="ellipse">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grpSp>
          <p:nvGrpSpPr>
            <p:cNvPr id="47" name="Group 20">
              <a:extLst>
                <a:ext uri="{FF2B5EF4-FFF2-40B4-BE49-F238E27FC236}">
                  <a16:creationId xmlns:a16="http://schemas.microsoft.com/office/drawing/2014/main" id="{44EE77AD-79C8-467A-8261-E298858025AD}"/>
                </a:ext>
              </a:extLst>
            </p:cNvPr>
            <p:cNvGrpSpPr/>
            <p:nvPr/>
          </p:nvGrpSpPr>
          <p:grpSpPr>
            <a:xfrm>
              <a:off x="5900374" y="3655628"/>
              <a:ext cx="464344" cy="464344"/>
              <a:chOff x="4439444" y="2582069"/>
              <a:chExt cx="464344" cy="464344"/>
            </a:xfrm>
            <a:solidFill>
              <a:sysClr val="window" lastClr="FFFFFF"/>
            </a:solidFill>
          </p:grpSpPr>
          <p:sp>
            <p:nvSpPr>
              <p:cNvPr id="48" name="AutoShape 123">
                <a:extLst>
                  <a:ext uri="{FF2B5EF4-FFF2-40B4-BE49-F238E27FC236}">
                    <a16:creationId xmlns:a16="http://schemas.microsoft.com/office/drawing/2014/main" id="{8D6F84A5-F2E5-4C54-98AC-A77031BB4738}"/>
                  </a:ext>
                </a:extLst>
              </p:cNvPr>
              <p:cNvSpPr>
                <a:spLocks/>
              </p:cNvSpPr>
              <p:nvPr/>
            </p:nvSpPr>
            <p:spPr bwMode="auto">
              <a:xfrm>
                <a:off x="4439444"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49" name="AutoShape 124">
                <a:extLst>
                  <a:ext uri="{FF2B5EF4-FFF2-40B4-BE49-F238E27FC236}">
                    <a16:creationId xmlns:a16="http://schemas.microsoft.com/office/drawing/2014/main" id="{EB74522D-1D77-4389-9CD1-F01CAEB6EEFC}"/>
                  </a:ext>
                </a:extLst>
              </p:cNvPr>
              <p:cNvSpPr>
                <a:spLocks/>
              </p:cNvSpPr>
              <p:nvPr/>
            </p:nvSpPr>
            <p:spPr bwMode="auto">
              <a:xfrm>
                <a:off x="4570413" y="2712244"/>
                <a:ext cx="203200" cy="2032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sp>
            <p:nvSpPr>
              <p:cNvPr id="50" name="AutoShape 125">
                <a:extLst>
                  <a:ext uri="{FF2B5EF4-FFF2-40B4-BE49-F238E27FC236}">
                    <a16:creationId xmlns:a16="http://schemas.microsoft.com/office/drawing/2014/main" id="{E858572B-D2DE-4C78-A08F-0DDE8ADD9C3A}"/>
                  </a:ext>
                </a:extLst>
              </p:cNvPr>
              <p:cNvSpPr>
                <a:spLocks/>
              </p:cNvSpPr>
              <p:nvPr/>
            </p:nvSpPr>
            <p:spPr bwMode="auto">
              <a:xfrm>
                <a:off x="4613275" y="2755900"/>
                <a:ext cx="116682" cy="1166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grpSp>
      <p:grpSp>
        <p:nvGrpSpPr>
          <p:cNvPr id="80905" name="Group 24">
            <a:extLst>
              <a:ext uri="{FF2B5EF4-FFF2-40B4-BE49-F238E27FC236}">
                <a16:creationId xmlns:a16="http://schemas.microsoft.com/office/drawing/2014/main" id="{8DD56883-4E26-E441-92E7-438F136E5D61}"/>
              </a:ext>
            </a:extLst>
          </p:cNvPr>
          <p:cNvGrpSpPr>
            <a:grpSpLocks/>
          </p:cNvGrpSpPr>
          <p:nvPr/>
        </p:nvGrpSpPr>
        <p:grpSpPr bwMode="auto">
          <a:xfrm>
            <a:off x="696913" y="1714500"/>
            <a:ext cx="660400" cy="660400"/>
            <a:chOff x="6678551" y="1578185"/>
            <a:chExt cx="831273" cy="831273"/>
          </a:xfrm>
        </p:grpSpPr>
        <p:sp>
          <p:nvSpPr>
            <p:cNvPr id="52" name="Oval 25">
              <a:extLst>
                <a:ext uri="{FF2B5EF4-FFF2-40B4-BE49-F238E27FC236}">
                  <a16:creationId xmlns:a16="http://schemas.microsoft.com/office/drawing/2014/main" id="{1B70DCD1-3188-42C0-8A6A-4577A3FCE1C7}"/>
                </a:ext>
              </a:extLst>
            </p:cNvPr>
            <p:cNvSpPr/>
            <p:nvPr/>
          </p:nvSpPr>
          <p:spPr>
            <a:xfrm>
              <a:off x="6678551" y="1578185"/>
              <a:ext cx="831273" cy="831273"/>
            </a:xfrm>
            <a:prstGeom prst="ellipse">
              <a:avLst/>
            </a:prstGeom>
            <a:solidFill>
              <a:srgbClr val="4F81BD"/>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mn-lt"/>
                <a:ea typeface="+mn-ea"/>
                <a:cs typeface="+mn-ea"/>
                <a:sym typeface="+mn-lt"/>
              </a:endParaRPr>
            </a:p>
          </p:txBody>
        </p:sp>
        <p:sp>
          <p:nvSpPr>
            <p:cNvPr id="53" name="AutoShape 139">
              <a:extLst>
                <a:ext uri="{FF2B5EF4-FFF2-40B4-BE49-F238E27FC236}">
                  <a16:creationId xmlns:a16="http://schemas.microsoft.com/office/drawing/2014/main" id="{ED86F071-320C-47EE-B4CE-FE3ED754F4AE}"/>
                </a:ext>
              </a:extLst>
            </p:cNvPr>
            <p:cNvSpPr>
              <a:spLocks/>
            </p:cNvSpPr>
            <p:nvPr/>
          </p:nvSpPr>
          <p:spPr bwMode="auto">
            <a:xfrm>
              <a:off x="6862390" y="1768020"/>
              <a:ext cx="463595" cy="451605"/>
            </a:xfrm>
            <a:custGeom>
              <a:avLst/>
              <a:gdLst>
                <a:gd name="T0" fmla="+- 0 10800 104"/>
                <a:gd name="T1" fmla="*/ T0 w 21392"/>
                <a:gd name="T2" fmla="*/ 10800 h 21600"/>
                <a:gd name="T3" fmla="+- 0 10800 104"/>
                <a:gd name="T4" fmla="*/ T3 w 21392"/>
                <a:gd name="T5" fmla="*/ 10800 h 21600"/>
                <a:gd name="T6" fmla="+- 0 10800 104"/>
                <a:gd name="T7" fmla="*/ T6 w 21392"/>
                <a:gd name="T8" fmla="*/ 10800 h 21600"/>
                <a:gd name="T9" fmla="+- 0 10800 104"/>
                <a:gd name="T10" fmla="*/ T9 w 21392"/>
                <a:gd name="T11" fmla="*/ 10800 h 21600"/>
              </a:gdLst>
              <a:ahLst/>
              <a:cxnLst>
                <a:cxn ang="0">
                  <a:pos x="T1" y="T2"/>
                </a:cxn>
                <a:cxn ang="0">
                  <a:pos x="T4" y="T5"/>
                </a:cxn>
                <a:cxn ang="0">
                  <a:pos x="T7" y="T8"/>
                </a:cxn>
                <a:cxn ang="0">
                  <a:pos x="T10" y="T11"/>
                </a:cxn>
              </a:cxnLst>
              <a:rect l="0" t="0" r="r" b="b"/>
              <a:pathLst>
                <a:path w="21392" h="21600">
                  <a:moveTo>
                    <a:pt x="15768" y="12794"/>
                  </a:moveTo>
                  <a:cubicBezTo>
                    <a:pt x="15426" y="13150"/>
                    <a:pt x="15271" y="13651"/>
                    <a:pt x="15350" y="14142"/>
                  </a:cubicBezTo>
                  <a:lnTo>
                    <a:pt x="16296" y="20031"/>
                  </a:lnTo>
                  <a:lnTo>
                    <a:pt x="11443" y="17309"/>
                  </a:lnTo>
                  <a:cubicBezTo>
                    <a:pt x="11210" y="17178"/>
                    <a:pt x="10953" y="17112"/>
                    <a:pt x="10696" y="17112"/>
                  </a:cubicBezTo>
                  <a:cubicBezTo>
                    <a:pt x="10439" y="17112"/>
                    <a:pt x="10182" y="17178"/>
                    <a:pt x="9949" y="17309"/>
                  </a:cubicBezTo>
                  <a:lnTo>
                    <a:pt x="5095" y="20031"/>
                  </a:lnTo>
                  <a:lnTo>
                    <a:pt x="6042" y="14142"/>
                  </a:lnTo>
                  <a:cubicBezTo>
                    <a:pt x="6121" y="13651"/>
                    <a:pt x="5966" y="13150"/>
                    <a:pt x="5624" y="12794"/>
                  </a:cubicBezTo>
                  <a:lnTo>
                    <a:pt x="1545" y="8550"/>
                  </a:lnTo>
                  <a:lnTo>
                    <a:pt x="7111" y="7685"/>
                  </a:lnTo>
                  <a:cubicBezTo>
                    <a:pt x="7619" y="7607"/>
                    <a:pt x="8057" y="7275"/>
                    <a:pt x="8276" y="6802"/>
                  </a:cubicBezTo>
                  <a:lnTo>
                    <a:pt x="10696" y="1568"/>
                  </a:lnTo>
                  <a:lnTo>
                    <a:pt x="13116" y="6802"/>
                  </a:lnTo>
                  <a:cubicBezTo>
                    <a:pt x="13334" y="7275"/>
                    <a:pt x="13772" y="7607"/>
                    <a:pt x="14280" y="7685"/>
                  </a:cubicBezTo>
                  <a:lnTo>
                    <a:pt x="19847" y="8550"/>
                  </a:lnTo>
                  <a:cubicBezTo>
                    <a:pt x="19847" y="8550"/>
                    <a:pt x="15768" y="12794"/>
                    <a:pt x="15768" y="12794"/>
                  </a:cubicBezTo>
                  <a:close/>
                  <a:moveTo>
                    <a:pt x="21312" y="8051"/>
                  </a:moveTo>
                  <a:cubicBezTo>
                    <a:pt x="21127" y="7495"/>
                    <a:pt x="20652" y="7088"/>
                    <a:pt x="20080" y="6999"/>
                  </a:cubicBezTo>
                  <a:lnTo>
                    <a:pt x="14514" y="6136"/>
                  </a:lnTo>
                  <a:lnTo>
                    <a:pt x="12094" y="901"/>
                  </a:lnTo>
                  <a:cubicBezTo>
                    <a:pt x="11840" y="351"/>
                    <a:pt x="11295" y="0"/>
                    <a:pt x="10696" y="0"/>
                  </a:cubicBezTo>
                  <a:cubicBezTo>
                    <a:pt x="10097" y="0"/>
                    <a:pt x="9552" y="351"/>
                    <a:pt x="9297" y="901"/>
                  </a:cubicBezTo>
                  <a:lnTo>
                    <a:pt x="6878" y="6136"/>
                  </a:lnTo>
                  <a:lnTo>
                    <a:pt x="1311" y="6999"/>
                  </a:lnTo>
                  <a:cubicBezTo>
                    <a:pt x="739" y="7088"/>
                    <a:pt x="264" y="7495"/>
                    <a:pt x="80" y="8051"/>
                  </a:cubicBezTo>
                  <a:cubicBezTo>
                    <a:pt x="-104" y="8609"/>
                    <a:pt x="35" y="9224"/>
                    <a:pt x="439" y="9644"/>
                  </a:cubicBezTo>
                  <a:lnTo>
                    <a:pt x="4518" y="13889"/>
                  </a:lnTo>
                  <a:lnTo>
                    <a:pt x="3572" y="19777"/>
                  </a:lnTo>
                  <a:cubicBezTo>
                    <a:pt x="3476" y="20370"/>
                    <a:pt x="3722" y="20966"/>
                    <a:pt x="4206" y="21313"/>
                  </a:cubicBezTo>
                  <a:cubicBezTo>
                    <a:pt x="4471" y="21503"/>
                    <a:pt x="4783" y="21600"/>
                    <a:pt x="5095" y="21600"/>
                  </a:cubicBezTo>
                  <a:cubicBezTo>
                    <a:pt x="5352" y="21600"/>
                    <a:pt x="5609" y="21534"/>
                    <a:pt x="5843" y="21404"/>
                  </a:cubicBezTo>
                  <a:lnTo>
                    <a:pt x="10696" y="18681"/>
                  </a:lnTo>
                  <a:lnTo>
                    <a:pt x="15549" y="21404"/>
                  </a:lnTo>
                  <a:cubicBezTo>
                    <a:pt x="15782" y="21534"/>
                    <a:pt x="16040" y="21600"/>
                    <a:pt x="16296" y="21600"/>
                  </a:cubicBezTo>
                  <a:cubicBezTo>
                    <a:pt x="16608" y="21600"/>
                    <a:pt x="16920" y="21503"/>
                    <a:pt x="17186" y="21313"/>
                  </a:cubicBezTo>
                  <a:cubicBezTo>
                    <a:pt x="17669" y="20966"/>
                    <a:pt x="17915" y="20370"/>
                    <a:pt x="17820" y="19777"/>
                  </a:cubicBezTo>
                  <a:lnTo>
                    <a:pt x="16873" y="13889"/>
                  </a:lnTo>
                  <a:lnTo>
                    <a:pt x="20953" y="9644"/>
                  </a:lnTo>
                  <a:cubicBezTo>
                    <a:pt x="21357" y="9224"/>
                    <a:pt x="21496" y="8609"/>
                    <a:pt x="21312" y="8051"/>
                  </a:cubicBezTo>
                </a:path>
              </a:pathLst>
            </a:custGeom>
            <a:solidFill>
              <a:sysClr val="window" lastClr="FFFFFF"/>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905"/>
                                        </p:tgtEl>
                                        <p:attrNameLst>
                                          <p:attrName>style.visibility</p:attrName>
                                        </p:attrNameLst>
                                      </p:cBhvr>
                                      <p:to>
                                        <p:strVal val="visible"/>
                                      </p:to>
                                    </p:set>
                                    <p:animEffect transition="in" filter="blinds(horizontal)">
                                      <p:cBhvr>
                                        <p:cTn id="7" dur="500"/>
                                        <p:tgtEl>
                                          <p:spTgt spid="80905"/>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86435">
                                            <p:txEl>
                                              <p:pRg st="0" end="0"/>
                                            </p:txEl>
                                          </p:spTgt>
                                        </p:tgtEl>
                                        <p:attrNameLst>
                                          <p:attrName>style.visibility</p:attrName>
                                        </p:attrNameLst>
                                      </p:cBhvr>
                                      <p:to>
                                        <p:strVal val="visible"/>
                                      </p:to>
                                    </p:set>
                                    <p:animEffect transition="in" filter="blinds(horizontal)">
                                      <p:cBhvr>
                                        <p:cTn id="11" dur="500"/>
                                        <p:tgtEl>
                                          <p:spTgt spid="786435">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80903"/>
                                        </p:tgtEl>
                                        <p:attrNameLst>
                                          <p:attrName>style.visibility</p:attrName>
                                        </p:attrNameLst>
                                      </p:cBhvr>
                                      <p:to>
                                        <p:strVal val="visible"/>
                                      </p:to>
                                    </p:set>
                                    <p:animEffect transition="in" filter="blinds(horizontal)">
                                      <p:cBhvr>
                                        <p:cTn id="16" dur="500"/>
                                        <p:tgtEl>
                                          <p:spTgt spid="80903"/>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786435">
                                            <p:txEl>
                                              <p:pRg st="2" end="2"/>
                                            </p:txEl>
                                          </p:spTgt>
                                        </p:tgtEl>
                                        <p:attrNameLst>
                                          <p:attrName>style.visibility</p:attrName>
                                        </p:attrNameLst>
                                      </p:cBhvr>
                                      <p:to>
                                        <p:strVal val="visible"/>
                                      </p:to>
                                    </p:set>
                                    <p:animEffect transition="in" filter="blinds(horizontal)">
                                      <p:cBhvr>
                                        <p:cTn id="20" dur="500"/>
                                        <p:tgtEl>
                                          <p:spTgt spid="786435">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80904"/>
                                        </p:tgtEl>
                                        <p:attrNameLst>
                                          <p:attrName>style.visibility</p:attrName>
                                        </p:attrNameLst>
                                      </p:cBhvr>
                                      <p:to>
                                        <p:strVal val="visible"/>
                                      </p:to>
                                    </p:set>
                                    <p:animEffect transition="in" filter="blinds(horizontal)">
                                      <p:cBhvr>
                                        <p:cTn id="25" dur="500"/>
                                        <p:tgtEl>
                                          <p:spTgt spid="80904"/>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786435">
                                            <p:txEl>
                                              <p:pRg st="4" end="4"/>
                                            </p:txEl>
                                          </p:spTgt>
                                        </p:tgtEl>
                                        <p:attrNameLst>
                                          <p:attrName>style.visibility</p:attrName>
                                        </p:attrNameLst>
                                      </p:cBhvr>
                                      <p:to>
                                        <p:strVal val="visible"/>
                                      </p:to>
                                    </p:set>
                                    <p:animEffect transition="in" filter="blinds(horizontal)">
                                      <p:cBhvr>
                                        <p:cTn id="29" dur="500"/>
                                        <p:tgtEl>
                                          <p:spTgt spid="786435">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80902"/>
                                        </p:tgtEl>
                                        <p:attrNameLst>
                                          <p:attrName>style.visibility</p:attrName>
                                        </p:attrNameLst>
                                      </p:cBhvr>
                                      <p:to>
                                        <p:strVal val="visible"/>
                                      </p:to>
                                    </p:set>
                                    <p:animEffect transition="in" filter="blinds(horizontal)">
                                      <p:cBhvr>
                                        <p:cTn id="34" dur="500"/>
                                        <p:tgtEl>
                                          <p:spTgt spid="80902"/>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786435">
                                            <p:txEl>
                                              <p:pRg st="6" end="6"/>
                                            </p:txEl>
                                          </p:spTgt>
                                        </p:tgtEl>
                                        <p:attrNameLst>
                                          <p:attrName>style.visibility</p:attrName>
                                        </p:attrNameLst>
                                      </p:cBhvr>
                                      <p:to>
                                        <p:strVal val="visible"/>
                                      </p:to>
                                    </p:set>
                                    <p:animEffect transition="in" filter="blinds(horizontal)">
                                      <p:cBhvr>
                                        <p:cTn id="38" dur="500"/>
                                        <p:tgtEl>
                                          <p:spTgt spid="7864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uiExpand="1" build="p" bldLvl="5"/>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D0895D7-A9E8-1A4B-8A26-14BFAEE5AFB7}"/>
              </a:ext>
            </a:extLst>
          </p:cNvPr>
          <p:cNvSpPr>
            <a:spLocks noGrp="1" noChangeArrowheads="1"/>
          </p:cNvSpPr>
          <p:nvPr>
            <p:ph type="title"/>
          </p:nvPr>
        </p:nvSpPr>
        <p:spPr>
          <a:xfrm>
            <a:off x="1116013" y="188913"/>
            <a:ext cx="6985000" cy="431800"/>
          </a:xfrm>
        </p:spPr>
        <p:txBody>
          <a:bodyPr/>
          <a:lstStyle/>
          <a:p>
            <a:pPr eaLnBrk="1" hangingPunct="1"/>
            <a:r>
              <a:rPr lang="zh-CN" altLang="en-US" dirty="0"/>
              <a:t> 广义表</a:t>
            </a:r>
          </a:p>
        </p:txBody>
      </p:sp>
      <p:sp>
        <p:nvSpPr>
          <p:cNvPr id="77827" name="Rectangle 3">
            <a:extLst>
              <a:ext uri="{FF2B5EF4-FFF2-40B4-BE49-F238E27FC236}">
                <a16:creationId xmlns:a16="http://schemas.microsoft.com/office/drawing/2014/main" id="{A3F13E25-B39F-E84B-B6C2-476C4BA09862}"/>
              </a:ext>
            </a:extLst>
          </p:cNvPr>
          <p:cNvSpPr>
            <a:spLocks noGrp="1" noChangeArrowheads="1"/>
          </p:cNvSpPr>
          <p:nvPr>
            <p:ph type="body" idx="1"/>
          </p:nvPr>
        </p:nvSpPr>
        <p:spPr>
          <a:xfrm>
            <a:off x="539750" y="908198"/>
            <a:ext cx="8243888" cy="5545138"/>
          </a:xfrm>
        </p:spPr>
        <p:txBody>
          <a:bodyPr/>
          <a:lstStyle/>
          <a:p>
            <a:pPr eaLnBrk="1" hangingPunct="1">
              <a:lnSpc>
                <a:spcPct val="140000"/>
              </a:lnSpc>
            </a:pPr>
            <a:r>
              <a:rPr lang="zh-CN" altLang="en-US" sz="2400" b="0" dirty="0">
                <a:latin typeface="隶书" pitchFamily="49" charset="-122"/>
                <a:ea typeface="隶书" pitchFamily="49" charset="-122"/>
              </a:rPr>
              <a:t>广义表的抽象数据类型</a:t>
            </a:r>
          </a:p>
          <a:p>
            <a:pPr eaLnBrk="1" hangingPunct="1">
              <a:lnSpc>
                <a:spcPct val="140000"/>
              </a:lnSpc>
            </a:pPr>
            <a:r>
              <a:rPr lang="en-US" altLang="zh-CN" dirty="0"/>
              <a:t>1</a:t>
            </a:r>
            <a:r>
              <a:rPr lang="zh-CN" altLang="en-US" dirty="0"/>
              <a:t>．数据对象集合</a:t>
            </a:r>
            <a:endParaRPr lang="zh-CN" altLang="en-US" b="0" dirty="0"/>
          </a:p>
          <a:p>
            <a:pPr eaLnBrk="1" hangingPunct="1">
              <a:lnSpc>
                <a:spcPct val="140000"/>
              </a:lnSpc>
            </a:pPr>
            <a:r>
              <a:rPr lang="zh-CN" altLang="en-US" dirty="0"/>
              <a:t>广义表的数据对象集合为</a:t>
            </a:r>
            <a:r>
              <a:rPr lang="en-US" altLang="zh-CN" dirty="0"/>
              <a:t>{ai|1≤i≤n</a:t>
            </a:r>
            <a:r>
              <a:rPr lang="zh-CN" altLang="en-US" dirty="0"/>
              <a:t>，</a:t>
            </a:r>
            <a:r>
              <a:rPr lang="en-US" altLang="zh-CN" dirty="0"/>
              <a:t>ai</a:t>
            </a:r>
            <a:r>
              <a:rPr lang="zh-CN" altLang="en-US" dirty="0"/>
              <a:t>可以是原子，也可以是广义表</a:t>
            </a:r>
            <a:r>
              <a:rPr lang="en-US" altLang="zh-CN" dirty="0"/>
              <a:t>}</a:t>
            </a:r>
            <a:r>
              <a:rPr lang="zh-CN" altLang="en-US" dirty="0"/>
              <a:t>。例如，</a:t>
            </a:r>
            <a:r>
              <a:rPr lang="en-US" altLang="zh-CN" dirty="0"/>
              <a:t>A=(a,(</a:t>
            </a:r>
            <a:r>
              <a:rPr lang="en-US" altLang="zh-CN" dirty="0" err="1"/>
              <a:t>b,c</a:t>
            </a:r>
            <a:r>
              <a:rPr lang="en-US" altLang="zh-CN" dirty="0"/>
              <a:t>))</a:t>
            </a:r>
            <a:r>
              <a:rPr lang="zh-CN" altLang="en-US" dirty="0"/>
              <a:t>是一个广义表， </a:t>
            </a:r>
            <a:r>
              <a:rPr lang="en-US" altLang="zh-CN" dirty="0"/>
              <a:t>A</a:t>
            </a:r>
            <a:r>
              <a:rPr lang="zh-CN" altLang="en-US" dirty="0"/>
              <a:t>中包含两个元素</a:t>
            </a:r>
            <a:r>
              <a:rPr lang="en-US" altLang="zh-CN" dirty="0"/>
              <a:t>a</a:t>
            </a:r>
            <a:r>
              <a:rPr lang="zh-CN" altLang="en-US" dirty="0"/>
              <a:t>和</a:t>
            </a:r>
            <a:r>
              <a:rPr lang="en-US" altLang="zh-CN" dirty="0"/>
              <a:t>(</a:t>
            </a:r>
            <a:r>
              <a:rPr lang="en-US" altLang="zh-CN" dirty="0" err="1"/>
              <a:t>b,c</a:t>
            </a:r>
            <a:r>
              <a:rPr lang="en-US" altLang="zh-CN" dirty="0"/>
              <a:t>)</a:t>
            </a:r>
            <a:r>
              <a:rPr lang="zh-CN" altLang="en-US" dirty="0"/>
              <a:t>，第</a:t>
            </a:r>
            <a:r>
              <a:rPr lang="en-US" altLang="zh-CN" dirty="0"/>
              <a:t>2</a:t>
            </a:r>
            <a:r>
              <a:rPr lang="zh-CN" altLang="en-US" dirty="0"/>
              <a:t>个元素为子表，包含了</a:t>
            </a:r>
            <a:r>
              <a:rPr lang="en-US" altLang="zh-CN" dirty="0"/>
              <a:t>2</a:t>
            </a:r>
            <a:r>
              <a:rPr lang="zh-CN" altLang="en-US" dirty="0"/>
              <a:t>个元素</a:t>
            </a:r>
            <a:r>
              <a:rPr lang="en-US" altLang="zh-CN" dirty="0"/>
              <a:t>b</a:t>
            </a:r>
            <a:r>
              <a:rPr lang="zh-CN" altLang="en-US" dirty="0"/>
              <a:t>和</a:t>
            </a:r>
            <a:r>
              <a:rPr lang="en-US" altLang="zh-CN" dirty="0"/>
              <a:t>c</a:t>
            </a:r>
            <a:r>
              <a:rPr lang="zh-CN" altLang="en-US" dirty="0"/>
              <a:t>。若把</a:t>
            </a:r>
            <a:r>
              <a:rPr lang="en-US" altLang="zh-CN" dirty="0"/>
              <a:t>(</a:t>
            </a:r>
            <a:r>
              <a:rPr lang="en-US" altLang="zh-CN" dirty="0" err="1"/>
              <a:t>b,c</a:t>
            </a:r>
            <a:r>
              <a:rPr lang="en-US" altLang="zh-CN" dirty="0"/>
              <a:t>)</a:t>
            </a:r>
            <a:r>
              <a:rPr lang="zh-CN" altLang="en-US" dirty="0"/>
              <a:t>看成一个整体，则</a:t>
            </a:r>
            <a:r>
              <a:rPr lang="en-US" altLang="zh-CN" dirty="0"/>
              <a:t>a</a:t>
            </a:r>
            <a:r>
              <a:rPr lang="zh-CN" altLang="en-US" dirty="0"/>
              <a:t>和</a:t>
            </a:r>
            <a:r>
              <a:rPr lang="en-US" altLang="zh-CN" dirty="0"/>
              <a:t>(</a:t>
            </a:r>
            <a:r>
              <a:rPr lang="en-US" altLang="zh-CN" dirty="0" err="1"/>
              <a:t>b,c</a:t>
            </a:r>
            <a:r>
              <a:rPr lang="en-US" altLang="zh-CN" dirty="0"/>
              <a:t>)</a:t>
            </a:r>
            <a:r>
              <a:rPr lang="zh-CN" altLang="en-US" dirty="0"/>
              <a:t>构成了一个线性表，在子表</a:t>
            </a:r>
            <a:r>
              <a:rPr lang="en-US" altLang="zh-CN" dirty="0"/>
              <a:t>(</a:t>
            </a:r>
            <a:r>
              <a:rPr lang="en-US" altLang="zh-CN" dirty="0" err="1"/>
              <a:t>b,c</a:t>
            </a:r>
            <a:r>
              <a:rPr lang="en-US" altLang="zh-CN" dirty="0"/>
              <a:t>)</a:t>
            </a:r>
            <a:r>
              <a:rPr lang="zh-CN" altLang="en-US" dirty="0"/>
              <a:t>的内部，</a:t>
            </a:r>
            <a:r>
              <a:rPr lang="en-US" altLang="zh-CN" dirty="0"/>
              <a:t>b</a:t>
            </a:r>
            <a:r>
              <a:rPr lang="zh-CN" altLang="en-US" dirty="0"/>
              <a:t>和</a:t>
            </a:r>
            <a:r>
              <a:rPr lang="en-US" altLang="zh-CN" dirty="0"/>
              <a:t>c</a:t>
            </a:r>
            <a:r>
              <a:rPr lang="zh-CN" altLang="en-US" dirty="0"/>
              <a:t>又构成了线性表。故广义表可看作是线性表的扩展。</a:t>
            </a:r>
          </a:p>
        </p:txBody>
      </p:sp>
      <p:sp>
        <p:nvSpPr>
          <p:cNvPr id="77828" name="Rectangle 4">
            <a:extLst>
              <a:ext uri="{FF2B5EF4-FFF2-40B4-BE49-F238E27FC236}">
                <a16:creationId xmlns:a16="http://schemas.microsoft.com/office/drawing/2014/main" id="{0D51C3E4-A6ED-0E40-9722-FD18DAE94FA3}"/>
              </a:ext>
            </a:extLst>
          </p:cNvPr>
          <p:cNvSpPr>
            <a:spLocks noChangeArrowheads="1"/>
          </p:cNvSpPr>
          <p:nvPr/>
        </p:nvSpPr>
        <p:spPr bwMode="auto">
          <a:xfrm>
            <a:off x="457200" y="25146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buClr>
                <a:schemeClr val="tx2"/>
              </a:buClr>
              <a:buSzPct val="80000"/>
              <a:buFontTx/>
              <a:buNone/>
            </a:pPr>
            <a:endParaRPr lang="zh-CN" altLang="zh-CN" sz="2800" b="0">
              <a:solidFill>
                <a:srgbClr val="FFFF00"/>
              </a:solidFill>
              <a:latin typeface="Arial" panose="020B0604020202020204" pitchFamily="34" charset="0"/>
            </a:endParaRPr>
          </a:p>
        </p:txBody>
      </p:sp>
    </p:spTree>
    <p:extLst>
      <p:ext uri="{BB962C8B-B14F-4D97-AF65-F5344CB8AC3E}">
        <p14:creationId xmlns:p14="http://schemas.microsoft.com/office/powerpoint/2010/main" val="390360602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62AE85E4-478C-CD4A-A553-811E3902F2B2}"/>
              </a:ext>
            </a:extLst>
          </p:cNvPr>
          <p:cNvSpPr>
            <a:spLocks noGrp="1" noChangeArrowheads="1"/>
          </p:cNvSpPr>
          <p:nvPr>
            <p:ph type="title"/>
          </p:nvPr>
        </p:nvSpPr>
        <p:spPr/>
        <p:txBody>
          <a:bodyPr/>
          <a:lstStyle/>
          <a:p>
            <a:pPr eaLnBrk="1" hangingPunct="1"/>
            <a:r>
              <a:rPr lang="zh-CN" altLang="en-US" dirty="0"/>
              <a:t>广义表</a:t>
            </a:r>
          </a:p>
        </p:txBody>
      </p:sp>
      <p:sp>
        <p:nvSpPr>
          <p:cNvPr id="343043" name="Rectangle 3">
            <a:extLst>
              <a:ext uri="{FF2B5EF4-FFF2-40B4-BE49-F238E27FC236}">
                <a16:creationId xmlns:a16="http://schemas.microsoft.com/office/drawing/2014/main" id="{9623B5E4-2169-4D46-A4EC-D0C168C452A7}"/>
              </a:ext>
            </a:extLst>
          </p:cNvPr>
          <p:cNvSpPr>
            <a:spLocks noGrp="1" noChangeArrowheads="1"/>
          </p:cNvSpPr>
          <p:nvPr>
            <p:ph type="body" idx="1"/>
          </p:nvPr>
        </p:nvSpPr>
        <p:spPr>
          <a:xfrm>
            <a:off x="467544" y="982240"/>
            <a:ext cx="8077200" cy="5399088"/>
          </a:xfrm>
        </p:spPr>
        <p:txBody>
          <a:bodyPr/>
          <a:lstStyle/>
          <a:p>
            <a:pPr indent="11113" eaLnBrk="1" hangingPunct="1">
              <a:lnSpc>
                <a:spcPct val="140000"/>
              </a:lnSpc>
            </a:pPr>
            <a:r>
              <a:rPr lang="en-US" altLang="zh-CN" sz="1800" dirty="0"/>
              <a:t>          2</a:t>
            </a:r>
            <a:r>
              <a:rPr lang="zh-CN" altLang="en-US" sz="1800" dirty="0"/>
              <a:t>．基本操作集合</a:t>
            </a:r>
          </a:p>
          <a:p>
            <a:pPr indent="11113" eaLnBrk="1" hangingPunct="1">
              <a:lnSpc>
                <a:spcPct val="140000"/>
              </a:lnSpc>
            </a:pPr>
            <a:r>
              <a:rPr lang="zh-CN" altLang="en-US" sz="1800" dirty="0"/>
              <a:t>       （</a:t>
            </a:r>
            <a:r>
              <a:rPr lang="en-US" altLang="zh-CN" sz="1800" dirty="0"/>
              <a:t>1</a:t>
            </a:r>
            <a:r>
              <a:rPr lang="zh-CN" altLang="en-US" sz="1800" dirty="0"/>
              <a:t>）</a:t>
            </a:r>
            <a:r>
              <a:rPr lang="en-US" altLang="zh-CN" sz="1800" dirty="0" err="1"/>
              <a:t>GetHead</a:t>
            </a:r>
            <a:r>
              <a:rPr lang="en-US" altLang="zh-CN" sz="1800" dirty="0"/>
              <a:t>(L)</a:t>
            </a:r>
            <a:r>
              <a:rPr lang="zh-CN" altLang="en-US" sz="1800" dirty="0"/>
              <a:t>：求广义表的表头。如果广义表是空表，则返回</a:t>
            </a:r>
            <a:r>
              <a:rPr lang="en-US" altLang="zh-CN" sz="1800" dirty="0"/>
              <a:t>NULL</a:t>
            </a:r>
            <a:r>
              <a:rPr lang="zh-CN" altLang="en-US" sz="1800" dirty="0"/>
              <a:t>；否则，返回指向表头结点的指针。</a:t>
            </a:r>
          </a:p>
          <a:p>
            <a:pPr indent="11113" eaLnBrk="1" hangingPunct="1">
              <a:lnSpc>
                <a:spcPct val="140000"/>
              </a:lnSpc>
            </a:pPr>
            <a:r>
              <a:rPr lang="zh-CN" altLang="en-US" sz="1800" dirty="0"/>
              <a:t>       （</a:t>
            </a:r>
            <a:r>
              <a:rPr lang="en-US" altLang="zh-CN" sz="1800" dirty="0"/>
              <a:t>2</a:t>
            </a:r>
            <a:r>
              <a:rPr lang="zh-CN" altLang="en-US" sz="1800" dirty="0"/>
              <a:t>）</a:t>
            </a:r>
            <a:r>
              <a:rPr lang="en-US" altLang="zh-CN" sz="1800" dirty="0" err="1"/>
              <a:t>GetTail</a:t>
            </a:r>
            <a:r>
              <a:rPr lang="en-US" altLang="zh-CN" sz="1800" dirty="0"/>
              <a:t>(L)</a:t>
            </a:r>
            <a:r>
              <a:rPr lang="zh-CN" altLang="en-US" sz="1800" dirty="0"/>
              <a:t>：求广义表的表尾。如果广义表是空表，则返回</a:t>
            </a:r>
            <a:r>
              <a:rPr lang="en-US" altLang="zh-CN" sz="1800" dirty="0"/>
              <a:t>NULL</a:t>
            </a:r>
            <a:r>
              <a:rPr lang="zh-CN" altLang="en-US" sz="1800" dirty="0"/>
              <a:t>；否则，返回指向表尾结点的指针。</a:t>
            </a:r>
          </a:p>
          <a:p>
            <a:pPr indent="11113" eaLnBrk="1" hangingPunct="1">
              <a:lnSpc>
                <a:spcPct val="140000"/>
              </a:lnSpc>
            </a:pPr>
            <a:r>
              <a:rPr lang="zh-CN" altLang="en-US" sz="1800" dirty="0"/>
              <a:t>       （</a:t>
            </a:r>
            <a:r>
              <a:rPr lang="en-US" altLang="zh-CN" sz="1800" dirty="0"/>
              <a:t>3</a:t>
            </a:r>
            <a:r>
              <a:rPr lang="zh-CN" altLang="en-US" sz="1800" dirty="0"/>
              <a:t>）</a:t>
            </a:r>
            <a:r>
              <a:rPr lang="en-US" altLang="zh-CN" sz="1800" dirty="0" err="1"/>
              <a:t>GListLength</a:t>
            </a:r>
            <a:r>
              <a:rPr lang="en-US" altLang="zh-CN" sz="1800" dirty="0"/>
              <a:t>(L)</a:t>
            </a:r>
            <a:r>
              <a:rPr lang="zh-CN" altLang="en-US" sz="1800" dirty="0"/>
              <a:t>：返回广义表的长度。如果广义表是空表，则返回</a:t>
            </a:r>
            <a:r>
              <a:rPr lang="en-US" altLang="zh-CN" sz="1800" dirty="0"/>
              <a:t>0</a:t>
            </a:r>
            <a:r>
              <a:rPr lang="zh-CN" altLang="en-US" sz="1800" dirty="0"/>
              <a:t>；否则，返回广义表的长度。</a:t>
            </a:r>
          </a:p>
          <a:p>
            <a:pPr indent="11113" eaLnBrk="1" hangingPunct="1">
              <a:lnSpc>
                <a:spcPct val="140000"/>
              </a:lnSpc>
            </a:pPr>
            <a:r>
              <a:rPr lang="zh-CN" altLang="en-US" sz="1800" dirty="0"/>
              <a:t>       （</a:t>
            </a:r>
            <a:r>
              <a:rPr lang="en-US" altLang="zh-CN" sz="1800" dirty="0"/>
              <a:t>4</a:t>
            </a:r>
            <a:r>
              <a:rPr lang="zh-CN" altLang="en-US" sz="1800" dirty="0"/>
              <a:t>）</a:t>
            </a:r>
            <a:r>
              <a:rPr lang="en-US" altLang="zh-CN" sz="1800" dirty="0" err="1"/>
              <a:t>GListDepth</a:t>
            </a:r>
            <a:r>
              <a:rPr lang="en-US" altLang="zh-CN" sz="1800" dirty="0"/>
              <a:t>(L)</a:t>
            </a:r>
            <a:r>
              <a:rPr lang="zh-CN" altLang="en-US" sz="1800" dirty="0"/>
              <a:t>：求广义表的深度。广义表的深度就是广义表中括号嵌套的层数。如果广义表是空表，则返回</a:t>
            </a:r>
            <a:r>
              <a:rPr lang="en-US" altLang="zh-CN" sz="1800" dirty="0"/>
              <a:t>1</a:t>
            </a:r>
            <a:r>
              <a:rPr lang="zh-CN" altLang="en-US" sz="1800" dirty="0"/>
              <a:t>；否则返回广义表的深度。</a:t>
            </a:r>
          </a:p>
          <a:p>
            <a:pPr indent="11113" eaLnBrk="1" hangingPunct="1">
              <a:lnSpc>
                <a:spcPct val="140000"/>
              </a:lnSpc>
            </a:pPr>
            <a:r>
              <a:rPr lang="zh-CN" altLang="en-US" sz="1800" dirty="0"/>
              <a:t>       （</a:t>
            </a:r>
            <a:r>
              <a:rPr lang="en-US" altLang="zh-CN" sz="1800" dirty="0"/>
              <a:t>5</a:t>
            </a:r>
            <a:r>
              <a:rPr lang="zh-CN" altLang="en-US" sz="1800" dirty="0"/>
              <a:t>）</a:t>
            </a:r>
            <a:r>
              <a:rPr lang="en-US" altLang="zh-CN" sz="1800" dirty="0" err="1"/>
              <a:t>CopyGList</a:t>
            </a:r>
            <a:r>
              <a:rPr lang="en-US" altLang="zh-CN" sz="1800" dirty="0"/>
              <a:t>(&amp;T,L)</a:t>
            </a:r>
            <a:r>
              <a:rPr lang="zh-CN" altLang="en-US" sz="1800" dirty="0"/>
              <a:t>：复制广义表。由广义表</a:t>
            </a:r>
            <a:r>
              <a:rPr lang="en-US" altLang="zh-CN" sz="1800" dirty="0"/>
              <a:t>L</a:t>
            </a:r>
            <a:r>
              <a:rPr lang="zh-CN" altLang="en-US" sz="1800" dirty="0"/>
              <a:t>复制得到广义表</a:t>
            </a:r>
            <a:r>
              <a:rPr lang="en-US" altLang="zh-CN" sz="1800" dirty="0"/>
              <a:t>T</a:t>
            </a:r>
            <a:r>
              <a:rPr lang="zh-CN" altLang="en-US" sz="1800" dirty="0"/>
              <a:t>。复制成功返回</a:t>
            </a:r>
            <a:r>
              <a:rPr lang="en-US" altLang="zh-CN" sz="1800" dirty="0"/>
              <a:t>1</a:t>
            </a:r>
            <a:r>
              <a:rPr lang="zh-CN" altLang="en-US" sz="1800" dirty="0"/>
              <a:t>；否则，返回</a:t>
            </a:r>
            <a:r>
              <a:rPr lang="en-US" altLang="zh-CN" sz="1800" dirty="0"/>
              <a:t>0</a:t>
            </a:r>
            <a:r>
              <a:rPr lang="zh-CN" altLang="en-US" sz="1800" dirty="0"/>
              <a:t>。</a:t>
            </a:r>
          </a:p>
        </p:txBody>
      </p:sp>
      <p:sp>
        <p:nvSpPr>
          <p:cNvPr id="79876" name="Rectangle 7">
            <a:extLst>
              <a:ext uri="{FF2B5EF4-FFF2-40B4-BE49-F238E27FC236}">
                <a16:creationId xmlns:a16="http://schemas.microsoft.com/office/drawing/2014/main" id="{0C48B331-B8E1-1543-8F3E-53BE532C1579}"/>
              </a:ext>
            </a:extLst>
          </p:cNvPr>
          <p:cNvSpPr>
            <a:spLocks noChangeArrowheads="1"/>
          </p:cNvSpPr>
          <p:nvPr/>
        </p:nvSpPr>
        <p:spPr bwMode="auto">
          <a:xfrm>
            <a:off x="0" y="301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263894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43">
                                            <p:txEl>
                                              <p:pRg st="2" end="2"/>
                                            </p:txEl>
                                          </p:spTgt>
                                        </p:tgtEl>
                                        <p:attrNameLst>
                                          <p:attrName>style.visibility</p:attrName>
                                        </p:attrNameLst>
                                      </p:cBhvr>
                                      <p:to>
                                        <p:strVal val="visible"/>
                                      </p:to>
                                    </p:set>
                                    <p:anim calcmode="lin" valueType="num">
                                      <p:cBhvr additive="base">
                                        <p:cTn id="19"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3043">
                                            <p:txEl>
                                              <p:pRg st="3" end="3"/>
                                            </p:txEl>
                                          </p:spTgt>
                                        </p:tgtEl>
                                        <p:attrNameLst>
                                          <p:attrName>style.visibility</p:attrName>
                                        </p:attrNameLst>
                                      </p:cBhvr>
                                      <p:to>
                                        <p:strVal val="visible"/>
                                      </p:to>
                                    </p:set>
                                    <p:anim calcmode="lin" valueType="num">
                                      <p:cBhvr additive="base">
                                        <p:cTn id="25"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3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3043">
                                            <p:txEl>
                                              <p:pRg st="4" end="4"/>
                                            </p:txEl>
                                          </p:spTgt>
                                        </p:tgtEl>
                                        <p:attrNameLst>
                                          <p:attrName>style.visibility</p:attrName>
                                        </p:attrNameLst>
                                      </p:cBhvr>
                                      <p:to>
                                        <p:strVal val="visible"/>
                                      </p:to>
                                    </p:set>
                                    <p:anim calcmode="lin" valueType="num">
                                      <p:cBhvr additive="base">
                                        <p:cTn id="31"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3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3043">
                                            <p:txEl>
                                              <p:pRg st="5" end="5"/>
                                            </p:txEl>
                                          </p:spTgt>
                                        </p:tgtEl>
                                        <p:attrNameLst>
                                          <p:attrName>style.visibility</p:attrName>
                                        </p:attrNameLst>
                                      </p:cBhvr>
                                      <p:to>
                                        <p:strVal val="visible"/>
                                      </p:to>
                                    </p:set>
                                    <p:anim calcmode="lin" valueType="num">
                                      <p:cBhvr additive="base">
                                        <p:cTn id="37"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30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53B9-64B3-084A-944C-8F47B1E70C9B}"/>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41F36591-CB62-2A40-8DE6-47B833922A41}"/>
              </a:ext>
            </a:extLst>
          </p:cNvPr>
          <p:cNvSpPr>
            <a:spLocks noGrp="1"/>
          </p:cNvSpPr>
          <p:nvPr>
            <p:ph idx="1"/>
          </p:nvPr>
        </p:nvSpPr>
        <p:spPr/>
        <p:txBody>
          <a:bodyPr/>
          <a:lstStyle/>
          <a:p>
            <a:pPr eaLnBrk="1" hangingPunct="1">
              <a:lnSpc>
                <a:spcPct val="140000"/>
              </a:lnSpc>
            </a:pPr>
            <a:r>
              <a:rPr lang="zh-CN" altLang="en-US" dirty="0"/>
              <a:t>（</a:t>
            </a:r>
            <a:r>
              <a:rPr lang="en-US" altLang="zh-CN" dirty="0"/>
              <a:t>1</a:t>
            </a:r>
            <a:r>
              <a:rPr lang="zh-CN" altLang="en-US" dirty="0"/>
              <a:t>）</a:t>
            </a:r>
            <a:r>
              <a:rPr lang="en-US" altLang="zh-CN" dirty="0" err="1"/>
              <a:t>StrAssign</a:t>
            </a:r>
            <a:r>
              <a:rPr lang="en-US" altLang="zh-CN" dirty="0"/>
              <a:t>(&amp;</a:t>
            </a:r>
            <a:r>
              <a:rPr lang="en-US" altLang="zh-CN" dirty="0" err="1"/>
              <a:t>S,cstr</a:t>
            </a:r>
            <a:r>
              <a:rPr lang="en-US" altLang="zh-CN" dirty="0"/>
              <a:t>)</a:t>
            </a:r>
            <a:r>
              <a:rPr lang="zh-CN" altLang="en-US" dirty="0"/>
              <a:t>：串的赋值操作。</a:t>
            </a:r>
          </a:p>
          <a:p>
            <a:pPr eaLnBrk="1" hangingPunct="1">
              <a:lnSpc>
                <a:spcPct val="140000"/>
              </a:lnSpc>
            </a:pPr>
            <a:r>
              <a:rPr lang="zh-CN" altLang="en-US" dirty="0"/>
              <a:t>（</a:t>
            </a:r>
            <a:r>
              <a:rPr lang="en-US" altLang="zh-CN" dirty="0"/>
              <a:t>2</a:t>
            </a:r>
            <a:r>
              <a:rPr lang="zh-CN" altLang="en-US" dirty="0"/>
              <a:t>）</a:t>
            </a:r>
            <a:r>
              <a:rPr lang="en-US" altLang="zh-CN" dirty="0" err="1"/>
              <a:t>StrEmpty</a:t>
            </a:r>
            <a:r>
              <a:rPr lang="en-US" altLang="zh-CN" dirty="0"/>
              <a:t>(S)</a:t>
            </a:r>
            <a:r>
              <a:rPr lang="zh-CN" altLang="en-US" dirty="0"/>
              <a:t>：判断串是否为空。</a:t>
            </a:r>
          </a:p>
          <a:p>
            <a:pPr eaLnBrk="1" hangingPunct="1">
              <a:lnSpc>
                <a:spcPct val="140000"/>
              </a:lnSpc>
            </a:pPr>
            <a:r>
              <a:rPr lang="zh-CN" altLang="en-US" dirty="0"/>
              <a:t>（</a:t>
            </a:r>
            <a:r>
              <a:rPr lang="en-US" altLang="zh-CN" dirty="0"/>
              <a:t>3</a:t>
            </a:r>
            <a:r>
              <a:rPr lang="zh-CN" altLang="en-US" dirty="0"/>
              <a:t>）</a:t>
            </a:r>
            <a:r>
              <a:rPr lang="en-US" altLang="zh-CN" dirty="0" err="1"/>
              <a:t>StrLength</a:t>
            </a:r>
            <a:r>
              <a:rPr lang="en-US" altLang="zh-CN" dirty="0"/>
              <a:t>(S)</a:t>
            </a:r>
            <a:r>
              <a:rPr lang="zh-CN" altLang="en-US" dirty="0"/>
              <a:t>：求串的长度。</a:t>
            </a:r>
          </a:p>
          <a:p>
            <a:pPr eaLnBrk="1" hangingPunct="1">
              <a:lnSpc>
                <a:spcPct val="140000"/>
              </a:lnSpc>
            </a:pPr>
            <a:r>
              <a:rPr lang="zh-CN" altLang="en-US" dirty="0"/>
              <a:t>（</a:t>
            </a:r>
            <a:r>
              <a:rPr lang="en-US" altLang="zh-CN" dirty="0"/>
              <a:t>4</a:t>
            </a:r>
            <a:r>
              <a:rPr lang="zh-CN" altLang="en-US" dirty="0"/>
              <a:t>）</a:t>
            </a:r>
            <a:r>
              <a:rPr lang="en-US" altLang="zh-CN" dirty="0" err="1"/>
              <a:t>StrCopy</a:t>
            </a:r>
            <a:r>
              <a:rPr lang="en-US" altLang="zh-CN" dirty="0"/>
              <a:t>(&amp;T,S)</a:t>
            </a:r>
            <a:r>
              <a:rPr lang="zh-CN" altLang="en-US" dirty="0"/>
              <a:t>：串的复制。</a:t>
            </a:r>
          </a:p>
          <a:p>
            <a:pPr eaLnBrk="1" hangingPunct="1">
              <a:lnSpc>
                <a:spcPct val="140000"/>
              </a:lnSpc>
            </a:pPr>
            <a:r>
              <a:rPr lang="zh-CN" altLang="en-US" dirty="0"/>
              <a:t>（</a:t>
            </a:r>
            <a:r>
              <a:rPr lang="en-US" altLang="zh-CN" dirty="0"/>
              <a:t>5</a:t>
            </a:r>
            <a:r>
              <a:rPr lang="zh-CN" altLang="en-US" dirty="0"/>
              <a:t>）</a:t>
            </a:r>
            <a:r>
              <a:rPr lang="en-US" altLang="zh-CN" dirty="0" err="1"/>
              <a:t>StrCompare</a:t>
            </a:r>
            <a:r>
              <a:rPr lang="en-US" altLang="zh-CN" dirty="0"/>
              <a:t>(S,T)</a:t>
            </a:r>
            <a:r>
              <a:rPr lang="zh-CN" altLang="en-US" dirty="0"/>
              <a:t>：串的比较。比较串</a:t>
            </a:r>
            <a:r>
              <a:rPr lang="en-US" altLang="zh-CN" dirty="0"/>
              <a:t>S</a:t>
            </a:r>
            <a:r>
              <a:rPr lang="zh-CN" altLang="en-US" dirty="0"/>
              <a:t>和</a:t>
            </a:r>
            <a:r>
              <a:rPr lang="en-US" altLang="zh-CN" dirty="0"/>
              <a:t>T</a:t>
            </a:r>
            <a:r>
              <a:rPr lang="zh-CN" altLang="en-US" dirty="0"/>
              <a:t>的每个字符的</a:t>
            </a:r>
            <a:r>
              <a:rPr lang="en-US" altLang="zh-CN" dirty="0"/>
              <a:t>ASCII</a:t>
            </a:r>
            <a:r>
              <a:rPr lang="zh-CN" altLang="en-US" dirty="0"/>
              <a:t>值的大小，如果</a:t>
            </a:r>
            <a:r>
              <a:rPr lang="en-US" altLang="zh-CN" dirty="0"/>
              <a:t>S</a:t>
            </a:r>
            <a:r>
              <a:rPr lang="zh-CN" altLang="en-US" dirty="0"/>
              <a:t>的值大于</a:t>
            </a:r>
            <a:r>
              <a:rPr lang="en-US" altLang="zh-CN" dirty="0"/>
              <a:t>T</a:t>
            </a:r>
            <a:r>
              <a:rPr lang="zh-CN" altLang="en-US" dirty="0"/>
              <a:t>，则返回</a:t>
            </a:r>
            <a:r>
              <a:rPr lang="en-US" altLang="zh-CN" dirty="0"/>
              <a:t>1</a:t>
            </a:r>
            <a:r>
              <a:rPr lang="zh-CN" altLang="en-US" dirty="0"/>
              <a:t>；如果</a:t>
            </a:r>
            <a:r>
              <a:rPr lang="en-US" altLang="zh-CN" dirty="0"/>
              <a:t>S</a:t>
            </a:r>
            <a:r>
              <a:rPr lang="zh-CN" altLang="en-US" dirty="0"/>
              <a:t>的值等于</a:t>
            </a:r>
            <a:r>
              <a:rPr lang="en-US" altLang="zh-CN" dirty="0"/>
              <a:t>T</a:t>
            </a:r>
            <a:r>
              <a:rPr lang="zh-CN" altLang="en-US" dirty="0"/>
              <a:t>，则返回</a:t>
            </a:r>
            <a:r>
              <a:rPr lang="en-US" altLang="zh-CN" dirty="0"/>
              <a:t>0</a:t>
            </a:r>
            <a:r>
              <a:rPr lang="zh-CN" altLang="en-US" dirty="0"/>
              <a:t>；如果</a:t>
            </a:r>
            <a:r>
              <a:rPr lang="en-US" altLang="zh-CN" dirty="0"/>
              <a:t>S</a:t>
            </a:r>
            <a:r>
              <a:rPr lang="zh-CN" altLang="en-US" dirty="0"/>
              <a:t>的值小于</a:t>
            </a:r>
            <a:r>
              <a:rPr lang="en-US" altLang="zh-CN" dirty="0"/>
              <a:t>T</a:t>
            </a:r>
            <a:r>
              <a:rPr lang="zh-CN" altLang="en-US" dirty="0"/>
              <a:t>，则返回</a:t>
            </a:r>
            <a:r>
              <a:rPr lang="en-US" altLang="zh-CN" dirty="0"/>
              <a:t>-1</a:t>
            </a:r>
            <a:r>
              <a:rPr lang="zh-CN" altLang="en-US" dirty="0"/>
              <a:t>。</a:t>
            </a:r>
          </a:p>
          <a:p>
            <a:pPr eaLnBrk="1" hangingPunct="1">
              <a:lnSpc>
                <a:spcPct val="140000"/>
              </a:lnSpc>
            </a:pPr>
            <a:r>
              <a:rPr lang="zh-CN" altLang="en-US" dirty="0"/>
              <a:t>     例如，</a:t>
            </a:r>
            <a:r>
              <a:rPr lang="en-US" altLang="zh-CN" dirty="0" err="1"/>
              <a:t>StrCompare</a:t>
            </a:r>
            <a:r>
              <a:rPr lang="en-US" altLang="zh-CN" dirty="0"/>
              <a:t>(S,T)=-1</a:t>
            </a:r>
            <a:r>
              <a:rPr lang="zh-CN" altLang="zh-CN" dirty="0"/>
              <a:t>，因为串</a:t>
            </a:r>
            <a:r>
              <a:rPr lang="en-US" altLang="zh-CN" dirty="0"/>
              <a:t>S</a:t>
            </a:r>
            <a:r>
              <a:rPr lang="zh-CN" altLang="zh-CN" dirty="0"/>
              <a:t>和串</a:t>
            </a:r>
            <a:r>
              <a:rPr lang="en-US" altLang="zh-CN" dirty="0"/>
              <a:t>T</a:t>
            </a:r>
            <a:r>
              <a:rPr lang="zh-CN" altLang="zh-CN" dirty="0"/>
              <a:t>比较到第</a:t>
            </a:r>
            <a:r>
              <a:rPr lang="en-US" altLang="zh-CN" dirty="0"/>
              <a:t>13</a:t>
            </a:r>
            <a:r>
              <a:rPr lang="zh-CN" altLang="zh-CN" dirty="0"/>
              <a:t>个字符时，字符</a:t>
            </a:r>
            <a:r>
              <a:rPr lang="en-US" altLang="zh-CN" dirty="0"/>
              <a:t>’B’</a:t>
            </a:r>
            <a:r>
              <a:rPr lang="zh-CN" altLang="zh-CN" dirty="0"/>
              <a:t>的</a:t>
            </a:r>
            <a:r>
              <a:rPr lang="en-US" altLang="zh-CN" dirty="0"/>
              <a:t>ASCII</a:t>
            </a:r>
            <a:r>
              <a:rPr lang="zh-CN" altLang="zh-CN" dirty="0"/>
              <a:t>值小于字符</a:t>
            </a:r>
            <a:r>
              <a:rPr lang="en-US" altLang="zh-CN" dirty="0"/>
              <a:t>’S’</a:t>
            </a:r>
            <a:r>
              <a:rPr lang="zh-CN" altLang="zh-CN" dirty="0"/>
              <a:t>的</a:t>
            </a:r>
            <a:r>
              <a:rPr lang="en-US" altLang="zh-CN" dirty="0"/>
              <a:t>ASCII</a:t>
            </a:r>
            <a:r>
              <a:rPr lang="zh-CN" altLang="zh-CN" dirty="0"/>
              <a:t>值，所以返回</a:t>
            </a:r>
            <a:r>
              <a:rPr lang="en-US" altLang="zh-CN" dirty="0"/>
              <a:t>-1</a:t>
            </a:r>
            <a:r>
              <a:rPr lang="zh-CN" altLang="zh-CN" dirty="0"/>
              <a:t>。</a:t>
            </a:r>
            <a:endParaRPr lang="zh-CN" altLang="en-US" dirty="0"/>
          </a:p>
          <a:p>
            <a:endParaRPr lang="en-US" dirty="0"/>
          </a:p>
        </p:txBody>
      </p:sp>
    </p:spTree>
    <p:extLst>
      <p:ext uri="{BB962C8B-B14F-4D97-AF65-F5344CB8AC3E}">
        <p14:creationId xmlns:p14="http://schemas.microsoft.com/office/powerpoint/2010/main" val="294495854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a:extLst>
              <a:ext uri="{FF2B5EF4-FFF2-40B4-BE49-F238E27FC236}">
                <a16:creationId xmlns:a16="http://schemas.microsoft.com/office/drawing/2014/main" id="{4088BD43-92C0-CC4C-B7B1-40048BC177F1}"/>
              </a:ext>
            </a:extLst>
          </p:cNvPr>
          <p:cNvSpPr>
            <a:spLocks noChangeArrowheads="1"/>
          </p:cNvSpPr>
          <p:nvPr/>
        </p:nvSpPr>
        <p:spPr bwMode="auto">
          <a:xfrm>
            <a:off x="827088" y="244475"/>
            <a:ext cx="860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广义表的基本运算</a:t>
            </a:r>
          </a:p>
        </p:txBody>
      </p:sp>
      <p:grpSp>
        <p:nvGrpSpPr>
          <p:cNvPr id="17" name="组合 16">
            <a:extLst>
              <a:ext uri="{FF2B5EF4-FFF2-40B4-BE49-F238E27FC236}">
                <a16:creationId xmlns:a16="http://schemas.microsoft.com/office/drawing/2014/main" id="{609B4DC3-402B-D84D-B02A-31D80625010D}"/>
              </a:ext>
            </a:extLst>
          </p:cNvPr>
          <p:cNvGrpSpPr>
            <a:grpSpLocks/>
          </p:cNvGrpSpPr>
          <p:nvPr/>
        </p:nvGrpSpPr>
        <p:grpSpPr bwMode="auto">
          <a:xfrm>
            <a:off x="1547813" y="2247900"/>
            <a:ext cx="2595562" cy="3203575"/>
            <a:chOff x="1091444" y="1808820"/>
            <a:chExt cx="2997153" cy="3698776"/>
          </a:xfrm>
        </p:grpSpPr>
        <p:sp>
          <p:nvSpPr>
            <p:cNvPr id="82952" name="íṩľíḍè-圆角矩形 61">
              <a:extLst>
                <a:ext uri="{FF2B5EF4-FFF2-40B4-BE49-F238E27FC236}">
                  <a16:creationId xmlns:a16="http://schemas.microsoft.com/office/drawing/2014/main" id="{99EF728E-C1FE-9040-A874-CFD9009D5AEB}"/>
                </a:ext>
              </a:extLst>
            </p:cNvPr>
            <p:cNvSpPr>
              <a:spLocks noChangeArrowheads="1"/>
            </p:cNvSpPr>
            <p:nvPr/>
          </p:nvSpPr>
          <p:spPr bwMode="auto">
            <a:xfrm>
              <a:off x="1091444" y="1808820"/>
              <a:ext cx="2997153" cy="3698776"/>
            </a:xfrm>
            <a:prstGeom prst="roundRect">
              <a:avLst>
                <a:gd name="adj" fmla="val 3486"/>
              </a:avLst>
            </a:prstGeom>
            <a:solidFill>
              <a:srgbClr val="4F81BD"/>
            </a:solidFill>
            <a:ln>
              <a:noFill/>
            </a:ln>
            <a:extLst>
              <a:ext uri="{91240B29-F687-4F45-9708-019B960494DF}">
                <a14:hiddenLine xmlns:a14="http://schemas.microsoft.com/office/drawing/2010/main" w="25400" algn="ctr">
                  <a:solidFill>
                    <a:srgbClr val="000000"/>
                  </a:solidFill>
                  <a:round/>
                  <a:headEnd/>
                  <a:tailEnd/>
                </a14:hiddenLine>
              </a:ext>
            </a:extLst>
          </p:spPr>
          <p:txBody>
            <a:bodyPr wrap="none" tIns="216000" bIns="216000" anchorCtr="1"/>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pPr>
              <a:r>
                <a:rPr lang="zh-CN" altLang="en-US" b="0">
                  <a:solidFill>
                    <a:srgbClr val="FFFFFF"/>
                  </a:solidFill>
                  <a:ea typeface="楷体_GB2312" pitchFamily="49" charset="-122"/>
                  <a:sym typeface="+mn-lt"/>
                </a:rPr>
                <a:t>求表头</a:t>
              </a:r>
              <a:r>
                <a:rPr lang="en-US" altLang="zh-CN" b="0">
                  <a:solidFill>
                    <a:srgbClr val="FFFFFF"/>
                  </a:solidFill>
                  <a:ea typeface="楷体_GB2312" pitchFamily="49" charset="-122"/>
                  <a:sym typeface="+mn-lt"/>
                </a:rPr>
                <a:t>GetHead(L)</a:t>
              </a:r>
              <a:endParaRPr lang="zh-CN" altLang="en-US" b="0">
                <a:solidFill>
                  <a:srgbClr val="FFFFFF"/>
                </a:solidFill>
                <a:ea typeface="楷体_GB2312" pitchFamily="49" charset="-122"/>
                <a:sym typeface="+mn-lt"/>
              </a:endParaRPr>
            </a:p>
          </p:txBody>
        </p:sp>
        <p:sp>
          <p:nvSpPr>
            <p:cNvPr id="19" name="íṩľíḍè-任意多边形 62">
              <a:extLst>
                <a:ext uri="{FF2B5EF4-FFF2-40B4-BE49-F238E27FC236}">
                  <a16:creationId xmlns:a16="http://schemas.microsoft.com/office/drawing/2014/main" id="{7A4BCE76-58D5-4AB5-975D-B7CE4C05CAB0}"/>
                </a:ext>
              </a:extLst>
            </p:cNvPr>
            <p:cNvSpPr/>
            <p:nvPr/>
          </p:nvSpPr>
          <p:spPr>
            <a:xfrm>
              <a:off x="1091444" y="2734431"/>
              <a:ext cx="2997153"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mn-lt"/>
                <a:ea typeface="+mn-ea"/>
                <a:cs typeface="+mn-ea"/>
                <a:sym typeface="+mn-lt"/>
              </a:endParaRPr>
            </a:p>
          </p:txBody>
        </p:sp>
        <p:sp>
          <p:nvSpPr>
            <p:cNvPr id="20" name="íṩľíḍè-文本框 63">
              <a:extLst>
                <a:ext uri="{FF2B5EF4-FFF2-40B4-BE49-F238E27FC236}">
                  <a16:creationId xmlns:a16="http://schemas.microsoft.com/office/drawing/2014/main" id="{FF1AC718-5D3A-4D87-9AD9-79023F4B0DAB}"/>
                </a:ext>
              </a:extLst>
            </p:cNvPr>
            <p:cNvSpPr txBox="1"/>
            <p:nvPr/>
          </p:nvSpPr>
          <p:spPr>
            <a:xfrm>
              <a:off x="2251809" y="2453998"/>
              <a:ext cx="755246"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ea"/>
                  <a:sym typeface="+mn-lt"/>
                </a:rPr>
                <a:t>01</a:t>
              </a:r>
            </a:p>
          </p:txBody>
        </p:sp>
        <p:sp>
          <p:nvSpPr>
            <p:cNvPr id="82955" name="íṩľíḍè-Rectangle 30">
              <a:extLst>
                <a:ext uri="{FF2B5EF4-FFF2-40B4-BE49-F238E27FC236}">
                  <a16:creationId xmlns:a16="http://schemas.microsoft.com/office/drawing/2014/main" id="{E89F2159-6510-FB41-9E8B-00DB18034AFF}"/>
                </a:ext>
              </a:extLst>
            </p:cNvPr>
            <p:cNvSpPr>
              <a:spLocks noChangeArrowheads="1"/>
            </p:cNvSpPr>
            <p:nvPr/>
          </p:nvSpPr>
          <p:spPr bwMode="auto">
            <a:xfrm>
              <a:off x="1217929" y="3300794"/>
              <a:ext cx="2744183" cy="186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2000" b="0">
                  <a:solidFill>
                    <a:srgbClr val="000000"/>
                  </a:solidFill>
                  <a:ea typeface="楷体_GB2312" pitchFamily="49" charset="-122"/>
                  <a:sym typeface="+mn-lt"/>
                </a:rPr>
                <a:t>非空广义表的第一个元素，可以是一个单元素，也可以是一个子表</a:t>
              </a:r>
            </a:p>
          </p:txBody>
        </p:sp>
      </p:grpSp>
      <p:grpSp>
        <p:nvGrpSpPr>
          <p:cNvPr id="23" name="组合 22">
            <a:extLst>
              <a:ext uri="{FF2B5EF4-FFF2-40B4-BE49-F238E27FC236}">
                <a16:creationId xmlns:a16="http://schemas.microsoft.com/office/drawing/2014/main" id="{C68384B9-A7FA-224A-A487-EA9FF53DC14C}"/>
              </a:ext>
            </a:extLst>
          </p:cNvPr>
          <p:cNvGrpSpPr>
            <a:grpSpLocks/>
          </p:cNvGrpSpPr>
          <p:nvPr/>
        </p:nvGrpSpPr>
        <p:grpSpPr bwMode="auto">
          <a:xfrm>
            <a:off x="5149850" y="2247900"/>
            <a:ext cx="2593975" cy="3203575"/>
            <a:chOff x="8988320" y="1808820"/>
            <a:chExt cx="2995868" cy="3698776"/>
          </a:xfrm>
        </p:grpSpPr>
        <p:sp>
          <p:nvSpPr>
            <p:cNvPr id="24" name="íślíḋè-圆角矩形 46">
              <a:extLst>
                <a:ext uri="{FF2B5EF4-FFF2-40B4-BE49-F238E27FC236}">
                  <a16:creationId xmlns:a16="http://schemas.microsoft.com/office/drawing/2014/main" id="{85BBC6A5-D26D-40F6-B76C-A0E5A98C5F7A}"/>
                </a:ext>
              </a:extLst>
            </p:cNvPr>
            <p:cNvSpPr/>
            <p:nvPr/>
          </p:nvSpPr>
          <p:spPr>
            <a:xfrm>
              <a:off x="8988320" y="1808820"/>
              <a:ext cx="2995868" cy="3698776"/>
            </a:xfrm>
            <a:prstGeom prst="roundRect">
              <a:avLst>
                <a:gd name="adj" fmla="val 3485"/>
              </a:avLst>
            </a:prstGeom>
            <a:solidFill>
              <a:srgbClr val="8064A2"/>
            </a:solidFill>
            <a:ln w="25400" cap="flat" cmpd="sng" algn="ctr">
              <a:noFill/>
              <a:prstDash val="solid"/>
            </a:ln>
            <a:effectLst/>
          </p:spPr>
          <p:txBody>
            <a:bodyPr wrap="none" tIns="216000" bIns="216000" anchorCtr="1">
              <a:normAutofit/>
            </a:bodyPr>
            <a:lstStyle/>
            <a:p>
              <a:pPr algn="ctr" eaLnBrk="1" fontAlgn="auto" hangingPunct="1">
                <a:spcBef>
                  <a:spcPts val="0"/>
                </a:spcBef>
                <a:spcAft>
                  <a:spcPts val="0"/>
                </a:spcAft>
                <a:defRPr/>
              </a:pPr>
              <a:r>
                <a:rPr lang="zh-CN" altLang="en-US" b="0" kern="0" dirty="0">
                  <a:solidFill>
                    <a:prstClr val="white"/>
                  </a:solidFill>
                  <a:latin typeface="+mn-lt"/>
                  <a:ea typeface="+mn-ea"/>
                  <a:cs typeface="+mn-ea"/>
                  <a:sym typeface="+mn-lt"/>
                </a:rPr>
                <a:t>求表尾</a:t>
              </a:r>
              <a:r>
                <a:rPr lang="en-US" altLang="zh-CN" b="0" kern="0" dirty="0" err="1">
                  <a:solidFill>
                    <a:prstClr val="white"/>
                  </a:solidFill>
                  <a:latin typeface="+mn-lt"/>
                  <a:ea typeface="+mn-ea"/>
                  <a:cs typeface="+mn-ea"/>
                  <a:sym typeface="+mn-lt"/>
                </a:rPr>
                <a:t>GetTail</a:t>
              </a:r>
              <a:r>
                <a:rPr lang="en-US" altLang="zh-CN" b="0" kern="0" dirty="0">
                  <a:solidFill>
                    <a:prstClr val="white"/>
                  </a:solidFill>
                  <a:latin typeface="+mn-lt"/>
                  <a:ea typeface="+mn-ea"/>
                  <a:cs typeface="+mn-ea"/>
                  <a:sym typeface="+mn-lt"/>
                </a:rPr>
                <a:t>(L)</a:t>
              </a:r>
              <a:endParaRPr lang="zh-CN" altLang="en-US" b="0" kern="0" dirty="0">
                <a:solidFill>
                  <a:prstClr val="white"/>
                </a:solidFill>
                <a:latin typeface="+mn-lt"/>
                <a:ea typeface="+mn-ea"/>
                <a:cs typeface="+mn-ea"/>
                <a:sym typeface="+mn-lt"/>
              </a:endParaRPr>
            </a:p>
          </p:txBody>
        </p:sp>
        <p:sp>
          <p:nvSpPr>
            <p:cNvPr id="25" name="íślíḋè-任意多边形 47">
              <a:extLst>
                <a:ext uri="{FF2B5EF4-FFF2-40B4-BE49-F238E27FC236}">
                  <a16:creationId xmlns:a16="http://schemas.microsoft.com/office/drawing/2014/main" id="{A1222387-C104-43BA-9E4C-E1FEBC889BFF}"/>
                </a:ext>
              </a:extLst>
            </p:cNvPr>
            <p:cNvSpPr/>
            <p:nvPr/>
          </p:nvSpPr>
          <p:spPr>
            <a:xfrm>
              <a:off x="8988320" y="2734431"/>
              <a:ext cx="2995868" cy="2773165"/>
            </a:xfrm>
            <a:custGeom>
              <a:avLst/>
              <a:gdLst>
                <a:gd name="connsiteX0" fmla="*/ 0 w 3657600"/>
                <a:gd name="connsiteY0" fmla="*/ 0 h 5486400"/>
                <a:gd name="connsiteX1" fmla="*/ 127467 w 3657600"/>
                <a:gd name="connsiteY1" fmla="*/ 0 h 5486400"/>
                <a:gd name="connsiteX2" fmla="*/ 1072342 w 3657600"/>
                <a:gd name="connsiteY2" fmla="*/ 0 h 5486400"/>
                <a:gd name="connsiteX3" fmla="*/ 1828800 w 3657600"/>
                <a:gd name="connsiteY3" fmla="*/ 756458 h 5486400"/>
                <a:gd name="connsiteX4" fmla="*/ 2585258 w 3657600"/>
                <a:gd name="connsiteY4" fmla="*/ 0 h 5486400"/>
                <a:gd name="connsiteX5" fmla="*/ 3530133 w 3657600"/>
                <a:gd name="connsiteY5" fmla="*/ 0 h 5486400"/>
                <a:gd name="connsiteX6" fmla="*/ 3657600 w 3657600"/>
                <a:gd name="connsiteY6" fmla="*/ 0 h 5486400"/>
                <a:gd name="connsiteX7" fmla="*/ 3657600 w 3657600"/>
                <a:gd name="connsiteY7" fmla="*/ 127467 h 5486400"/>
                <a:gd name="connsiteX8" fmla="*/ 3657600 w 3657600"/>
                <a:gd name="connsiteY8" fmla="*/ 914400 h 5486400"/>
                <a:gd name="connsiteX9" fmla="*/ 3657600 w 3657600"/>
                <a:gd name="connsiteY9" fmla="*/ 5358933 h 5486400"/>
                <a:gd name="connsiteX10" fmla="*/ 3530133 w 3657600"/>
                <a:gd name="connsiteY10" fmla="*/ 5486400 h 5486400"/>
                <a:gd name="connsiteX11" fmla="*/ 127467 w 3657600"/>
                <a:gd name="connsiteY11" fmla="*/ 5486400 h 5486400"/>
                <a:gd name="connsiteX12" fmla="*/ 0 w 3657600"/>
                <a:gd name="connsiteY12" fmla="*/ 5358933 h 5486400"/>
                <a:gd name="connsiteX13" fmla="*/ 0 w 3657600"/>
                <a:gd name="connsiteY13" fmla="*/ 914400 h 5486400"/>
                <a:gd name="connsiteX14" fmla="*/ 0 w 3657600"/>
                <a:gd name="connsiteY14" fmla="*/ 127467 h 5486400"/>
                <a:gd name="connsiteX15" fmla="*/ 0 w 3657600"/>
                <a:gd name="connsiteY15" fmla="*/ 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57600" h="5486400">
                  <a:moveTo>
                    <a:pt x="0" y="0"/>
                  </a:moveTo>
                  <a:lnTo>
                    <a:pt x="127467" y="0"/>
                  </a:lnTo>
                  <a:lnTo>
                    <a:pt x="1072342" y="0"/>
                  </a:lnTo>
                  <a:cubicBezTo>
                    <a:pt x="1072342" y="417780"/>
                    <a:pt x="1411020" y="756458"/>
                    <a:pt x="1828800" y="756458"/>
                  </a:cubicBezTo>
                  <a:cubicBezTo>
                    <a:pt x="2246580" y="756458"/>
                    <a:pt x="2585258" y="417780"/>
                    <a:pt x="2585258" y="0"/>
                  </a:cubicBezTo>
                  <a:lnTo>
                    <a:pt x="3530133" y="0"/>
                  </a:lnTo>
                  <a:lnTo>
                    <a:pt x="3657600" y="0"/>
                  </a:lnTo>
                  <a:lnTo>
                    <a:pt x="3657600" y="127467"/>
                  </a:lnTo>
                  <a:lnTo>
                    <a:pt x="3657600" y="914400"/>
                  </a:lnTo>
                  <a:lnTo>
                    <a:pt x="3657600" y="5358933"/>
                  </a:lnTo>
                  <a:cubicBezTo>
                    <a:pt x="3657600" y="5429331"/>
                    <a:pt x="3600531" y="5486400"/>
                    <a:pt x="3530133" y="5486400"/>
                  </a:cubicBezTo>
                  <a:lnTo>
                    <a:pt x="127467" y="5486400"/>
                  </a:lnTo>
                  <a:cubicBezTo>
                    <a:pt x="57069" y="5486400"/>
                    <a:pt x="0" y="5429331"/>
                    <a:pt x="0" y="5358933"/>
                  </a:cubicBezTo>
                  <a:lnTo>
                    <a:pt x="0" y="914400"/>
                  </a:lnTo>
                  <a:lnTo>
                    <a:pt x="0" y="127467"/>
                  </a:lnTo>
                  <a:lnTo>
                    <a:pt x="0" y="0"/>
                  </a:lnTo>
                  <a:close/>
                </a:path>
              </a:pathLst>
            </a:custGeom>
            <a:solidFill>
              <a:sysClr val="window" lastClr="FFFFFF">
                <a:lumMod val="95000"/>
              </a:sysClr>
            </a:solidFill>
            <a:ln w="25400" cap="flat" cmpd="sng" algn="ctr">
              <a:noFill/>
              <a:prstDash val="solid"/>
            </a:ln>
            <a:effectLst>
              <a:outerShdw dist="25400" dir="16200000" sx="101000" sy="101000" rotWithShape="0">
                <a:prstClr val="black">
                  <a:alpha val="14000"/>
                </a:prstClr>
              </a:outerShdw>
            </a:effectLst>
          </p:spPr>
          <p:txBody>
            <a:bodyPr anchor="ctr"/>
            <a:lstStyle/>
            <a:p>
              <a:pPr algn="ctr" eaLnBrk="1" fontAlgn="auto" hangingPunct="1">
                <a:spcBef>
                  <a:spcPts val="0"/>
                </a:spcBef>
                <a:spcAft>
                  <a:spcPts val="0"/>
                </a:spcAft>
                <a:defRPr/>
              </a:pPr>
              <a:endParaRPr sz="1800" b="0" kern="0">
                <a:solidFill>
                  <a:prstClr val="white"/>
                </a:solidFill>
                <a:latin typeface="+mn-lt"/>
                <a:ea typeface="+mn-ea"/>
                <a:cs typeface="+mn-ea"/>
                <a:sym typeface="+mn-lt"/>
              </a:endParaRPr>
            </a:p>
          </p:txBody>
        </p:sp>
        <p:sp>
          <p:nvSpPr>
            <p:cNvPr id="26" name="íślíḋè-文本框 48">
              <a:extLst>
                <a:ext uri="{FF2B5EF4-FFF2-40B4-BE49-F238E27FC236}">
                  <a16:creationId xmlns:a16="http://schemas.microsoft.com/office/drawing/2014/main" id="{37AFD969-5218-4DFA-9041-64F7956E39F0}"/>
                </a:ext>
              </a:extLst>
            </p:cNvPr>
            <p:cNvSpPr txBox="1"/>
            <p:nvPr/>
          </p:nvSpPr>
          <p:spPr>
            <a:xfrm>
              <a:off x="10119563" y="2453998"/>
              <a:ext cx="755384" cy="707496"/>
            </a:xfrm>
            <a:prstGeom prst="rect">
              <a:avLst/>
            </a:prstGeom>
            <a:noFill/>
          </p:spPr>
          <p:txBody>
            <a:bodyPr wrap="none">
              <a:normAutofit fontScale="92500" lnSpcReduction="10000"/>
            </a:bodyPr>
            <a:lstStyle/>
            <a:p>
              <a:pPr algn="ctr" eaLnBrk="1" fontAlgn="auto" hangingPunct="1">
                <a:spcBef>
                  <a:spcPts val="0"/>
                </a:spcBef>
                <a:spcAft>
                  <a:spcPts val="0"/>
                </a:spcAft>
                <a:defRPr/>
              </a:pPr>
              <a:r>
                <a:rPr lang="en-US" sz="4000" b="0" kern="0" dirty="0">
                  <a:solidFill>
                    <a:srgbClr val="EEECE1"/>
                  </a:solidFill>
                  <a:latin typeface="+mn-lt"/>
                  <a:ea typeface="+mn-ea"/>
                  <a:cs typeface="+mn-ea"/>
                  <a:sym typeface="+mn-lt"/>
                </a:rPr>
                <a:t>04</a:t>
              </a:r>
            </a:p>
          </p:txBody>
        </p:sp>
        <p:sp>
          <p:nvSpPr>
            <p:cNvPr id="82951" name="íślíḋè-Rectangle 15">
              <a:extLst>
                <a:ext uri="{FF2B5EF4-FFF2-40B4-BE49-F238E27FC236}">
                  <a16:creationId xmlns:a16="http://schemas.microsoft.com/office/drawing/2014/main" id="{F7D93047-3A17-9942-817B-07E24AB64657}"/>
                </a:ext>
              </a:extLst>
            </p:cNvPr>
            <p:cNvSpPr>
              <a:spLocks noChangeArrowheads="1"/>
            </p:cNvSpPr>
            <p:nvPr/>
          </p:nvSpPr>
          <p:spPr bwMode="auto">
            <a:xfrm>
              <a:off x="9166166" y="3335620"/>
              <a:ext cx="2660345" cy="1831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20000"/>
                </a:lnSpc>
              </a:pPr>
              <a:r>
                <a:rPr lang="zh-CN" altLang="en-US" sz="2000" b="0">
                  <a:solidFill>
                    <a:srgbClr val="000000"/>
                  </a:solidFill>
                  <a:ea typeface="楷体_GB2312" pitchFamily="49" charset="-122"/>
                  <a:sym typeface="+mn-lt"/>
                </a:rPr>
                <a:t>非空广义表除去表头元素以外其它元素所构成的表。表尾一定是一个表</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8A075D9E-5362-AF4A-A821-F8216B0CC507}"/>
              </a:ext>
            </a:extLst>
          </p:cNvPr>
          <p:cNvSpPr>
            <a:spLocks noGrp="1" noChangeArrowheads="1"/>
          </p:cNvSpPr>
          <p:nvPr>
            <p:ph type="title"/>
          </p:nvPr>
        </p:nvSpPr>
        <p:spPr/>
        <p:txBody>
          <a:bodyPr/>
          <a:lstStyle/>
          <a:p>
            <a:pPr eaLnBrk="1" hangingPunct="1"/>
            <a:r>
              <a:rPr lang="zh-CN" altLang="en-US" dirty="0"/>
              <a:t>广义表的头尾链表表示与实现 </a:t>
            </a:r>
          </a:p>
        </p:txBody>
      </p:sp>
      <p:sp>
        <p:nvSpPr>
          <p:cNvPr id="344067" name="Rectangle 3">
            <a:extLst>
              <a:ext uri="{FF2B5EF4-FFF2-40B4-BE49-F238E27FC236}">
                <a16:creationId xmlns:a16="http://schemas.microsoft.com/office/drawing/2014/main" id="{7CBA95DD-3E90-7542-91AC-D5124EDF9F83}"/>
              </a:ext>
            </a:extLst>
          </p:cNvPr>
          <p:cNvSpPr>
            <a:spLocks noGrp="1" noChangeArrowheads="1"/>
          </p:cNvSpPr>
          <p:nvPr>
            <p:ph type="body" idx="1"/>
          </p:nvPr>
        </p:nvSpPr>
        <p:spPr>
          <a:xfrm>
            <a:off x="250825" y="908050"/>
            <a:ext cx="8353425" cy="5329238"/>
          </a:xfrm>
        </p:spPr>
        <p:txBody>
          <a:bodyPr/>
          <a:lstStyle/>
          <a:p>
            <a:pPr eaLnBrk="1" hangingPunct="1"/>
            <a:r>
              <a:rPr lang="zh-CN" altLang="en-US" sz="2400" b="0" dirty="0">
                <a:latin typeface="隶书" pitchFamily="49" charset="-122"/>
                <a:ea typeface="隶书" pitchFamily="49" charset="-122"/>
              </a:rPr>
              <a:t>广义表的头尾链表存储结构</a:t>
            </a:r>
          </a:p>
          <a:p>
            <a:pPr eaLnBrk="1" hangingPunct="1">
              <a:lnSpc>
                <a:spcPct val="140000"/>
              </a:lnSpc>
            </a:pPr>
            <a:r>
              <a:rPr lang="zh-CN" altLang="en-US" dirty="0"/>
              <a:t>因广义表中有两种元素：原子和子表，所以广义表的链表结点也分为两种：原子结点和子表结点，其中，子表结点包含</a:t>
            </a:r>
            <a:r>
              <a:rPr lang="en-US" altLang="zh-CN" dirty="0"/>
              <a:t>3</a:t>
            </a:r>
            <a:r>
              <a:rPr lang="zh-CN" altLang="en-US" dirty="0"/>
              <a:t>个域：标志域、指向表头的指针域和指向表尾的指针域。原子结点包含两个域：标志域和值域。表结点和原子结点的存储结构如图所示。</a:t>
            </a:r>
          </a:p>
          <a:p>
            <a:pPr eaLnBrk="1" hangingPunct="1">
              <a:lnSpc>
                <a:spcPct val="140000"/>
              </a:lnSpc>
            </a:pPr>
            <a:endParaRPr lang="zh-CN" altLang="en-US" dirty="0"/>
          </a:p>
          <a:p>
            <a:pPr eaLnBrk="1" hangingPunct="1">
              <a:lnSpc>
                <a:spcPct val="140000"/>
              </a:lnSpc>
            </a:pPr>
            <a:endParaRPr lang="zh-CN" altLang="en-US" dirty="0"/>
          </a:p>
          <a:p>
            <a:pPr eaLnBrk="1" hangingPunct="1">
              <a:lnSpc>
                <a:spcPct val="140000"/>
              </a:lnSpc>
            </a:pPr>
            <a:r>
              <a:rPr lang="zh-CN" altLang="en-US" dirty="0"/>
              <a:t>其中，</a:t>
            </a:r>
            <a:r>
              <a:rPr lang="en-US" altLang="zh-CN" dirty="0"/>
              <a:t>tag=1</a:t>
            </a:r>
            <a:r>
              <a:rPr lang="zh-CN" altLang="en-US" dirty="0"/>
              <a:t>表示是子表，</a:t>
            </a:r>
            <a:r>
              <a:rPr lang="en-US" altLang="zh-CN" dirty="0"/>
              <a:t>hp</a:t>
            </a:r>
            <a:r>
              <a:rPr lang="zh-CN" altLang="en-US" dirty="0"/>
              <a:t>和</a:t>
            </a:r>
            <a:r>
              <a:rPr lang="en-US" altLang="zh-CN" dirty="0" err="1"/>
              <a:t>tp</a:t>
            </a:r>
            <a:r>
              <a:rPr lang="zh-CN" altLang="en-US" dirty="0"/>
              <a:t>分别指向表头结点和表尾结点，</a:t>
            </a:r>
            <a:r>
              <a:rPr lang="en-US" altLang="zh-CN" dirty="0"/>
              <a:t>tag=0</a:t>
            </a:r>
            <a:r>
              <a:rPr lang="zh-CN" altLang="en-US" dirty="0"/>
              <a:t>表示原子，</a:t>
            </a:r>
            <a:r>
              <a:rPr lang="en-US" altLang="zh-CN" dirty="0"/>
              <a:t>atom</a:t>
            </a:r>
            <a:r>
              <a:rPr lang="zh-CN" altLang="en-US" dirty="0"/>
              <a:t>用于存储原子的值。</a:t>
            </a:r>
          </a:p>
        </p:txBody>
      </p:sp>
      <p:sp>
        <p:nvSpPr>
          <p:cNvPr id="80900" name="Rectangle 10">
            <a:extLst>
              <a:ext uri="{FF2B5EF4-FFF2-40B4-BE49-F238E27FC236}">
                <a16:creationId xmlns:a16="http://schemas.microsoft.com/office/drawing/2014/main" id="{57A7AF49-ACEC-C048-89FD-DC25B9B72818}"/>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1" name="Rectangle 12">
            <a:extLst>
              <a:ext uri="{FF2B5EF4-FFF2-40B4-BE49-F238E27FC236}">
                <a16:creationId xmlns:a16="http://schemas.microsoft.com/office/drawing/2014/main" id="{57D04947-571D-1844-BE17-B15E9BEB037B}"/>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2" name="Rectangle 14">
            <a:extLst>
              <a:ext uri="{FF2B5EF4-FFF2-40B4-BE49-F238E27FC236}">
                <a16:creationId xmlns:a16="http://schemas.microsoft.com/office/drawing/2014/main" id="{830CD1B7-3E23-0841-A209-570BC0FA224C}"/>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3" name="Rectangle 16">
            <a:extLst>
              <a:ext uri="{FF2B5EF4-FFF2-40B4-BE49-F238E27FC236}">
                <a16:creationId xmlns:a16="http://schemas.microsoft.com/office/drawing/2014/main" id="{23E0C3C7-CCE4-2A4D-A537-9AD22EDB9039}"/>
              </a:ext>
            </a:extLst>
          </p:cNvPr>
          <p:cNvSpPr>
            <a:spLocks noChangeArrowheads="1"/>
          </p:cNvSpPr>
          <p:nvPr/>
        </p:nvSpPr>
        <p:spPr bwMode="auto">
          <a:xfrm>
            <a:off x="0" y="170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0904" name="Rectangle 18">
            <a:extLst>
              <a:ext uri="{FF2B5EF4-FFF2-40B4-BE49-F238E27FC236}">
                <a16:creationId xmlns:a16="http://schemas.microsoft.com/office/drawing/2014/main" id="{02B47420-C801-2445-B791-555F2DDF0BAD}"/>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0905" name="Object 17">
            <a:extLst>
              <a:ext uri="{FF2B5EF4-FFF2-40B4-BE49-F238E27FC236}">
                <a16:creationId xmlns:a16="http://schemas.microsoft.com/office/drawing/2014/main" id="{BB75A093-30D3-8542-ABC6-59034E6F327A}"/>
              </a:ext>
            </a:extLst>
          </p:cNvPr>
          <p:cNvGraphicFramePr>
            <a:graphicFrameLocks noChangeAspect="1"/>
          </p:cNvGraphicFramePr>
          <p:nvPr>
            <p:extLst>
              <p:ext uri="{D42A27DB-BD31-4B8C-83A1-F6EECF244321}">
                <p14:modId xmlns:p14="http://schemas.microsoft.com/office/powerpoint/2010/main" val="2738248775"/>
              </p:ext>
            </p:extLst>
          </p:nvPr>
        </p:nvGraphicFramePr>
        <p:xfrm>
          <a:off x="1547664" y="4120356"/>
          <a:ext cx="6013093" cy="1027879"/>
        </p:xfrm>
        <a:graphic>
          <a:graphicData uri="http://schemas.openxmlformats.org/presentationml/2006/ole">
            <mc:AlternateContent xmlns:mc="http://schemas.openxmlformats.org/markup-compatibility/2006">
              <mc:Choice xmlns:v="urn:schemas-microsoft-com:vml" Requires="v">
                <p:oleObj spid="_x0000_s268312" r:id="rId6" imgW="2578100" imgH="444500" progId="Visio.Drawing.11">
                  <p:embed/>
                </p:oleObj>
              </mc:Choice>
              <mc:Fallback>
                <p:oleObj r:id="rId6" imgW="2578100" imgH="444500" progId="Visio.Drawing.11">
                  <p:embed/>
                  <p:pic>
                    <p:nvPicPr>
                      <p:cNvPr id="80905" name="Object 17">
                        <a:extLst>
                          <a:ext uri="{FF2B5EF4-FFF2-40B4-BE49-F238E27FC236}">
                            <a16:creationId xmlns:a16="http://schemas.microsoft.com/office/drawing/2014/main" id="{BB75A093-30D3-8542-ABC6-59034E6F32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664" y="4120356"/>
                        <a:ext cx="6013093" cy="102787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01323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4067">
                                            <p:txEl>
                                              <p:pRg st="4" end="4"/>
                                            </p:txEl>
                                          </p:spTgt>
                                        </p:tgtEl>
                                        <p:attrNameLst>
                                          <p:attrName>style.visibility</p:attrName>
                                        </p:attrNameLst>
                                      </p:cBhvr>
                                      <p:to>
                                        <p:strVal val="visible"/>
                                      </p:to>
                                    </p:set>
                                    <p:anim calcmode="lin" valueType="num">
                                      <p:cBhvr additive="base">
                                        <p:cTn id="19" dur="500" fill="hold"/>
                                        <p:tgtEl>
                                          <p:spTgt spid="344067">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406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1AF739F-7E2E-404E-86A9-1D4CC218B96D}"/>
              </a:ext>
            </a:extLst>
          </p:cNvPr>
          <p:cNvSpPr>
            <a:spLocks noGrp="1" noChangeArrowheads="1"/>
          </p:cNvSpPr>
          <p:nvPr>
            <p:ph type="title"/>
          </p:nvPr>
        </p:nvSpPr>
        <p:spPr/>
        <p:txBody>
          <a:bodyPr/>
          <a:lstStyle/>
          <a:p>
            <a:pPr eaLnBrk="1" hangingPunct="1"/>
            <a:r>
              <a:rPr lang="en-US" altLang="zh-CN"/>
              <a:t>5.5  </a:t>
            </a:r>
            <a:r>
              <a:rPr lang="zh-CN" altLang="en-US"/>
              <a:t>广义表的头尾链表表示与实现</a:t>
            </a:r>
          </a:p>
        </p:txBody>
      </p:sp>
      <p:sp>
        <p:nvSpPr>
          <p:cNvPr id="81923" name="Rectangle 3">
            <a:extLst>
              <a:ext uri="{FF2B5EF4-FFF2-40B4-BE49-F238E27FC236}">
                <a16:creationId xmlns:a16="http://schemas.microsoft.com/office/drawing/2014/main" id="{B4D2DBC4-22A5-8A4D-B917-F35B7CF9A2A6}"/>
              </a:ext>
            </a:extLst>
          </p:cNvPr>
          <p:cNvSpPr>
            <a:spLocks noGrp="1" noChangeArrowheads="1"/>
          </p:cNvSpPr>
          <p:nvPr>
            <p:ph type="body" sz="half" idx="1"/>
          </p:nvPr>
        </p:nvSpPr>
        <p:spPr>
          <a:xfrm>
            <a:off x="533400" y="838200"/>
            <a:ext cx="8142288" cy="5638800"/>
          </a:xfrm>
        </p:spPr>
        <p:txBody>
          <a:bodyPr/>
          <a:lstStyle/>
          <a:p>
            <a:pPr marL="0" indent="0" algn="just" eaLnBrk="1" hangingPunct="1">
              <a:lnSpc>
                <a:spcPct val="140000"/>
              </a:lnSpc>
            </a:pPr>
            <a:r>
              <a:rPr lang="zh-CN" altLang="en-US" sz="1800" dirty="0"/>
              <a:t>我们将广义表的这种存储结构称为头尾链表存储表示。用头尾链法表示的广义表</a:t>
            </a:r>
            <a:r>
              <a:rPr lang="en-US" altLang="zh-CN" sz="1800" dirty="0"/>
              <a:t>A=()</a:t>
            </a:r>
            <a:r>
              <a:rPr lang="zh-CN" altLang="en-US" sz="1800" dirty="0"/>
              <a:t>，</a:t>
            </a:r>
            <a:r>
              <a:rPr lang="en-US" altLang="zh-CN" sz="1800" dirty="0"/>
              <a:t>B=(a)</a:t>
            </a:r>
            <a:r>
              <a:rPr lang="zh-CN" altLang="en-US" sz="1800" dirty="0"/>
              <a:t>，</a:t>
            </a:r>
            <a:r>
              <a:rPr lang="en-US" altLang="zh-CN" sz="1800" dirty="0"/>
              <a:t>C=(a,(</a:t>
            </a:r>
            <a:r>
              <a:rPr lang="en-US" altLang="zh-CN" sz="1800" dirty="0" err="1"/>
              <a:t>b,c</a:t>
            </a:r>
            <a:r>
              <a:rPr lang="en-US" altLang="zh-CN" sz="1800" dirty="0"/>
              <a:t>))</a:t>
            </a:r>
            <a:r>
              <a:rPr lang="zh-CN" altLang="en-US" sz="1800" dirty="0"/>
              <a:t>，</a:t>
            </a:r>
            <a:r>
              <a:rPr lang="en-US" altLang="zh-CN" sz="1800" dirty="0"/>
              <a:t>D=(A,B,C)</a:t>
            </a:r>
            <a:r>
              <a:rPr lang="zh-CN" altLang="en-US" sz="1800" dirty="0"/>
              <a:t>，</a:t>
            </a:r>
            <a:r>
              <a:rPr lang="en-US" altLang="zh-CN" sz="1800" dirty="0"/>
              <a:t>E=(</a:t>
            </a:r>
            <a:r>
              <a:rPr lang="en-US" altLang="zh-CN" sz="1800" dirty="0" err="1"/>
              <a:t>a,b,E</a:t>
            </a:r>
            <a:r>
              <a:rPr lang="en-US" altLang="zh-CN" sz="1800" dirty="0"/>
              <a:t>)</a:t>
            </a:r>
            <a:r>
              <a:rPr lang="zh-CN" altLang="en-US" sz="1800" dirty="0"/>
              <a:t>如图所示。</a:t>
            </a:r>
          </a:p>
        </p:txBody>
      </p:sp>
      <p:sp>
        <p:nvSpPr>
          <p:cNvPr id="81924" name="Rectangle 195">
            <a:extLst>
              <a:ext uri="{FF2B5EF4-FFF2-40B4-BE49-F238E27FC236}">
                <a16:creationId xmlns:a16="http://schemas.microsoft.com/office/drawing/2014/main" id="{4DC43168-E1E2-184B-A75C-AC62E271CA3C}"/>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1925" name="Rectangle 197">
            <a:extLst>
              <a:ext uri="{FF2B5EF4-FFF2-40B4-BE49-F238E27FC236}">
                <a16:creationId xmlns:a16="http://schemas.microsoft.com/office/drawing/2014/main" id="{5C9031A0-85D0-134C-A8C7-4EADD4779C21}"/>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1926" name="Rectangle 199">
            <a:extLst>
              <a:ext uri="{FF2B5EF4-FFF2-40B4-BE49-F238E27FC236}">
                <a16:creationId xmlns:a16="http://schemas.microsoft.com/office/drawing/2014/main" id="{4D2FC51D-501A-EC43-A409-64172577B308}"/>
              </a:ext>
            </a:extLst>
          </p:cNvPr>
          <p:cNvSpPr>
            <a:spLocks noChangeArrowheads="1"/>
          </p:cNvSpPr>
          <p:nvPr/>
        </p:nvSpPr>
        <p:spPr bwMode="auto">
          <a:xfrm>
            <a:off x="0" y="24145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81927" name="Object 198">
            <a:extLst>
              <a:ext uri="{FF2B5EF4-FFF2-40B4-BE49-F238E27FC236}">
                <a16:creationId xmlns:a16="http://schemas.microsoft.com/office/drawing/2014/main" id="{E93F530A-C09D-EA46-9278-417DBA7FAC45}"/>
              </a:ext>
            </a:extLst>
          </p:cNvPr>
          <p:cNvGraphicFramePr>
            <a:graphicFrameLocks noChangeAspect="1"/>
          </p:cNvGraphicFramePr>
          <p:nvPr>
            <p:extLst>
              <p:ext uri="{D42A27DB-BD31-4B8C-83A1-F6EECF244321}">
                <p14:modId xmlns:p14="http://schemas.microsoft.com/office/powerpoint/2010/main" val="3462289172"/>
              </p:ext>
            </p:extLst>
          </p:nvPr>
        </p:nvGraphicFramePr>
        <p:xfrm>
          <a:off x="971550" y="2060575"/>
          <a:ext cx="6948262" cy="3672681"/>
        </p:xfrm>
        <a:graphic>
          <a:graphicData uri="http://schemas.openxmlformats.org/presentationml/2006/ole">
            <mc:AlternateContent xmlns:mc="http://schemas.openxmlformats.org/markup-compatibility/2006">
              <mc:Choice xmlns:v="urn:schemas-microsoft-com:vml" Requires="v">
                <p:oleObj spid="_x0000_s270360" r:id="rId7" imgW="3848100" imgH="2044700" progId="Visio.Drawing.11">
                  <p:embed/>
                </p:oleObj>
              </mc:Choice>
              <mc:Fallback>
                <p:oleObj r:id="rId7" imgW="3848100" imgH="2044700" progId="Visio.Drawing.11">
                  <p:embed/>
                  <p:pic>
                    <p:nvPicPr>
                      <p:cNvPr id="81927" name="Object 198">
                        <a:extLst>
                          <a:ext uri="{FF2B5EF4-FFF2-40B4-BE49-F238E27FC236}">
                            <a16:creationId xmlns:a16="http://schemas.microsoft.com/office/drawing/2014/main" id="{E93F530A-C09D-EA46-9278-417DBA7FAC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2060575"/>
                        <a:ext cx="6948262" cy="36726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19691308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4C3D3902-37DD-E147-87A8-565C77C3F158}"/>
              </a:ext>
            </a:extLst>
          </p:cNvPr>
          <p:cNvSpPr>
            <a:spLocks noGrp="1" noChangeArrowheads="1"/>
          </p:cNvSpPr>
          <p:nvPr>
            <p:ph type="title"/>
          </p:nvPr>
        </p:nvSpPr>
        <p:spPr>
          <a:xfrm>
            <a:off x="611188" y="188913"/>
            <a:ext cx="7632700" cy="471487"/>
          </a:xfrm>
        </p:spPr>
        <p:txBody>
          <a:bodyPr/>
          <a:lstStyle/>
          <a:p>
            <a:pPr eaLnBrk="1" hangingPunct="1"/>
            <a:r>
              <a:rPr lang="zh-CN" altLang="en-US" dirty="0"/>
              <a:t> 广义表的头尾链表表示与实现</a:t>
            </a:r>
          </a:p>
        </p:txBody>
      </p:sp>
      <p:sp>
        <p:nvSpPr>
          <p:cNvPr id="348163" name="Rectangle 3">
            <a:extLst>
              <a:ext uri="{FF2B5EF4-FFF2-40B4-BE49-F238E27FC236}">
                <a16:creationId xmlns:a16="http://schemas.microsoft.com/office/drawing/2014/main" id="{A0B41AB7-77C5-8D4C-BA55-408AC6764381}"/>
              </a:ext>
            </a:extLst>
          </p:cNvPr>
          <p:cNvSpPr>
            <a:spLocks noGrp="1" noChangeArrowheads="1"/>
          </p:cNvSpPr>
          <p:nvPr>
            <p:ph type="body" idx="1"/>
          </p:nvPr>
        </p:nvSpPr>
        <p:spPr>
          <a:xfrm>
            <a:off x="457200" y="765175"/>
            <a:ext cx="8218488" cy="5759450"/>
          </a:xfrm>
        </p:spPr>
        <p:txBody>
          <a:bodyPr/>
          <a:lstStyle/>
          <a:p>
            <a:pPr indent="11113" eaLnBrk="1" hangingPunct="1">
              <a:lnSpc>
                <a:spcPct val="130000"/>
              </a:lnSpc>
            </a:pPr>
            <a:r>
              <a:rPr lang="en-US" altLang="zh-CN" sz="2000" dirty="0"/>
              <a:t>     </a:t>
            </a:r>
            <a:r>
              <a:rPr lang="zh-CN" altLang="en-US" sz="2000" dirty="0"/>
              <a:t>广义表的头尾链表存储结构类型描述如下：</a:t>
            </a:r>
          </a:p>
          <a:p>
            <a:pPr indent="11113" eaLnBrk="1" hangingPunct="1">
              <a:lnSpc>
                <a:spcPct val="130000"/>
              </a:lnSpc>
            </a:pPr>
            <a:r>
              <a:rPr lang="zh-CN" altLang="en-US" sz="2000" dirty="0"/>
              <a:t>      </a:t>
            </a:r>
            <a:r>
              <a:rPr lang="en-US" altLang="zh-CN" sz="2000" dirty="0"/>
              <a:t>typedef </a:t>
            </a:r>
            <a:r>
              <a:rPr lang="en-US" altLang="zh-CN" sz="2000" dirty="0" err="1"/>
              <a:t>enum</a:t>
            </a:r>
            <a:r>
              <a:rPr lang="en-US" altLang="zh-CN" sz="2000" dirty="0"/>
              <a:t>{ATOM,LIST}</a:t>
            </a:r>
            <a:r>
              <a:rPr lang="en-US" altLang="zh-CN" sz="2000" dirty="0" err="1"/>
              <a:t>ElemTag</a:t>
            </a:r>
            <a:r>
              <a:rPr lang="en-US" altLang="zh-CN" sz="2000" dirty="0"/>
              <a:t>; /*ATOM=0</a:t>
            </a:r>
            <a:r>
              <a:rPr lang="zh-CN" altLang="en-US" sz="2000" dirty="0"/>
              <a:t>原子，</a:t>
            </a:r>
            <a:r>
              <a:rPr lang="en-US" altLang="zh-CN" sz="2000" dirty="0"/>
              <a:t>LIST=1</a:t>
            </a:r>
            <a:r>
              <a:rPr lang="zh-CN" altLang="en-US" sz="2000" dirty="0"/>
              <a:t>子表*</a:t>
            </a:r>
            <a:r>
              <a:rPr lang="en-US" altLang="zh-CN" sz="2000" dirty="0"/>
              <a:t>/</a:t>
            </a:r>
          </a:p>
          <a:p>
            <a:pPr indent="11113" eaLnBrk="1" hangingPunct="1">
              <a:lnSpc>
                <a:spcPct val="130000"/>
              </a:lnSpc>
            </a:pPr>
            <a:r>
              <a:rPr lang="en-US" altLang="zh-CN" sz="2000" dirty="0"/>
              <a:t>      typedef struct</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ElemTag</a:t>
            </a:r>
            <a:r>
              <a:rPr lang="en-US" altLang="zh-CN" sz="2000" dirty="0"/>
              <a:t> tag;	/*</a:t>
            </a:r>
            <a:r>
              <a:rPr lang="zh-CN" altLang="en-US" sz="2000" dirty="0"/>
              <a:t>标志位</a:t>
            </a:r>
            <a:r>
              <a:rPr lang="en-US" altLang="zh-CN" sz="2000" dirty="0"/>
              <a:t>tag</a:t>
            </a:r>
            <a:r>
              <a:rPr lang="zh-CN" altLang="en-US" sz="2000" dirty="0"/>
              <a:t>用于区分元素是原子还是子表*</a:t>
            </a:r>
            <a:r>
              <a:rPr lang="en-US" altLang="zh-CN" sz="2000" dirty="0"/>
              <a:t>/</a:t>
            </a:r>
          </a:p>
          <a:p>
            <a:pPr indent="11113" eaLnBrk="1" hangingPunct="1">
              <a:lnSpc>
                <a:spcPct val="130000"/>
              </a:lnSpc>
            </a:pPr>
            <a:r>
              <a:rPr lang="en-US" altLang="zh-CN" sz="2000" dirty="0"/>
              <a:t>          union</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AtomType</a:t>
            </a:r>
            <a:r>
              <a:rPr lang="en-US" altLang="zh-CN" sz="2000" dirty="0"/>
              <a:t> atom; /*</a:t>
            </a:r>
            <a:r>
              <a:rPr lang="en-US" altLang="zh-CN" sz="2000" dirty="0" err="1"/>
              <a:t>AtomType</a:t>
            </a:r>
            <a:r>
              <a:rPr lang="zh-CN" altLang="en-US" sz="2000" dirty="0"/>
              <a:t>是原子结点的值域*</a:t>
            </a:r>
            <a:r>
              <a:rPr lang="en-US" altLang="zh-CN" sz="2000" dirty="0"/>
              <a:t>/</a:t>
            </a:r>
          </a:p>
          <a:p>
            <a:pPr indent="11113" eaLnBrk="1" hangingPunct="1">
              <a:lnSpc>
                <a:spcPct val="130000"/>
              </a:lnSpc>
            </a:pPr>
            <a:r>
              <a:rPr lang="en-US" altLang="zh-CN" sz="2000" dirty="0"/>
              <a:t>                struct</a:t>
            </a:r>
          </a:p>
          <a:p>
            <a:pPr indent="11113" eaLnBrk="1" hangingPunct="1">
              <a:lnSpc>
                <a:spcPct val="130000"/>
              </a:lnSpc>
            </a:pPr>
            <a:r>
              <a:rPr lang="en-US" altLang="zh-CN" sz="2000" dirty="0"/>
              <a:t>               {</a:t>
            </a:r>
          </a:p>
          <a:p>
            <a:pPr indent="11113" eaLnBrk="1" hangingPunct="1">
              <a:lnSpc>
                <a:spcPct val="130000"/>
              </a:lnSpc>
            </a:pPr>
            <a:r>
              <a:rPr lang="en-US" altLang="zh-CN" sz="2000" dirty="0"/>
              <a:t>                    struct </a:t>
            </a:r>
            <a:r>
              <a:rPr lang="en-US" altLang="zh-CN" sz="2000" dirty="0" err="1"/>
              <a:t>GLNode</a:t>
            </a:r>
            <a:r>
              <a:rPr lang="en-US" altLang="zh-CN" sz="2000" dirty="0"/>
              <a:t> *hp,*</a:t>
            </a:r>
            <a:r>
              <a:rPr lang="en-US" altLang="zh-CN" sz="2000" dirty="0" err="1"/>
              <a:t>tp</a:t>
            </a:r>
            <a:r>
              <a:rPr lang="en-US" altLang="zh-CN" sz="2000" dirty="0"/>
              <a:t>;	/*hp</a:t>
            </a:r>
            <a:r>
              <a:rPr lang="zh-CN" altLang="en-US" sz="2000" dirty="0"/>
              <a:t>指向表头，</a:t>
            </a:r>
            <a:r>
              <a:rPr lang="en-US" altLang="zh-CN" sz="2000" dirty="0" err="1"/>
              <a:t>tp</a:t>
            </a:r>
            <a:r>
              <a:rPr lang="zh-CN" altLang="en-US" sz="2000" dirty="0"/>
              <a:t>指向表尾*</a:t>
            </a:r>
            <a:r>
              <a:rPr lang="en-US" altLang="zh-CN" sz="2000" dirty="0"/>
              <a:t>/</a:t>
            </a:r>
          </a:p>
          <a:p>
            <a:pPr indent="11113" eaLnBrk="1" hangingPunct="1">
              <a:lnSpc>
                <a:spcPct val="130000"/>
              </a:lnSpc>
            </a:pPr>
            <a:r>
              <a:rPr lang="en-US" altLang="zh-CN" sz="2000" dirty="0"/>
              <a:t>                }</a:t>
            </a:r>
            <a:r>
              <a:rPr lang="en-US" altLang="zh-CN" sz="2000" dirty="0" err="1"/>
              <a:t>ptr</a:t>
            </a:r>
            <a:r>
              <a:rPr lang="en-US" altLang="zh-CN" sz="2000" dirty="0"/>
              <a:t>;</a:t>
            </a:r>
          </a:p>
          <a:p>
            <a:pPr indent="11113" eaLnBrk="1" hangingPunct="1">
              <a:lnSpc>
                <a:spcPct val="130000"/>
              </a:lnSpc>
            </a:pPr>
            <a:r>
              <a:rPr lang="en-US" altLang="zh-CN" sz="2000" dirty="0"/>
              <a:t>           };</a:t>
            </a:r>
          </a:p>
          <a:p>
            <a:pPr indent="11113" eaLnBrk="1" hangingPunct="1">
              <a:lnSpc>
                <a:spcPct val="130000"/>
              </a:lnSpc>
            </a:pPr>
            <a:r>
              <a:rPr lang="en-US" altLang="zh-CN" sz="2000" dirty="0"/>
              <a:t>       }*</a:t>
            </a:r>
            <a:r>
              <a:rPr lang="en-US" altLang="zh-CN" sz="2000" dirty="0" err="1"/>
              <a:t>GList,GLNode</a:t>
            </a:r>
            <a:r>
              <a:rPr lang="en-US" altLang="zh-CN" sz="2000" dirty="0"/>
              <a:t>;</a:t>
            </a:r>
          </a:p>
        </p:txBody>
      </p:sp>
      <p:sp>
        <p:nvSpPr>
          <p:cNvPr id="83972" name="Rectangle 7">
            <a:extLst>
              <a:ext uri="{FF2B5EF4-FFF2-40B4-BE49-F238E27FC236}">
                <a16:creationId xmlns:a16="http://schemas.microsoft.com/office/drawing/2014/main" id="{E2F869E1-ECDA-8049-9ABB-CE15FEF536E0}"/>
              </a:ext>
            </a:extLst>
          </p:cNvPr>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70751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8163">
                                            <p:txEl>
                                              <p:pRg st="9" end="9"/>
                                            </p:txEl>
                                          </p:spTgt>
                                        </p:tgtEl>
                                        <p:attrNameLst>
                                          <p:attrName>style.visibility</p:attrName>
                                        </p:attrNameLst>
                                      </p:cBhvr>
                                      <p:to>
                                        <p:strVal val="visible"/>
                                      </p:to>
                                    </p:set>
                                    <p:anim calcmode="lin" valueType="num">
                                      <p:cBhvr additive="base">
                                        <p:cTn id="61" dur="500" fill="hold"/>
                                        <p:tgtEl>
                                          <p:spTgt spid="34816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81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8163">
                                            <p:txEl>
                                              <p:pRg st="10" end="10"/>
                                            </p:txEl>
                                          </p:spTgt>
                                        </p:tgtEl>
                                        <p:attrNameLst>
                                          <p:attrName>style.visibility</p:attrName>
                                        </p:attrNameLst>
                                      </p:cBhvr>
                                      <p:to>
                                        <p:strVal val="visible"/>
                                      </p:to>
                                    </p:set>
                                    <p:anim calcmode="lin" valueType="num">
                                      <p:cBhvr additive="base">
                                        <p:cTn id="67" dur="500" fill="hold"/>
                                        <p:tgtEl>
                                          <p:spTgt spid="34816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81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8163">
                                            <p:txEl>
                                              <p:pRg st="11" end="11"/>
                                            </p:txEl>
                                          </p:spTgt>
                                        </p:tgtEl>
                                        <p:attrNameLst>
                                          <p:attrName>style.visibility</p:attrName>
                                        </p:attrNameLst>
                                      </p:cBhvr>
                                      <p:to>
                                        <p:strVal val="visible"/>
                                      </p:to>
                                    </p:set>
                                    <p:anim calcmode="lin" valueType="num">
                                      <p:cBhvr additive="base">
                                        <p:cTn id="73" dur="500" fill="hold"/>
                                        <p:tgtEl>
                                          <p:spTgt spid="34816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8163">
                                            <p:txEl>
                                              <p:pRg st="12" end="12"/>
                                            </p:txEl>
                                          </p:spTgt>
                                        </p:tgtEl>
                                        <p:attrNameLst>
                                          <p:attrName>style.visibility</p:attrName>
                                        </p:attrNameLst>
                                      </p:cBhvr>
                                      <p:to>
                                        <p:strVal val="visible"/>
                                      </p:to>
                                    </p:set>
                                    <p:anim calcmode="lin" valueType="num">
                                      <p:cBhvr additive="base">
                                        <p:cTn id="79" dur="500" fill="hold"/>
                                        <p:tgtEl>
                                          <p:spTgt spid="34816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8163">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8163">
                                            <p:txEl>
                                              <p:pRg st="13" end="13"/>
                                            </p:txEl>
                                          </p:spTgt>
                                        </p:tgtEl>
                                        <p:attrNameLst>
                                          <p:attrName>style.visibility</p:attrName>
                                        </p:attrNameLst>
                                      </p:cBhvr>
                                      <p:to>
                                        <p:strVal val="visible"/>
                                      </p:to>
                                    </p:set>
                                    <p:anim calcmode="lin" valueType="num">
                                      <p:cBhvr additive="base">
                                        <p:cTn id="85" dur="500" fill="hold"/>
                                        <p:tgtEl>
                                          <p:spTgt spid="348163">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4816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D35F7D3-AA21-354A-B0C4-B798C94655F4}"/>
              </a:ext>
            </a:extLst>
          </p:cNvPr>
          <p:cNvSpPr>
            <a:spLocks noGrp="1" noChangeArrowheads="1"/>
          </p:cNvSpPr>
          <p:nvPr>
            <p:ph type="title"/>
          </p:nvPr>
        </p:nvSpPr>
        <p:spPr>
          <a:xfrm>
            <a:off x="899592" y="207170"/>
            <a:ext cx="6408737" cy="503237"/>
          </a:xfrm>
        </p:spPr>
        <p:txBody>
          <a:bodyPr/>
          <a:lstStyle/>
          <a:p>
            <a:pPr eaLnBrk="1" hangingPunct="1"/>
            <a:r>
              <a:rPr lang="zh-CN" altLang="en-US" dirty="0"/>
              <a:t> 广义表的头尾链表表示与实现</a:t>
            </a:r>
          </a:p>
        </p:txBody>
      </p:sp>
      <p:sp>
        <p:nvSpPr>
          <p:cNvPr id="349187" name="Rectangle 3">
            <a:extLst>
              <a:ext uri="{FF2B5EF4-FFF2-40B4-BE49-F238E27FC236}">
                <a16:creationId xmlns:a16="http://schemas.microsoft.com/office/drawing/2014/main" id="{F5EC35D0-0753-6D46-8CAB-B2A668708523}"/>
              </a:ext>
            </a:extLst>
          </p:cNvPr>
          <p:cNvSpPr>
            <a:spLocks noGrp="1" noChangeArrowheads="1"/>
          </p:cNvSpPr>
          <p:nvPr>
            <p:ph type="body" idx="1"/>
          </p:nvPr>
        </p:nvSpPr>
        <p:spPr>
          <a:xfrm>
            <a:off x="501650" y="836613"/>
            <a:ext cx="8247063" cy="5472112"/>
          </a:xfrm>
        </p:spPr>
        <p:txBody>
          <a:bodyPr/>
          <a:lstStyle/>
          <a:p>
            <a:pPr eaLnBrk="1" hangingPunct="1">
              <a:lnSpc>
                <a:spcPct val="80000"/>
              </a:lnSpc>
            </a:pPr>
            <a:r>
              <a:rPr lang="zh-CN" altLang="en-US" sz="1800" b="0" dirty="0">
                <a:latin typeface="隶书" pitchFamily="49" charset="-122"/>
                <a:ea typeface="隶书" pitchFamily="49" charset="-122"/>
              </a:rPr>
              <a:t> 广义表的基本运算</a:t>
            </a:r>
          </a:p>
          <a:p>
            <a:pPr eaLnBrk="1" hangingPunct="1"/>
            <a:r>
              <a:rPr lang="zh-CN" altLang="en-US" sz="1400" dirty="0"/>
              <a:t>（</a:t>
            </a:r>
            <a:r>
              <a:rPr lang="en-US" altLang="zh-CN" sz="1400" dirty="0"/>
              <a:t>1</a:t>
            </a:r>
            <a:r>
              <a:rPr lang="zh-CN" altLang="en-US" sz="1400" dirty="0"/>
              <a:t>）求广义表的表头。</a:t>
            </a:r>
          </a:p>
          <a:p>
            <a:pPr eaLnBrk="1" hangingPunct="1"/>
            <a:r>
              <a:rPr lang="en-US" altLang="zh-CN" sz="1400" dirty="0" err="1"/>
              <a:t>GLNode</a:t>
            </a:r>
            <a:r>
              <a:rPr lang="en-US" altLang="zh-CN" sz="1400" dirty="0"/>
              <a:t>* </a:t>
            </a:r>
            <a:r>
              <a:rPr lang="en-US" altLang="zh-CN" sz="1400" dirty="0" err="1"/>
              <a:t>GetHead</a:t>
            </a:r>
            <a:r>
              <a:rPr lang="en-US" altLang="zh-CN" sz="1400" dirty="0"/>
              <a:t>(</a:t>
            </a:r>
            <a:r>
              <a:rPr lang="en-US" altLang="zh-CN" sz="1400" dirty="0" err="1"/>
              <a:t>GList</a:t>
            </a:r>
            <a:r>
              <a:rPr lang="en-US" altLang="zh-CN" sz="1400" dirty="0"/>
              <a:t> L)</a:t>
            </a:r>
          </a:p>
          <a:p>
            <a:pPr eaLnBrk="1" hangingPunct="1"/>
            <a:r>
              <a:rPr lang="en-US" altLang="zh-CN" sz="1400" dirty="0"/>
              <a:t>/*</a:t>
            </a:r>
            <a:r>
              <a:rPr lang="zh-CN" altLang="en-US" sz="1400" dirty="0"/>
              <a:t>求广义表的表头结点操作*</a:t>
            </a:r>
            <a:r>
              <a:rPr lang="en-US" altLang="zh-CN" sz="1400" dirty="0"/>
              <a:t>/</a:t>
            </a:r>
          </a:p>
          <a:p>
            <a:pPr eaLnBrk="1" hangingPunct="1"/>
            <a:r>
              <a:rPr lang="en-US" altLang="zh-CN" sz="1400" dirty="0"/>
              <a:t>{</a:t>
            </a:r>
          </a:p>
          <a:p>
            <a:pPr eaLnBrk="1" hangingPunct="1"/>
            <a:r>
              <a:rPr lang="en-US" altLang="zh-CN" sz="1400" dirty="0"/>
              <a:t>    </a:t>
            </a:r>
            <a:r>
              <a:rPr lang="en-US" altLang="zh-CN" sz="1400" dirty="0" err="1"/>
              <a:t>GLNode</a:t>
            </a:r>
            <a:r>
              <a:rPr lang="en-US" altLang="zh-CN" sz="1400" dirty="0"/>
              <a:t> *p;</a:t>
            </a:r>
          </a:p>
          <a:p>
            <a:pPr eaLnBrk="1" hangingPunct="1"/>
            <a:r>
              <a:rPr lang="en-US" altLang="zh-CN" sz="1400" dirty="0"/>
              <a:t>    if(!L) 			/*</a:t>
            </a:r>
            <a:r>
              <a:rPr lang="zh-CN" altLang="en-US" sz="1400" dirty="0"/>
              <a:t>如果广义表为空表，则返回</a:t>
            </a:r>
            <a:r>
              <a:rPr lang="en-US" altLang="zh-CN" sz="1400" dirty="0"/>
              <a:t>NULL*/</a:t>
            </a:r>
          </a:p>
          <a:p>
            <a:pPr eaLnBrk="1" hangingPunct="1"/>
            <a:r>
              <a:rPr lang="en-US" altLang="zh-CN" sz="1400" dirty="0"/>
              <a:t>    {</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该广义表是空表！</a:t>
            </a:r>
            <a:r>
              <a:rPr lang="zh-CN" altLang="en-US" sz="1400" dirty="0">
                <a:latin typeface="Times New Roman" panose="02020603050405020304" pitchFamily="18" charset="0"/>
              </a:rPr>
              <a:t>”</a:t>
            </a:r>
            <a:r>
              <a:rPr lang="en-US" altLang="zh-CN" sz="1400" dirty="0"/>
              <a:t>);</a:t>
            </a:r>
          </a:p>
          <a:p>
            <a:pPr eaLnBrk="1" hangingPunct="1"/>
            <a:r>
              <a:rPr lang="en-US" altLang="zh-CN" sz="1400" dirty="0"/>
              <a:t>         return NULL;</a:t>
            </a:r>
          </a:p>
          <a:p>
            <a:pPr eaLnBrk="1" hangingPunct="1"/>
            <a:r>
              <a:rPr lang="en-US" altLang="zh-CN" sz="1400" dirty="0"/>
              <a:t>    }</a:t>
            </a:r>
          </a:p>
          <a:p>
            <a:pPr eaLnBrk="1" hangingPunct="1"/>
            <a:r>
              <a:rPr lang="en-US" altLang="zh-CN" sz="1400" dirty="0"/>
              <a:t>    p=L-&gt;</a:t>
            </a:r>
            <a:r>
              <a:rPr lang="en-US" altLang="zh-CN" sz="1400" dirty="0" err="1"/>
              <a:t>ptr.hp</a:t>
            </a:r>
            <a:r>
              <a:rPr lang="en-US" altLang="zh-CN" sz="1400" dirty="0"/>
              <a:t>; 		/*</a:t>
            </a:r>
            <a:r>
              <a:rPr lang="zh-CN" altLang="en-US" sz="1400" dirty="0"/>
              <a:t>将广义表的表头指针赋值给</a:t>
            </a:r>
            <a:r>
              <a:rPr lang="en-US" altLang="zh-CN" sz="1400" dirty="0"/>
              <a:t>p*/</a:t>
            </a:r>
          </a:p>
          <a:p>
            <a:pPr eaLnBrk="1" hangingPunct="1"/>
            <a:r>
              <a:rPr lang="en-US" altLang="zh-CN" sz="1400" dirty="0"/>
              <a:t>    if(!p)</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该广义表的表头是空表</a:t>
            </a:r>
            <a:r>
              <a:rPr lang="zh-CN" altLang="en-US" sz="1400" dirty="0">
                <a:latin typeface="Times New Roman" panose="02020603050405020304" pitchFamily="18" charset="0"/>
              </a:rPr>
              <a:t>”</a:t>
            </a:r>
            <a:r>
              <a:rPr lang="en-US" altLang="zh-CN" sz="1400" dirty="0"/>
              <a:t>);</a:t>
            </a:r>
          </a:p>
          <a:p>
            <a:pPr eaLnBrk="1" hangingPunct="1"/>
            <a:r>
              <a:rPr lang="en-US" altLang="zh-CN" sz="1400" dirty="0"/>
              <a:t>    else if(p-&gt;tag==LIST)</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该广义表的表头是非空的子表。</a:t>
            </a:r>
            <a:r>
              <a:rPr lang="zh-CN" altLang="en-US" sz="1400" dirty="0">
                <a:latin typeface="Times New Roman" panose="02020603050405020304" pitchFamily="18" charset="0"/>
              </a:rPr>
              <a:t>”</a:t>
            </a:r>
            <a:r>
              <a:rPr lang="en-US" altLang="zh-CN" sz="1400" dirty="0"/>
              <a:t>);</a:t>
            </a:r>
          </a:p>
          <a:p>
            <a:pPr eaLnBrk="1" hangingPunct="1"/>
            <a:r>
              <a:rPr lang="en-US" altLang="zh-CN" sz="1400" dirty="0"/>
              <a:t>    else</a:t>
            </a:r>
          </a:p>
          <a:p>
            <a:pPr eaLnBrk="1" hangingPunct="1"/>
            <a:r>
              <a:rPr lang="en-US" altLang="zh-CN" sz="1400" dirty="0"/>
              <a:t>       </a:t>
            </a:r>
            <a:r>
              <a:rPr lang="en-US" altLang="zh-CN" sz="1400" dirty="0" err="1"/>
              <a:t>printf</a:t>
            </a:r>
            <a:r>
              <a:rPr lang="en-US" altLang="zh-CN" sz="1400" dirty="0"/>
              <a:t>(</a:t>
            </a:r>
            <a:r>
              <a:rPr lang="en-US" altLang="zh-CN" sz="1400" dirty="0">
                <a:latin typeface="Times New Roman" panose="02020603050405020304" pitchFamily="18" charset="0"/>
              </a:rPr>
              <a:t>“</a:t>
            </a:r>
            <a:r>
              <a:rPr lang="zh-CN" altLang="en-US" sz="1400" dirty="0"/>
              <a:t>该广义表的表头是原子。</a:t>
            </a:r>
            <a:r>
              <a:rPr lang="zh-CN" altLang="en-US" sz="1400" dirty="0">
                <a:latin typeface="Times New Roman" panose="02020603050405020304" pitchFamily="18" charset="0"/>
              </a:rPr>
              <a:t>”</a:t>
            </a:r>
            <a:r>
              <a:rPr lang="en-US" altLang="zh-CN" sz="1400" dirty="0"/>
              <a:t>);</a:t>
            </a:r>
          </a:p>
          <a:p>
            <a:pPr eaLnBrk="1" hangingPunct="1"/>
            <a:r>
              <a:rPr lang="en-US" altLang="zh-CN" sz="1400" dirty="0"/>
              <a:t>   return p;</a:t>
            </a:r>
          </a:p>
          <a:p>
            <a:pPr eaLnBrk="1" hangingPunct="1"/>
            <a:r>
              <a:rPr lang="en-US" altLang="zh-CN" sz="1400" dirty="0"/>
              <a:t>}</a:t>
            </a:r>
          </a:p>
        </p:txBody>
      </p:sp>
      <p:sp>
        <p:nvSpPr>
          <p:cNvPr id="84996" name="Rectangle 7">
            <a:extLst>
              <a:ext uri="{FF2B5EF4-FFF2-40B4-BE49-F238E27FC236}">
                <a16:creationId xmlns:a16="http://schemas.microsoft.com/office/drawing/2014/main" id="{3ABF64AC-8651-3E4F-9C19-16BC091AA290}"/>
              </a:ext>
            </a:extLst>
          </p:cNvPr>
          <p:cNvSpPr>
            <a:spLocks noChangeArrowheads="1"/>
          </p:cNvSpPr>
          <p:nvPr/>
        </p:nvSpPr>
        <p:spPr bwMode="auto">
          <a:xfrm>
            <a:off x="0"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7" name="Rectangle 9">
            <a:extLst>
              <a:ext uri="{FF2B5EF4-FFF2-40B4-BE49-F238E27FC236}">
                <a16:creationId xmlns:a16="http://schemas.microsoft.com/office/drawing/2014/main" id="{7A74B95C-91BD-4147-A592-DA5216EB57EC}"/>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4998" name="Rectangle 11">
            <a:extLst>
              <a:ext uri="{FF2B5EF4-FFF2-40B4-BE49-F238E27FC236}">
                <a16:creationId xmlns:a16="http://schemas.microsoft.com/office/drawing/2014/main" id="{53C05050-5841-FB4F-8328-3B10CF511794}"/>
              </a:ext>
            </a:extLst>
          </p:cNvPr>
          <p:cNvSpPr>
            <a:spLocks noChangeArrowheads="1"/>
          </p:cNvSpPr>
          <p:nvPr/>
        </p:nvSpPr>
        <p:spPr bwMode="auto">
          <a:xfrm>
            <a:off x="0" y="2905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034749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9187">
                                            <p:txEl>
                                              <p:pRg st="0" end="0"/>
                                            </p:txEl>
                                          </p:spTgt>
                                        </p:tgtEl>
                                        <p:attrNameLst>
                                          <p:attrName>style.visibility</p:attrName>
                                        </p:attrNameLst>
                                      </p:cBhvr>
                                      <p:to>
                                        <p:strVal val="visible"/>
                                      </p:to>
                                    </p:set>
                                    <p:anim calcmode="lin" valueType="num">
                                      <p:cBhvr additive="base">
                                        <p:cTn id="7" dur="500" fill="hold"/>
                                        <p:tgtEl>
                                          <p:spTgt spid="34918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91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9187">
                                            <p:txEl>
                                              <p:pRg st="1" end="1"/>
                                            </p:txEl>
                                          </p:spTgt>
                                        </p:tgtEl>
                                        <p:attrNameLst>
                                          <p:attrName>style.visibility</p:attrName>
                                        </p:attrNameLst>
                                      </p:cBhvr>
                                      <p:to>
                                        <p:strVal val="visible"/>
                                      </p:to>
                                    </p:set>
                                    <p:anim calcmode="lin" valueType="num">
                                      <p:cBhvr additive="base">
                                        <p:cTn id="13" dur="500" fill="hold"/>
                                        <p:tgtEl>
                                          <p:spTgt spid="34918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91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9187">
                                            <p:txEl>
                                              <p:pRg st="2" end="2"/>
                                            </p:txEl>
                                          </p:spTgt>
                                        </p:tgtEl>
                                        <p:attrNameLst>
                                          <p:attrName>style.visibility</p:attrName>
                                        </p:attrNameLst>
                                      </p:cBhvr>
                                      <p:to>
                                        <p:strVal val="visible"/>
                                      </p:to>
                                    </p:set>
                                    <p:anim calcmode="lin" valueType="num">
                                      <p:cBhvr additive="base">
                                        <p:cTn id="19" dur="500" fill="hold"/>
                                        <p:tgtEl>
                                          <p:spTgt spid="349187">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91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9187">
                                            <p:txEl>
                                              <p:pRg st="3" end="3"/>
                                            </p:txEl>
                                          </p:spTgt>
                                        </p:tgtEl>
                                        <p:attrNameLst>
                                          <p:attrName>style.visibility</p:attrName>
                                        </p:attrNameLst>
                                      </p:cBhvr>
                                      <p:to>
                                        <p:strVal val="visible"/>
                                      </p:to>
                                    </p:set>
                                    <p:anim calcmode="lin" valueType="num">
                                      <p:cBhvr additive="base">
                                        <p:cTn id="25" dur="500" fill="hold"/>
                                        <p:tgtEl>
                                          <p:spTgt spid="349187">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91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9187">
                                            <p:txEl>
                                              <p:pRg st="4" end="4"/>
                                            </p:txEl>
                                          </p:spTgt>
                                        </p:tgtEl>
                                        <p:attrNameLst>
                                          <p:attrName>style.visibility</p:attrName>
                                        </p:attrNameLst>
                                      </p:cBhvr>
                                      <p:to>
                                        <p:strVal val="visible"/>
                                      </p:to>
                                    </p:set>
                                    <p:anim calcmode="lin" valueType="num">
                                      <p:cBhvr additive="base">
                                        <p:cTn id="31" dur="500" fill="hold"/>
                                        <p:tgtEl>
                                          <p:spTgt spid="349187">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91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9187">
                                            <p:txEl>
                                              <p:pRg st="5" end="5"/>
                                            </p:txEl>
                                          </p:spTgt>
                                        </p:tgtEl>
                                        <p:attrNameLst>
                                          <p:attrName>style.visibility</p:attrName>
                                        </p:attrNameLst>
                                      </p:cBhvr>
                                      <p:to>
                                        <p:strVal val="visible"/>
                                      </p:to>
                                    </p:set>
                                    <p:anim calcmode="lin" valueType="num">
                                      <p:cBhvr additive="base">
                                        <p:cTn id="37" dur="500" fill="hold"/>
                                        <p:tgtEl>
                                          <p:spTgt spid="349187">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91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9187">
                                            <p:txEl>
                                              <p:pRg st="6" end="6"/>
                                            </p:txEl>
                                          </p:spTgt>
                                        </p:tgtEl>
                                        <p:attrNameLst>
                                          <p:attrName>style.visibility</p:attrName>
                                        </p:attrNameLst>
                                      </p:cBhvr>
                                      <p:to>
                                        <p:strVal val="visible"/>
                                      </p:to>
                                    </p:set>
                                    <p:anim calcmode="lin" valueType="num">
                                      <p:cBhvr additive="base">
                                        <p:cTn id="43" dur="500" fill="hold"/>
                                        <p:tgtEl>
                                          <p:spTgt spid="349187">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91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9187">
                                            <p:txEl>
                                              <p:pRg st="7" end="7"/>
                                            </p:txEl>
                                          </p:spTgt>
                                        </p:tgtEl>
                                        <p:attrNameLst>
                                          <p:attrName>style.visibility</p:attrName>
                                        </p:attrNameLst>
                                      </p:cBhvr>
                                      <p:to>
                                        <p:strVal val="visible"/>
                                      </p:to>
                                    </p:set>
                                    <p:anim calcmode="lin" valueType="num">
                                      <p:cBhvr additive="base">
                                        <p:cTn id="49" dur="500" fill="hold"/>
                                        <p:tgtEl>
                                          <p:spTgt spid="349187">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918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9187">
                                            <p:txEl>
                                              <p:pRg st="8" end="8"/>
                                            </p:txEl>
                                          </p:spTgt>
                                        </p:tgtEl>
                                        <p:attrNameLst>
                                          <p:attrName>style.visibility</p:attrName>
                                        </p:attrNameLst>
                                      </p:cBhvr>
                                      <p:to>
                                        <p:strVal val="visible"/>
                                      </p:to>
                                    </p:set>
                                    <p:anim calcmode="lin" valueType="num">
                                      <p:cBhvr additive="base">
                                        <p:cTn id="55" dur="500" fill="hold"/>
                                        <p:tgtEl>
                                          <p:spTgt spid="349187">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91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9187">
                                            <p:txEl>
                                              <p:pRg st="9" end="9"/>
                                            </p:txEl>
                                          </p:spTgt>
                                        </p:tgtEl>
                                        <p:attrNameLst>
                                          <p:attrName>style.visibility</p:attrName>
                                        </p:attrNameLst>
                                      </p:cBhvr>
                                      <p:to>
                                        <p:strVal val="visible"/>
                                      </p:to>
                                    </p:set>
                                    <p:anim calcmode="lin" valueType="num">
                                      <p:cBhvr additive="base">
                                        <p:cTn id="61" dur="500" fill="hold"/>
                                        <p:tgtEl>
                                          <p:spTgt spid="349187">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918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9187">
                                            <p:txEl>
                                              <p:pRg st="10" end="10"/>
                                            </p:txEl>
                                          </p:spTgt>
                                        </p:tgtEl>
                                        <p:attrNameLst>
                                          <p:attrName>style.visibility</p:attrName>
                                        </p:attrNameLst>
                                      </p:cBhvr>
                                      <p:to>
                                        <p:strVal val="visible"/>
                                      </p:to>
                                    </p:set>
                                    <p:anim calcmode="lin" valueType="num">
                                      <p:cBhvr additive="base">
                                        <p:cTn id="67" dur="500" fill="hold"/>
                                        <p:tgtEl>
                                          <p:spTgt spid="349187">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91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9187">
                                            <p:txEl>
                                              <p:pRg st="11" end="11"/>
                                            </p:txEl>
                                          </p:spTgt>
                                        </p:tgtEl>
                                        <p:attrNameLst>
                                          <p:attrName>style.visibility</p:attrName>
                                        </p:attrNameLst>
                                      </p:cBhvr>
                                      <p:to>
                                        <p:strVal val="visible"/>
                                      </p:to>
                                    </p:set>
                                    <p:anim calcmode="lin" valueType="num">
                                      <p:cBhvr additive="base">
                                        <p:cTn id="73" dur="500" fill="hold"/>
                                        <p:tgtEl>
                                          <p:spTgt spid="349187">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918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9187">
                                            <p:txEl>
                                              <p:pRg st="12" end="12"/>
                                            </p:txEl>
                                          </p:spTgt>
                                        </p:tgtEl>
                                        <p:attrNameLst>
                                          <p:attrName>style.visibility</p:attrName>
                                        </p:attrNameLst>
                                      </p:cBhvr>
                                      <p:to>
                                        <p:strVal val="visible"/>
                                      </p:to>
                                    </p:set>
                                    <p:anim calcmode="lin" valueType="num">
                                      <p:cBhvr additive="base">
                                        <p:cTn id="79" dur="500" fill="hold"/>
                                        <p:tgtEl>
                                          <p:spTgt spid="349187">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918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49187">
                                            <p:txEl>
                                              <p:pRg st="13" end="13"/>
                                            </p:txEl>
                                          </p:spTgt>
                                        </p:tgtEl>
                                        <p:attrNameLst>
                                          <p:attrName>style.visibility</p:attrName>
                                        </p:attrNameLst>
                                      </p:cBhvr>
                                      <p:to>
                                        <p:strVal val="visible"/>
                                      </p:to>
                                    </p:set>
                                    <p:anim calcmode="lin" valueType="num">
                                      <p:cBhvr additive="base">
                                        <p:cTn id="85" dur="500" fill="hold"/>
                                        <p:tgtEl>
                                          <p:spTgt spid="349187">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49187">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49187">
                                            <p:txEl>
                                              <p:pRg st="14" end="14"/>
                                            </p:txEl>
                                          </p:spTgt>
                                        </p:tgtEl>
                                        <p:attrNameLst>
                                          <p:attrName>style.visibility</p:attrName>
                                        </p:attrNameLst>
                                      </p:cBhvr>
                                      <p:to>
                                        <p:strVal val="visible"/>
                                      </p:to>
                                    </p:set>
                                    <p:anim calcmode="lin" valueType="num">
                                      <p:cBhvr additive="base">
                                        <p:cTn id="91" dur="500" fill="hold"/>
                                        <p:tgtEl>
                                          <p:spTgt spid="349187">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49187">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49187">
                                            <p:txEl>
                                              <p:pRg st="15" end="15"/>
                                            </p:txEl>
                                          </p:spTgt>
                                        </p:tgtEl>
                                        <p:attrNameLst>
                                          <p:attrName>style.visibility</p:attrName>
                                        </p:attrNameLst>
                                      </p:cBhvr>
                                      <p:to>
                                        <p:strVal val="visible"/>
                                      </p:to>
                                    </p:set>
                                    <p:anim calcmode="lin" valueType="num">
                                      <p:cBhvr additive="base">
                                        <p:cTn id="97" dur="500" fill="hold"/>
                                        <p:tgtEl>
                                          <p:spTgt spid="349187">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49187">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49187">
                                            <p:txEl>
                                              <p:pRg st="16" end="16"/>
                                            </p:txEl>
                                          </p:spTgt>
                                        </p:tgtEl>
                                        <p:attrNameLst>
                                          <p:attrName>style.visibility</p:attrName>
                                        </p:attrNameLst>
                                      </p:cBhvr>
                                      <p:to>
                                        <p:strVal val="visible"/>
                                      </p:to>
                                    </p:set>
                                    <p:anim calcmode="lin" valueType="num">
                                      <p:cBhvr additive="base">
                                        <p:cTn id="103" dur="500" fill="hold"/>
                                        <p:tgtEl>
                                          <p:spTgt spid="349187">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49187">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49187">
                                            <p:txEl>
                                              <p:pRg st="17" end="17"/>
                                            </p:txEl>
                                          </p:spTgt>
                                        </p:tgtEl>
                                        <p:attrNameLst>
                                          <p:attrName>style.visibility</p:attrName>
                                        </p:attrNameLst>
                                      </p:cBhvr>
                                      <p:to>
                                        <p:strVal val="visible"/>
                                      </p:to>
                                    </p:set>
                                    <p:anim calcmode="lin" valueType="num">
                                      <p:cBhvr additive="base">
                                        <p:cTn id="109" dur="500" fill="hold"/>
                                        <p:tgtEl>
                                          <p:spTgt spid="349187">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49187">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49187">
                                            <p:txEl>
                                              <p:pRg st="18" end="18"/>
                                            </p:txEl>
                                          </p:spTgt>
                                        </p:tgtEl>
                                        <p:attrNameLst>
                                          <p:attrName>style.visibility</p:attrName>
                                        </p:attrNameLst>
                                      </p:cBhvr>
                                      <p:to>
                                        <p:strVal val="visible"/>
                                      </p:to>
                                    </p:set>
                                    <p:anim calcmode="lin" valueType="num">
                                      <p:cBhvr additive="base">
                                        <p:cTn id="115" dur="500" fill="hold"/>
                                        <p:tgtEl>
                                          <p:spTgt spid="349187">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49187">
                                            <p:txEl>
                                              <p:pRg st="18" end="18"/>
                                            </p:txEl>
                                          </p:spTgt>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8" fill="hold" grpId="0" nodeType="clickEffect">
                                  <p:stCondLst>
                                    <p:cond delay="0"/>
                                  </p:stCondLst>
                                  <p:childTnLst>
                                    <p:set>
                                      <p:cBhvr>
                                        <p:cTn id="120" dur="1" fill="hold">
                                          <p:stCondLst>
                                            <p:cond delay="0"/>
                                          </p:stCondLst>
                                        </p:cTn>
                                        <p:tgtEl>
                                          <p:spTgt spid="349187">
                                            <p:txEl>
                                              <p:pRg st="19" end="19"/>
                                            </p:txEl>
                                          </p:spTgt>
                                        </p:tgtEl>
                                        <p:attrNameLst>
                                          <p:attrName>style.visibility</p:attrName>
                                        </p:attrNameLst>
                                      </p:cBhvr>
                                      <p:to>
                                        <p:strVal val="visible"/>
                                      </p:to>
                                    </p:set>
                                    <p:anim calcmode="lin" valueType="num">
                                      <p:cBhvr additive="base">
                                        <p:cTn id="121" dur="500" fill="hold"/>
                                        <p:tgtEl>
                                          <p:spTgt spid="349187">
                                            <p:txEl>
                                              <p:pRg st="19" end="19"/>
                                            </p:txEl>
                                          </p:spTgt>
                                        </p:tgtEl>
                                        <p:attrNameLst>
                                          <p:attrName>ppt_x</p:attrName>
                                        </p:attrNameLst>
                                      </p:cBhvr>
                                      <p:tavLst>
                                        <p:tav tm="0">
                                          <p:val>
                                            <p:strVal val="0-#ppt_w/2"/>
                                          </p:val>
                                        </p:tav>
                                        <p:tav tm="100000">
                                          <p:val>
                                            <p:strVal val="#ppt_x"/>
                                          </p:val>
                                        </p:tav>
                                      </p:tavLst>
                                    </p:anim>
                                    <p:anim calcmode="lin" valueType="num">
                                      <p:cBhvr additive="base">
                                        <p:cTn id="122" dur="500" fill="hold"/>
                                        <p:tgtEl>
                                          <p:spTgt spid="349187">
                                            <p:txEl>
                                              <p:pRg st="19"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187" grpId="0" build="p" bldLvl="2"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1757040-2DFB-8B48-A769-E1CD6F19516E}"/>
              </a:ext>
            </a:extLst>
          </p:cNvPr>
          <p:cNvSpPr>
            <a:spLocks noGrp="1" noChangeArrowheads="1"/>
          </p:cNvSpPr>
          <p:nvPr>
            <p:ph type="title"/>
          </p:nvPr>
        </p:nvSpPr>
        <p:spPr>
          <a:xfrm>
            <a:off x="755576" y="261938"/>
            <a:ext cx="6624637" cy="503237"/>
          </a:xfrm>
        </p:spPr>
        <p:txBody>
          <a:bodyPr/>
          <a:lstStyle/>
          <a:p>
            <a:pPr eaLnBrk="1" hangingPunct="1"/>
            <a:r>
              <a:rPr lang="zh-CN" altLang="en-US" dirty="0"/>
              <a:t> 广义表的头尾链表表示与实现</a:t>
            </a:r>
          </a:p>
        </p:txBody>
      </p:sp>
      <p:sp>
        <p:nvSpPr>
          <p:cNvPr id="350211" name="Rectangle 3">
            <a:extLst>
              <a:ext uri="{FF2B5EF4-FFF2-40B4-BE49-F238E27FC236}">
                <a16:creationId xmlns:a16="http://schemas.microsoft.com/office/drawing/2014/main" id="{93417C8C-91DA-C14C-920F-652BDE3F3FC3}"/>
              </a:ext>
            </a:extLst>
          </p:cNvPr>
          <p:cNvSpPr>
            <a:spLocks noGrp="1" noChangeArrowheads="1"/>
          </p:cNvSpPr>
          <p:nvPr>
            <p:ph type="body" idx="1"/>
          </p:nvPr>
        </p:nvSpPr>
        <p:spPr>
          <a:xfrm>
            <a:off x="323850" y="765175"/>
            <a:ext cx="8496300" cy="5543550"/>
          </a:xfrm>
        </p:spPr>
        <p:txBody>
          <a:bodyPr/>
          <a:lstStyle/>
          <a:p>
            <a:pPr eaLnBrk="1" hangingPunct="1">
              <a:lnSpc>
                <a:spcPct val="120000"/>
              </a:lnSpc>
            </a:pPr>
            <a:r>
              <a:rPr lang="zh-CN" altLang="en-US"/>
              <a:t>（</a:t>
            </a:r>
            <a:r>
              <a:rPr lang="en-US" altLang="zh-CN"/>
              <a:t>2</a:t>
            </a:r>
            <a:r>
              <a:rPr lang="zh-CN" altLang="en-US"/>
              <a:t>）求广义表的表尾。</a:t>
            </a:r>
          </a:p>
          <a:p>
            <a:pPr eaLnBrk="1" hangingPunct="1">
              <a:lnSpc>
                <a:spcPct val="120000"/>
              </a:lnSpc>
            </a:pPr>
            <a:r>
              <a:rPr lang="en-US" altLang="zh-CN"/>
              <a:t>GLNode* GeTail(GList L)</a:t>
            </a:r>
          </a:p>
          <a:p>
            <a:pPr eaLnBrk="1" hangingPunct="1">
              <a:lnSpc>
                <a:spcPct val="120000"/>
              </a:lnSpc>
            </a:pPr>
            <a:r>
              <a:rPr lang="en-US" altLang="zh-CN"/>
              <a:t>/*</a:t>
            </a:r>
            <a:r>
              <a:rPr lang="zh-CN" altLang="en-US"/>
              <a:t>求广义表的表尾*</a:t>
            </a:r>
            <a:r>
              <a:rPr lang="en-US" altLang="zh-CN"/>
              <a:t>/</a:t>
            </a:r>
          </a:p>
          <a:p>
            <a:pPr eaLnBrk="1" hangingPunct="1">
              <a:lnSpc>
                <a:spcPct val="120000"/>
              </a:lnSpc>
            </a:pPr>
            <a:r>
              <a:rPr lang="en-US" altLang="zh-CN"/>
              <a:t>{</a:t>
            </a:r>
          </a:p>
          <a:p>
            <a:pPr eaLnBrk="1" hangingPunct="1">
              <a:lnSpc>
                <a:spcPct val="120000"/>
              </a:lnSpc>
            </a:pPr>
            <a:r>
              <a:rPr lang="en-US" altLang="zh-CN"/>
              <a:t>       if(!L) 		/*</a:t>
            </a:r>
            <a:r>
              <a:rPr lang="zh-CN" altLang="en-US"/>
              <a:t>广义表为空表，则返回</a:t>
            </a:r>
            <a:r>
              <a:rPr lang="en-US" altLang="zh-CN"/>
              <a:t>NULL*/</a:t>
            </a:r>
          </a:p>
          <a:p>
            <a:pPr eaLnBrk="1" hangingPunct="1">
              <a:lnSpc>
                <a:spcPct val="120000"/>
              </a:lnSpc>
            </a:pPr>
            <a:r>
              <a:rPr lang="en-US" altLang="zh-CN"/>
              <a:t>      {</a:t>
            </a:r>
          </a:p>
          <a:p>
            <a:pPr eaLnBrk="1" hangingPunct="1">
              <a:lnSpc>
                <a:spcPct val="120000"/>
              </a:lnSpc>
            </a:pPr>
            <a:r>
              <a:rPr lang="en-US" altLang="zh-CN"/>
              <a:t>           printf(</a:t>
            </a:r>
            <a:r>
              <a:rPr lang="en-US" altLang="zh-CN">
                <a:latin typeface="Times New Roman" panose="02020603050405020304" pitchFamily="18" charset="0"/>
              </a:rPr>
              <a:t>“</a:t>
            </a:r>
            <a:r>
              <a:rPr lang="zh-CN" altLang="en-US"/>
              <a:t>该广义表是空表！</a:t>
            </a:r>
            <a:r>
              <a:rPr lang="zh-CN" altLang="en-US">
                <a:latin typeface="Times New Roman" panose="02020603050405020304" pitchFamily="18" charset="0"/>
              </a:rPr>
              <a:t>”</a:t>
            </a:r>
            <a:r>
              <a:rPr lang="en-US" altLang="zh-CN"/>
              <a:t>);</a:t>
            </a:r>
          </a:p>
          <a:p>
            <a:pPr eaLnBrk="1" hangingPunct="1">
              <a:lnSpc>
                <a:spcPct val="120000"/>
              </a:lnSpc>
            </a:pPr>
            <a:r>
              <a:rPr lang="en-US" altLang="zh-CN"/>
              <a:t>           return NULL;</a:t>
            </a:r>
          </a:p>
          <a:p>
            <a:pPr eaLnBrk="1" hangingPunct="1">
              <a:lnSpc>
                <a:spcPct val="120000"/>
              </a:lnSpc>
            </a:pPr>
            <a:r>
              <a:rPr lang="en-US" altLang="zh-CN"/>
              <a:t>      }</a:t>
            </a:r>
          </a:p>
          <a:p>
            <a:pPr eaLnBrk="1" hangingPunct="1">
              <a:lnSpc>
                <a:spcPct val="120000"/>
              </a:lnSpc>
            </a:pPr>
            <a:r>
              <a:rPr lang="en-US" altLang="zh-CN"/>
              <a:t>      return L-&gt;ptr.hp; /*</a:t>
            </a:r>
            <a:r>
              <a:rPr lang="zh-CN" altLang="en-US"/>
              <a:t>广义表不是空表，返回表尾结点的指针*</a:t>
            </a:r>
            <a:r>
              <a:rPr lang="en-US" altLang="zh-CN"/>
              <a:t>/</a:t>
            </a:r>
          </a:p>
          <a:p>
            <a:pPr eaLnBrk="1" hangingPunct="1">
              <a:lnSpc>
                <a:spcPct val="120000"/>
              </a:lnSpc>
            </a:pPr>
            <a:r>
              <a:rPr lang="en-US" altLang="zh-CN"/>
              <a:t>}</a:t>
            </a:r>
          </a:p>
        </p:txBody>
      </p:sp>
      <p:sp>
        <p:nvSpPr>
          <p:cNvPr id="86020" name="Rectangle 9">
            <a:extLst>
              <a:ext uri="{FF2B5EF4-FFF2-40B4-BE49-F238E27FC236}">
                <a16:creationId xmlns:a16="http://schemas.microsoft.com/office/drawing/2014/main" id="{3DCDE23A-B80A-084D-AC2B-1FD04A41DAF6}"/>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766265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136D1B4-3281-4249-B48C-5F7C3249B6CE}"/>
              </a:ext>
            </a:extLst>
          </p:cNvPr>
          <p:cNvSpPr>
            <a:spLocks noGrp="1" noChangeArrowheads="1"/>
          </p:cNvSpPr>
          <p:nvPr>
            <p:ph type="title"/>
          </p:nvPr>
        </p:nvSpPr>
        <p:spPr/>
        <p:txBody>
          <a:bodyPr/>
          <a:lstStyle/>
          <a:p>
            <a:pPr eaLnBrk="1" hangingPunct="1"/>
            <a:r>
              <a:rPr lang="zh-CN" altLang="en-US" dirty="0"/>
              <a:t> 广义表的头尾链表表示与实现</a:t>
            </a:r>
          </a:p>
        </p:txBody>
      </p:sp>
      <p:sp>
        <p:nvSpPr>
          <p:cNvPr id="351235" name="Rectangle 3">
            <a:extLst>
              <a:ext uri="{FF2B5EF4-FFF2-40B4-BE49-F238E27FC236}">
                <a16:creationId xmlns:a16="http://schemas.microsoft.com/office/drawing/2014/main" id="{7DD05DD8-7437-6443-8B50-8BA50569156C}"/>
              </a:ext>
            </a:extLst>
          </p:cNvPr>
          <p:cNvSpPr>
            <a:spLocks noGrp="1" noChangeArrowheads="1"/>
          </p:cNvSpPr>
          <p:nvPr>
            <p:ph type="body" idx="1"/>
          </p:nvPr>
        </p:nvSpPr>
        <p:spPr>
          <a:xfrm>
            <a:off x="323850" y="765175"/>
            <a:ext cx="8496300" cy="5759450"/>
          </a:xfrm>
        </p:spPr>
        <p:txBody>
          <a:bodyPr/>
          <a:lstStyle/>
          <a:p>
            <a:pPr eaLnBrk="1" hangingPunct="1">
              <a:lnSpc>
                <a:spcPct val="120000"/>
              </a:lnSpc>
            </a:pPr>
            <a:r>
              <a:rPr lang="en-US" altLang="zh-CN" sz="2000" dirty="0"/>
              <a:t> </a:t>
            </a:r>
            <a:r>
              <a:rPr lang="zh-CN" altLang="en-US" sz="2000" dirty="0"/>
              <a:t>（</a:t>
            </a:r>
            <a:r>
              <a:rPr lang="en-US" altLang="zh-CN" sz="2000" dirty="0"/>
              <a:t>3</a:t>
            </a:r>
            <a:r>
              <a:rPr lang="zh-CN" altLang="en-US" sz="2000" dirty="0"/>
              <a:t>）求广义表的长度。求广义表的长度只需要沿着表尾指针</a:t>
            </a:r>
            <a:r>
              <a:rPr lang="en-US" altLang="zh-CN" sz="2000" dirty="0" err="1"/>
              <a:t>tp</a:t>
            </a:r>
            <a:r>
              <a:rPr lang="zh-CN" altLang="en-US" sz="2000" dirty="0"/>
              <a:t>查找下去，统计子表个数，直到</a:t>
            </a:r>
            <a:r>
              <a:rPr lang="en-US" altLang="zh-CN" sz="2000" dirty="0" err="1"/>
              <a:t>tp</a:t>
            </a:r>
            <a:r>
              <a:rPr lang="zh-CN" altLang="en-US" sz="2000" dirty="0"/>
              <a:t>为</a:t>
            </a:r>
            <a:r>
              <a:rPr lang="en-US" altLang="zh-CN" sz="2000" dirty="0"/>
              <a:t>NULL</a:t>
            </a:r>
            <a:r>
              <a:rPr lang="zh-CN" altLang="en-US" sz="2000" dirty="0"/>
              <a:t>为止。如果广义表是空表，则广义表的长度为</a:t>
            </a:r>
            <a:r>
              <a:rPr lang="en-US" altLang="zh-CN" sz="2000" dirty="0"/>
              <a:t>0</a:t>
            </a:r>
            <a:r>
              <a:rPr lang="zh-CN" altLang="en-US" sz="2000" dirty="0"/>
              <a:t>。否则，将指针</a:t>
            </a:r>
            <a:r>
              <a:rPr lang="en-US" altLang="zh-CN" sz="2000" dirty="0"/>
              <a:t>p</a:t>
            </a:r>
            <a:r>
              <a:rPr lang="zh-CN" altLang="en-US" sz="2000" dirty="0"/>
              <a:t>指向结点的表尾指针，统计广义表的长度。</a:t>
            </a:r>
          </a:p>
          <a:p>
            <a:pPr eaLnBrk="1" hangingPunct="1">
              <a:lnSpc>
                <a:spcPct val="120000"/>
              </a:lnSpc>
            </a:pPr>
            <a:r>
              <a:rPr lang="zh-CN" altLang="en-US" sz="2000" dirty="0"/>
              <a:t>     </a:t>
            </a:r>
            <a:r>
              <a:rPr lang="en-US" altLang="zh-CN" sz="2000" dirty="0"/>
              <a:t>int </a:t>
            </a:r>
            <a:r>
              <a:rPr lang="en-US" altLang="zh-CN" sz="2000" dirty="0" err="1"/>
              <a:t>GListLength</a:t>
            </a:r>
            <a:r>
              <a:rPr lang="en-US" altLang="zh-CN" sz="2000" dirty="0"/>
              <a:t>(</a:t>
            </a:r>
            <a:r>
              <a:rPr lang="en-US" altLang="zh-CN" sz="2000" dirty="0" err="1"/>
              <a:t>GList</a:t>
            </a:r>
            <a:r>
              <a:rPr lang="en-US" altLang="zh-CN" sz="2000" dirty="0"/>
              <a:t> L)</a:t>
            </a:r>
          </a:p>
          <a:p>
            <a:pPr eaLnBrk="1" hangingPunct="1">
              <a:lnSpc>
                <a:spcPct val="120000"/>
              </a:lnSpc>
            </a:pPr>
            <a:r>
              <a:rPr lang="en-US" altLang="zh-CN" sz="2000" dirty="0"/>
              <a:t>    {</a:t>
            </a:r>
          </a:p>
          <a:p>
            <a:pPr eaLnBrk="1" hangingPunct="1">
              <a:lnSpc>
                <a:spcPct val="120000"/>
              </a:lnSpc>
            </a:pPr>
            <a:r>
              <a:rPr lang="en-US" altLang="zh-CN" sz="2000" dirty="0"/>
              <a:t>         int length=0;</a:t>
            </a:r>
          </a:p>
          <a:p>
            <a:pPr eaLnBrk="1" hangingPunct="1">
              <a:lnSpc>
                <a:spcPct val="120000"/>
              </a:lnSpc>
            </a:pPr>
            <a:r>
              <a:rPr lang="en-US" altLang="zh-CN" sz="2000" dirty="0"/>
              <a:t>         while(L) /*</a:t>
            </a:r>
            <a:r>
              <a:rPr lang="zh-CN" altLang="en-US" sz="2000" dirty="0"/>
              <a:t>如果广义表非空，则将</a:t>
            </a:r>
            <a:r>
              <a:rPr lang="en-US" altLang="zh-CN" sz="2000" dirty="0"/>
              <a:t>p</a:t>
            </a:r>
            <a:r>
              <a:rPr lang="zh-CN" altLang="en-US" sz="2000" dirty="0"/>
              <a:t>指向表尾指针，统计表的长度*</a:t>
            </a:r>
            <a:r>
              <a:rPr lang="en-US" altLang="zh-CN" sz="2000" dirty="0"/>
              <a:t>/</a:t>
            </a:r>
          </a:p>
          <a:p>
            <a:pPr eaLnBrk="1" hangingPunct="1">
              <a:lnSpc>
                <a:spcPct val="120000"/>
              </a:lnSpc>
            </a:pPr>
            <a:r>
              <a:rPr lang="en-US" altLang="zh-CN" sz="2000" dirty="0"/>
              <a:t>        {</a:t>
            </a:r>
          </a:p>
          <a:p>
            <a:pPr eaLnBrk="1" hangingPunct="1">
              <a:lnSpc>
                <a:spcPct val="120000"/>
              </a:lnSpc>
            </a:pPr>
            <a:r>
              <a:rPr lang="en-US" altLang="zh-CN" sz="2000" dirty="0"/>
              <a:t>             L=L-&gt;</a:t>
            </a:r>
            <a:r>
              <a:rPr lang="en-US" altLang="zh-CN" sz="2000" dirty="0" err="1"/>
              <a:t>ptr.tp</a:t>
            </a:r>
            <a:r>
              <a:rPr lang="en-US" altLang="zh-CN" sz="2000" dirty="0"/>
              <a:t>;</a:t>
            </a:r>
          </a:p>
          <a:p>
            <a:pPr eaLnBrk="1" hangingPunct="1">
              <a:lnSpc>
                <a:spcPct val="120000"/>
              </a:lnSpc>
            </a:pPr>
            <a:r>
              <a:rPr lang="en-US" altLang="zh-CN" sz="2000" dirty="0"/>
              <a:t>             length++;</a:t>
            </a:r>
          </a:p>
          <a:p>
            <a:pPr eaLnBrk="1" hangingPunct="1">
              <a:lnSpc>
                <a:spcPct val="120000"/>
              </a:lnSpc>
            </a:pPr>
            <a:r>
              <a:rPr lang="en-US" altLang="zh-CN" sz="2000" dirty="0"/>
              <a:t>        }</a:t>
            </a:r>
          </a:p>
          <a:p>
            <a:pPr eaLnBrk="1" hangingPunct="1">
              <a:lnSpc>
                <a:spcPct val="120000"/>
              </a:lnSpc>
            </a:pPr>
            <a:r>
              <a:rPr lang="en-US" altLang="zh-CN" sz="2000" dirty="0"/>
              <a:t>        return length; </a:t>
            </a:r>
          </a:p>
          <a:p>
            <a:pPr eaLnBrk="1" hangingPunct="1">
              <a:lnSpc>
                <a:spcPct val="120000"/>
              </a:lnSpc>
            </a:pPr>
            <a:r>
              <a:rPr lang="en-US" altLang="zh-CN" sz="2000" dirty="0"/>
              <a:t>     }</a:t>
            </a:r>
          </a:p>
        </p:txBody>
      </p:sp>
      <p:sp>
        <p:nvSpPr>
          <p:cNvPr id="87044" name="Rectangle 9">
            <a:extLst>
              <a:ext uri="{FF2B5EF4-FFF2-40B4-BE49-F238E27FC236}">
                <a16:creationId xmlns:a16="http://schemas.microsoft.com/office/drawing/2014/main" id="{F37D6F15-23F1-C14B-BD39-DEF2CA2F8E08}"/>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7045" name="Rectangle 11">
            <a:extLst>
              <a:ext uri="{FF2B5EF4-FFF2-40B4-BE49-F238E27FC236}">
                <a16:creationId xmlns:a16="http://schemas.microsoft.com/office/drawing/2014/main" id="{B9B872F5-E535-3F43-9362-70F269A7C798}"/>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1779663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7FD4FC7-8CA8-6948-83EA-FD8F9431DE97}"/>
              </a:ext>
            </a:extLst>
          </p:cNvPr>
          <p:cNvSpPr>
            <a:spLocks noGrp="1" noChangeArrowheads="1"/>
          </p:cNvSpPr>
          <p:nvPr>
            <p:ph type="title"/>
          </p:nvPr>
        </p:nvSpPr>
        <p:spPr>
          <a:xfrm>
            <a:off x="685800" y="188913"/>
            <a:ext cx="8207375" cy="576262"/>
          </a:xfrm>
        </p:spPr>
        <p:txBody>
          <a:bodyPr/>
          <a:lstStyle/>
          <a:p>
            <a:pPr eaLnBrk="1" hangingPunct="1"/>
            <a:r>
              <a:rPr lang="zh-CN" altLang="en-US" dirty="0"/>
              <a:t> 广义表的头尾链表表示与实现</a:t>
            </a:r>
          </a:p>
        </p:txBody>
      </p:sp>
      <p:sp>
        <p:nvSpPr>
          <p:cNvPr id="352259" name="Rectangle 3">
            <a:extLst>
              <a:ext uri="{FF2B5EF4-FFF2-40B4-BE49-F238E27FC236}">
                <a16:creationId xmlns:a16="http://schemas.microsoft.com/office/drawing/2014/main" id="{78A2AC3B-EC83-D34C-9543-2843CB49ABA1}"/>
              </a:ext>
            </a:extLst>
          </p:cNvPr>
          <p:cNvSpPr>
            <a:spLocks noGrp="1" noChangeArrowheads="1"/>
          </p:cNvSpPr>
          <p:nvPr>
            <p:ph type="body" idx="1"/>
          </p:nvPr>
        </p:nvSpPr>
        <p:spPr>
          <a:xfrm>
            <a:off x="250825" y="765175"/>
            <a:ext cx="8642350" cy="5472113"/>
          </a:xfrm>
        </p:spPr>
        <p:txBody>
          <a:bodyPr/>
          <a:lstStyle/>
          <a:p>
            <a:pPr indent="11113" eaLnBrk="1" hangingPunct="1">
              <a:lnSpc>
                <a:spcPct val="100000"/>
              </a:lnSpc>
            </a:pPr>
            <a:r>
              <a:rPr lang="en-US" altLang="zh-CN" sz="2600" dirty="0"/>
              <a:t>        </a:t>
            </a:r>
            <a:r>
              <a:rPr lang="zh-CN" altLang="en-US" sz="2600" dirty="0"/>
              <a:t>（</a:t>
            </a:r>
            <a:r>
              <a:rPr lang="en-US" altLang="zh-CN" sz="2600" dirty="0"/>
              <a:t>4</a:t>
            </a:r>
            <a:r>
              <a:rPr lang="zh-CN" altLang="en-US" sz="2600" dirty="0"/>
              <a:t>）求广义表的深度。求广义表的深度可利用递归实现。如果广义表是空表，则返回</a:t>
            </a:r>
            <a:r>
              <a:rPr lang="en-US" altLang="zh-CN" sz="2600" dirty="0"/>
              <a:t>1</a:t>
            </a:r>
            <a:r>
              <a:rPr lang="zh-CN" altLang="en-US" sz="2600" dirty="0"/>
              <a:t>。如果是原子，则返回</a:t>
            </a:r>
            <a:r>
              <a:rPr lang="en-US" altLang="zh-CN" sz="2600" dirty="0"/>
              <a:t>0</a:t>
            </a:r>
            <a:r>
              <a:rPr lang="zh-CN" altLang="en-US" sz="2600" dirty="0"/>
              <a:t>。如果是一个非空的广义表，递归求每个子表的深度，令</a:t>
            </a:r>
            <a:r>
              <a:rPr lang="en-US" altLang="zh-CN" sz="2600" dirty="0"/>
              <a:t>p</a:t>
            </a:r>
            <a:r>
              <a:rPr lang="zh-CN" altLang="en-US" sz="2600" dirty="0"/>
              <a:t>指向表头结点，即</a:t>
            </a:r>
            <a:r>
              <a:rPr lang="en-US" altLang="zh-CN" sz="2600" dirty="0"/>
              <a:t>L</a:t>
            </a:r>
            <a:r>
              <a:rPr lang="zh-CN" altLang="en-US" sz="2600" dirty="0"/>
              <a:t>的第一个元素</a:t>
            </a:r>
            <a:r>
              <a:rPr lang="en-US" altLang="zh-CN" sz="2600" dirty="0"/>
              <a:t>a</a:t>
            </a:r>
            <a:r>
              <a:rPr lang="en-US" altLang="zh-CN" sz="2600" baseline="-25000" dirty="0"/>
              <a:t>1</a:t>
            </a:r>
            <a:r>
              <a:rPr lang="zh-CN" altLang="en-US" sz="2600" dirty="0"/>
              <a:t>（如果</a:t>
            </a:r>
            <a:r>
              <a:rPr lang="en-US" altLang="zh-CN" sz="2600" dirty="0"/>
              <a:t>a</a:t>
            </a:r>
            <a:r>
              <a:rPr lang="en-US" altLang="zh-CN" sz="2600" baseline="-25000" dirty="0"/>
              <a:t>1</a:t>
            </a:r>
            <a:r>
              <a:rPr lang="zh-CN" altLang="en-US" sz="2600" dirty="0"/>
              <a:t>是子表），求</a:t>
            </a:r>
            <a:r>
              <a:rPr lang="en-US" altLang="zh-CN" sz="2600" dirty="0"/>
              <a:t>a</a:t>
            </a:r>
            <a:r>
              <a:rPr lang="en-US" altLang="zh-CN" sz="2600" baseline="-25000" dirty="0"/>
              <a:t>1</a:t>
            </a:r>
            <a:r>
              <a:rPr lang="zh-CN" altLang="en-US" sz="2600" dirty="0"/>
              <a:t>的深度，当求出</a:t>
            </a:r>
            <a:r>
              <a:rPr lang="en-US" altLang="zh-CN" sz="2600" dirty="0"/>
              <a:t>a</a:t>
            </a:r>
            <a:r>
              <a:rPr lang="en-US" altLang="zh-CN" sz="2600" baseline="-25000" dirty="0"/>
              <a:t>1</a:t>
            </a:r>
            <a:r>
              <a:rPr lang="zh-CN" altLang="en-US" sz="2600" dirty="0"/>
              <a:t>的深度后，然后求</a:t>
            </a:r>
            <a:r>
              <a:rPr lang="en-US" altLang="zh-CN" sz="2600" dirty="0"/>
              <a:t>L</a:t>
            </a:r>
            <a:r>
              <a:rPr lang="zh-CN" altLang="en-US" sz="2600" dirty="0"/>
              <a:t>的第</a:t>
            </a:r>
            <a:r>
              <a:rPr lang="en-US" altLang="zh-CN" sz="2600" dirty="0"/>
              <a:t>2</a:t>
            </a:r>
            <a:r>
              <a:rPr lang="zh-CN" altLang="en-US" sz="2600" dirty="0"/>
              <a:t>个元素</a:t>
            </a:r>
            <a:r>
              <a:rPr lang="en-US" altLang="zh-CN" sz="2600" dirty="0"/>
              <a:t>a</a:t>
            </a:r>
            <a:r>
              <a:rPr lang="en-US" altLang="zh-CN" sz="2600" baseline="-25000" dirty="0"/>
              <a:t>2</a:t>
            </a:r>
            <a:r>
              <a:rPr lang="zh-CN" altLang="en-US" sz="2600" dirty="0"/>
              <a:t>的深度。依次类推，最后返回广义表</a:t>
            </a:r>
            <a:r>
              <a:rPr lang="en-US" altLang="zh-CN" sz="2600" dirty="0"/>
              <a:t>GL</a:t>
            </a:r>
            <a:r>
              <a:rPr lang="zh-CN" altLang="en-US" sz="2600" dirty="0"/>
              <a:t>深度。</a:t>
            </a:r>
          </a:p>
          <a:p>
            <a:pPr indent="11113" eaLnBrk="1" hangingPunct="1">
              <a:lnSpc>
                <a:spcPct val="100000"/>
              </a:lnSpc>
            </a:pPr>
            <a:r>
              <a:rPr lang="zh-CN" altLang="en-US" sz="2600" dirty="0"/>
              <a:t>           广义表的深度就是广义表中括号的层数。假设广义表为</a:t>
            </a:r>
            <a:r>
              <a:rPr lang="en-US" altLang="zh-CN" sz="2600" dirty="0"/>
              <a:t>GL=(a</a:t>
            </a:r>
            <a:r>
              <a:rPr lang="en-US" altLang="zh-CN" sz="2600" baseline="-25000" dirty="0"/>
              <a:t>1</a:t>
            </a:r>
            <a:r>
              <a:rPr lang="en-US" altLang="zh-CN" sz="2600" dirty="0"/>
              <a:t>,a</a:t>
            </a:r>
            <a:r>
              <a:rPr lang="en-US" altLang="zh-CN" sz="2600" baseline="-25000" dirty="0"/>
              <a:t>2</a:t>
            </a:r>
            <a:r>
              <a:rPr lang="en-US" altLang="zh-CN" sz="2600" dirty="0"/>
              <a:t>,a</a:t>
            </a:r>
            <a:r>
              <a:rPr lang="en-US" altLang="zh-CN" sz="2600" baseline="-25000" dirty="0"/>
              <a:t>3</a:t>
            </a:r>
            <a:r>
              <a:rPr lang="en-US" altLang="zh-CN" sz="2600" dirty="0"/>
              <a:t>,</a:t>
            </a:r>
            <a:r>
              <a:rPr lang="en-US" altLang="zh-CN" sz="2600" dirty="0">
                <a:latin typeface="Times New Roman" panose="02020603050405020304" pitchFamily="18" charset="0"/>
              </a:rPr>
              <a:t>…</a:t>
            </a:r>
            <a:r>
              <a:rPr lang="en-US" altLang="zh-CN" sz="2600" dirty="0"/>
              <a:t>,a</a:t>
            </a:r>
            <a:r>
              <a:rPr lang="en-US" altLang="zh-CN" sz="2600" baseline="-25000" dirty="0"/>
              <a:t>n</a:t>
            </a:r>
            <a:r>
              <a:rPr lang="en-US" altLang="zh-CN" sz="2600" dirty="0"/>
              <a:t>)</a:t>
            </a:r>
            <a:r>
              <a:rPr lang="zh-CN" altLang="en-US" sz="2600" dirty="0"/>
              <a:t>，</a:t>
            </a:r>
            <a:r>
              <a:rPr lang="en-US" altLang="zh-CN" sz="2600" dirty="0"/>
              <a:t>a</a:t>
            </a:r>
            <a:r>
              <a:rPr lang="en-US" altLang="zh-CN" sz="2600" baseline="-25000" dirty="0"/>
              <a:t>i</a:t>
            </a:r>
            <a:r>
              <a:rPr lang="zh-CN" altLang="en-US" sz="2600" dirty="0"/>
              <a:t>可能是原子，也可能是子表，求广义表</a:t>
            </a:r>
            <a:r>
              <a:rPr lang="en-US" altLang="zh-CN" sz="2600" dirty="0"/>
              <a:t>GL</a:t>
            </a:r>
            <a:r>
              <a:rPr lang="zh-CN" altLang="en-US" sz="2600" dirty="0"/>
              <a:t>的深度可以分解为</a:t>
            </a:r>
            <a:r>
              <a:rPr lang="en-US" altLang="zh-CN" sz="2600" dirty="0"/>
              <a:t>n</a:t>
            </a:r>
            <a:r>
              <a:rPr lang="zh-CN" altLang="en-US" sz="2600" dirty="0"/>
              <a:t>个子问题，每个子问题就是求</a:t>
            </a:r>
            <a:r>
              <a:rPr lang="en-US" altLang="zh-CN" sz="2600" dirty="0"/>
              <a:t>a</a:t>
            </a:r>
            <a:r>
              <a:rPr lang="en-US" altLang="zh-CN" sz="2600" baseline="-25000" dirty="0"/>
              <a:t>i</a:t>
            </a:r>
            <a:r>
              <a:rPr lang="zh-CN" altLang="en-US" sz="2600" dirty="0"/>
              <a:t>的深度。如果</a:t>
            </a:r>
            <a:r>
              <a:rPr lang="en-US" altLang="zh-CN" sz="2600" dirty="0"/>
              <a:t>a</a:t>
            </a:r>
            <a:r>
              <a:rPr lang="en-US" altLang="zh-CN" sz="2600" baseline="-25000" dirty="0"/>
              <a:t>i</a:t>
            </a:r>
            <a:r>
              <a:rPr lang="zh-CN" altLang="en-US" sz="2600" dirty="0"/>
              <a:t>是原子，则深度为</a:t>
            </a:r>
            <a:r>
              <a:rPr lang="en-US" altLang="zh-CN" sz="2600" dirty="0"/>
              <a:t>0</a:t>
            </a:r>
            <a:r>
              <a:rPr lang="zh-CN" altLang="en-US" sz="2600" dirty="0"/>
              <a:t>；如果</a:t>
            </a:r>
            <a:r>
              <a:rPr lang="en-US" altLang="zh-CN" sz="2600" dirty="0"/>
              <a:t>a</a:t>
            </a:r>
            <a:r>
              <a:rPr lang="en-US" altLang="zh-CN" sz="2600" baseline="-25000" dirty="0"/>
              <a:t>i</a:t>
            </a:r>
            <a:r>
              <a:rPr lang="zh-CN" altLang="en-US" sz="2600" dirty="0"/>
              <a:t>是子表，则继续求</a:t>
            </a:r>
            <a:r>
              <a:rPr lang="en-US" altLang="zh-CN" sz="2600" dirty="0"/>
              <a:t>a</a:t>
            </a:r>
            <a:r>
              <a:rPr lang="en-US" altLang="zh-CN" sz="2600" baseline="-25000" dirty="0"/>
              <a:t>i</a:t>
            </a:r>
            <a:r>
              <a:rPr lang="zh-CN" altLang="en-US" sz="2600" dirty="0"/>
              <a:t>的深度。广义表</a:t>
            </a:r>
            <a:r>
              <a:rPr lang="en-US" altLang="zh-CN" sz="2600" dirty="0"/>
              <a:t>GL</a:t>
            </a:r>
            <a:r>
              <a:rPr lang="zh-CN" altLang="en-US" sz="2600" dirty="0"/>
              <a:t>的深度为所有元素</a:t>
            </a:r>
            <a:r>
              <a:rPr lang="en-US" altLang="zh-CN" sz="2600" dirty="0"/>
              <a:t>a</a:t>
            </a:r>
            <a:r>
              <a:rPr lang="en-US" altLang="zh-CN" sz="2600" baseline="-25000" dirty="0"/>
              <a:t>i</a:t>
            </a:r>
            <a:r>
              <a:rPr lang="zh-CN" altLang="en-US" sz="2600" dirty="0"/>
              <a:t>的深度的最大值加</a:t>
            </a:r>
            <a:r>
              <a:rPr lang="en-US" altLang="zh-CN" sz="2600" dirty="0"/>
              <a:t>1</a:t>
            </a:r>
            <a:r>
              <a:rPr lang="zh-CN" altLang="en-US" sz="2600" dirty="0"/>
              <a:t>。根据定义，空表的深度为</a:t>
            </a:r>
            <a:r>
              <a:rPr lang="en-US" altLang="zh-CN" sz="2600" dirty="0"/>
              <a:t>1</a:t>
            </a:r>
            <a:r>
              <a:rPr lang="zh-CN" altLang="en-US" sz="2600" dirty="0"/>
              <a:t>。</a:t>
            </a:r>
          </a:p>
        </p:txBody>
      </p:sp>
      <p:sp>
        <p:nvSpPr>
          <p:cNvPr id="88068" name="Rectangle 6">
            <a:extLst>
              <a:ext uri="{FF2B5EF4-FFF2-40B4-BE49-F238E27FC236}">
                <a16:creationId xmlns:a16="http://schemas.microsoft.com/office/drawing/2014/main" id="{81A7AEFB-1E56-DD45-AAEC-28ABC22381BA}"/>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88069" name="Rectangle 8">
            <a:extLst>
              <a:ext uri="{FF2B5EF4-FFF2-40B4-BE49-F238E27FC236}">
                <a16:creationId xmlns:a16="http://schemas.microsoft.com/office/drawing/2014/main" id="{3B9EE49E-0D90-1C46-AC1E-80E11B0FE9ED}"/>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2347381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1" end="1"/>
                                            </p:txEl>
                                          </p:spTgt>
                                        </p:tgtEl>
                                        <p:attrNameLst>
                                          <p:attrName>style.visibility</p:attrName>
                                        </p:attrNameLst>
                                      </p:cBhvr>
                                      <p:to>
                                        <p:strVal val="visible"/>
                                      </p:to>
                                    </p:set>
                                    <p:anim calcmode="lin" valueType="num">
                                      <p:cBhvr additive="base">
                                        <p:cTn id="13" dur="500" fill="hold"/>
                                        <p:tgtEl>
                                          <p:spTgt spid="35225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442DD31F-E931-2847-BB59-DF79171EF85E}"/>
              </a:ext>
            </a:extLst>
          </p:cNvPr>
          <p:cNvSpPr>
            <a:spLocks noGrp="1" noChangeArrowheads="1"/>
          </p:cNvSpPr>
          <p:nvPr>
            <p:ph type="title"/>
          </p:nvPr>
        </p:nvSpPr>
        <p:spPr/>
        <p:txBody>
          <a:bodyPr/>
          <a:lstStyle/>
          <a:p>
            <a:pPr eaLnBrk="1" hangingPunct="1"/>
            <a:r>
              <a:rPr lang="zh-CN" altLang="en-US" dirty="0"/>
              <a:t> 广义表的头尾链表表示与实现</a:t>
            </a:r>
          </a:p>
        </p:txBody>
      </p:sp>
      <p:sp>
        <p:nvSpPr>
          <p:cNvPr id="89091" name="Rectangle 3">
            <a:extLst>
              <a:ext uri="{FF2B5EF4-FFF2-40B4-BE49-F238E27FC236}">
                <a16:creationId xmlns:a16="http://schemas.microsoft.com/office/drawing/2014/main" id="{2E886BA1-A1C0-B245-8289-FE8C66DA7A85}"/>
              </a:ext>
            </a:extLst>
          </p:cNvPr>
          <p:cNvSpPr>
            <a:spLocks noGrp="1" noChangeArrowheads="1"/>
          </p:cNvSpPr>
          <p:nvPr>
            <p:ph type="body" idx="1"/>
          </p:nvPr>
        </p:nvSpPr>
        <p:spPr/>
        <p:txBody>
          <a:bodyPr/>
          <a:lstStyle/>
          <a:p>
            <a:pPr eaLnBrk="1" hangingPunct="1">
              <a:lnSpc>
                <a:spcPct val="80000"/>
              </a:lnSpc>
            </a:pPr>
            <a:r>
              <a:rPr lang="zh-CN" altLang="en-US"/>
              <a:t>求广义表的深度的算法实现如下。</a:t>
            </a:r>
          </a:p>
          <a:p>
            <a:pPr eaLnBrk="1" hangingPunct="1">
              <a:lnSpc>
                <a:spcPct val="80000"/>
              </a:lnSpc>
            </a:pPr>
            <a:r>
              <a:rPr lang="en-US" altLang="zh-CN"/>
              <a:t>int GListDepth(GList L)</a:t>
            </a:r>
          </a:p>
          <a:p>
            <a:pPr eaLnBrk="1" hangingPunct="1">
              <a:lnSpc>
                <a:spcPct val="80000"/>
              </a:lnSpc>
            </a:pPr>
            <a:r>
              <a:rPr lang="en-US" altLang="zh-CN"/>
              <a:t>{</a:t>
            </a:r>
          </a:p>
          <a:p>
            <a:pPr eaLnBrk="1" hangingPunct="1">
              <a:lnSpc>
                <a:spcPct val="80000"/>
              </a:lnSpc>
            </a:pPr>
            <a:r>
              <a:rPr lang="en-US" altLang="zh-CN"/>
              <a:t>    int max,depth;</a:t>
            </a:r>
          </a:p>
          <a:p>
            <a:pPr eaLnBrk="1" hangingPunct="1">
              <a:lnSpc>
                <a:spcPct val="80000"/>
              </a:lnSpc>
            </a:pPr>
            <a:r>
              <a:rPr lang="en-US" altLang="zh-CN"/>
              <a:t>    GLNode *p;</a:t>
            </a:r>
          </a:p>
          <a:p>
            <a:pPr eaLnBrk="1" hangingPunct="1">
              <a:lnSpc>
                <a:spcPct val="80000"/>
              </a:lnSpc>
            </a:pPr>
            <a:r>
              <a:rPr lang="en-US" altLang="zh-CN"/>
              <a:t>    if(!L) 	/*</a:t>
            </a:r>
            <a:r>
              <a:rPr lang="zh-CN" altLang="en-US"/>
              <a:t>如果广义表为空，则返回</a:t>
            </a:r>
            <a:r>
              <a:rPr lang="en-US" altLang="zh-CN"/>
              <a:t>1*/</a:t>
            </a:r>
          </a:p>
          <a:p>
            <a:pPr eaLnBrk="1" hangingPunct="1">
              <a:lnSpc>
                <a:spcPct val="80000"/>
              </a:lnSpc>
            </a:pPr>
            <a:r>
              <a:rPr lang="en-US" altLang="zh-CN"/>
              <a:t>       return 1;</a:t>
            </a:r>
          </a:p>
          <a:p>
            <a:pPr eaLnBrk="1" hangingPunct="1">
              <a:lnSpc>
                <a:spcPct val="80000"/>
              </a:lnSpc>
            </a:pPr>
            <a:r>
              <a:rPr lang="en-US" altLang="zh-CN"/>
              <a:t>    if(L-&gt;tag==ATOM) 	/*</a:t>
            </a:r>
            <a:r>
              <a:rPr lang="zh-CN" altLang="en-US"/>
              <a:t>如果广义表是原子，则返回</a:t>
            </a:r>
            <a:r>
              <a:rPr lang="en-US" altLang="zh-CN"/>
              <a:t>0*/</a:t>
            </a:r>
          </a:p>
          <a:p>
            <a:pPr eaLnBrk="1" hangingPunct="1">
              <a:lnSpc>
                <a:spcPct val="80000"/>
              </a:lnSpc>
            </a:pPr>
            <a:r>
              <a:rPr lang="en-US" altLang="zh-CN"/>
              <a:t>       return 0;</a:t>
            </a:r>
          </a:p>
          <a:p>
            <a:pPr eaLnBrk="1" hangingPunct="1">
              <a:lnSpc>
                <a:spcPct val="80000"/>
              </a:lnSpc>
            </a:pPr>
            <a:r>
              <a:rPr lang="en-US" altLang="zh-CN"/>
              <a:t>    for(max=0,p=L;p;p=p-&gt;ptr.tp) 	/*</a:t>
            </a:r>
            <a:r>
              <a:rPr lang="zh-CN" altLang="en-US"/>
              <a:t>逐层处理广义表*</a:t>
            </a:r>
            <a:r>
              <a:rPr lang="en-US" altLang="zh-CN"/>
              <a:t>/</a:t>
            </a:r>
          </a:p>
          <a:p>
            <a:pPr eaLnBrk="1" hangingPunct="1">
              <a:lnSpc>
                <a:spcPct val="80000"/>
              </a:lnSpc>
            </a:pPr>
            <a:r>
              <a:rPr lang="en-US" altLang="zh-CN"/>
              <a:t>   {</a:t>
            </a:r>
          </a:p>
          <a:p>
            <a:pPr eaLnBrk="1" hangingPunct="1">
              <a:lnSpc>
                <a:spcPct val="80000"/>
              </a:lnSpc>
            </a:pPr>
            <a:r>
              <a:rPr lang="en-US" altLang="zh-CN"/>
              <a:t>        depth=GListDepth(p-&gt;ptr.hp);</a:t>
            </a:r>
          </a:p>
          <a:p>
            <a:pPr eaLnBrk="1" hangingPunct="1">
              <a:lnSpc>
                <a:spcPct val="80000"/>
              </a:lnSpc>
            </a:pPr>
            <a:r>
              <a:rPr lang="en-US" altLang="zh-CN"/>
              <a:t>        if(max&lt;depth)</a:t>
            </a:r>
          </a:p>
          <a:p>
            <a:pPr eaLnBrk="1" hangingPunct="1">
              <a:lnSpc>
                <a:spcPct val="80000"/>
              </a:lnSpc>
            </a:pPr>
            <a:r>
              <a:rPr lang="en-US" altLang="zh-CN"/>
              <a:t>            max=depth;</a:t>
            </a:r>
          </a:p>
          <a:p>
            <a:pPr eaLnBrk="1" hangingPunct="1">
              <a:lnSpc>
                <a:spcPct val="80000"/>
              </a:lnSpc>
            </a:pPr>
            <a:r>
              <a:rPr lang="en-US" altLang="zh-CN"/>
              <a:t>   }</a:t>
            </a:r>
          </a:p>
          <a:p>
            <a:pPr eaLnBrk="1" hangingPunct="1">
              <a:lnSpc>
                <a:spcPct val="80000"/>
              </a:lnSpc>
            </a:pPr>
            <a:r>
              <a:rPr lang="en-US" altLang="zh-CN"/>
              <a:t>   return max+1;</a:t>
            </a:r>
          </a:p>
          <a:p>
            <a:pPr eaLnBrk="1" hangingPunct="1">
              <a:lnSpc>
                <a:spcPct val="80000"/>
              </a:lnSpc>
            </a:pPr>
            <a:r>
              <a:rPr lang="en-US" altLang="zh-CN"/>
              <a:t>}</a:t>
            </a:r>
          </a:p>
        </p:txBody>
      </p:sp>
      <p:sp>
        <p:nvSpPr>
          <p:cNvPr id="89092" name="Rectangle 5">
            <a:extLst>
              <a:ext uri="{FF2B5EF4-FFF2-40B4-BE49-F238E27FC236}">
                <a16:creationId xmlns:a16="http://schemas.microsoft.com/office/drawing/2014/main" id="{0E25B64B-E01C-A840-9763-8B70D6D6D8DC}"/>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422810285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CE02B10E-6276-5740-ADD9-15A118A0DCE1}"/>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广义表的头尾链表表示与实现</a:t>
            </a:r>
          </a:p>
        </p:txBody>
      </p:sp>
      <p:sp>
        <p:nvSpPr>
          <p:cNvPr id="355331" name="Rectangle 3">
            <a:extLst>
              <a:ext uri="{FF2B5EF4-FFF2-40B4-BE49-F238E27FC236}">
                <a16:creationId xmlns:a16="http://schemas.microsoft.com/office/drawing/2014/main" id="{11B637D0-65EB-DB42-A470-C80263D545B0}"/>
              </a:ext>
            </a:extLst>
          </p:cNvPr>
          <p:cNvSpPr>
            <a:spLocks noGrp="1" noChangeArrowheads="1"/>
          </p:cNvSpPr>
          <p:nvPr>
            <p:ph type="body" idx="1"/>
          </p:nvPr>
        </p:nvSpPr>
        <p:spPr>
          <a:xfrm>
            <a:off x="468313" y="765175"/>
            <a:ext cx="8207375" cy="5472113"/>
          </a:xfrm>
        </p:spPr>
        <p:txBody>
          <a:bodyPr/>
          <a:lstStyle/>
          <a:p>
            <a:pPr algn="just" eaLnBrk="1" hangingPunct="1">
              <a:lnSpc>
                <a:spcPct val="140000"/>
              </a:lnSpc>
            </a:pPr>
            <a:r>
              <a:rPr lang="en-US" altLang="zh-CN" dirty="0"/>
              <a:t>       </a:t>
            </a:r>
            <a:r>
              <a:rPr lang="zh-CN" altLang="en-US" dirty="0"/>
              <a:t>广义表深度的递归算法的执行过程，其实就是访问广义表的每个结点，首先求得每个子表的深度，然后得到整个广义表的深度。例如，递归实现求广义表</a:t>
            </a:r>
            <a:r>
              <a:rPr lang="en-US" altLang="zh-CN" dirty="0"/>
              <a:t>A=((a),(),(a,(</a:t>
            </a:r>
            <a:r>
              <a:rPr lang="en-US" altLang="zh-CN" dirty="0" err="1"/>
              <a:t>b,c</a:t>
            </a:r>
            <a:r>
              <a:rPr lang="en-US" altLang="zh-CN" dirty="0"/>
              <a:t>)))</a:t>
            </a:r>
            <a:r>
              <a:rPr lang="zh-CN" altLang="en-US" dirty="0"/>
              <a:t>的深度过程如图所示。</a:t>
            </a:r>
          </a:p>
        </p:txBody>
      </p:sp>
      <p:sp>
        <p:nvSpPr>
          <p:cNvPr id="91140" name="Rectangle 4">
            <a:extLst>
              <a:ext uri="{FF2B5EF4-FFF2-40B4-BE49-F238E27FC236}">
                <a16:creationId xmlns:a16="http://schemas.microsoft.com/office/drawing/2014/main" id="{ED206398-D18A-DE4C-A3DF-70E5A7411021}"/>
              </a:ext>
            </a:extLst>
          </p:cNvPr>
          <p:cNvSpPr>
            <a:spLocks noChangeArrowheads="1"/>
          </p:cNvSpPr>
          <p:nvPr/>
        </p:nvSpPr>
        <p:spPr bwMode="auto">
          <a:xfrm>
            <a:off x="0" y="3154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1" name="Rectangle 8">
            <a:extLst>
              <a:ext uri="{FF2B5EF4-FFF2-40B4-BE49-F238E27FC236}">
                <a16:creationId xmlns:a16="http://schemas.microsoft.com/office/drawing/2014/main" id="{5911A0EB-0565-6A4D-978D-297DC96539EF}"/>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2" name="Rectangle 10">
            <a:extLst>
              <a:ext uri="{FF2B5EF4-FFF2-40B4-BE49-F238E27FC236}">
                <a16:creationId xmlns:a16="http://schemas.microsoft.com/office/drawing/2014/main" id="{4899387F-08D4-964B-ACFE-38F70F5F675E}"/>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1143" name="Rectangle 12">
            <a:extLst>
              <a:ext uri="{FF2B5EF4-FFF2-40B4-BE49-F238E27FC236}">
                <a16:creationId xmlns:a16="http://schemas.microsoft.com/office/drawing/2014/main" id="{CD0526FA-4EA1-B149-AD8F-66969ECC3ACE}"/>
              </a:ext>
            </a:extLst>
          </p:cNvPr>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1144" name="Object 11">
            <a:extLst>
              <a:ext uri="{FF2B5EF4-FFF2-40B4-BE49-F238E27FC236}">
                <a16:creationId xmlns:a16="http://schemas.microsoft.com/office/drawing/2014/main" id="{F06A122B-FC05-CC4F-B845-E1CBC9766199}"/>
              </a:ext>
            </a:extLst>
          </p:cNvPr>
          <p:cNvGraphicFramePr>
            <a:graphicFrameLocks noChangeAspect="1"/>
          </p:cNvGraphicFramePr>
          <p:nvPr>
            <p:extLst>
              <p:ext uri="{D42A27DB-BD31-4B8C-83A1-F6EECF244321}">
                <p14:modId xmlns:p14="http://schemas.microsoft.com/office/powerpoint/2010/main" val="705311137"/>
              </p:ext>
            </p:extLst>
          </p:nvPr>
        </p:nvGraphicFramePr>
        <p:xfrm>
          <a:off x="761306" y="2565401"/>
          <a:ext cx="8148538" cy="3671887"/>
        </p:xfrm>
        <a:graphic>
          <a:graphicData uri="http://schemas.openxmlformats.org/presentationml/2006/ole">
            <mc:AlternateContent xmlns:mc="http://schemas.openxmlformats.org/markup-compatibility/2006">
              <mc:Choice xmlns:v="urn:schemas-microsoft-com:vml" Requires="v">
                <p:oleObj spid="_x0000_s279576" r:id="rId7" imgW="4368800" imgH="1968500" progId="Visio.Drawing.11">
                  <p:embed/>
                </p:oleObj>
              </mc:Choice>
              <mc:Fallback>
                <p:oleObj r:id="rId7" imgW="4368800" imgH="1968500" progId="Visio.Drawing.11">
                  <p:embed/>
                  <p:pic>
                    <p:nvPicPr>
                      <p:cNvPr id="91144" name="Object 11">
                        <a:extLst>
                          <a:ext uri="{FF2B5EF4-FFF2-40B4-BE49-F238E27FC236}">
                            <a16:creationId xmlns:a16="http://schemas.microsoft.com/office/drawing/2014/main" id="{F06A122B-FC05-CC4F-B845-E1CBC97661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306" y="2565401"/>
                        <a:ext cx="8148538" cy="3671887"/>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90985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50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5533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53B9-64B3-084A-944C-8F47B1E70C9B}"/>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41F36591-CB62-2A40-8DE6-47B833922A41}"/>
              </a:ext>
            </a:extLst>
          </p:cNvPr>
          <p:cNvSpPr>
            <a:spLocks noGrp="1"/>
          </p:cNvSpPr>
          <p:nvPr>
            <p:ph idx="1"/>
          </p:nvPr>
        </p:nvSpPr>
        <p:spPr/>
        <p:txBody>
          <a:bodyPr/>
          <a:lstStyle/>
          <a:p>
            <a:pPr eaLnBrk="1" hangingPunct="1">
              <a:lnSpc>
                <a:spcPct val="100000"/>
              </a:lnSpc>
            </a:pPr>
            <a:r>
              <a:rPr lang="en-US" altLang="zh-CN" dirty="0"/>
              <a:t> </a:t>
            </a:r>
            <a:r>
              <a:rPr lang="zh-CN" altLang="en-US" dirty="0"/>
              <a:t>（</a:t>
            </a:r>
            <a:r>
              <a:rPr lang="en-US" altLang="zh-CN" dirty="0"/>
              <a:t>6</a:t>
            </a:r>
            <a:r>
              <a:rPr lang="zh-CN" altLang="en-US" dirty="0"/>
              <a:t>）</a:t>
            </a:r>
            <a:r>
              <a:rPr lang="en-US" altLang="zh-CN" dirty="0" err="1"/>
              <a:t>StrInsert</a:t>
            </a:r>
            <a:r>
              <a:rPr lang="en-US" altLang="zh-CN" dirty="0"/>
              <a:t>(&amp;</a:t>
            </a:r>
            <a:r>
              <a:rPr lang="en-US" altLang="zh-CN" dirty="0" err="1"/>
              <a:t>S,pos,T</a:t>
            </a:r>
            <a:r>
              <a:rPr lang="en-US" altLang="zh-CN" dirty="0"/>
              <a:t>)</a:t>
            </a:r>
            <a:r>
              <a:rPr lang="zh-CN" altLang="en-US" dirty="0"/>
              <a:t>：串的插入操作。在串</a:t>
            </a:r>
            <a:r>
              <a:rPr lang="en-US" altLang="zh-CN" dirty="0"/>
              <a:t>S</a:t>
            </a:r>
            <a:r>
              <a:rPr lang="zh-CN" altLang="en-US" dirty="0"/>
              <a:t>的</a:t>
            </a:r>
            <a:r>
              <a:rPr lang="en-US" altLang="zh-CN" dirty="0"/>
              <a:t>pos</a:t>
            </a:r>
            <a:r>
              <a:rPr lang="zh-CN" altLang="en-US" dirty="0"/>
              <a:t>个位置插入串</a:t>
            </a:r>
            <a:r>
              <a:rPr lang="en-US" altLang="zh-CN" dirty="0"/>
              <a:t>T</a:t>
            </a:r>
            <a:r>
              <a:rPr lang="zh-CN" altLang="en-US" dirty="0"/>
              <a:t>，如果插入成功，返回</a:t>
            </a:r>
            <a:r>
              <a:rPr lang="en-US" altLang="zh-CN" dirty="0"/>
              <a:t>1</a:t>
            </a:r>
            <a:r>
              <a:rPr lang="zh-CN" altLang="en-US" dirty="0"/>
              <a:t>；否则返回</a:t>
            </a:r>
            <a:r>
              <a:rPr lang="en-US" altLang="zh-CN" dirty="0"/>
              <a:t>0</a:t>
            </a:r>
            <a:r>
              <a:rPr lang="zh-CN" altLang="en-US" dirty="0"/>
              <a:t>。</a:t>
            </a:r>
            <a:endParaRPr lang="en-US" altLang="zh-CN" dirty="0"/>
          </a:p>
          <a:p>
            <a:pPr eaLnBrk="1" hangingPunct="1">
              <a:lnSpc>
                <a:spcPct val="100000"/>
              </a:lnSpc>
            </a:pPr>
            <a:endParaRPr lang="en-US" altLang="zh-CN" dirty="0"/>
          </a:p>
          <a:p>
            <a:pPr eaLnBrk="1" hangingPunct="1">
              <a:lnSpc>
                <a:spcPct val="100000"/>
              </a:lnSpc>
            </a:pPr>
            <a:r>
              <a:rPr lang="zh-CN" altLang="en-US" dirty="0"/>
              <a:t>（</a:t>
            </a:r>
            <a:r>
              <a:rPr lang="en-US" altLang="zh-CN" dirty="0"/>
              <a:t>7</a:t>
            </a:r>
            <a:r>
              <a:rPr lang="zh-CN" altLang="en-US" dirty="0"/>
              <a:t>）</a:t>
            </a:r>
            <a:r>
              <a:rPr lang="en-US" altLang="zh-CN" dirty="0" err="1"/>
              <a:t>StrDelete</a:t>
            </a:r>
            <a:r>
              <a:rPr lang="en-US" altLang="zh-CN" dirty="0"/>
              <a:t>(&amp;</a:t>
            </a:r>
            <a:r>
              <a:rPr lang="en-US" altLang="zh-CN" dirty="0" err="1"/>
              <a:t>S,pos,len</a:t>
            </a:r>
            <a:r>
              <a:rPr lang="en-US" altLang="zh-CN" dirty="0"/>
              <a:t>)</a:t>
            </a:r>
            <a:r>
              <a:rPr lang="zh-CN" altLang="en-US" dirty="0"/>
              <a:t>：串的删除操作。如果在串</a:t>
            </a:r>
            <a:r>
              <a:rPr lang="en-US" altLang="zh-CN" dirty="0"/>
              <a:t>S</a:t>
            </a:r>
            <a:r>
              <a:rPr lang="zh-CN" altLang="en-US" dirty="0"/>
              <a:t>中删除第</a:t>
            </a:r>
            <a:r>
              <a:rPr lang="en-US" altLang="zh-CN" dirty="0"/>
              <a:t>pos</a:t>
            </a:r>
            <a:r>
              <a:rPr lang="zh-CN" altLang="en-US" dirty="0"/>
              <a:t>个字符开始，长度为</a:t>
            </a:r>
            <a:r>
              <a:rPr lang="en-US" altLang="zh-CN" dirty="0" err="1"/>
              <a:t>len</a:t>
            </a:r>
            <a:r>
              <a:rPr lang="zh-CN" altLang="en-US" dirty="0"/>
              <a:t>的字符串。如果找到并删除成功，返回</a:t>
            </a:r>
            <a:r>
              <a:rPr lang="en-US" altLang="zh-CN" dirty="0"/>
              <a:t>1</a:t>
            </a:r>
            <a:r>
              <a:rPr lang="zh-CN" altLang="en-US" dirty="0"/>
              <a:t>；否则，返回</a:t>
            </a:r>
            <a:r>
              <a:rPr lang="en-US" altLang="zh-CN" dirty="0"/>
              <a:t>0</a:t>
            </a:r>
            <a:r>
              <a:rPr lang="zh-CN" altLang="en-US" dirty="0"/>
              <a:t>。</a:t>
            </a:r>
            <a:endParaRPr lang="en-US" altLang="zh-CN" dirty="0"/>
          </a:p>
          <a:p>
            <a:pPr eaLnBrk="1" hangingPunct="1">
              <a:lnSpc>
                <a:spcPct val="100000"/>
              </a:lnSpc>
            </a:pPr>
            <a:endParaRPr lang="zh-CN" altLang="en-US" dirty="0"/>
          </a:p>
          <a:p>
            <a:pPr eaLnBrk="1" hangingPunct="1">
              <a:lnSpc>
                <a:spcPct val="100000"/>
              </a:lnSpc>
            </a:pPr>
            <a:r>
              <a:rPr lang="zh-CN" altLang="en-US" dirty="0"/>
              <a:t>例如，</a:t>
            </a:r>
            <a:r>
              <a:rPr lang="zh-CN" altLang="zh-CN" dirty="0"/>
              <a:t>如果在串</a:t>
            </a:r>
            <a:r>
              <a:rPr lang="en-US" altLang="zh-CN" dirty="0"/>
              <a:t>S</a:t>
            </a:r>
            <a:r>
              <a:rPr lang="zh-CN" altLang="zh-CN" dirty="0"/>
              <a:t>中的第</a:t>
            </a:r>
            <a:r>
              <a:rPr lang="en-US" altLang="zh-CN" dirty="0"/>
              <a:t>13</a:t>
            </a:r>
            <a:r>
              <a:rPr lang="zh-CN" altLang="zh-CN" dirty="0"/>
              <a:t>个位置删除长度为</a:t>
            </a:r>
            <a:r>
              <a:rPr lang="en-US" altLang="zh-CN" dirty="0"/>
              <a:t>7</a:t>
            </a:r>
            <a:r>
              <a:rPr lang="zh-CN" altLang="zh-CN" dirty="0"/>
              <a:t>的子串后，即</a:t>
            </a:r>
            <a:r>
              <a:rPr lang="en-US" altLang="zh-CN" dirty="0" err="1"/>
              <a:t>StrDelete</a:t>
            </a:r>
            <a:r>
              <a:rPr lang="en-US" altLang="zh-CN" dirty="0"/>
              <a:t>(S,13,7)</a:t>
            </a:r>
            <a:r>
              <a:rPr lang="zh-CN" altLang="zh-CN" dirty="0"/>
              <a:t>，则</a:t>
            </a:r>
            <a:r>
              <a:rPr lang="en-US" altLang="zh-CN" dirty="0"/>
              <a:t>S=”I come from”</a:t>
            </a:r>
            <a:r>
              <a:rPr lang="zh-CN" altLang="zh-CN" dirty="0"/>
              <a:t>。</a:t>
            </a:r>
            <a:endParaRPr lang="en-US" altLang="zh-CN" dirty="0"/>
          </a:p>
          <a:p>
            <a:pPr eaLnBrk="1" hangingPunct="1">
              <a:lnSpc>
                <a:spcPct val="100000"/>
              </a:lnSpc>
            </a:pPr>
            <a:endParaRPr lang="zh-CN" altLang="zh-CN" dirty="0"/>
          </a:p>
          <a:p>
            <a:pPr eaLnBrk="1" hangingPunct="1">
              <a:lnSpc>
                <a:spcPct val="100000"/>
              </a:lnSpc>
            </a:pPr>
            <a:r>
              <a:rPr lang="zh-CN" altLang="en-US" dirty="0"/>
              <a:t>（</a:t>
            </a:r>
            <a:r>
              <a:rPr lang="en-US" altLang="zh-CN" dirty="0"/>
              <a:t>8</a:t>
            </a:r>
            <a:r>
              <a:rPr lang="zh-CN" altLang="en-US" dirty="0"/>
              <a:t>）</a:t>
            </a:r>
            <a:r>
              <a:rPr lang="en-US" altLang="zh-CN" dirty="0" err="1"/>
              <a:t>StrConcat</a:t>
            </a:r>
            <a:r>
              <a:rPr lang="en-US" altLang="zh-CN" dirty="0"/>
              <a:t>(&amp;T,S)</a:t>
            </a:r>
            <a:r>
              <a:rPr lang="zh-CN" altLang="en-US" dirty="0"/>
              <a:t>：串的连接。将串</a:t>
            </a:r>
            <a:r>
              <a:rPr lang="en-US" altLang="zh-CN" dirty="0"/>
              <a:t>S</a:t>
            </a:r>
            <a:r>
              <a:rPr lang="zh-CN" altLang="en-US" dirty="0"/>
              <a:t>连接在串</a:t>
            </a:r>
            <a:r>
              <a:rPr lang="en-US" altLang="zh-CN" dirty="0"/>
              <a:t>T</a:t>
            </a:r>
            <a:r>
              <a:rPr lang="zh-CN" altLang="en-US" dirty="0"/>
              <a:t>的后面。连接成功，返回</a:t>
            </a:r>
            <a:r>
              <a:rPr lang="en-US" altLang="zh-CN" dirty="0"/>
              <a:t>1</a:t>
            </a:r>
            <a:r>
              <a:rPr lang="zh-CN" altLang="en-US" dirty="0"/>
              <a:t>；否则，返回</a:t>
            </a:r>
            <a:r>
              <a:rPr lang="en-US" altLang="zh-CN" dirty="0"/>
              <a:t>0</a:t>
            </a:r>
            <a:r>
              <a:rPr lang="zh-CN" altLang="en-US" dirty="0"/>
              <a:t>。</a:t>
            </a:r>
          </a:p>
          <a:p>
            <a:pPr eaLnBrk="1" hangingPunct="1">
              <a:lnSpc>
                <a:spcPct val="100000"/>
              </a:lnSpc>
            </a:pPr>
            <a:r>
              <a:rPr lang="zh-CN" altLang="en-US" dirty="0"/>
              <a:t>例如，</a:t>
            </a:r>
            <a:r>
              <a:rPr lang="zh-CN" altLang="zh-CN" dirty="0"/>
              <a:t>如果将串</a:t>
            </a:r>
            <a:r>
              <a:rPr lang="en-US" altLang="zh-CN" dirty="0"/>
              <a:t>S</a:t>
            </a:r>
            <a:r>
              <a:rPr lang="zh-CN" altLang="zh-CN" dirty="0"/>
              <a:t>连接在串</a:t>
            </a:r>
            <a:r>
              <a:rPr lang="en-US" altLang="zh-CN" dirty="0"/>
              <a:t>T</a:t>
            </a:r>
            <a:r>
              <a:rPr lang="zh-CN" altLang="zh-CN" dirty="0"/>
              <a:t>的后面，即</a:t>
            </a:r>
            <a:r>
              <a:rPr lang="en-US" altLang="zh-CN" dirty="0" err="1"/>
              <a:t>StrCat</a:t>
            </a:r>
            <a:r>
              <a:rPr lang="en-US" altLang="zh-CN" dirty="0"/>
              <a:t>(T,S)</a:t>
            </a:r>
            <a:r>
              <a:rPr lang="zh-CN" altLang="zh-CN" dirty="0"/>
              <a:t>，则</a:t>
            </a:r>
            <a:r>
              <a:rPr lang="en-US" altLang="zh-CN" dirty="0"/>
              <a:t>T=”I come from Shanghai I come from Beijing”</a:t>
            </a:r>
            <a:r>
              <a:rPr lang="zh-CN" altLang="zh-CN" dirty="0"/>
              <a:t>。</a:t>
            </a:r>
            <a:endParaRPr lang="en-US" dirty="0"/>
          </a:p>
        </p:txBody>
      </p:sp>
    </p:spTree>
    <p:extLst>
      <p:ext uri="{BB962C8B-B14F-4D97-AF65-F5344CB8AC3E}">
        <p14:creationId xmlns:p14="http://schemas.microsoft.com/office/powerpoint/2010/main" val="207716278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8E0D5EA-3436-1C4D-88ED-2555F63A92B8}"/>
              </a:ext>
            </a:extLst>
          </p:cNvPr>
          <p:cNvSpPr>
            <a:spLocks noGrp="1" noChangeArrowheads="1"/>
          </p:cNvSpPr>
          <p:nvPr>
            <p:ph type="title"/>
          </p:nvPr>
        </p:nvSpPr>
        <p:spPr>
          <a:xfrm>
            <a:off x="630238" y="137351"/>
            <a:ext cx="8280400" cy="649287"/>
          </a:xfrm>
        </p:spPr>
        <p:txBody>
          <a:bodyPr/>
          <a:lstStyle/>
          <a:p>
            <a:pPr eaLnBrk="1" hangingPunct="1"/>
            <a:r>
              <a:rPr lang="zh-CN" altLang="en-US" dirty="0"/>
              <a:t> 广义表的头尾链表表示与实现</a:t>
            </a:r>
          </a:p>
        </p:txBody>
      </p:sp>
      <p:sp>
        <p:nvSpPr>
          <p:cNvPr id="357379" name="Rectangle 3">
            <a:extLst>
              <a:ext uri="{FF2B5EF4-FFF2-40B4-BE49-F238E27FC236}">
                <a16:creationId xmlns:a16="http://schemas.microsoft.com/office/drawing/2014/main" id="{643E089F-CFBA-034B-886D-5845BBBF36B4}"/>
              </a:ext>
            </a:extLst>
          </p:cNvPr>
          <p:cNvSpPr>
            <a:spLocks noGrp="1" noChangeArrowheads="1"/>
          </p:cNvSpPr>
          <p:nvPr>
            <p:ph type="body" idx="1"/>
          </p:nvPr>
        </p:nvSpPr>
        <p:spPr>
          <a:xfrm>
            <a:off x="395288" y="765175"/>
            <a:ext cx="8281987" cy="5516563"/>
          </a:xfrm>
        </p:spPr>
        <p:txBody>
          <a:bodyPr/>
          <a:lstStyle/>
          <a:p>
            <a:pPr indent="11113" eaLnBrk="1" hangingPunct="1">
              <a:lnSpc>
                <a:spcPct val="120000"/>
              </a:lnSpc>
            </a:pPr>
            <a:r>
              <a:rPr lang="en-US" altLang="zh-CN" sz="2000" dirty="0">
                <a:latin typeface="隶书" pitchFamily="49" charset="-122"/>
                <a:ea typeface="隶书" pitchFamily="49" charset="-122"/>
              </a:rPr>
              <a:t>    </a:t>
            </a:r>
            <a:r>
              <a:rPr lang="zh-CN" altLang="en-US" sz="2000" dirty="0"/>
              <a:t>（</a:t>
            </a:r>
            <a:r>
              <a:rPr lang="en-US" altLang="zh-CN" sz="2000" dirty="0"/>
              <a:t>5</a:t>
            </a:r>
            <a:r>
              <a:rPr lang="zh-CN" altLang="en-US" sz="2000" dirty="0"/>
              <a:t>）由广义表</a:t>
            </a:r>
            <a:r>
              <a:rPr lang="en-US" altLang="zh-CN" sz="2000" dirty="0"/>
              <a:t>L</a:t>
            </a:r>
            <a:r>
              <a:rPr lang="zh-CN" altLang="en-US" sz="2000" dirty="0"/>
              <a:t>复制得到广义表</a:t>
            </a:r>
            <a:r>
              <a:rPr lang="en-US" altLang="zh-CN" sz="2000" dirty="0"/>
              <a:t>T</a:t>
            </a:r>
            <a:r>
              <a:rPr lang="zh-CN" altLang="en-US" sz="2000" dirty="0"/>
              <a:t>。任何一个非空的广义表都可以分解为表头和表尾，一个表头和表尾可以唯一确定一个广义表。因此，复制广义表只需要复制表头和表尾，然后合在一起就构成一个广义表。</a:t>
            </a:r>
          </a:p>
          <a:p>
            <a:pPr indent="11113" eaLnBrk="1" hangingPunct="1">
              <a:lnSpc>
                <a:spcPct val="80000"/>
              </a:lnSpc>
            </a:pPr>
            <a:r>
              <a:rPr lang="zh-CN" altLang="en-US" sz="2000" dirty="0"/>
              <a:t>      </a:t>
            </a:r>
            <a:r>
              <a:rPr lang="en-US" altLang="zh-CN" sz="2000" dirty="0"/>
              <a:t>void </a:t>
            </a:r>
            <a:r>
              <a:rPr lang="en-US" altLang="zh-CN" sz="2000" dirty="0" err="1"/>
              <a:t>CopyList</a:t>
            </a:r>
            <a:r>
              <a:rPr lang="en-US" altLang="zh-CN" sz="2000" dirty="0"/>
              <a:t>(</a:t>
            </a:r>
            <a:r>
              <a:rPr lang="en-US" altLang="zh-CN" sz="2000" dirty="0" err="1"/>
              <a:t>GList</a:t>
            </a:r>
            <a:r>
              <a:rPr lang="en-US" altLang="zh-CN" sz="2000" dirty="0"/>
              <a:t> *</a:t>
            </a:r>
            <a:r>
              <a:rPr lang="en-US" altLang="zh-CN" sz="2000" dirty="0" err="1"/>
              <a:t>T,GList</a:t>
            </a:r>
            <a:r>
              <a:rPr lang="en-US" altLang="zh-CN" sz="2000" dirty="0"/>
              <a:t> L)</a:t>
            </a:r>
          </a:p>
          <a:p>
            <a:pPr indent="11113" eaLnBrk="1" hangingPunct="1">
              <a:lnSpc>
                <a:spcPct val="80000"/>
              </a:lnSpc>
            </a:pPr>
            <a:r>
              <a:rPr lang="en-US" altLang="zh-CN" sz="2000" dirty="0"/>
              <a:t>     {</a:t>
            </a:r>
          </a:p>
          <a:p>
            <a:pPr indent="11113" eaLnBrk="1" hangingPunct="1">
              <a:lnSpc>
                <a:spcPct val="80000"/>
              </a:lnSpc>
            </a:pPr>
            <a:r>
              <a:rPr lang="en-US" altLang="zh-CN" sz="2000" dirty="0"/>
              <a:t>	     if(!L) 			/*</a:t>
            </a:r>
            <a:r>
              <a:rPr lang="zh-CN" altLang="en-US" sz="2000" dirty="0"/>
              <a:t>如果广义表为空，则</a:t>
            </a:r>
            <a:r>
              <a:rPr lang="en-US" altLang="zh-CN" sz="2000" dirty="0"/>
              <a:t>T</a:t>
            </a:r>
            <a:r>
              <a:rPr lang="zh-CN" altLang="en-US" sz="2000" dirty="0"/>
              <a:t>为空表*</a:t>
            </a:r>
            <a:r>
              <a:rPr lang="en-US" altLang="zh-CN" sz="2000" dirty="0"/>
              <a:t>/</a:t>
            </a:r>
          </a:p>
          <a:p>
            <a:pPr indent="11113" eaLnBrk="1" hangingPunct="1">
              <a:lnSpc>
                <a:spcPct val="80000"/>
              </a:lnSpc>
            </a:pPr>
            <a:r>
              <a:rPr lang="en-US" altLang="zh-CN" sz="2000" dirty="0"/>
              <a:t>		*T=NULL;</a:t>
            </a:r>
          </a:p>
          <a:p>
            <a:pPr indent="11113" eaLnBrk="1" hangingPunct="1">
              <a:lnSpc>
                <a:spcPct val="80000"/>
              </a:lnSpc>
            </a:pPr>
            <a:r>
              <a:rPr lang="en-US" altLang="zh-CN" sz="2000" dirty="0"/>
              <a:t>	     else</a:t>
            </a:r>
          </a:p>
          <a:p>
            <a:pPr indent="11113" eaLnBrk="1" hangingPunct="1">
              <a:lnSpc>
                <a:spcPct val="80000"/>
              </a:lnSpc>
            </a:pPr>
            <a:r>
              <a:rPr lang="en-US" altLang="zh-CN" sz="2000" dirty="0"/>
              <a:t>	    {</a:t>
            </a:r>
          </a:p>
          <a:p>
            <a:pPr indent="11113" eaLnBrk="1" hangingPunct="1">
              <a:lnSpc>
                <a:spcPct val="80000"/>
              </a:lnSpc>
            </a:pPr>
            <a:r>
              <a:rPr lang="en-US" altLang="zh-CN" sz="2000" dirty="0"/>
              <a:t>		 *T=(</a:t>
            </a:r>
            <a:r>
              <a:rPr lang="en-US" altLang="zh-CN" sz="2000" dirty="0" err="1"/>
              <a:t>GList</a:t>
            </a:r>
            <a:r>
              <a:rPr lang="en-US" altLang="zh-CN" sz="2000" dirty="0"/>
              <a:t>)malloc(</a:t>
            </a:r>
            <a:r>
              <a:rPr lang="en-US" altLang="zh-CN" sz="2000" dirty="0" err="1"/>
              <a:t>sizeof</a:t>
            </a:r>
            <a:r>
              <a:rPr lang="en-US" altLang="zh-CN" sz="2000" dirty="0"/>
              <a:t>(</a:t>
            </a:r>
            <a:r>
              <a:rPr lang="en-US" altLang="zh-CN" sz="2000" dirty="0" err="1"/>
              <a:t>GLNode</a:t>
            </a:r>
            <a:r>
              <a:rPr lang="en-US" altLang="zh-CN" sz="2000" dirty="0"/>
              <a:t>)); 	/*</a:t>
            </a:r>
            <a:r>
              <a:rPr lang="zh-CN" altLang="en-US" sz="2000" dirty="0"/>
              <a:t>表</a:t>
            </a:r>
            <a:r>
              <a:rPr lang="en-US" altLang="zh-CN" sz="2000" dirty="0"/>
              <a:t>L</a:t>
            </a:r>
            <a:r>
              <a:rPr lang="zh-CN" altLang="en-US" sz="2000" dirty="0"/>
              <a:t>不空，为</a:t>
            </a:r>
            <a:r>
              <a:rPr lang="en-US" altLang="zh-CN" sz="2000" dirty="0"/>
              <a:t>T</a:t>
            </a:r>
            <a:r>
              <a:rPr lang="zh-CN" altLang="en-US" sz="2000" dirty="0"/>
              <a:t>建立一个表结点*</a:t>
            </a:r>
            <a:r>
              <a:rPr lang="en-US" altLang="zh-CN" sz="2000" dirty="0"/>
              <a:t>/</a:t>
            </a:r>
          </a:p>
          <a:p>
            <a:pPr indent="11113" eaLnBrk="1" hangingPunct="1">
              <a:lnSpc>
                <a:spcPct val="80000"/>
              </a:lnSpc>
            </a:pPr>
            <a:r>
              <a:rPr lang="en-US" altLang="zh-CN" sz="2000" dirty="0"/>
              <a:t>		 if(*T==NULL)</a:t>
            </a:r>
          </a:p>
          <a:p>
            <a:pPr indent="11113" eaLnBrk="1" hangingPunct="1">
              <a:lnSpc>
                <a:spcPct val="80000"/>
              </a:lnSpc>
            </a:pPr>
            <a:r>
              <a:rPr lang="en-US" altLang="zh-CN" sz="2000" dirty="0"/>
              <a:t>		     exit(-1);</a:t>
            </a:r>
          </a:p>
          <a:p>
            <a:pPr indent="11113" eaLnBrk="1" hangingPunct="1">
              <a:lnSpc>
                <a:spcPct val="80000"/>
              </a:lnSpc>
            </a:pPr>
            <a:r>
              <a:rPr lang="en-US" altLang="zh-CN" sz="2000" dirty="0"/>
              <a:t>		(*T)-&gt;tag=L-&gt;tag;</a:t>
            </a:r>
          </a:p>
          <a:p>
            <a:pPr indent="11113" eaLnBrk="1" hangingPunct="1">
              <a:lnSpc>
                <a:spcPct val="80000"/>
              </a:lnSpc>
            </a:pPr>
            <a:r>
              <a:rPr lang="en-US" altLang="zh-CN" sz="2000" dirty="0"/>
              <a:t>		if(L-&gt;tag==ATOM) 			/*</a:t>
            </a:r>
            <a:r>
              <a:rPr lang="zh-CN" altLang="en-US" sz="2000" dirty="0"/>
              <a:t>复制原子*</a:t>
            </a:r>
            <a:r>
              <a:rPr lang="en-US" altLang="zh-CN" sz="2000" dirty="0"/>
              <a:t>/</a:t>
            </a:r>
          </a:p>
          <a:p>
            <a:pPr indent="11113" eaLnBrk="1" hangingPunct="1">
              <a:lnSpc>
                <a:spcPct val="80000"/>
              </a:lnSpc>
            </a:pPr>
            <a:r>
              <a:rPr lang="en-US" altLang="zh-CN" sz="2000" dirty="0"/>
              <a:t>		     (*T)-&gt;atom=L-&gt;atom;</a:t>
            </a:r>
          </a:p>
          <a:p>
            <a:pPr indent="11113" eaLnBrk="1" hangingPunct="1">
              <a:lnSpc>
                <a:spcPct val="80000"/>
              </a:lnSpc>
            </a:pPr>
            <a:r>
              <a:rPr lang="en-US" altLang="zh-CN" sz="2000" dirty="0"/>
              <a:t>		else				/*</a:t>
            </a:r>
            <a:r>
              <a:rPr lang="zh-CN" altLang="en-US" sz="2000" dirty="0"/>
              <a:t>递归复制子表*</a:t>
            </a:r>
            <a:r>
              <a:rPr lang="en-US" altLang="zh-CN" sz="2000" dirty="0"/>
              <a:t>/</a:t>
            </a:r>
          </a:p>
          <a:p>
            <a:pPr indent="11113" eaLnBrk="1" hangingPunct="1">
              <a:lnSpc>
                <a:spcPct val="80000"/>
              </a:lnSpc>
            </a:pPr>
            <a:r>
              <a:rPr lang="en-US" altLang="zh-CN" sz="2000" dirty="0"/>
              <a:t>		{</a:t>
            </a:r>
          </a:p>
          <a:p>
            <a:pPr indent="11113" eaLnBrk="1" hangingPunct="1">
              <a:lnSpc>
                <a:spcPct val="80000"/>
              </a:lnSpc>
            </a:pPr>
            <a:r>
              <a:rPr lang="en-US" altLang="zh-CN" sz="2000" dirty="0"/>
              <a:t>			</a:t>
            </a:r>
            <a:r>
              <a:rPr lang="en-US" altLang="zh-CN" sz="2000" dirty="0" err="1"/>
              <a:t>CopyList</a:t>
            </a:r>
            <a:r>
              <a:rPr lang="en-US" altLang="zh-CN" sz="2000" dirty="0"/>
              <a:t>(&amp;((*T)-&gt;</a:t>
            </a:r>
            <a:r>
              <a:rPr lang="en-US" altLang="zh-CN" sz="2000" dirty="0" err="1"/>
              <a:t>ptr.hp</a:t>
            </a:r>
            <a:r>
              <a:rPr lang="en-US" altLang="zh-CN" sz="2000" dirty="0"/>
              <a:t>),L-&gt;</a:t>
            </a:r>
            <a:r>
              <a:rPr lang="en-US" altLang="zh-CN" sz="2000" dirty="0" err="1"/>
              <a:t>ptr.hp</a:t>
            </a:r>
            <a:r>
              <a:rPr lang="en-US" altLang="zh-CN" sz="2000" dirty="0"/>
              <a:t>);</a:t>
            </a:r>
          </a:p>
          <a:p>
            <a:pPr indent="11113" eaLnBrk="1" hangingPunct="1">
              <a:lnSpc>
                <a:spcPct val="80000"/>
              </a:lnSpc>
            </a:pPr>
            <a:r>
              <a:rPr lang="en-US" altLang="zh-CN" sz="2000" dirty="0"/>
              <a:t>			</a:t>
            </a:r>
            <a:r>
              <a:rPr lang="en-US" altLang="zh-CN" sz="2000" dirty="0" err="1"/>
              <a:t>CopyList</a:t>
            </a:r>
            <a:r>
              <a:rPr lang="en-US" altLang="zh-CN" sz="2000" dirty="0"/>
              <a:t>(&amp;((*T)-&gt;</a:t>
            </a:r>
            <a:r>
              <a:rPr lang="en-US" altLang="zh-CN" sz="2000" dirty="0" err="1"/>
              <a:t>ptr.tp</a:t>
            </a:r>
            <a:r>
              <a:rPr lang="en-US" altLang="zh-CN" sz="2000" dirty="0"/>
              <a:t>),L-&gt;</a:t>
            </a:r>
            <a:r>
              <a:rPr lang="en-US" altLang="zh-CN" sz="2000" dirty="0" err="1"/>
              <a:t>ptr.tp</a:t>
            </a:r>
            <a:r>
              <a:rPr lang="en-US" altLang="zh-CN" sz="2000" dirty="0"/>
              <a:t>);</a:t>
            </a:r>
          </a:p>
          <a:p>
            <a:pPr indent="11113" eaLnBrk="1" hangingPunct="1">
              <a:lnSpc>
                <a:spcPct val="80000"/>
              </a:lnSpc>
            </a:pPr>
            <a:r>
              <a:rPr lang="en-US" altLang="zh-CN" sz="2000" dirty="0"/>
              <a:t>		}</a:t>
            </a:r>
          </a:p>
          <a:p>
            <a:pPr indent="11113" eaLnBrk="1" hangingPunct="1">
              <a:lnSpc>
                <a:spcPct val="80000"/>
              </a:lnSpc>
            </a:pPr>
            <a:r>
              <a:rPr lang="en-US" altLang="zh-CN" sz="2000" dirty="0"/>
              <a:t>	   }</a:t>
            </a:r>
          </a:p>
          <a:p>
            <a:pPr indent="11113" eaLnBrk="1" hangingPunct="1">
              <a:lnSpc>
                <a:spcPct val="80000"/>
              </a:lnSpc>
            </a:pPr>
            <a:r>
              <a:rPr lang="en-US" altLang="zh-CN" sz="2000" dirty="0"/>
              <a:t>     }</a:t>
            </a:r>
          </a:p>
        </p:txBody>
      </p:sp>
      <p:sp>
        <p:nvSpPr>
          <p:cNvPr id="93188" name="Rectangle 9">
            <a:extLst>
              <a:ext uri="{FF2B5EF4-FFF2-40B4-BE49-F238E27FC236}">
                <a16:creationId xmlns:a16="http://schemas.microsoft.com/office/drawing/2014/main" id="{C52110A9-0ADC-C94A-88A6-CBC35ECB1C8C}"/>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989596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7379">
                                            <p:txEl>
                                              <p:pRg st="1" end="1"/>
                                            </p:txEl>
                                          </p:spTgt>
                                        </p:tgtEl>
                                        <p:attrNameLst>
                                          <p:attrName>style.visibility</p:attrName>
                                        </p:attrNameLst>
                                      </p:cBhvr>
                                      <p:to>
                                        <p:strVal val="visible"/>
                                      </p:to>
                                    </p:set>
                                    <p:anim calcmode="lin" valueType="num">
                                      <p:cBhvr additive="base">
                                        <p:cTn id="13" dur="500" fill="hold"/>
                                        <p:tgtEl>
                                          <p:spTgt spid="357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7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7379">
                                            <p:txEl>
                                              <p:pRg st="2" end="2"/>
                                            </p:txEl>
                                          </p:spTgt>
                                        </p:tgtEl>
                                        <p:attrNameLst>
                                          <p:attrName>style.visibility</p:attrName>
                                        </p:attrNameLst>
                                      </p:cBhvr>
                                      <p:to>
                                        <p:strVal val="visible"/>
                                      </p:to>
                                    </p:set>
                                    <p:anim calcmode="lin" valueType="num">
                                      <p:cBhvr additive="base">
                                        <p:cTn id="19" dur="500" fill="hold"/>
                                        <p:tgtEl>
                                          <p:spTgt spid="357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7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7379">
                                            <p:txEl>
                                              <p:pRg st="3" end="3"/>
                                            </p:txEl>
                                          </p:spTgt>
                                        </p:tgtEl>
                                        <p:attrNameLst>
                                          <p:attrName>style.visibility</p:attrName>
                                        </p:attrNameLst>
                                      </p:cBhvr>
                                      <p:to>
                                        <p:strVal val="visible"/>
                                      </p:to>
                                    </p:set>
                                    <p:anim calcmode="lin" valueType="num">
                                      <p:cBhvr additive="base">
                                        <p:cTn id="25"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7379">
                                            <p:txEl>
                                              <p:pRg st="4" end="4"/>
                                            </p:txEl>
                                          </p:spTgt>
                                        </p:tgtEl>
                                        <p:attrNameLst>
                                          <p:attrName>style.visibility</p:attrName>
                                        </p:attrNameLst>
                                      </p:cBhvr>
                                      <p:to>
                                        <p:strVal val="visible"/>
                                      </p:to>
                                    </p:set>
                                    <p:anim calcmode="lin" valueType="num">
                                      <p:cBhvr additive="base">
                                        <p:cTn id="31" dur="500" fill="hold"/>
                                        <p:tgtEl>
                                          <p:spTgt spid="3573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57379">
                                            <p:txEl>
                                              <p:pRg st="5" end="5"/>
                                            </p:txEl>
                                          </p:spTgt>
                                        </p:tgtEl>
                                        <p:attrNameLst>
                                          <p:attrName>style.visibility</p:attrName>
                                        </p:attrNameLst>
                                      </p:cBhvr>
                                      <p:to>
                                        <p:strVal val="visible"/>
                                      </p:to>
                                    </p:set>
                                    <p:anim calcmode="lin" valueType="num">
                                      <p:cBhvr additive="base">
                                        <p:cTn id="37" dur="500" fill="hold"/>
                                        <p:tgtEl>
                                          <p:spTgt spid="3573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7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57379">
                                            <p:txEl>
                                              <p:pRg st="6" end="6"/>
                                            </p:txEl>
                                          </p:spTgt>
                                        </p:tgtEl>
                                        <p:attrNameLst>
                                          <p:attrName>style.visibility</p:attrName>
                                        </p:attrNameLst>
                                      </p:cBhvr>
                                      <p:to>
                                        <p:strVal val="visible"/>
                                      </p:to>
                                    </p:set>
                                    <p:anim calcmode="lin" valueType="num">
                                      <p:cBhvr additive="base">
                                        <p:cTn id="43" dur="500" fill="hold"/>
                                        <p:tgtEl>
                                          <p:spTgt spid="3573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7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57379">
                                            <p:txEl>
                                              <p:pRg st="7" end="7"/>
                                            </p:txEl>
                                          </p:spTgt>
                                        </p:tgtEl>
                                        <p:attrNameLst>
                                          <p:attrName>style.visibility</p:attrName>
                                        </p:attrNameLst>
                                      </p:cBhvr>
                                      <p:to>
                                        <p:strVal val="visible"/>
                                      </p:to>
                                    </p:set>
                                    <p:anim calcmode="lin" valueType="num">
                                      <p:cBhvr additive="base">
                                        <p:cTn id="49" dur="500" fill="hold"/>
                                        <p:tgtEl>
                                          <p:spTgt spid="3573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7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7379">
                                            <p:txEl>
                                              <p:pRg st="8" end="8"/>
                                            </p:txEl>
                                          </p:spTgt>
                                        </p:tgtEl>
                                        <p:attrNameLst>
                                          <p:attrName>style.visibility</p:attrName>
                                        </p:attrNameLst>
                                      </p:cBhvr>
                                      <p:to>
                                        <p:strVal val="visible"/>
                                      </p:to>
                                    </p:set>
                                    <p:anim calcmode="lin" valueType="num">
                                      <p:cBhvr additive="base">
                                        <p:cTn id="55" dur="500" fill="hold"/>
                                        <p:tgtEl>
                                          <p:spTgt spid="35737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7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57379">
                                            <p:txEl>
                                              <p:pRg st="9" end="9"/>
                                            </p:txEl>
                                          </p:spTgt>
                                        </p:tgtEl>
                                        <p:attrNameLst>
                                          <p:attrName>style.visibility</p:attrName>
                                        </p:attrNameLst>
                                      </p:cBhvr>
                                      <p:to>
                                        <p:strVal val="visible"/>
                                      </p:to>
                                    </p:set>
                                    <p:anim calcmode="lin" valueType="num">
                                      <p:cBhvr additive="base">
                                        <p:cTn id="61" dur="500" fill="hold"/>
                                        <p:tgtEl>
                                          <p:spTgt spid="35737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7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57379">
                                            <p:txEl>
                                              <p:pRg st="10" end="10"/>
                                            </p:txEl>
                                          </p:spTgt>
                                        </p:tgtEl>
                                        <p:attrNameLst>
                                          <p:attrName>style.visibility</p:attrName>
                                        </p:attrNameLst>
                                      </p:cBhvr>
                                      <p:to>
                                        <p:strVal val="visible"/>
                                      </p:to>
                                    </p:set>
                                    <p:anim calcmode="lin" valueType="num">
                                      <p:cBhvr additive="base">
                                        <p:cTn id="67" dur="500" fill="hold"/>
                                        <p:tgtEl>
                                          <p:spTgt spid="35737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7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57379">
                                            <p:txEl>
                                              <p:pRg st="11" end="11"/>
                                            </p:txEl>
                                          </p:spTgt>
                                        </p:tgtEl>
                                        <p:attrNameLst>
                                          <p:attrName>style.visibility</p:attrName>
                                        </p:attrNameLst>
                                      </p:cBhvr>
                                      <p:to>
                                        <p:strVal val="visible"/>
                                      </p:to>
                                    </p:set>
                                    <p:anim calcmode="lin" valueType="num">
                                      <p:cBhvr additive="base">
                                        <p:cTn id="73" dur="500" fill="hold"/>
                                        <p:tgtEl>
                                          <p:spTgt spid="35737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73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57379">
                                            <p:txEl>
                                              <p:pRg st="12" end="12"/>
                                            </p:txEl>
                                          </p:spTgt>
                                        </p:tgtEl>
                                        <p:attrNameLst>
                                          <p:attrName>style.visibility</p:attrName>
                                        </p:attrNameLst>
                                      </p:cBhvr>
                                      <p:to>
                                        <p:strVal val="visible"/>
                                      </p:to>
                                    </p:set>
                                    <p:anim calcmode="lin" valueType="num">
                                      <p:cBhvr additive="base">
                                        <p:cTn id="79" dur="500" fill="hold"/>
                                        <p:tgtEl>
                                          <p:spTgt spid="35737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573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57379">
                                            <p:txEl>
                                              <p:pRg st="13" end="13"/>
                                            </p:txEl>
                                          </p:spTgt>
                                        </p:tgtEl>
                                        <p:attrNameLst>
                                          <p:attrName>style.visibility</p:attrName>
                                        </p:attrNameLst>
                                      </p:cBhvr>
                                      <p:to>
                                        <p:strVal val="visible"/>
                                      </p:to>
                                    </p:set>
                                    <p:anim calcmode="lin" valueType="num">
                                      <p:cBhvr additive="base">
                                        <p:cTn id="85" dur="500" fill="hold"/>
                                        <p:tgtEl>
                                          <p:spTgt spid="35737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573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57379">
                                            <p:txEl>
                                              <p:pRg st="14" end="14"/>
                                            </p:txEl>
                                          </p:spTgt>
                                        </p:tgtEl>
                                        <p:attrNameLst>
                                          <p:attrName>style.visibility</p:attrName>
                                        </p:attrNameLst>
                                      </p:cBhvr>
                                      <p:to>
                                        <p:strVal val="visible"/>
                                      </p:to>
                                    </p:set>
                                    <p:anim calcmode="lin" valueType="num">
                                      <p:cBhvr additive="base">
                                        <p:cTn id="91" dur="500" fill="hold"/>
                                        <p:tgtEl>
                                          <p:spTgt spid="357379">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57379">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357379">
                                            <p:txEl>
                                              <p:pRg st="15" end="15"/>
                                            </p:txEl>
                                          </p:spTgt>
                                        </p:tgtEl>
                                        <p:attrNameLst>
                                          <p:attrName>style.visibility</p:attrName>
                                        </p:attrNameLst>
                                      </p:cBhvr>
                                      <p:to>
                                        <p:strVal val="visible"/>
                                      </p:to>
                                    </p:set>
                                    <p:anim calcmode="lin" valueType="num">
                                      <p:cBhvr additive="base">
                                        <p:cTn id="97" dur="500" fill="hold"/>
                                        <p:tgtEl>
                                          <p:spTgt spid="357379">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57379">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4" fill="hold" nodeType="clickEffect">
                                  <p:stCondLst>
                                    <p:cond delay="0"/>
                                  </p:stCondLst>
                                  <p:childTnLst>
                                    <p:set>
                                      <p:cBhvr>
                                        <p:cTn id="102" dur="1" fill="hold">
                                          <p:stCondLst>
                                            <p:cond delay="0"/>
                                          </p:stCondLst>
                                        </p:cTn>
                                        <p:tgtEl>
                                          <p:spTgt spid="357379">
                                            <p:txEl>
                                              <p:pRg st="16" end="16"/>
                                            </p:txEl>
                                          </p:spTgt>
                                        </p:tgtEl>
                                        <p:attrNameLst>
                                          <p:attrName>style.visibility</p:attrName>
                                        </p:attrNameLst>
                                      </p:cBhvr>
                                      <p:to>
                                        <p:strVal val="visible"/>
                                      </p:to>
                                    </p:set>
                                    <p:anim calcmode="lin" valueType="num">
                                      <p:cBhvr additive="base">
                                        <p:cTn id="103" dur="500" fill="hold"/>
                                        <p:tgtEl>
                                          <p:spTgt spid="357379">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57379">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nodeType="clickEffect">
                                  <p:stCondLst>
                                    <p:cond delay="0"/>
                                  </p:stCondLst>
                                  <p:childTnLst>
                                    <p:set>
                                      <p:cBhvr>
                                        <p:cTn id="108" dur="1" fill="hold">
                                          <p:stCondLst>
                                            <p:cond delay="0"/>
                                          </p:stCondLst>
                                        </p:cTn>
                                        <p:tgtEl>
                                          <p:spTgt spid="357379">
                                            <p:txEl>
                                              <p:pRg st="17" end="17"/>
                                            </p:txEl>
                                          </p:spTgt>
                                        </p:tgtEl>
                                        <p:attrNameLst>
                                          <p:attrName>style.visibility</p:attrName>
                                        </p:attrNameLst>
                                      </p:cBhvr>
                                      <p:to>
                                        <p:strVal val="visible"/>
                                      </p:to>
                                    </p:set>
                                    <p:anim calcmode="lin" valueType="num">
                                      <p:cBhvr additive="base">
                                        <p:cTn id="109" dur="500" fill="hold"/>
                                        <p:tgtEl>
                                          <p:spTgt spid="357379">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57379">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nodeType="clickEffect">
                                  <p:stCondLst>
                                    <p:cond delay="0"/>
                                  </p:stCondLst>
                                  <p:childTnLst>
                                    <p:set>
                                      <p:cBhvr>
                                        <p:cTn id="114" dur="1" fill="hold">
                                          <p:stCondLst>
                                            <p:cond delay="0"/>
                                          </p:stCondLst>
                                        </p:cTn>
                                        <p:tgtEl>
                                          <p:spTgt spid="357379">
                                            <p:txEl>
                                              <p:pRg st="18" end="18"/>
                                            </p:txEl>
                                          </p:spTgt>
                                        </p:tgtEl>
                                        <p:attrNameLst>
                                          <p:attrName>style.visibility</p:attrName>
                                        </p:attrNameLst>
                                      </p:cBhvr>
                                      <p:to>
                                        <p:strVal val="visible"/>
                                      </p:to>
                                    </p:set>
                                    <p:anim calcmode="lin" valueType="num">
                                      <p:cBhvr additive="base">
                                        <p:cTn id="115" dur="500" fill="hold"/>
                                        <p:tgtEl>
                                          <p:spTgt spid="357379">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57379">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4" fill="hold" nodeType="clickEffect">
                                  <p:stCondLst>
                                    <p:cond delay="0"/>
                                  </p:stCondLst>
                                  <p:childTnLst>
                                    <p:set>
                                      <p:cBhvr>
                                        <p:cTn id="120" dur="1" fill="hold">
                                          <p:stCondLst>
                                            <p:cond delay="0"/>
                                          </p:stCondLst>
                                        </p:cTn>
                                        <p:tgtEl>
                                          <p:spTgt spid="357379">
                                            <p:txEl>
                                              <p:pRg st="19" end="19"/>
                                            </p:txEl>
                                          </p:spTgt>
                                        </p:tgtEl>
                                        <p:attrNameLst>
                                          <p:attrName>style.visibility</p:attrName>
                                        </p:attrNameLst>
                                      </p:cBhvr>
                                      <p:to>
                                        <p:strVal val="visible"/>
                                      </p:to>
                                    </p:set>
                                    <p:anim calcmode="lin" valueType="num">
                                      <p:cBhvr additive="base">
                                        <p:cTn id="121" dur="500" fill="hold"/>
                                        <p:tgtEl>
                                          <p:spTgt spid="357379">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57379">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886F3259-D54D-A54C-BADF-DE5D8AAB25E5}"/>
              </a:ext>
            </a:extLst>
          </p:cNvPr>
          <p:cNvSpPr>
            <a:spLocks noGrp="1" noChangeArrowheads="1"/>
          </p:cNvSpPr>
          <p:nvPr>
            <p:ph type="title"/>
          </p:nvPr>
        </p:nvSpPr>
        <p:spPr>
          <a:xfrm>
            <a:off x="674191" y="232321"/>
            <a:ext cx="7642225" cy="460375"/>
          </a:xfrm>
        </p:spPr>
        <p:txBody>
          <a:bodyPr/>
          <a:lstStyle/>
          <a:p>
            <a:pPr eaLnBrk="1" hangingPunct="1"/>
            <a:r>
              <a:rPr lang="zh-CN" altLang="en-US" dirty="0"/>
              <a:t> 广义表的头尾链表表示与实现</a:t>
            </a:r>
          </a:p>
        </p:txBody>
      </p:sp>
      <p:sp>
        <p:nvSpPr>
          <p:cNvPr id="95235" name="Rectangle 3">
            <a:extLst>
              <a:ext uri="{FF2B5EF4-FFF2-40B4-BE49-F238E27FC236}">
                <a16:creationId xmlns:a16="http://schemas.microsoft.com/office/drawing/2014/main" id="{A210CB10-01AE-394A-853B-924FFA0DCD77}"/>
              </a:ext>
            </a:extLst>
          </p:cNvPr>
          <p:cNvSpPr>
            <a:spLocks noGrp="1" noChangeArrowheads="1"/>
          </p:cNvSpPr>
          <p:nvPr>
            <p:ph type="body" idx="1"/>
          </p:nvPr>
        </p:nvSpPr>
        <p:spPr>
          <a:xfrm>
            <a:off x="468313" y="765175"/>
            <a:ext cx="8362950" cy="5543550"/>
          </a:xfrm>
        </p:spPr>
        <p:txBody>
          <a:bodyPr/>
          <a:lstStyle/>
          <a:p>
            <a:pPr lvl="1" eaLnBrk="1" hangingPunct="1">
              <a:lnSpc>
                <a:spcPct val="140000"/>
              </a:lnSpc>
              <a:buFont typeface="Wingdings" pitchFamily="2" charset="2"/>
              <a:buNone/>
            </a:pPr>
            <a:r>
              <a:rPr kumimoji="0" lang="zh-CN" altLang="en-US" sz="2400" dirty="0">
                <a:latin typeface="隶书" pitchFamily="49" charset="-122"/>
                <a:ea typeface="隶书" pitchFamily="49" charset="-122"/>
              </a:rPr>
              <a:t> 广义表应用举例（采用头尾链表存储结构）</a:t>
            </a:r>
          </a:p>
          <a:p>
            <a:pPr lvl="1" eaLnBrk="1" hangingPunct="1">
              <a:lnSpc>
                <a:spcPct val="140000"/>
              </a:lnSpc>
              <a:buFont typeface="Wingdings" pitchFamily="2" charset="2"/>
              <a:buNone/>
            </a:pPr>
            <a:r>
              <a:rPr kumimoji="0" lang="zh-CN" altLang="en-US" sz="2400" b="1" dirty="0"/>
              <a:t>         </a:t>
            </a:r>
            <a:r>
              <a:rPr lang="zh-CN" altLang="zh-CN" sz="2400" dirty="0"/>
              <a:t>【例</a:t>
            </a:r>
            <a:r>
              <a:rPr lang="zh-CN" altLang="en-US" sz="2400" dirty="0"/>
              <a:t> </a:t>
            </a:r>
            <a:r>
              <a:rPr lang="zh-CN" altLang="zh-CN" sz="2400" dirty="0"/>
              <a:t>】使用头尾链表存储结构建立一个广义表，并求出广义表的长度和深度。</a:t>
            </a:r>
            <a:endParaRPr kumimoji="0" lang="zh-CN" altLang="en-US" sz="2400" b="1" dirty="0"/>
          </a:p>
          <a:p>
            <a:pPr lvl="1" eaLnBrk="1" hangingPunct="1">
              <a:lnSpc>
                <a:spcPct val="140000"/>
              </a:lnSpc>
              <a:buFont typeface="Wingdings" pitchFamily="2" charset="2"/>
              <a:buNone/>
            </a:pPr>
            <a:r>
              <a:rPr kumimoji="0" lang="zh-CN" altLang="en-US" sz="2400" b="1" dirty="0"/>
              <a:t>          分析：主要考察大家对广义表的头尾链表存储结构的理解与基本操作。因为广义表表是递归定义的，所以可以使用递归的方法创建广义表、求广义表的长度、深度。</a:t>
            </a:r>
          </a:p>
        </p:txBody>
      </p:sp>
      <p:sp>
        <p:nvSpPr>
          <p:cNvPr id="95236" name="Rectangle 7">
            <a:extLst>
              <a:ext uri="{FF2B5EF4-FFF2-40B4-BE49-F238E27FC236}">
                <a16:creationId xmlns:a16="http://schemas.microsoft.com/office/drawing/2014/main" id="{614B8B74-DB1C-F84D-BAE0-D5082B2A7F4B}"/>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95237" name="Rectangle 9">
            <a:extLst>
              <a:ext uri="{FF2B5EF4-FFF2-40B4-BE49-F238E27FC236}">
                <a16:creationId xmlns:a16="http://schemas.microsoft.com/office/drawing/2014/main" id="{A00B2711-BFE7-9F45-A01D-C70F659051DF}"/>
              </a:ext>
            </a:extLst>
          </p:cNvPr>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95238" name="图片 1">
            <a:extLst>
              <a:ext uri="{FF2B5EF4-FFF2-40B4-BE49-F238E27FC236}">
                <a16:creationId xmlns:a16="http://schemas.microsoft.com/office/drawing/2014/main" id="{AA2AA16B-EAD1-B44C-877C-2DF8C2857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4160486"/>
            <a:ext cx="4032448" cy="266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90725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3FB0960A-4A10-C844-BC93-409D36F1A548}"/>
              </a:ext>
            </a:extLst>
          </p:cNvPr>
          <p:cNvSpPr>
            <a:spLocks noGrp="1" noChangeArrowheads="1"/>
          </p:cNvSpPr>
          <p:nvPr>
            <p:ph type="title"/>
          </p:nvPr>
        </p:nvSpPr>
        <p:spPr>
          <a:xfrm>
            <a:off x="971550" y="188913"/>
            <a:ext cx="7200900" cy="504825"/>
          </a:xfrm>
        </p:spPr>
        <p:txBody>
          <a:bodyPr/>
          <a:lstStyle/>
          <a:p>
            <a:pPr eaLnBrk="1" hangingPunct="1"/>
            <a:r>
              <a:rPr lang="zh-CN" altLang="en-US" dirty="0"/>
              <a:t> 广义表的扩展线性链表表示与实现 </a:t>
            </a:r>
          </a:p>
        </p:txBody>
      </p:sp>
      <p:sp>
        <p:nvSpPr>
          <p:cNvPr id="360451" name="Rectangle 3">
            <a:extLst>
              <a:ext uri="{FF2B5EF4-FFF2-40B4-BE49-F238E27FC236}">
                <a16:creationId xmlns:a16="http://schemas.microsoft.com/office/drawing/2014/main" id="{1DAC4FC2-3937-AD47-B1DC-5C2FE2D33D84}"/>
              </a:ext>
            </a:extLst>
          </p:cNvPr>
          <p:cNvSpPr>
            <a:spLocks noGrp="1" noChangeArrowheads="1"/>
          </p:cNvSpPr>
          <p:nvPr>
            <p:ph type="body" idx="1"/>
          </p:nvPr>
        </p:nvSpPr>
        <p:spPr>
          <a:xfrm>
            <a:off x="539750" y="765175"/>
            <a:ext cx="7920038" cy="5184775"/>
          </a:xfrm>
        </p:spPr>
        <p:txBody>
          <a:bodyPr/>
          <a:lstStyle/>
          <a:p>
            <a:pPr eaLnBrk="1" hangingPunct="1"/>
            <a:r>
              <a:rPr lang="zh-CN" altLang="en-US" sz="2400" b="0" dirty="0">
                <a:latin typeface="隶书" pitchFamily="49" charset="-122"/>
                <a:ea typeface="隶书" pitchFamily="49" charset="-122"/>
              </a:rPr>
              <a:t> </a:t>
            </a:r>
            <a:r>
              <a:rPr lang="en-US" altLang="zh-CN" sz="2400" b="0" dirty="0">
                <a:latin typeface="隶书" pitchFamily="49" charset="-122"/>
                <a:ea typeface="隶书" pitchFamily="49" charset="-122"/>
              </a:rPr>
              <a:t> </a:t>
            </a:r>
            <a:r>
              <a:rPr lang="zh-CN" altLang="en-US" sz="2400" b="0" dirty="0">
                <a:latin typeface="隶书" pitchFamily="49" charset="-122"/>
                <a:ea typeface="隶书" pitchFamily="49" charset="-122"/>
              </a:rPr>
              <a:t>广义表的扩展线性链表存储</a:t>
            </a:r>
          </a:p>
          <a:p>
            <a:pPr eaLnBrk="1" hangingPunct="1">
              <a:lnSpc>
                <a:spcPct val="140000"/>
              </a:lnSpc>
            </a:pPr>
            <a:r>
              <a:rPr lang="zh-CN" altLang="en-US" dirty="0"/>
              <a:t> 采用扩展线性链表表示的广义表也包含两种结点：表结点和原子结点，这两种结点都包含</a:t>
            </a:r>
            <a:r>
              <a:rPr lang="en-US" altLang="zh-CN" dirty="0"/>
              <a:t>3</a:t>
            </a:r>
            <a:r>
              <a:rPr lang="zh-CN" altLang="en-US" dirty="0"/>
              <a:t>个域。其中，表结点由标志域</a:t>
            </a:r>
            <a:r>
              <a:rPr lang="en-US" altLang="zh-CN" dirty="0"/>
              <a:t>tag</a:t>
            </a:r>
            <a:r>
              <a:rPr lang="zh-CN" altLang="en-US" dirty="0"/>
              <a:t>、表头指针域</a:t>
            </a:r>
            <a:r>
              <a:rPr lang="en-US" altLang="zh-CN" dirty="0"/>
              <a:t>hp</a:t>
            </a:r>
            <a:r>
              <a:rPr lang="zh-CN" altLang="en-US" dirty="0"/>
              <a:t>和表尾指针域</a:t>
            </a:r>
            <a:r>
              <a:rPr lang="en-US" altLang="zh-CN" dirty="0" err="1"/>
              <a:t>tp</a:t>
            </a:r>
            <a:r>
              <a:rPr lang="zh-CN" altLang="en-US" dirty="0"/>
              <a:t>构成，原子结点由标志域、原子的值域和表尾指针域构成。</a:t>
            </a:r>
          </a:p>
          <a:p>
            <a:pPr eaLnBrk="1" hangingPunct="1">
              <a:lnSpc>
                <a:spcPct val="140000"/>
              </a:lnSpc>
            </a:pPr>
            <a:r>
              <a:rPr lang="zh-CN" altLang="en-US" dirty="0"/>
              <a:t> 标志域</a:t>
            </a:r>
            <a:r>
              <a:rPr lang="en-US" altLang="zh-CN" dirty="0"/>
              <a:t>tag</a:t>
            </a:r>
            <a:r>
              <a:rPr lang="zh-CN" altLang="en-US" dirty="0"/>
              <a:t>用来区分当前结点是表结点还是原子结点，当</a:t>
            </a:r>
            <a:r>
              <a:rPr lang="en-US" altLang="zh-CN" dirty="0"/>
              <a:t>tag=0</a:t>
            </a:r>
            <a:r>
              <a:rPr lang="zh-CN" altLang="en-US" dirty="0"/>
              <a:t>时为原子结点，</a:t>
            </a:r>
            <a:r>
              <a:rPr lang="en-US" altLang="zh-CN" dirty="0"/>
              <a:t>tag=1</a:t>
            </a:r>
            <a:r>
              <a:rPr lang="zh-CN" altLang="en-US" dirty="0"/>
              <a:t>时为表结点，</a:t>
            </a:r>
            <a:r>
              <a:rPr lang="en-US" altLang="zh-CN" dirty="0"/>
              <a:t>hp</a:t>
            </a:r>
            <a:r>
              <a:rPr lang="zh-CN" altLang="en-US" dirty="0"/>
              <a:t>和</a:t>
            </a:r>
            <a:r>
              <a:rPr lang="en-US" altLang="zh-CN" dirty="0" err="1"/>
              <a:t>tp</a:t>
            </a:r>
            <a:r>
              <a:rPr lang="zh-CN" altLang="en-US" dirty="0"/>
              <a:t>分别指向广义表的表头和表尾，</a:t>
            </a:r>
            <a:r>
              <a:rPr lang="en-US" altLang="zh-CN" dirty="0"/>
              <a:t>atom</a:t>
            </a:r>
            <a:r>
              <a:rPr lang="zh-CN" altLang="en-US" dirty="0"/>
              <a:t>用来存储原子结点的值。扩展性链表的结点结构如图 所示。</a:t>
            </a:r>
          </a:p>
        </p:txBody>
      </p:sp>
      <p:sp>
        <p:nvSpPr>
          <p:cNvPr id="96260" name="Rectangle 8">
            <a:extLst>
              <a:ext uri="{FF2B5EF4-FFF2-40B4-BE49-F238E27FC236}">
                <a16:creationId xmlns:a16="http://schemas.microsoft.com/office/drawing/2014/main" id="{3E082CE2-BE92-AF42-AC06-6AC578E0FD8C}"/>
              </a:ext>
            </a:extLst>
          </p:cNvPr>
          <p:cNvSpPr>
            <a:spLocks noChangeArrowheads="1"/>
          </p:cNvSpPr>
          <p:nvPr/>
        </p:nvSpPr>
        <p:spPr bwMode="auto">
          <a:xfrm>
            <a:off x="0" y="3209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6261" name="Object 7">
            <a:extLst>
              <a:ext uri="{FF2B5EF4-FFF2-40B4-BE49-F238E27FC236}">
                <a16:creationId xmlns:a16="http://schemas.microsoft.com/office/drawing/2014/main" id="{01F89B66-047F-6B42-8F96-86ED34FB5467}"/>
              </a:ext>
            </a:extLst>
          </p:cNvPr>
          <p:cNvGraphicFramePr>
            <a:graphicFrameLocks noChangeAspect="1"/>
          </p:cNvGraphicFramePr>
          <p:nvPr>
            <p:extLst>
              <p:ext uri="{D42A27DB-BD31-4B8C-83A1-F6EECF244321}">
                <p14:modId xmlns:p14="http://schemas.microsoft.com/office/powerpoint/2010/main" val="918635031"/>
              </p:ext>
            </p:extLst>
          </p:nvPr>
        </p:nvGraphicFramePr>
        <p:xfrm>
          <a:off x="755146" y="5445150"/>
          <a:ext cx="7633707" cy="1152473"/>
        </p:xfrm>
        <a:graphic>
          <a:graphicData uri="http://schemas.openxmlformats.org/presentationml/2006/ole">
            <mc:AlternateContent xmlns:mc="http://schemas.openxmlformats.org/markup-compatibility/2006">
              <mc:Choice xmlns:v="urn:schemas-microsoft-com:vml" Requires="v">
                <p:oleObj spid="_x0000_s283672" r:id="rId6" imgW="2921000" imgH="444500" progId="Visio.Drawing.11">
                  <p:embed/>
                </p:oleObj>
              </mc:Choice>
              <mc:Fallback>
                <p:oleObj r:id="rId6" imgW="2921000" imgH="444500" progId="Visio.Drawing.11">
                  <p:embed/>
                  <p:pic>
                    <p:nvPicPr>
                      <p:cNvPr id="96261" name="Object 7">
                        <a:extLst>
                          <a:ext uri="{FF2B5EF4-FFF2-40B4-BE49-F238E27FC236}">
                            <a16:creationId xmlns:a16="http://schemas.microsoft.com/office/drawing/2014/main" id="{01F89B66-047F-6B42-8F96-86ED34FB54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146" y="5445150"/>
                        <a:ext cx="7633707" cy="115247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5623253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 calcmode="lin" valueType="num">
                                      <p:cBhvr additive="base">
                                        <p:cTn id="7" dur="500" fill="hold"/>
                                        <p:tgtEl>
                                          <p:spTgt spid="36045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045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0451">
                                            <p:txEl>
                                              <p:pRg st="1" end="1"/>
                                            </p:txEl>
                                          </p:spTgt>
                                        </p:tgtEl>
                                        <p:attrNameLst>
                                          <p:attrName>style.visibility</p:attrName>
                                        </p:attrNameLst>
                                      </p:cBhvr>
                                      <p:to>
                                        <p:strVal val="visible"/>
                                      </p:to>
                                    </p:set>
                                    <p:anim calcmode="lin" valueType="num">
                                      <p:cBhvr additive="base">
                                        <p:cTn id="13" dur="500" fill="hold"/>
                                        <p:tgtEl>
                                          <p:spTgt spid="36045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04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0451">
                                            <p:txEl>
                                              <p:pRg st="2" end="2"/>
                                            </p:txEl>
                                          </p:spTgt>
                                        </p:tgtEl>
                                        <p:attrNameLst>
                                          <p:attrName>style.visibility</p:attrName>
                                        </p:attrNameLst>
                                      </p:cBhvr>
                                      <p:to>
                                        <p:strVal val="visible"/>
                                      </p:to>
                                    </p:set>
                                    <p:anim calcmode="lin" valueType="num">
                                      <p:cBhvr additive="base">
                                        <p:cTn id="19" dur="500" fill="hold"/>
                                        <p:tgtEl>
                                          <p:spTgt spid="36045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0451">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FB2F68ED-9529-5D44-B1E6-727ACEBEF128}"/>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97283" name="Rectangle 3">
            <a:extLst>
              <a:ext uri="{FF2B5EF4-FFF2-40B4-BE49-F238E27FC236}">
                <a16:creationId xmlns:a16="http://schemas.microsoft.com/office/drawing/2014/main" id="{F4E49548-C495-A247-8092-F941DF96A227}"/>
              </a:ext>
            </a:extLst>
          </p:cNvPr>
          <p:cNvSpPr>
            <a:spLocks noGrp="1" noChangeArrowheads="1"/>
          </p:cNvSpPr>
          <p:nvPr>
            <p:ph type="body" idx="1"/>
          </p:nvPr>
        </p:nvSpPr>
        <p:spPr/>
        <p:txBody>
          <a:bodyPr/>
          <a:lstStyle/>
          <a:p>
            <a:pPr algn="just" eaLnBrk="1" hangingPunct="1">
              <a:lnSpc>
                <a:spcPct val="140000"/>
              </a:lnSpc>
            </a:pPr>
            <a:r>
              <a:rPr lang="zh-CN" altLang="en-US" dirty="0"/>
              <a:t> 例如，</a:t>
            </a:r>
            <a:r>
              <a:rPr lang="en-US" altLang="zh-CN" dirty="0"/>
              <a:t>A=()</a:t>
            </a:r>
            <a:r>
              <a:rPr lang="zh-CN" altLang="en-US" dirty="0"/>
              <a:t>，</a:t>
            </a:r>
            <a:r>
              <a:rPr lang="en-US" altLang="zh-CN" dirty="0"/>
              <a:t>B=(a)</a:t>
            </a:r>
            <a:r>
              <a:rPr lang="zh-CN" altLang="en-US" dirty="0"/>
              <a:t>，</a:t>
            </a:r>
            <a:r>
              <a:rPr lang="en-US" altLang="zh-CN" dirty="0"/>
              <a:t>C=(a,(</a:t>
            </a:r>
            <a:r>
              <a:rPr lang="en-US" altLang="zh-CN" dirty="0" err="1"/>
              <a:t>b,c</a:t>
            </a:r>
            <a:r>
              <a:rPr lang="en-US" altLang="zh-CN" dirty="0"/>
              <a:t>))</a:t>
            </a:r>
            <a:r>
              <a:rPr lang="zh-CN" altLang="en-US" dirty="0"/>
              <a:t>，</a:t>
            </a:r>
            <a:r>
              <a:rPr lang="en-US" altLang="zh-CN" dirty="0"/>
              <a:t>D=(A,B,C)</a:t>
            </a:r>
            <a:r>
              <a:rPr lang="zh-CN" altLang="en-US" dirty="0"/>
              <a:t>，广义表</a:t>
            </a:r>
            <a:r>
              <a:rPr lang="en-US" altLang="zh-CN" dirty="0"/>
              <a:t>D</a:t>
            </a:r>
            <a:r>
              <a:rPr lang="zh-CN" altLang="en-US" dirty="0"/>
              <a:t>的扩展性链表存储结构如图 所示。</a:t>
            </a:r>
          </a:p>
        </p:txBody>
      </p:sp>
      <p:sp>
        <p:nvSpPr>
          <p:cNvPr id="97284" name="Rectangle 5">
            <a:extLst>
              <a:ext uri="{FF2B5EF4-FFF2-40B4-BE49-F238E27FC236}">
                <a16:creationId xmlns:a16="http://schemas.microsoft.com/office/drawing/2014/main" id="{BC5A99E5-0CB7-4E49-BC4A-455DE9C8BBEE}"/>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97285" name="Object 4">
            <a:extLst>
              <a:ext uri="{FF2B5EF4-FFF2-40B4-BE49-F238E27FC236}">
                <a16:creationId xmlns:a16="http://schemas.microsoft.com/office/drawing/2014/main" id="{CDAE5CED-CEB4-BE42-8C8A-3148EC3EDDDC}"/>
              </a:ext>
            </a:extLst>
          </p:cNvPr>
          <p:cNvGraphicFramePr>
            <a:graphicFrameLocks noChangeAspect="1"/>
          </p:cNvGraphicFramePr>
          <p:nvPr>
            <p:extLst>
              <p:ext uri="{D42A27DB-BD31-4B8C-83A1-F6EECF244321}">
                <p14:modId xmlns:p14="http://schemas.microsoft.com/office/powerpoint/2010/main" val="4073726226"/>
              </p:ext>
            </p:extLst>
          </p:nvPr>
        </p:nvGraphicFramePr>
        <p:xfrm>
          <a:off x="496888" y="2939758"/>
          <a:ext cx="8196804" cy="2880311"/>
        </p:xfrm>
        <a:graphic>
          <a:graphicData uri="http://schemas.openxmlformats.org/presentationml/2006/ole">
            <mc:AlternateContent xmlns:mc="http://schemas.openxmlformats.org/markup-compatibility/2006">
              <mc:Choice xmlns:v="urn:schemas-microsoft-com:vml" Requires="v">
                <p:oleObj spid="_x0000_s284696" r:id="rId6" imgW="3886200" imgH="1371600" progId="Visio.Drawing.11">
                  <p:embed/>
                </p:oleObj>
              </mc:Choice>
              <mc:Fallback>
                <p:oleObj r:id="rId6" imgW="3886200" imgH="1371600" progId="Visio.Drawing.11">
                  <p:embed/>
                  <p:pic>
                    <p:nvPicPr>
                      <p:cNvPr id="97285" name="Object 4">
                        <a:extLst>
                          <a:ext uri="{FF2B5EF4-FFF2-40B4-BE49-F238E27FC236}">
                            <a16:creationId xmlns:a16="http://schemas.microsoft.com/office/drawing/2014/main" id="{CDAE5CED-CEB4-BE42-8C8A-3148EC3EDD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888" y="2939758"/>
                        <a:ext cx="8196804" cy="288031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59213121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BD4D167-F5B9-0645-9639-992CBF798F59}"/>
              </a:ext>
            </a:extLst>
          </p:cNvPr>
          <p:cNvSpPr>
            <a:spLocks noGrp="1" noChangeArrowheads="1"/>
          </p:cNvSpPr>
          <p:nvPr>
            <p:ph type="title"/>
          </p:nvPr>
        </p:nvSpPr>
        <p:spPr>
          <a:xfrm>
            <a:off x="599256" y="176759"/>
            <a:ext cx="8077200" cy="515937"/>
          </a:xfrm>
        </p:spPr>
        <p:txBody>
          <a:bodyPr/>
          <a:lstStyle/>
          <a:p>
            <a:pPr eaLnBrk="1" hangingPunct="1"/>
            <a:r>
              <a:rPr lang="zh-CN" altLang="en-US" dirty="0"/>
              <a:t> 广义表的扩展线性链表表示与实现</a:t>
            </a:r>
          </a:p>
        </p:txBody>
      </p:sp>
      <p:sp>
        <p:nvSpPr>
          <p:cNvPr id="361475" name="Rectangle 3">
            <a:extLst>
              <a:ext uri="{FF2B5EF4-FFF2-40B4-BE49-F238E27FC236}">
                <a16:creationId xmlns:a16="http://schemas.microsoft.com/office/drawing/2014/main" id="{08507890-9152-7D44-932B-48CB1142D61D}"/>
              </a:ext>
            </a:extLst>
          </p:cNvPr>
          <p:cNvSpPr>
            <a:spLocks noGrp="1" noChangeArrowheads="1"/>
          </p:cNvSpPr>
          <p:nvPr>
            <p:ph type="body" idx="1"/>
          </p:nvPr>
        </p:nvSpPr>
        <p:spPr>
          <a:xfrm>
            <a:off x="539750" y="765175"/>
            <a:ext cx="8064500" cy="5327650"/>
          </a:xfrm>
        </p:spPr>
        <p:txBody>
          <a:bodyPr/>
          <a:lstStyle/>
          <a:p>
            <a:pPr marL="11113" lvl="1" indent="0" eaLnBrk="1" hangingPunct="1">
              <a:lnSpc>
                <a:spcPct val="120000"/>
              </a:lnSpc>
              <a:buFont typeface="Wingdings" pitchFamily="2" charset="2"/>
              <a:buNone/>
            </a:pPr>
            <a:r>
              <a:rPr kumimoji="0" lang="zh-CN" altLang="en-US" sz="2000" dirty="0"/>
              <a:t>广义表的扩展性链表存储结构的类型定义描述如下：</a:t>
            </a:r>
          </a:p>
          <a:p>
            <a:pPr marL="11113" lvl="1" indent="0" eaLnBrk="1" hangingPunct="1">
              <a:lnSpc>
                <a:spcPct val="120000"/>
              </a:lnSpc>
              <a:buFont typeface="Wingdings" pitchFamily="2" charset="2"/>
              <a:buNone/>
            </a:pPr>
            <a:r>
              <a:rPr kumimoji="0" lang="en-US" altLang="zh-CN" sz="2000" dirty="0"/>
              <a:t>typedef </a:t>
            </a:r>
            <a:r>
              <a:rPr kumimoji="0" lang="en-US" altLang="zh-CN" sz="2000" dirty="0" err="1"/>
              <a:t>enum</a:t>
            </a:r>
            <a:r>
              <a:rPr kumimoji="0" lang="en-US" altLang="zh-CN" sz="2000" dirty="0"/>
              <a:t>{ATOM,LIST}</a:t>
            </a:r>
            <a:r>
              <a:rPr kumimoji="0" lang="en-US" altLang="zh-CN" sz="2000" dirty="0" err="1"/>
              <a:t>ElemTag</a:t>
            </a:r>
            <a:r>
              <a:rPr kumimoji="0" lang="en-US" altLang="zh-CN" sz="2000" dirty="0"/>
              <a:t>; /*ATOM=0</a:t>
            </a:r>
            <a:r>
              <a:rPr kumimoji="0" lang="zh-CN" altLang="en-US" sz="2000" dirty="0"/>
              <a:t>，表示原子，</a:t>
            </a:r>
            <a:r>
              <a:rPr kumimoji="0" lang="en-US" altLang="zh-CN" sz="2000" dirty="0"/>
              <a:t>LIST=1</a:t>
            </a:r>
            <a:r>
              <a:rPr kumimoji="0" lang="zh-CN" altLang="en-US" sz="2000" dirty="0"/>
              <a:t>，表示子表*</a:t>
            </a:r>
            <a:r>
              <a:rPr kumimoji="0" lang="en-US" altLang="zh-CN" sz="2000" dirty="0"/>
              <a:t>/</a:t>
            </a:r>
          </a:p>
          <a:p>
            <a:pPr marL="11113" lvl="1" indent="0" eaLnBrk="1" hangingPunct="1">
              <a:lnSpc>
                <a:spcPct val="120000"/>
              </a:lnSpc>
              <a:buFont typeface="Wingdings" pitchFamily="2" charset="2"/>
              <a:buNone/>
            </a:pPr>
            <a:r>
              <a:rPr kumimoji="0" lang="en-US" altLang="zh-CN" sz="2000" dirty="0"/>
              <a:t>typedef struct</a:t>
            </a:r>
          </a:p>
          <a:p>
            <a:pPr marL="11113" lvl="1" indent="0" eaLnBrk="1" hangingPunct="1">
              <a:lnSpc>
                <a:spcPct val="120000"/>
              </a:lnSpc>
              <a:buFont typeface="Wingdings" pitchFamily="2" charset="2"/>
              <a:buNone/>
            </a:pPr>
            <a:r>
              <a:rPr kumimoji="0" lang="en-US" altLang="zh-CN" sz="2000" dirty="0"/>
              <a:t>{</a:t>
            </a:r>
          </a:p>
          <a:p>
            <a:pPr marL="11113" lvl="1" indent="0" eaLnBrk="1" hangingPunct="1">
              <a:lnSpc>
                <a:spcPct val="120000"/>
              </a:lnSpc>
              <a:buFont typeface="Wingdings" pitchFamily="2" charset="2"/>
              <a:buNone/>
            </a:pPr>
            <a:r>
              <a:rPr kumimoji="0" lang="en-US" altLang="zh-CN" sz="2000" dirty="0" err="1"/>
              <a:t>ElemTag</a:t>
            </a:r>
            <a:r>
              <a:rPr kumimoji="0" lang="en-US" altLang="zh-CN" sz="2000" dirty="0"/>
              <a:t> tag;	/*</a:t>
            </a:r>
            <a:r>
              <a:rPr kumimoji="0" lang="zh-CN" altLang="en-US" sz="2000" dirty="0"/>
              <a:t>标志位</a:t>
            </a:r>
            <a:r>
              <a:rPr kumimoji="0" lang="en-US" altLang="zh-CN" sz="2000" dirty="0"/>
              <a:t>tag</a:t>
            </a:r>
            <a:r>
              <a:rPr kumimoji="0" lang="zh-CN" altLang="en-US" sz="2000" dirty="0"/>
              <a:t>用于区分元素是原子还是子表*</a:t>
            </a:r>
            <a:r>
              <a:rPr kumimoji="0" lang="en-US" altLang="zh-CN" sz="2000" dirty="0"/>
              <a:t>/</a:t>
            </a:r>
          </a:p>
          <a:p>
            <a:pPr marL="11113" lvl="1" indent="0" eaLnBrk="1" hangingPunct="1">
              <a:lnSpc>
                <a:spcPct val="120000"/>
              </a:lnSpc>
              <a:buFont typeface="Wingdings" pitchFamily="2" charset="2"/>
              <a:buNone/>
            </a:pPr>
            <a:r>
              <a:rPr kumimoji="0" lang="en-US" altLang="zh-CN" sz="2000" dirty="0"/>
              <a:t>union</a:t>
            </a:r>
          </a:p>
          <a:p>
            <a:pPr marL="11113" lvl="1" indent="0" eaLnBrk="1" hangingPunct="1">
              <a:lnSpc>
                <a:spcPct val="120000"/>
              </a:lnSpc>
              <a:buFont typeface="Wingdings" pitchFamily="2" charset="2"/>
              <a:buNone/>
            </a:pPr>
            <a:r>
              <a:rPr kumimoji="0" lang="en-US" altLang="zh-CN" sz="2000" dirty="0"/>
              <a:t>{</a:t>
            </a:r>
          </a:p>
          <a:p>
            <a:pPr marL="11113" lvl="1" indent="0" eaLnBrk="1" hangingPunct="1">
              <a:lnSpc>
                <a:spcPct val="120000"/>
              </a:lnSpc>
              <a:buFont typeface="Wingdings" pitchFamily="2" charset="2"/>
              <a:buNone/>
            </a:pPr>
            <a:r>
              <a:rPr kumimoji="0" lang="en-US" altLang="zh-CN" sz="2000" dirty="0"/>
              <a:t>        </a:t>
            </a:r>
            <a:r>
              <a:rPr kumimoji="0" lang="en-US" altLang="zh-CN" sz="2000" dirty="0" err="1"/>
              <a:t>AtomType</a:t>
            </a:r>
            <a:r>
              <a:rPr kumimoji="0" lang="en-US" altLang="zh-CN" sz="2000" dirty="0"/>
              <a:t> atom; </a:t>
            </a:r>
            <a:r>
              <a:rPr kumimoji="0" lang="zh-CN" altLang="en-US" sz="2000" dirty="0"/>
              <a:t> </a:t>
            </a:r>
            <a:r>
              <a:rPr kumimoji="0" lang="en-US" altLang="zh-CN" sz="2000" dirty="0"/>
              <a:t>/*</a:t>
            </a:r>
            <a:r>
              <a:rPr kumimoji="0" lang="en-US" altLang="zh-CN" sz="2000" dirty="0" err="1"/>
              <a:t>AtomType</a:t>
            </a:r>
            <a:r>
              <a:rPr kumimoji="0" lang="zh-CN" altLang="en-US" sz="2000" dirty="0"/>
              <a:t>是原子结点的值域，用户自己定义类型*</a:t>
            </a:r>
            <a:r>
              <a:rPr kumimoji="0" lang="en-US" altLang="zh-CN" sz="2000" dirty="0"/>
              <a:t>/</a:t>
            </a:r>
          </a:p>
          <a:p>
            <a:pPr marL="11113" lvl="1" indent="0" eaLnBrk="1" hangingPunct="1">
              <a:lnSpc>
                <a:spcPct val="120000"/>
              </a:lnSpc>
              <a:buFont typeface="Wingdings" pitchFamily="2" charset="2"/>
              <a:buNone/>
            </a:pPr>
            <a:r>
              <a:rPr kumimoji="0" lang="en-US" altLang="zh-CN" sz="2000" dirty="0"/>
              <a:t>       struct </a:t>
            </a:r>
            <a:r>
              <a:rPr kumimoji="0" lang="en-US" altLang="zh-CN" sz="2000" dirty="0" err="1"/>
              <a:t>GLNode</a:t>
            </a:r>
            <a:r>
              <a:rPr kumimoji="0" lang="en-US" altLang="zh-CN" sz="2000" dirty="0"/>
              <a:t> *hp;</a:t>
            </a:r>
            <a:r>
              <a:rPr kumimoji="0" lang="zh-CN" altLang="en-US" sz="2000" dirty="0"/>
              <a:t> </a:t>
            </a:r>
            <a:r>
              <a:rPr kumimoji="0" lang="en-US" altLang="zh-CN" sz="2000" dirty="0"/>
              <a:t>/*hp</a:t>
            </a:r>
            <a:r>
              <a:rPr kumimoji="0" lang="zh-CN" altLang="en-US" sz="2000" dirty="0"/>
              <a:t>指向表头*</a:t>
            </a:r>
            <a:r>
              <a:rPr kumimoji="0" lang="en-US" altLang="zh-CN" sz="2000" dirty="0"/>
              <a:t>/</a:t>
            </a:r>
          </a:p>
          <a:p>
            <a:pPr marL="11113" lvl="1" indent="0" eaLnBrk="1" hangingPunct="1">
              <a:lnSpc>
                <a:spcPct val="120000"/>
              </a:lnSpc>
              <a:buFont typeface="Wingdings" pitchFamily="2" charset="2"/>
              <a:buNone/>
            </a:pPr>
            <a:r>
              <a:rPr kumimoji="0" lang="en-US" altLang="zh-CN" sz="2000" dirty="0"/>
              <a:t>}</a:t>
            </a:r>
            <a:r>
              <a:rPr kumimoji="0" lang="en-US" altLang="zh-CN" sz="2000" dirty="0" err="1"/>
              <a:t>ptr</a:t>
            </a:r>
            <a:r>
              <a:rPr kumimoji="0" lang="en-US" altLang="zh-CN" sz="2000" dirty="0"/>
              <a:t>;</a:t>
            </a:r>
          </a:p>
          <a:p>
            <a:pPr marL="11113" lvl="1" indent="0" eaLnBrk="1" hangingPunct="1">
              <a:lnSpc>
                <a:spcPct val="120000"/>
              </a:lnSpc>
              <a:buFont typeface="Wingdings" pitchFamily="2" charset="2"/>
              <a:buNone/>
            </a:pPr>
            <a:r>
              <a:rPr kumimoji="0" lang="en-US" altLang="zh-CN" sz="2000" dirty="0"/>
              <a:t>struct </a:t>
            </a:r>
            <a:r>
              <a:rPr kumimoji="0" lang="en-US" altLang="zh-CN" sz="2000" dirty="0" err="1"/>
              <a:t>GLNode</a:t>
            </a:r>
            <a:r>
              <a:rPr kumimoji="0" lang="en-US" altLang="zh-CN" sz="2000" dirty="0"/>
              <a:t> *</a:t>
            </a:r>
            <a:r>
              <a:rPr kumimoji="0" lang="en-US" altLang="zh-CN" sz="2000" dirty="0" err="1"/>
              <a:t>tp</a:t>
            </a:r>
            <a:r>
              <a:rPr kumimoji="0" lang="en-US" altLang="zh-CN" sz="2000" dirty="0"/>
              <a:t>; </a:t>
            </a:r>
            <a:r>
              <a:rPr kumimoji="0" lang="zh-CN" altLang="en-US" sz="2000" dirty="0"/>
              <a:t> </a:t>
            </a:r>
            <a:r>
              <a:rPr kumimoji="0" lang="en-US" altLang="zh-CN" sz="2000" dirty="0"/>
              <a:t>/*</a:t>
            </a:r>
            <a:r>
              <a:rPr kumimoji="0" lang="en-US" altLang="zh-CN" sz="2000" dirty="0" err="1"/>
              <a:t>tp</a:t>
            </a:r>
            <a:r>
              <a:rPr kumimoji="0" lang="zh-CN" altLang="en-US" sz="2000" dirty="0"/>
              <a:t>指向表尾*</a:t>
            </a:r>
            <a:r>
              <a:rPr kumimoji="0" lang="en-US" altLang="zh-CN" sz="2000" dirty="0"/>
              <a:t>/</a:t>
            </a:r>
          </a:p>
          <a:p>
            <a:pPr marL="11113" lvl="1" indent="0" eaLnBrk="1" hangingPunct="1">
              <a:lnSpc>
                <a:spcPct val="120000"/>
              </a:lnSpc>
              <a:buFont typeface="Wingdings" pitchFamily="2" charset="2"/>
              <a:buNone/>
            </a:pPr>
            <a:r>
              <a:rPr kumimoji="0" lang="en-US" altLang="zh-CN" sz="2000" dirty="0"/>
              <a:t>}*</a:t>
            </a:r>
            <a:r>
              <a:rPr kumimoji="0" lang="en-US" altLang="zh-CN" sz="2000" dirty="0" err="1"/>
              <a:t>GList,GLNode</a:t>
            </a:r>
            <a:r>
              <a:rPr kumimoji="0" lang="en-US" altLang="zh-CN" sz="2000" dirty="0"/>
              <a:t>;</a:t>
            </a:r>
          </a:p>
        </p:txBody>
      </p:sp>
      <p:sp>
        <p:nvSpPr>
          <p:cNvPr id="98308" name="Rectangle 23">
            <a:extLst>
              <a:ext uri="{FF2B5EF4-FFF2-40B4-BE49-F238E27FC236}">
                <a16:creationId xmlns:a16="http://schemas.microsoft.com/office/drawing/2014/main" id="{BC299283-F83F-AE42-B951-DDE24F597B8F}"/>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952903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 calcmode="lin" valueType="num">
                                      <p:cBhvr additive="base">
                                        <p:cTn id="7" dur="500" fill="hold"/>
                                        <p:tgtEl>
                                          <p:spTgt spid="3614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14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1475">
                                            <p:txEl>
                                              <p:pRg st="1" end="1"/>
                                            </p:txEl>
                                          </p:spTgt>
                                        </p:tgtEl>
                                        <p:attrNameLst>
                                          <p:attrName>style.visibility</p:attrName>
                                        </p:attrNameLst>
                                      </p:cBhvr>
                                      <p:to>
                                        <p:strVal val="visible"/>
                                      </p:to>
                                    </p:set>
                                    <p:anim calcmode="lin" valueType="num">
                                      <p:cBhvr additive="base">
                                        <p:cTn id="13" dur="500" fill="hold"/>
                                        <p:tgtEl>
                                          <p:spTgt spid="3614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14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1475">
                                            <p:txEl>
                                              <p:pRg st="2" end="2"/>
                                            </p:txEl>
                                          </p:spTgt>
                                        </p:tgtEl>
                                        <p:attrNameLst>
                                          <p:attrName>style.visibility</p:attrName>
                                        </p:attrNameLst>
                                      </p:cBhvr>
                                      <p:to>
                                        <p:strVal val="visible"/>
                                      </p:to>
                                    </p:set>
                                    <p:anim calcmode="lin" valueType="num">
                                      <p:cBhvr additive="base">
                                        <p:cTn id="19" dur="500" fill="hold"/>
                                        <p:tgtEl>
                                          <p:spTgt spid="3614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14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1475">
                                            <p:txEl>
                                              <p:pRg st="3" end="3"/>
                                            </p:txEl>
                                          </p:spTgt>
                                        </p:tgtEl>
                                        <p:attrNameLst>
                                          <p:attrName>style.visibility</p:attrName>
                                        </p:attrNameLst>
                                      </p:cBhvr>
                                      <p:to>
                                        <p:strVal val="visible"/>
                                      </p:to>
                                    </p:set>
                                    <p:anim calcmode="lin" valueType="num">
                                      <p:cBhvr additive="base">
                                        <p:cTn id="25" dur="500" fill="hold"/>
                                        <p:tgtEl>
                                          <p:spTgt spid="3614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14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1475">
                                            <p:txEl>
                                              <p:pRg st="4" end="4"/>
                                            </p:txEl>
                                          </p:spTgt>
                                        </p:tgtEl>
                                        <p:attrNameLst>
                                          <p:attrName>style.visibility</p:attrName>
                                        </p:attrNameLst>
                                      </p:cBhvr>
                                      <p:to>
                                        <p:strVal val="visible"/>
                                      </p:to>
                                    </p:set>
                                    <p:anim calcmode="lin" valueType="num">
                                      <p:cBhvr additive="base">
                                        <p:cTn id="31" dur="500" fill="hold"/>
                                        <p:tgtEl>
                                          <p:spTgt spid="3614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14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1475">
                                            <p:txEl>
                                              <p:pRg st="5" end="5"/>
                                            </p:txEl>
                                          </p:spTgt>
                                        </p:tgtEl>
                                        <p:attrNameLst>
                                          <p:attrName>style.visibility</p:attrName>
                                        </p:attrNameLst>
                                      </p:cBhvr>
                                      <p:to>
                                        <p:strVal val="visible"/>
                                      </p:to>
                                    </p:set>
                                    <p:anim calcmode="lin" valueType="num">
                                      <p:cBhvr additive="base">
                                        <p:cTn id="37" dur="500" fill="hold"/>
                                        <p:tgtEl>
                                          <p:spTgt spid="36147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147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1475">
                                            <p:txEl>
                                              <p:pRg st="6" end="6"/>
                                            </p:txEl>
                                          </p:spTgt>
                                        </p:tgtEl>
                                        <p:attrNameLst>
                                          <p:attrName>style.visibility</p:attrName>
                                        </p:attrNameLst>
                                      </p:cBhvr>
                                      <p:to>
                                        <p:strVal val="visible"/>
                                      </p:to>
                                    </p:set>
                                    <p:anim calcmode="lin" valueType="num">
                                      <p:cBhvr additive="base">
                                        <p:cTn id="43" dur="500" fill="hold"/>
                                        <p:tgtEl>
                                          <p:spTgt spid="36147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147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1475">
                                            <p:txEl>
                                              <p:pRg st="7" end="7"/>
                                            </p:txEl>
                                          </p:spTgt>
                                        </p:tgtEl>
                                        <p:attrNameLst>
                                          <p:attrName>style.visibility</p:attrName>
                                        </p:attrNameLst>
                                      </p:cBhvr>
                                      <p:to>
                                        <p:strVal val="visible"/>
                                      </p:to>
                                    </p:set>
                                    <p:anim calcmode="lin" valueType="num">
                                      <p:cBhvr additive="base">
                                        <p:cTn id="49" dur="500" fill="hold"/>
                                        <p:tgtEl>
                                          <p:spTgt spid="36147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147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61475">
                                            <p:txEl>
                                              <p:pRg st="8" end="8"/>
                                            </p:txEl>
                                          </p:spTgt>
                                        </p:tgtEl>
                                        <p:attrNameLst>
                                          <p:attrName>style.visibility</p:attrName>
                                        </p:attrNameLst>
                                      </p:cBhvr>
                                      <p:to>
                                        <p:strVal val="visible"/>
                                      </p:to>
                                    </p:set>
                                    <p:anim calcmode="lin" valueType="num">
                                      <p:cBhvr additive="base">
                                        <p:cTn id="55" dur="500" fill="hold"/>
                                        <p:tgtEl>
                                          <p:spTgt spid="36147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147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61475">
                                            <p:txEl>
                                              <p:pRg st="9" end="9"/>
                                            </p:txEl>
                                          </p:spTgt>
                                        </p:tgtEl>
                                        <p:attrNameLst>
                                          <p:attrName>style.visibility</p:attrName>
                                        </p:attrNameLst>
                                      </p:cBhvr>
                                      <p:to>
                                        <p:strVal val="visible"/>
                                      </p:to>
                                    </p:set>
                                    <p:anim calcmode="lin" valueType="num">
                                      <p:cBhvr additive="base">
                                        <p:cTn id="61" dur="500" fill="hold"/>
                                        <p:tgtEl>
                                          <p:spTgt spid="36147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614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61475">
                                            <p:txEl>
                                              <p:pRg st="10" end="10"/>
                                            </p:txEl>
                                          </p:spTgt>
                                        </p:tgtEl>
                                        <p:attrNameLst>
                                          <p:attrName>style.visibility</p:attrName>
                                        </p:attrNameLst>
                                      </p:cBhvr>
                                      <p:to>
                                        <p:strVal val="visible"/>
                                      </p:to>
                                    </p:set>
                                    <p:anim calcmode="lin" valueType="num">
                                      <p:cBhvr additive="base">
                                        <p:cTn id="67" dur="500" fill="hold"/>
                                        <p:tgtEl>
                                          <p:spTgt spid="36147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6147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61475">
                                            <p:txEl>
                                              <p:pRg st="11" end="11"/>
                                            </p:txEl>
                                          </p:spTgt>
                                        </p:tgtEl>
                                        <p:attrNameLst>
                                          <p:attrName>style.visibility</p:attrName>
                                        </p:attrNameLst>
                                      </p:cBhvr>
                                      <p:to>
                                        <p:strVal val="visible"/>
                                      </p:to>
                                    </p:set>
                                    <p:anim calcmode="lin" valueType="num">
                                      <p:cBhvr additive="base">
                                        <p:cTn id="73" dur="500" fill="hold"/>
                                        <p:tgtEl>
                                          <p:spTgt spid="36147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6147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bldLvl="2"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521C32E-C672-5A49-B26B-EA753C82E74B}"/>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99331" name="Rectangle 3">
            <a:extLst>
              <a:ext uri="{FF2B5EF4-FFF2-40B4-BE49-F238E27FC236}">
                <a16:creationId xmlns:a16="http://schemas.microsoft.com/office/drawing/2014/main" id="{0820BA5F-E4CE-D749-8C47-34A90BC2F7D8}"/>
              </a:ext>
            </a:extLst>
          </p:cNvPr>
          <p:cNvSpPr>
            <a:spLocks noGrp="1" noChangeArrowheads="1"/>
          </p:cNvSpPr>
          <p:nvPr>
            <p:ph type="body" idx="1"/>
          </p:nvPr>
        </p:nvSpPr>
        <p:spPr/>
        <p:txBody>
          <a:bodyPr/>
          <a:lstStyle/>
          <a:p>
            <a:pPr algn="just" eaLnBrk="1" hangingPunct="1">
              <a:lnSpc>
                <a:spcPct val="140000"/>
              </a:lnSpc>
            </a:pPr>
            <a:r>
              <a:rPr lang="zh-CN" altLang="en-US" dirty="0">
                <a:latin typeface="隶书" pitchFamily="49" charset="-122"/>
                <a:ea typeface="隶书" pitchFamily="49" charset="-122"/>
              </a:rPr>
              <a:t> </a:t>
            </a:r>
            <a:r>
              <a:rPr lang="zh-CN" altLang="en-US" b="0" dirty="0">
                <a:latin typeface="隶书" pitchFamily="49" charset="-122"/>
                <a:ea typeface="隶书" pitchFamily="49" charset="-122"/>
              </a:rPr>
              <a:t>广义表的基本运算</a:t>
            </a:r>
          </a:p>
          <a:p>
            <a:pPr eaLnBrk="1" hangingPunct="1">
              <a:lnSpc>
                <a:spcPct val="90000"/>
              </a:lnSpc>
            </a:pPr>
            <a:r>
              <a:rPr lang="zh-CN" altLang="en-US" sz="1800" dirty="0"/>
              <a:t>（</a:t>
            </a:r>
            <a:r>
              <a:rPr lang="en-US" altLang="zh-CN" sz="1800" dirty="0"/>
              <a:t>1</a:t>
            </a:r>
            <a:r>
              <a:rPr lang="zh-CN" altLang="en-US" sz="1800" dirty="0"/>
              <a:t>）求广义表的表头。</a:t>
            </a:r>
          </a:p>
          <a:p>
            <a:pPr eaLnBrk="1" hangingPunct="1">
              <a:lnSpc>
                <a:spcPct val="90000"/>
              </a:lnSpc>
            </a:pPr>
            <a:r>
              <a:rPr lang="zh-CN" altLang="en-US" sz="1800" dirty="0"/>
              <a:t>    </a:t>
            </a:r>
            <a:r>
              <a:rPr lang="en-US" altLang="zh-CN" sz="1800" dirty="0" err="1"/>
              <a:t>GLNode</a:t>
            </a:r>
            <a:r>
              <a:rPr lang="en-US" altLang="zh-CN" sz="1800" dirty="0"/>
              <a:t>* </a:t>
            </a:r>
            <a:r>
              <a:rPr lang="en-US" altLang="zh-CN" sz="1800" dirty="0" err="1"/>
              <a:t>GetHead</a:t>
            </a:r>
            <a:r>
              <a:rPr lang="en-US" altLang="zh-CN" sz="1800" dirty="0"/>
              <a:t>(</a:t>
            </a:r>
            <a:r>
              <a:rPr lang="en-US" altLang="zh-CN" sz="1800" dirty="0" err="1"/>
              <a:t>GList</a:t>
            </a:r>
            <a:r>
              <a:rPr lang="en-US" altLang="zh-CN" sz="1800" dirty="0"/>
              <a:t> L)</a:t>
            </a:r>
          </a:p>
          <a:p>
            <a:pPr eaLnBrk="1" hangingPunct="1">
              <a:lnSpc>
                <a:spcPct val="90000"/>
              </a:lnSpc>
            </a:pPr>
            <a:r>
              <a:rPr lang="en-US" altLang="zh-CN" sz="1800" dirty="0"/>
              <a:t>   {</a:t>
            </a:r>
          </a:p>
          <a:p>
            <a:pPr eaLnBrk="1" hangingPunct="1">
              <a:lnSpc>
                <a:spcPct val="90000"/>
              </a:lnSpc>
            </a:pPr>
            <a:r>
              <a:rPr lang="en-US" altLang="zh-CN" sz="1800" dirty="0"/>
              <a:t>         </a:t>
            </a:r>
            <a:r>
              <a:rPr lang="en-US" altLang="zh-CN" sz="1800" dirty="0" err="1"/>
              <a:t>GLNode</a:t>
            </a:r>
            <a:r>
              <a:rPr lang="en-US" altLang="zh-CN" sz="1800" dirty="0"/>
              <a:t> *p;</a:t>
            </a:r>
          </a:p>
          <a:p>
            <a:pPr eaLnBrk="1" hangingPunct="1">
              <a:lnSpc>
                <a:spcPct val="90000"/>
              </a:lnSpc>
            </a:pPr>
            <a:r>
              <a:rPr lang="en-US" altLang="zh-CN" sz="1800" dirty="0"/>
              <a:t>         p=L-&gt;</a:t>
            </a:r>
            <a:r>
              <a:rPr lang="en-US" altLang="zh-CN" sz="1800" dirty="0" err="1"/>
              <a:t>ptr.hp</a:t>
            </a:r>
            <a:r>
              <a:rPr lang="en-US" altLang="zh-CN" sz="1800" dirty="0"/>
              <a:t>; 		/*</a:t>
            </a:r>
            <a:r>
              <a:rPr lang="zh-CN" altLang="en-US" sz="1800" dirty="0"/>
              <a:t>将广义表的表头指针赋值给</a:t>
            </a:r>
            <a:r>
              <a:rPr lang="en-US" altLang="zh-CN" sz="1800" dirty="0"/>
              <a:t>p*/</a:t>
            </a:r>
          </a:p>
          <a:p>
            <a:pPr eaLnBrk="1" hangingPunct="1">
              <a:lnSpc>
                <a:spcPct val="90000"/>
              </a:lnSpc>
            </a:pPr>
            <a:r>
              <a:rPr lang="en-US" altLang="zh-CN" sz="1800" dirty="0"/>
              <a:t>         if(!p) 			/*</a:t>
            </a:r>
            <a:r>
              <a:rPr lang="zh-CN" altLang="en-US" sz="1800" dirty="0"/>
              <a:t>如果广义表为空表，则返回</a:t>
            </a:r>
            <a:r>
              <a:rPr lang="en-US" altLang="zh-CN" sz="1800" dirty="0"/>
              <a:t>NULL*/</a:t>
            </a:r>
          </a:p>
          <a:p>
            <a:pPr eaLnBrk="1" hangingPunct="1">
              <a:lnSpc>
                <a:spcPct val="90000"/>
              </a:lnSpc>
            </a:pPr>
            <a:r>
              <a:rPr lang="en-US" altLang="zh-CN" sz="1800" dirty="0"/>
              <a:t>        {</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该广义表是空表！</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return NULL;</a:t>
            </a:r>
          </a:p>
          <a:p>
            <a:pPr eaLnBrk="1" hangingPunct="1">
              <a:lnSpc>
                <a:spcPct val="90000"/>
              </a:lnSpc>
            </a:pPr>
            <a:r>
              <a:rPr lang="en-US" altLang="zh-CN" sz="1800" dirty="0"/>
              <a:t>        }</a:t>
            </a:r>
          </a:p>
          <a:p>
            <a:pPr eaLnBrk="1" hangingPunct="1">
              <a:lnSpc>
                <a:spcPct val="90000"/>
              </a:lnSpc>
            </a:pPr>
            <a:r>
              <a:rPr lang="en-US" altLang="zh-CN" sz="1800" dirty="0"/>
              <a:t>        else if(p-&gt;tag==LIST)</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该广义表的表头是非空的子表。</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else</a:t>
            </a:r>
          </a:p>
          <a:p>
            <a:pPr eaLnBrk="1" hangingPunct="1">
              <a:lnSpc>
                <a:spcPct val="9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该广义表的表头是原子。</a:t>
            </a:r>
            <a:r>
              <a:rPr lang="zh-CN" altLang="en-US" sz="1800" dirty="0">
                <a:latin typeface="Times New Roman" panose="02020603050405020304" pitchFamily="18" charset="0"/>
              </a:rPr>
              <a:t>”</a:t>
            </a:r>
            <a:r>
              <a:rPr lang="en-US" altLang="zh-CN" sz="1800" dirty="0"/>
              <a:t>);</a:t>
            </a:r>
          </a:p>
          <a:p>
            <a:pPr eaLnBrk="1" hangingPunct="1">
              <a:lnSpc>
                <a:spcPct val="90000"/>
              </a:lnSpc>
            </a:pPr>
            <a:r>
              <a:rPr lang="en-US" altLang="zh-CN" sz="1800" dirty="0"/>
              <a:t>        return p;</a:t>
            </a:r>
          </a:p>
          <a:p>
            <a:pPr eaLnBrk="1" hangingPunct="1">
              <a:lnSpc>
                <a:spcPct val="90000"/>
              </a:lnSpc>
            </a:pPr>
            <a:r>
              <a:rPr lang="en-US" altLang="zh-CN" sz="1800" dirty="0"/>
              <a:t>    } </a:t>
            </a:r>
          </a:p>
        </p:txBody>
      </p:sp>
      <p:sp>
        <p:nvSpPr>
          <p:cNvPr id="99332" name="Rectangle 5">
            <a:extLst>
              <a:ext uri="{FF2B5EF4-FFF2-40B4-BE49-F238E27FC236}">
                <a16:creationId xmlns:a16="http://schemas.microsoft.com/office/drawing/2014/main" id="{2AC86A7E-8951-EE46-AC7D-14114C6A9659}"/>
              </a:ext>
            </a:extLst>
          </p:cNvPr>
          <p:cNvSpPr>
            <a:spLocks noChangeArrowheads="1"/>
          </p:cNvSpPr>
          <p:nvPr/>
        </p:nvSpPr>
        <p:spPr bwMode="auto">
          <a:xfrm>
            <a:off x="0" y="3114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12439479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27C74F32-19FE-254D-AC62-0F74E4E6B273}"/>
              </a:ext>
            </a:extLst>
          </p:cNvPr>
          <p:cNvSpPr>
            <a:spLocks noGrp="1" noChangeArrowheads="1"/>
          </p:cNvSpPr>
          <p:nvPr>
            <p:ph type="title"/>
          </p:nvPr>
        </p:nvSpPr>
        <p:spPr>
          <a:xfrm>
            <a:off x="1116013" y="188913"/>
            <a:ext cx="7272337" cy="503237"/>
          </a:xfrm>
        </p:spPr>
        <p:txBody>
          <a:bodyPr/>
          <a:lstStyle/>
          <a:p>
            <a:pPr eaLnBrk="1" hangingPunct="1"/>
            <a:r>
              <a:rPr lang="zh-CN" altLang="en-US" dirty="0"/>
              <a:t> 广义表的扩展线性链表表示与实现</a:t>
            </a:r>
          </a:p>
        </p:txBody>
      </p:sp>
      <p:sp>
        <p:nvSpPr>
          <p:cNvPr id="364547" name="Rectangle 3">
            <a:extLst>
              <a:ext uri="{FF2B5EF4-FFF2-40B4-BE49-F238E27FC236}">
                <a16:creationId xmlns:a16="http://schemas.microsoft.com/office/drawing/2014/main" id="{FFDCABA3-D213-6F46-BFFC-CC598C96BCD0}"/>
              </a:ext>
            </a:extLst>
          </p:cNvPr>
          <p:cNvSpPr>
            <a:spLocks noGrp="1" noChangeArrowheads="1"/>
          </p:cNvSpPr>
          <p:nvPr>
            <p:ph type="body" idx="1"/>
          </p:nvPr>
        </p:nvSpPr>
        <p:spPr>
          <a:xfrm>
            <a:off x="395288" y="765175"/>
            <a:ext cx="8353425" cy="5689600"/>
          </a:xfrm>
        </p:spPr>
        <p:txBody>
          <a:bodyPr/>
          <a:lstStyle/>
          <a:p>
            <a:pPr eaLnBrk="1" hangingPunct="1"/>
            <a:r>
              <a:rPr lang="en-US" altLang="zh-CN" sz="1800"/>
              <a:t>     </a:t>
            </a:r>
            <a:r>
              <a:rPr lang="zh-CN" altLang="en-US" sz="1800"/>
              <a:t>（</a:t>
            </a:r>
            <a:r>
              <a:rPr lang="en-US" altLang="zh-CN" sz="1800"/>
              <a:t>2</a:t>
            </a:r>
            <a:r>
              <a:rPr lang="zh-CN" altLang="en-US" sz="1800"/>
              <a:t>）求广义表的表尾。</a:t>
            </a:r>
          </a:p>
          <a:p>
            <a:pPr eaLnBrk="1" hangingPunct="1"/>
            <a:r>
              <a:rPr lang="zh-CN" altLang="en-US" sz="1800"/>
              <a:t>      </a:t>
            </a:r>
            <a:r>
              <a:rPr lang="en-US" altLang="zh-CN" sz="1800"/>
              <a:t>GLNode* GeTail(GList L)</a:t>
            </a:r>
          </a:p>
          <a:p>
            <a:pPr eaLnBrk="1" hangingPunct="1"/>
            <a:r>
              <a:rPr lang="en-US" altLang="zh-CN" sz="1800"/>
              <a:t>     {</a:t>
            </a:r>
          </a:p>
          <a:p>
            <a:pPr eaLnBrk="1" hangingPunct="1"/>
            <a:r>
              <a:rPr lang="en-US" altLang="zh-CN" sz="1800"/>
              <a:t>         GLNode *p,*tail;</a:t>
            </a:r>
          </a:p>
          <a:p>
            <a:pPr eaLnBrk="1" hangingPunct="1"/>
            <a:r>
              <a:rPr lang="en-US" altLang="zh-CN" sz="1800"/>
              <a:t>         p=L-&gt;ptr.hp;</a:t>
            </a:r>
          </a:p>
          <a:p>
            <a:pPr eaLnBrk="1" hangingPunct="1"/>
            <a:r>
              <a:rPr lang="en-US" altLang="zh-CN" sz="1800"/>
              <a:t>         if(!p) 			/*</a:t>
            </a:r>
            <a:r>
              <a:rPr lang="zh-CN" altLang="en-US" sz="1800"/>
              <a:t>如果广义表为空表，则返回</a:t>
            </a:r>
            <a:r>
              <a:rPr lang="en-US" altLang="zh-CN" sz="1800"/>
              <a:t>NULL*/</a:t>
            </a:r>
          </a:p>
          <a:p>
            <a:pPr eaLnBrk="1" hangingPunct="1"/>
            <a:r>
              <a:rPr lang="en-US" altLang="zh-CN" sz="1800"/>
              <a:t>        {</a:t>
            </a:r>
          </a:p>
          <a:p>
            <a:pPr eaLnBrk="1" hangingPunct="1"/>
            <a:r>
              <a:rPr lang="en-US" altLang="zh-CN" sz="1800"/>
              <a:t>             printf(</a:t>
            </a:r>
            <a:r>
              <a:rPr lang="en-US" altLang="zh-CN" sz="1800">
                <a:latin typeface="Times New Roman" panose="02020603050405020304" pitchFamily="18" charset="0"/>
              </a:rPr>
              <a:t>“</a:t>
            </a:r>
            <a:r>
              <a:rPr lang="zh-CN" altLang="en-US" sz="1800"/>
              <a:t>该广义表是空表！</a:t>
            </a:r>
            <a:r>
              <a:rPr lang="zh-CN" altLang="en-US" sz="1800">
                <a:latin typeface="Times New Roman" panose="02020603050405020304" pitchFamily="18" charset="0"/>
              </a:rPr>
              <a:t>”</a:t>
            </a:r>
            <a:r>
              <a:rPr lang="en-US" altLang="zh-CN" sz="1800"/>
              <a:t>);</a:t>
            </a:r>
          </a:p>
          <a:p>
            <a:pPr eaLnBrk="1" hangingPunct="1"/>
            <a:r>
              <a:rPr lang="en-US" altLang="zh-CN" sz="1800"/>
              <a:t>             return NULL;</a:t>
            </a:r>
          </a:p>
          <a:p>
            <a:pPr eaLnBrk="1" hangingPunct="1"/>
            <a:r>
              <a:rPr lang="en-US" altLang="zh-CN" sz="1800"/>
              <a:t>        }</a:t>
            </a:r>
          </a:p>
          <a:p>
            <a:pPr eaLnBrk="1" hangingPunct="1"/>
            <a:r>
              <a:rPr lang="en-US" altLang="zh-CN" sz="1800"/>
              <a:t>        tail=(GLNode*)malloc(sizeof(GLNode));	/*</a:t>
            </a:r>
            <a:r>
              <a:rPr lang="zh-CN" altLang="en-US" sz="1800"/>
              <a:t>生成</a:t>
            </a:r>
            <a:r>
              <a:rPr lang="en-US" altLang="zh-CN" sz="1800"/>
              <a:t>tail</a:t>
            </a:r>
            <a:r>
              <a:rPr lang="zh-CN" altLang="en-US" sz="1800"/>
              <a:t>结点*</a:t>
            </a:r>
            <a:r>
              <a:rPr lang="en-US" altLang="zh-CN" sz="1800"/>
              <a:t>/</a:t>
            </a:r>
          </a:p>
          <a:p>
            <a:pPr eaLnBrk="1" hangingPunct="1"/>
            <a:r>
              <a:rPr lang="en-US" altLang="zh-CN" sz="1800"/>
              <a:t>        tail-&gt;tag=LIST; 			/*</a:t>
            </a:r>
            <a:r>
              <a:rPr lang="zh-CN" altLang="en-US" sz="1800"/>
              <a:t>将标志域置为</a:t>
            </a:r>
            <a:r>
              <a:rPr lang="en-US" altLang="zh-CN" sz="1800"/>
              <a:t>LIST*/</a:t>
            </a:r>
          </a:p>
          <a:p>
            <a:pPr eaLnBrk="1" hangingPunct="1"/>
            <a:r>
              <a:rPr lang="en-US" altLang="zh-CN" sz="1800"/>
              <a:t>        tail-&gt;ptr.hp=p-&gt;tp; 	/*</a:t>
            </a:r>
            <a:r>
              <a:rPr lang="zh-CN" altLang="en-US" sz="1800"/>
              <a:t>将</a:t>
            </a:r>
            <a:r>
              <a:rPr lang="en-US" altLang="zh-CN" sz="1800"/>
              <a:t>tail</a:t>
            </a:r>
            <a:r>
              <a:rPr lang="zh-CN" altLang="en-US" sz="1800"/>
              <a:t>的表头指针域指向广义表的表尾*</a:t>
            </a:r>
            <a:r>
              <a:rPr lang="en-US" altLang="zh-CN" sz="1800"/>
              <a:t>/</a:t>
            </a:r>
          </a:p>
          <a:p>
            <a:pPr eaLnBrk="1" hangingPunct="1"/>
            <a:r>
              <a:rPr lang="en-US" altLang="zh-CN" sz="1800"/>
              <a:t>        tail-&gt;tp=NULL; 	/*</a:t>
            </a:r>
            <a:r>
              <a:rPr lang="zh-CN" altLang="en-US" sz="1800"/>
              <a:t>将</a:t>
            </a:r>
            <a:r>
              <a:rPr lang="en-US" altLang="zh-CN" sz="1800"/>
              <a:t>tail</a:t>
            </a:r>
            <a:r>
              <a:rPr lang="zh-CN" altLang="en-US" sz="1800"/>
              <a:t>的表尾指针域置为空*</a:t>
            </a:r>
            <a:r>
              <a:rPr lang="en-US" altLang="zh-CN" sz="1800"/>
              <a:t>/</a:t>
            </a:r>
          </a:p>
          <a:p>
            <a:pPr eaLnBrk="1" hangingPunct="1"/>
            <a:r>
              <a:rPr lang="en-US" altLang="zh-CN" sz="1800"/>
              <a:t>        return tail; 		/*</a:t>
            </a:r>
            <a:r>
              <a:rPr lang="zh-CN" altLang="en-US" sz="1800"/>
              <a:t>返回指向广义表表尾结点的指针*</a:t>
            </a:r>
            <a:r>
              <a:rPr lang="en-US" altLang="zh-CN" sz="1800"/>
              <a:t>/</a:t>
            </a:r>
          </a:p>
          <a:p>
            <a:pPr eaLnBrk="1" hangingPunct="1"/>
            <a:r>
              <a:rPr lang="en-US" altLang="zh-CN" sz="1800"/>
              <a:t>     }</a:t>
            </a:r>
          </a:p>
        </p:txBody>
      </p:sp>
      <p:sp>
        <p:nvSpPr>
          <p:cNvPr id="100356" name="Rectangle 8">
            <a:extLst>
              <a:ext uri="{FF2B5EF4-FFF2-40B4-BE49-F238E27FC236}">
                <a16:creationId xmlns:a16="http://schemas.microsoft.com/office/drawing/2014/main" id="{D16D876D-1FA7-2042-AB64-0F12079F2B60}"/>
              </a:ext>
            </a:extLst>
          </p:cNvPr>
          <p:cNvSpPr>
            <a:spLocks noChangeArrowheads="1"/>
          </p:cNvSpPr>
          <p:nvPr/>
        </p:nvSpPr>
        <p:spPr bwMode="auto">
          <a:xfrm>
            <a:off x="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521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4547">
                                            <p:txEl>
                                              <p:pRg st="0" end="0"/>
                                            </p:txEl>
                                          </p:spTgt>
                                        </p:tgtEl>
                                        <p:attrNameLst>
                                          <p:attrName>style.visibility</p:attrName>
                                        </p:attrNameLst>
                                      </p:cBhvr>
                                      <p:to>
                                        <p:strVal val="visible"/>
                                      </p:to>
                                    </p:set>
                                    <p:anim calcmode="lin" valueType="num">
                                      <p:cBhvr additive="base">
                                        <p:cTn id="7" dur="500" fill="hold"/>
                                        <p:tgtEl>
                                          <p:spTgt spid="3645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45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64547">
                                            <p:txEl>
                                              <p:pRg st="1" end="1"/>
                                            </p:txEl>
                                          </p:spTgt>
                                        </p:tgtEl>
                                        <p:attrNameLst>
                                          <p:attrName>style.visibility</p:attrName>
                                        </p:attrNameLst>
                                      </p:cBhvr>
                                      <p:to>
                                        <p:strVal val="visible"/>
                                      </p:to>
                                    </p:set>
                                    <p:anim calcmode="lin" valueType="num">
                                      <p:cBhvr additive="base">
                                        <p:cTn id="13" dur="500" fill="hold"/>
                                        <p:tgtEl>
                                          <p:spTgt spid="3645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454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64547">
                                            <p:txEl>
                                              <p:pRg st="2" end="2"/>
                                            </p:txEl>
                                          </p:spTgt>
                                        </p:tgtEl>
                                        <p:attrNameLst>
                                          <p:attrName>style.visibility</p:attrName>
                                        </p:attrNameLst>
                                      </p:cBhvr>
                                      <p:to>
                                        <p:strVal val="visible"/>
                                      </p:to>
                                    </p:set>
                                    <p:anim calcmode="lin" valueType="num">
                                      <p:cBhvr additive="base">
                                        <p:cTn id="19" dur="500" fill="hold"/>
                                        <p:tgtEl>
                                          <p:spTgt spid="36454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45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64547">
                                            <p:txEl>
                                              <p:pRg st="3" end="3"/>
                                            </p:txEl>
                                          </p:spTgt>
                                        </p:tgtEl>
                                        <p:attrNameLst>
                                          <p:attrName>style.visibility</p:attrName>
                                        </p:attrNameLst>
                                      </p:cBhvr>
                                      <p:to>
                                        <p:strVal val="visible"/>
                                      </p:to>
                                    </p:set>
                                    <p:anim calcmode="lin" valueType="num">
                                      <p:cBhvr additive="base">
                                        <p:cTn id="25" dur="500" fill="hold"/>
                                        <p:tgtEl>
                                          <p:spTgt spid="36454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45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64547">
                                            <p:txEl>
                                              <p:pRg st="4" end="4"/>
                                            </p:txEl>
                                          </p:spTgt>
                                        </p:tgtEl>
                                        <p:attrNameLst>
                                          <p:attrName>style.visibility</p:attrName>
                                        </p:attrNameLst>
                                      </p:cBhvr>
                                      <p:to>
                                        <p:strVal val="visible"/>
                                      </p:to>
                                    </p:set>
                                    <p:anim calcmode="lin" valueType="num">
                                      <p:cBhvr additive="base">
                                        <p:cTn id="31" dur="500" fill="hold"/>
                                        <p:tgtEl>
                                          <p:spTgt spid="36454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45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64547">
                                            <p:txEl>
                                              <p:pRg st="5" end="5"/>
                                            </p:txEl>
                                          </p:spTgt>
                                        </p:tgtEl>
                                        <p:attrNameLst>
                                          <p:attrName>style.visibility</p:attrName>
                                        </p:attrNameLst>
                                      </p:cBhvr>
                                      <p:to>
                                        <p:strVal val="visible"/>
                                      </p:to>
                                    </p:set>
                                    <p:anim calcmode="lin" valueType="num">
                                      <p:cBhvr additive="base">
                                        <p:cTn id="37" dur="500" fill="hold"/>
                                        <p:tgtEl>
                                          <p:spTgt spid="36454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45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64547">
                                            <p:txEl>
                                              <p:pRg st="6" end="6"/>
                                            </p:txEl>
                                          </p:spTgt>
                                        </p:tgtEl>
                                        <p:attrNameLst>
                                          <p:attrName>style.visibility</p:attrName>
                                        </p:attrNameLst>
                                      </p:cBhvr>
                                      <p:to>
                                        <p:strVal val="visible"/>
                                      </p:to>
                                    </p:set>
                                    <p:anim calcmode="lin" valueType="num">
                                      <p:cBhvr additive="base">
                                        <p:cTn id="43" dur="500" fill="hold"/>
                                        <p:tgtEl>
                                          <p:spTgt spid="36454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45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64547">
                                            <p:txEl>
                                              <p:pRg st="7" end="7"/>
                                            </p:txEl>
                                          </p:spTgt>
                                        </p:tgtEl>
                                        <p:attrNameLst>
                                          <p:attrName>style.visibility</p:attrName>
                                        </p:attrNameLst>
                                      </p:cBhvr>
                                      <p:to>
                                        <p:strVal val="visible"/>
                                      </p:to>
                                    </p:set>
                                    <p:anim calcmode="lin" valueType="num">
                                      <p:cBhvr additive="base">
                                        <p:cTn id="49" dur="500" fill="hold"/>
                                        <p:tgtEl>
                                          <p:spTgt spid="36454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45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64547">
                                            <p:txEl>
                                              <p:pRg st="8" end="8"/>
                                            </p:txEl>
                                          </p:spTgt>
                                        </p:tgtEl>
                                        <p:attrNameLst>
                                          <p:attrName>style.visibility</p:attrName>
                                        </p:attrNameLst>
                                      </p:cBhvr>
                                      <p:to>
                                        <p:strVal val="visible"/>
                                      </p:to>
                                    </p:set>
                                    <p:anim calcmode="lin" valueType="num">
                                      <p:cBhvr additive="base">
                                        <p:cTn id="55" dur="500" fill="hold"/>
                                        <p:tgtEl>
                                          <p:spTgt spid="36454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6454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64547">
                                            <p:txEl>
                                              <p:pRg st="9" end="9"/>
                                            </p:txEl>
                                          </p:spTgt>
                                        </p:tgtEl>
                                        <p:attrNameLst>
                                          <p:attrName>style.visibility</p:attrName>
                                        </p:attrNameLst>
                                      </p:cBhvr>
                                      <p:to>
                                        <p:strVal val="visible"/>
                                      </p:to>
                                    </p:set>
                                    <p:anim calcmode="lin" valueType="num">
                                      <p:cBhvr additive="base">
                                        <p:cTn id="61" dur="500" fill="hold"/>
                                        <p:tgtEl>
                                          <p:spTgt spid="36454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645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64547">
                                            <p:txEl>
                                              <p:pRg st="10" end="10"/>
                                            </p:txEl>
                                          </p:spTgt>
                                        </p:tgtEl>
                                        <p:attrNameLst>
                                          <p:attrName>style.visibility</p:attrName>
                                        </p:attrNameLst>
                                      </p:cBhvr>
                                      <p:to>
                                        <p:strVal val="visible"/>
                                      </p:to>
                                    </p:set>
                                    <p:anim calcmode="lin" valueType="num">
                                      <p:cBhvr additive="base">
                                        <p:cTn id="67" dur="500" fill="hold"/>
                                        <p:tgtEl>
                                          <p:spTgt spid="36454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645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64547">
                                            <p:txEl>
                                              <p:pRg st="11" end="11"/>
                                            </p:txEl>
                                          </p:spTgt>
                                        </p:tgtEl>
                                        <p:attrNameLst>
                                          <p:attrName>style.visibility</p:attrName>
                                        </p:attrNameLst>
                                      </p:cBhvr>
                                      <p:to>
                                        <p:strVal val="visible"/>
                                      </p:to>
                                    </p:set>
                                    <p:anim calcmode="lin" valueType="num">
                                      <p:cBhvr additive="base">
                                        <p:cTn id="73" dur="500" fill="hold"/>
                                        <p:tgtEl>
                                          <p:spTgt spid="36454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6454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64547">
                                            <p:txEl>
                                              <p:pRg st="12" end="12"/>
                                            </p:txEl>
                                          </p:spTgt>
                                        </p:tgtEl>
                                        <p:attrNameLst>
                                          <p:attrName>style.visibility</p:attrName>
                                        </p:attrNameLst>
                                      </p:cBhvr>
                                      <p:to>
                                        <p:strVal val="visible"/>
                                      </p:to>
                                    </p:set>
                                    <p:anim calcmode="lin" valueType="num">
                                      <p:cBhvr additive="base">
                                        <p:cTn id="79" dur="500" fill="hold"/>
                                        <p:tgtEl>
                                          <p:spTgt spid="36454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6454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64547">
                                            <p:txEl>
                                              <p:pRg st="13" end="13"/>
                                            </p:txEl>
                                          </p:spTgt>
                                        </p:tgtEl>
                                        <p:attrNameLst>
                                          <p:attrName>style.visibility</p:attrName>
                                        </p:attrNameLst>
                                      </p:cBhvr>
                                      <p:to>
                                        <p:strVal val="visible"/>
                                      </p:to>
                                    </p:set>
                                    <p:anim calcmode="lin" valueType="num">
                                      <p:cBhvr additive="base">
                                        <p:cTn id="85" dur="500" fill="hold"/>
                                        <p:tgtEl>
                                          <p:spTgt spid="364547">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64547">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4" fill="hold" nodeType="clickEffect">
                                  <p:stCondLst>
                                    <p:cond delay="0"/>
                                  </p:stCondLst>
                                  <p:childTnLst>
                                    <p:set>
                                      <p:cBhvr>
                                        <p:cTn id="90" dur="1" fill="hold">
                                          <p:stCondLst>
                                            <p:cond delay="0"/>
                                          </p:stCondLst>
                                        </p:cTn>
                                        <p:tgtEl>
                                          <p:spTgt spid="364547">
                                            <p:txEl>
                                              <p:pRg st="14" end="14"/>
                                            </p:txEl>
                                          </p:spTgt>
                                        </p:tgtEl>
                                        <p:attrNameLst>
                                          <p:attrName>style.visibility</p:attrName>
                                        </p:attrNameLst>
                                      </p:cBhvr>
                                      <p:to>
                                        <p:strVal val="visible"/>
                                      </p:to>
                                    </p:set>
                                    <p:anim calcmode="lin" valueType="num">
                                      <p:cBhvr additive="base">
                                        <p:cTn id="91" dur="500" fill="hold"/>
                                        <p:tgtEl>
                                          <p:spTgt spid="364547">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64547">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4" fill="hold" nodeType="clickEffect">
                                  <p:stCondLst>
                                    <p:cond delay="0"/>
                                  </p:stCondLst>
                                  <p:childTnLst>
                                    <p:set>
                                      <p:cBhvr>
                                        <p:cTn id="96" dur="1" fill="hold">
                                          <p:stCondLst>
                                            <p:cond delay="0"/>
                                          </p:stCondLst>
                                        </p:cTn>
                                        <p:tgtEl>
                                          <p:spTgt spid="364547">
                                            <p:txEl>
                                              <p:pRg st="15" end="15"/>
                                            </p:txEl>
                                          </p:spTgt>
                                        </p:tgtEl>
                                        <p:attrNameLst>
                                          <p:attrName>style.visibility</p:attrName>
                                        </p:attrNameLst>
                                      </p:cBhvr>
                                      <p:to>
                                        <p:strVal val="visible"/>
                                      </p:to>
                                    </p:set>
                                    <p:anim calcmode="lin" valueType="num">
                                      <p:cBhvr additive="base">
                                        <p:cTn id="97" dur="500" fill="hold"/>
                                        <p:tgtEl>
                                          <p:spTgt spid="364547">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64547">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64CD1267-196B-B442-AF95-8DDE57FF7735}"/>
              </a:ext>
            </a:extLst>
          </p:cNvPr>
          <p:cNvSpPr>
            <a:spLocks noGrp="1" noChangeArrowheads="1"/>
          </p:cNvSpPr>
          <p:nvPr>
            <p:ph type="title"/>
          </p:nvPr>
        </p:nvSpPr>
        <p:spPr>
          <a:xfrm>
            <a:off x="1042988" y="115888"/>
            <a:ext cx="7200900" cy="576262"/>
          </a:xfrm>
        </p:spPr>
        <p:txBody>
          <a:bodyPr/>
          <a:lstStyle/>
          <a:p>
            <a:pPr eaLnBrk="1" hangingPunct="1"/>
            <a:r>
              <a:rPr lang="zh-CN" altLang="en-US" dirty="0"/>
              <a:t> </a:t>
            </a:r>
            <a:r>
              <a:rPr lang="en-US" altLang="zh-CN" dirty="0"/>
              <a:t> </a:t>
            </a:r>
            <a:r>
              <a:rPr lang="zh-CN" altLang="en-US" dirty="0"/>
              <a:t>广义表的扩展线性链表表示与实现</a:t>
            </a:r>
          </a:p>
        </p:txBody>
      </p:sp>
      <p:sp>
        <p:nvSpPr>
          <p:cNvPr id="368643" name="Rectangle 3">
            <a:extLst>
              <a:ext uri="{FF2B5EF4-FFF2-40B4-BE49-F238E27FC236}">
                <a16:creationId xmlns:a16="http://schemas.microsoft.com/office/drawing/2014/main" id="{3A0FCB62-41AA-E048-B525-285359C5FCF7}"/>
              </a:ext>
            </a:extLst>
          </p:cNvPr>
          <p:cNvSpPr>
            <a:spLocks noGrp="1" noChangeArrowheads="1"/>
          </p:cNvSpPr>
          <p:nvPr>
            <p:ph type="body" idx="1"/>
          </p:nvPr>
        </p:nvSpPr>
        <p:spPr>
          <a:xfrm>
            <a:off x="323850" y="1125538"/>
            <a:ext cx="8569325" cy="4967287"/>
          </a:xfrm>
        </p:spPr>
        <p:txBody>
          <a:bodyPr/>
          <a:lstStyle/>
          <a:p>
            <a:pPr eaLnBrk="1" hangingPunct="1"/>
            <a:r>
              <a:rPr lang="zh-CN" altLang="en-US" sz="2200" dirty="0"/>
              <a:t>（</a:t>
            </a:r>
            <a:r>
              <a:rPr lang="en-US" altLang="zh-CN" sz="2200" dirty="0"/>
              <a:t>3</a:t>
            </a:r>
            <a:r>
              <a:rPr lang="zh-CN" altLang="en-US" sz="2200" dirty="0"/>
              <a:t>）求广义表的长度。</a:t>
            </a:r>
          </a:p>
          <a:p>
            <a:pPr eaLnBrk="1" hangingPunct="1"/>
            <a:r>
              <a:rPr lang="zh-CN" altLang="en-US" sz="2200" dirty="0"/>
              <a:t>  </a:t>
            </a:r>
            <a:r>
              <a:rPr lang="en-US" altLang="zh-CN" sz="2200" dirty="0"/>
              <a:t>int </a:t>
            </a:r>
            <a:r>
              <a:rPr lang="en-US" altLang="zh-CN" sz="2200" dirty="0" err="1"/>
              <a:t>GListLength</a:t>
            </a:r>
            <a:r>
              <a:rPr lang="en-US" altLang="zh-CN" sz="2200" dirty="0"/>
              <a:t>(</a:t>
            </a:r>
            <a:r>
              <a:rPr lang="en-US" altLang="zh-CN" sz="2200" dirty="0" err="1"/>
              <a:t>GList</a:t>
            </a:r>
            <a:r>
              <a:rPr lang="en-US" altLang="zh-CN" sz="2200" dirty="0"/>
              <a:t> L)</a:t>
            </a:r>
          </a:p>
          <a:p>
            <a:pPr eaLnBrk="1" hangingPunct="1"/>
            <a:r>
              <a:rPr lang="en-US" altLang="zh-CN" sz="2200" dirty="0"/>
              <a:t> {</a:t>
            </a:r>
          </a:p>
          <a:p>
            <a:pPr eaLnBrk="1" hangingPunct="1"/>
            <a:r>
              <a:rPr lang="en-US" altLang="zh-CN" sz="2200" dirty="0"/>
              <a:t>      int length=0; 			/*</a:t>
            </a:r>
            <a:r>
              <a:rPr lang="zh-CN" altLang="en-US" sz="2200" dirty="0"/>
              <a:t>初始化化广义表的长度*</a:t>
            </a:r>
            <a:r>
              <a:rPr lang="en-US" altLang="zh-CN" sz="2200" dirty="0"/>
              <a:t>/</a:t>
            </a:r>
          </a:p>
          <a:p>
            <a:pPr eaLnBrk="1" hangingPunct="1"/>
            <a:r>
              <a:rPr lang="en-US" altLang="zh-CN" sz="2200" dirty="0"/>
              <a:t>      </a:t>
            </a:r>
            <a:r>
              <a:rPr lang="en-US" altLang="zh-CN" sz="2200" dirty="0" err="1"/>
              <a:t>GLNode</a:t>
            </a:r>
            <a:r>
              <a:rPr lang="en-US" altLang="zh-CN" sz="2200" dirty="0"/>
              <a:t> *p=L-&gt;</a:t>
            </a:r>
            <a:r>
              <a:rPr lang="en-US" altLang="zh-CN" sz="2200" dirty="0" err="1"/>
              <a:t>ptr.hp</a:t>
            </a:r>
            <a:r>
              <a:rPr lang="en-US" altLang="zh-CN" sz="2200" dirty="0"/>
              <a:t>;</a:t>
            </a:r>
          </a:p>
          <a:p>
            <a:pPr eaLnBrk="1" hangingPunct="1"/>
            <a:r>
              <a:rPr lang="en-US" altLang="zh-CN" sz="2200" dirty="0"/>
              <a:t>       while(p) /*</a:t>
            </a:r>
            <a:r>
              <a:rPr lang="zh-CN" altLang="en-US" sz="2200" dirty="0"/>
              <a:t>如果广义表非空，则将</a:t>
            </a:r>
            <a:r>
              <a:rPr lang="en-US" altLang="zh-CN" sz="2200" dirty="0"/>
              <a:t>p</a:t>
            </a:r>
            <a:r>
              <a:rPr lang="zh-CN" altLang="en-US" sz="2200" dirty="0"/>
              <a:t>指向表尾指针，统计表的长度*</a:t>
            </a:r>
            <a:r>
              <a:rPr lang="en-US" altLang="zh-CN" sz="2200" dirty="0"/>
              <a:t>/</a:t>
            </a:r>
          </a:p>
          <a:p>
            <a:pPr eaLnBrk="1" hangingPunct="1"/>
            <a:r>
              <a:rPr lang="en-US" altLang="zh-CN" sz="2200" dirty="0"/>
              <a:t>     {</a:t>
            </a:r>
          </a:p>
          <a:p>
            <a:pPr eaLnBrk="1" hangingPunct="1"/>
            <a:r>
              <a:rPr lang="en-US" altLang="zh-CN" sz="2200" dirty="0"/>
              <a:t>          length++;</a:t>
            </a:r>
          </a:p>
          <a:p>
            <a:pPr eaLnBrk="1" hangingPunct="1"/>
            <a:r>
              <a:rPr lang="en-US" altLang="zh-CN" sz="2200" dirty="0"/>
              <a:t>          p=p-&gt;</a:t>
            </a:r>
            <a:r>
              <a:rPr lang="en-US" altLang="zh-CN" sz="2200" dirty="0" err="1"/>
              <a:t>tp</a:t>
            </a:r>
            <a:r>
              <a:rPr lang="en-US" altLang="zh-CN" sz="2200" dirty="0"/>
              <a:t>;</a:t>
            </a:r>
          </a:p>
          <a:p>
            <a:pPr eaLnBrk="1" hangingPunct="1"/>
            <a:r>
              <a:rPr lang="en-US" altLang="zh-CN" sz="2200" dirty="0"/>
              <a:t>      }</a:t>
            </a:r>
          </a:p>
          <a:p>
            <a:pPr eaLnBrk="1" hangingPunct="1"/>
            <a:r>
              <a:rPr lang="en-US" altLang="zh-CN" sz="2200" dirty="0"/>
              <a:t>      return length; </a:t>
            </a:r>
          </a:p>
          <a:p>
            <a:pPr eaLnBrk="1" hangingPunct="1"/>
            <a:r>
              <a:rPr lang="en-US" altLang="zh-CN" sz="2200" dirty="0"/>
              <a:t>  }</a:t>
            </a:r>
          </a:p>
        </p:txBody>
      </p:sp>
      <p:sp>
        <p:nvSpPr>
          <p:cNvPr id="102404" name="Rectangle 15">
            <a:extLst>
              <a:ext uri="{FF2B5EF4-FFF2-40B4-BE49-F238E27FC236}">
                <a16:creationId xmlns:a16="http://schemas.microsoft.com/office/drawing/2014/main" id="{B1CB1F2C-521A-C449-8576-7EAF4561A272}"/>
              </a:ext>
            </a:extLst>
          </p:cNvPr>
          <p:cNvSpPr>
            <a:spLocks noChangeArrowheads="1"/>
          </p:cNvSpPr>
          <p:nvPr/>
        </p:nvSpPr>
        <p:spPr bwMode="auto">
          <a:xfrm>
            <a:off x="0" y="2947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174509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 calcmode="lin" valueType="num">
                                      <p:cBhvr additive="base">
                                        <p:cTn id="7" dur="500" fill="hold"/>
                                        <p:tgtEl>
                                          <p:spTgt spid="3686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686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8643">
                                            <p:txEl>
                                              <p:pRg st="1" end="1"/>
                                            </p:txEl>
                                          </p:spTgt>
                                        </p:tgtEl>
                                        <p:attrNameLst>
                                          <p:attrName>style.visibility</p:attrName>
                                        </p:attrNameLst>
                                      </p:cBhvr>
                                      <p:to>
                                        <p:strVal val="visible"/>
                                      </p:to>
                                    </p:set>
                                    <p:anim calcmode="lin" valueType="num">
                                      <p:cBhvr additive="base">
                                        <p:cTn id="13" dur="500" fill="hold"/>
                                        <p:tgtEl>
                                          <p:spTgt spid="3686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686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8643">
                                            <p:txEl>
                                              <p:pRg st="2" end="2"/>
                                            </p:txEl>
                                          </p:spTgt>
                                        </p:tgtEl>
                                        <p:attrNameLst>
                                          <p:attrName>style.visibility</p:attrName>
                                        </p:attrNameLst>
                                      </p:cBhvr>
                                      <p:to>
                                        <p:strVal val="visible"/>
                                      </p:to>
                                    </p:set>
                                    <p:anim calcmode="lin" valueType="num">
                                      <p:cBhvr additive="base">
                                        <p:cTn id="19" dur="500" fill="hold"/>
                                        <p:tgtEl>
                                          <p:spTgt spid="3686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686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8643">
                                            <p:txEl>
                                              <p:pRg st="3" end="3"/>
                                            </p:txEl>
                                          </p:spTgt>
                                        </p:tgtEl>
                                        <p:attrNameLst>
                                          <p:attrName>style.visibility</p:attrName>
                                        </p:attrNameLst>
                                      </p:cBhvr>
                                      <p:to>
                                        <p:strVal val="visible"/>
                                      </p:to>
                                    </p:set>
                                    <p:anim calcmode="lin" valueType="num">
                                      <p:cBhvr additive="base">
                                        <p:cTn id="25" dur="500" fill="hold"/>
                                        <p:tgtEl>
                                          <p:spTgt spid="3686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686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68643">
                                            <p:txEl>
                                              <p:pRg st="4" end="4"/>
                                            </p:txEl>
                                          </p:spTgt>
                                        </p:tgtEl>
                                        <p:attrNameLst>
                                          <p:attrName>style.visibility</p:attrName>
                                        </p:attrNameLst>
                                      </p:cBhvr>
                                      <p:to>
                                        <p:strVal val="visible"/>
                                      </p:to>
                                    </p:set>
                                    <p:anim calcmode="lin" valueType="num">
                                      <p:cBhvr additive="base">
                                        <p:cTn id="31" dur="500" fill="hold"/>
                                        <p:tgtEl>
                                          <p:spTgt spid="3686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686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68643">
                                            <p:txEl>
                                              <p:pRg st="5" end="5"/>
                                            </p:txEl>
                                          </p:spTgt>
                                        </p:tgtEl>
                                        <p:attrNameLst>
                                          <p:attrName>style.visibility</p:attrName>
                                        </p:attrNameLst>
                                      </p:cBhvr>
                                      <p:to>
                                        <p:strVal val="visible"/>
                                      </p:to>
                                    </p:set>
                                    <p:anim calcmode="lin" valueType="num">
                                      <p:cBhvr additive="base">
                                        <p:cTn id="37" dur="500" fill="hold"/>
                                        <p:tgtEl>
                                          <p:spTgt spid="3686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686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8643">
                                            <p:txEl>
                                              <p:pRg st="6" end="6"/>
                                            </p:txEl>
                                          </p:spTgt>
                                        </p:tgtEl>
                                        <p:attrNameLst>
                                          <p:attrName>style.visibility</p:attrName>
                                        </p:attrNameLst>
                                      </p:cBhvr>
                                      <p:to>
                                        <p:strVal val="visible"/>
                                      </p:to>
                                    </p:set>
                                    <p:anim calcmode="lin" valueType="num">
                                      <p:cBhvr additive="base">
                                        <p:cTn id="43" dur="500" fill="hold"/>
                                        <p:tgtEl>
                                          <p:spTgt spid="3686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686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8643">
                                            <p:txEl>
                                              <p:pRg st="7" end="7"/>
                                            </p:txEl>
                                          </p:spTgt>
                                        </p:tgtEl>
                                        <p:attrNameLst>
                                          <p:attrName>style.visibility</p:attrName>
                                        </p:attrNameLst>
                                      </p:cBhvr>
                                      <p:to>
                                        <p:strVal val="visible"/>
                                      </p:to>
                                    </p:set>
                                    <p:anim calcmode="lin" valueType="num">
                                      <p:cBhvr additive="base">
                                        <p:cTn id="49" dur="500" fill="hold"/>
                                        <p:tgtEl>
                                          <p:spTgt spid="3686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686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68643">
                                            <p:txEl>
                                              <p:pRg st="8" end="8"/>
                                            </p:txEl>
                                          </p:spTgt>
                                        </p:tgtEl>
                                        <p:attrNameLst>
                                          <p:attrName>style.visibility</p:attrName>
                                        </p:attrNameLst>
                                      </p:cBhvr>
                                      <p:to>
                                        <p:strVal val="visible"/>
                                      </p:to>
                                    </p:set>
                                    <p:anim calcmode="lin" valueType="num">
                                      <p:cBhvr additive="base">
                                        <p:cTn id="55" dur="500" fill="hold"/>
                                        <p:tgtEl>
                                          <p:spTgt spid="36864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6864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68643">
                                            <p:txEl>
                                              <p:pRg st="9" end="9"/>
                                            </p:txEl>
                                          </p:spTgt>
                                        </p:tgtEl>
                                        <p:attrNameLst>
                                          <p:attrName>style.visibility</p:attrName>
                                        </p:attrNameLst>
                                      </p:cBhvr>
                                      <p:to>
                                        <p:strVal val="visible"/>
                                      </p:to>
                                    </p:set>
                                    <p:anim calcmode="lin" valueType="num">
                                      <p:cBhvr additive="base">
                                        <p:cTn id="61" dur="500" fill="hold"/>
                                        <p:tgtEl>
                                          <p:spTgt spid="36864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6864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68643">
                                            <p:txEl>
                                              <p:pRg st="10" end="10"/>
                                            </p:txEl>
                                          </p:spTgt>
                                        </p:tgtEl>
                                        <p:attrNameLst>
                                          <p:attrName>style.visibility</p:attrName>
                                        </p:attrNameLst>
                                      </p:cBhvr>
                                      <p:to>
                                        <p:strVal val="visible"/>
                                      </p:to>
                                    </p:set>
                                    <p:anim calcmode="lin" valueType="num">
                                      <p:cBhvr additive="base">
                                        <p:cTn id="67" dur="500" fill="hold"/>
                                        <p:tgtEl>
                                          <p:spTgt spid="36864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6864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68643">
                                            <p:txEl>
                                              <p:pRg st="11" end="11"/>
                                            </p:txEl>
                                          </p:spTgt>
                                        </p:tgtEl>
                                        <p:attrNameLst>
                                          <p:attrName>style.visibility</p:attrName>
                                        </p:attrNameLst>
                                      </p:cBhvr>
                                      <p:to>
                                        <p:strVal val="visible"/>
                                      </p:to>
                                    </p:set>
                                    <p:anim calcmode="lin" valueType="num">
                                      <p:cBhvr additive="base">
                                        <p:cTn id="73" dur="500" fill="hold"/>
                                        <p:tgtEl>
                                          <p:spTgt spid="36864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68643">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018582CB-FD1B-204F-BBFD-BFC42DDA5729}"/>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370691" name="Rectangle 3">
            <a:extLst>
              <a:ext uri="{FF2B5EF4-FFF2-40B4-BE49-F238E27FC236}">
                <a16:creationId xmlns:a16="http://schemas.microsoft.com/office/drawing/2014/main" id="{D5E8F222-3851-B747-906C-1822BE5662B9}"/>
              </a:ext>
            </a:extLst>
          </p:cNvPr>
          <p:cNvSpPr>
            <a:spLocks noGrp="1" noChangeArrowheads="1"/>
          </p:cNvSpPr>
          <p:nvPr>
            <p:ph type="body" idx="1"/>
          </p:nvPr>
        </p:nvSpPr>
        <p:spPr>
          <a:xfrm>
            <a:off x="468313" y="765175"/>
            <a:ext cx="8351837" cy="5543550"/>
          </a:xfrm>
        </p:spPr>
        <p:txBody>
          <a:bodyPr/>
          <a:lstStyle/>
          <a:p>
            <a:pPr indent="11113" eaLnBrk="1" hangingPunct="1">
              <a:lnSpc>
                <a:spcPct val="140000"/>
              </a:lnSpc>
            </a:pPr>
            <a:r>
              <a:rPr lang="en-US" altLang="zh-CN" dirty="0"/>
              <a:t>        </a:t>
            </a:r>
            <a:r>
              <a:rPr lang="zh-CN" altLang="en-US" dirty="0"/>
              <a:t>（</a:t>
            </a:r>
            <a:r>
              <a:rPr lang="en-US" altLang="zh-CN" dirty="0"/>
              <a:t>4</a:t>
            </a:r>
            <a:r>
              <a:rPr lang="zh-CN" altLang="en-US" dirty="0"/>
              <a:t>）求广义表的深度。如果广义表是空表，即</a:t>
            </a:r>
            <a:r>
              <a:rPr lang="en-US" altLang="zh-CN" dirty="0"/>
              <a:t>L-&gt;tag==LIST&amp;&amp;L-&gt;</a:t>
            </a:r>
            <a:r>
              <a:rPr lang="en-US" altLang="zh-CN" dirty="0" err="1"/>
              <a:t>ptr.hp</a:t>
            </a:r>
            <a:r>
              <a:rPr lang="en-US" altLang="zh-CN" dirty="0"/>
              <a:t>==NULL</a:t>
            </a:r>
            <a:r>
              <a:rPr lang="zh-CN" altLang="en-US" dirty="0"/>
              <a:t>，则返回</a:t>
            </a:r>
            <a:r>
              <a:rPr lang="en-US" altLang="zh-CN" dirty="0"/>
              <a:t>1</a:t>
            </a:r>
            <a:r>
              <a:rPr lang="zh-CN" altLang="en-US" dirty="0"/>
              <a:t>。如果是原子，即</a:t>
            </a:r>
            <a:r>
              <a:rPr lang="en-US" altLang="zh-CN" dirty="0"/>
              <a:t>L-&gt;tag==ATOM</a:t>
            </a:r>
            <a:r>
              <a:rPr lang="zh-CN" altLang="en-US" dirty="0"/>
              <a:t>，则返回</a:t>
            </a:r>
            <a:r>
              <a:rPr lang="en-US" altLang="zh-CN" dirty="0"/>
              <a:t>0</a:t>
            </a:r>
            <a:r>
              <a:rPr lang="zh-CN" altLang="en-US" dirty="0"/>
              <a:t>。            </a:t>
            </a:r>
          </a:p>
          <a:p>
            <a:pPr indent="11113" eaLnBrk="1" hangingPunct="1">
              <a:lnSpc>
                <a:spcPct val="140000"/>
              </a:lnSpc>
            </a:pPr>
            <a:r>
              <a:rPr lang="zh-CN" altLang="en-US" dirty="0"/>
              <a:t>          如果是一个非空的广义表，则递归调用</a:t>
            </a:r>
            <a:r>
              <a:rPr lang="en-US" altLang="zh-CN" dirty="0" err="1"/>
              <a:t>GlistDepth</a:t>
            </a:r>
            <a:r>
              <a:rPr lang="zh-CN" altLang="en-US" dirty="0"/>
              <a:t>函数求广义表的深度。先用头指针域找到下一层的子表，如果该层还有子表，则继续利用头指针域找到下一层，直到该层次结点为原子或者是空表，返回到上一层，并返回所求深度值。然后在该层中利用表尾指针找到该表的表尾，继续利用表头指针进行扫描，重复执行以上操作，直到所有层都返回。</a:t>
            </a:r>
          </a:p>
        </p:txBody>
      </p:sp>
      <p:sp>
        <p:nvSpPr>
          <p:cNvPr id="104452" name="Rectangle 14">
            <a:extLst>
              <a:ext uri="{FF2B5EF4-FFF2-40B4-BE49-F238E27FC236}">
                <a16:creationId xmlns:a16="http://schemas.microsoft.com/office/drawing/2014/main" id="{72A81842-C5EF-7345-B52B-5D3DFB9A3DB9}"/>
              </a:ext>
            </a:extLst>
          </p:cNvPr>
          <p:cNvSpPr>
            <a:spLocks noChangeArrowheads="1"/>
          </p:cNvSpPr>
          <p:nvPr/>
        </p:nvSpPr>
        <p:spPr bwMode="auto">
          <a:xfrm>
            <a:off x="0" y="2509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4453" name="Rectangle 16">
            <a:extLst>
              <a:ext uri="{FF2B5EF4-FFF2-40B4-BE49-F238E27FC236}">
                <a16:creationId xmlns:a16="http://schemas.microsoft.com/office/drawing/2014/main" id="{56118C1B-B868-D740-BE86-F8B476B0B9EC}"/>
              </a:ext>
            </a:extLst>
          </p:cNvPr>
          <p:cNvSpPr>
            <a:spLocks noChangeArrowheads="1"/>
          </p:cNvSpPr>
          <p:nvPr/>
        </p:nvSpPr>
        <p:spPr bwMode="auto">
          <a:xfrm>
            <a:off x="0"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316193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0691">
                                            <p:txEl>
                                              <p:pRg st="0" end="0"/>
                                            </p:txEl>
                                          </p:spTgt>
                                        </p:tgtEl>
                                        <p:attrNameLst>
                                          <p:attrName>style.visibility</p:attrName>
                                        </p:attrNameLst>
                                      </p:cBhvr>
                                      <p:to>
                                        <p:strVal val="visible"/>
                                      </p:to>
                                    </p:set>
                                    <p:anim calcmode="lin" valueType="num">
                                      <p:cBhvr additive="base">
                                        <p:cTn id="7" dur="500" fill="hold"/>
                                        <p:tgtEl>
                                          <p:spTgt spid="370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0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0691">
                                            <p:txEl>
                                              <p:pRg st="1" end="1"/>
                                            </p:txEl>
                                          </p:spTgt>
                                        </p:tgtEl>
                                        <p:attrNameLst>
                                          <p:attrName>style.visibility</p:attrName>
                                        </p:attrNameLst>
                                      </p:cBhvr>
                                      <p:to>
                                        <p:strVal val="visible"/>
                                      </p:to>
                                    </p:set>
                                    <p:anim calcmode="lin" valueType="num">
                                      <p:cBhvr additive="base">
                                        <p:cTn id="13" dur="500" fill="hold"/>
                                        <p:tgtEl>
                                          <p:spTgt spid="37069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069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691" grpId="0" build="p" bldLvl="2"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C844441-5D0C-8C44-84ED-2C39F5A90E5A}"/>
              </a:ext>
            </a:extLst>
          </p:cNvPr>
          <p:cNvSpPr>
            <a:spLocks noGrp="1" noChangeArrowheads="1"/>
          </p:cNvSpPr>
          <p:nvPr>
            <p:ph type="title"/>
          </p:nvPr>
        </p:nvSpPr>
        <p:spPr>
          <a:xfrm>
            <a:off x="569913" y="265113"/>
            <a:ext cx="8077200" cy="481012"/>
          </a:xfrm>
        </p:spPr>
        <p:txBody>
          <a:bodyPr/>
          <a:lstStyle/>
          <a:p>
            <a:pPr eaLnBrk="1" hangingPunct="1"/>
            <a:r>
              <a:rPr lang="zh-CN" altLang="en-US" dirty="0"/>
              <a:t> 广义表的扩展线性链表表示与实现</a:t>
            </a:r>
          </a:p>
        </p:txBody>
      </p:sp>
      <p:sp>
        <p:nvSpPr>
          <p:cNvPr id="371715" name="Rectangle 3">
            <a:extLst>
              <a:ext uri="{FF2B5EF4-FFF2-40B4-BE49-F238E27FC236}">
                <a16:creationId xmlns:a16="http://schemas.microsoft.com/office/drawing/2014/main" id="{CA2A93FE-EE9D-C043-B4B8-5BA997B1A728}"/>
              </a:ext>
            </a:extLst>
          </p:cNvPr>
          <p:cNvSpPr>
            <a:spLocks noGrp="1" noChangeArrowheads="1"/>
          </p:cNvSpPr>
          <p:nvPr>
            <p:ph type="body" idx="1"/>
          </p:nvPr>
        </p:nvSpPr>
        <p:spPr>
          <a:xfrm>
            <a:off x="684213" y="765175"/>
            <a:ext cx="7848600" cy="5256213"/>
          </a:xfrm>
        </p:spPr>
        <p:txBody>
          <a:bodyPr/>
          <a:lstStyle/>
          <a:p>
            <a:pPr indent="11113" eaLnBrk="1" hangingPunct="1">
              <a:lnSpc>
                <a:spcPct val="100000"/>
              </a:lnSpc>
            </a:pPr>
            <a:r>
              <a:rPr lang="zh-CN" altLang="en-US" sz="2000" dirty="0"/>
              <a:t>求广义表的深度的算法实现如下。</a:t>
            </a:r>
          </a:p>
          <a:p>
            <a:pPr indent="11113" eaLnBrk="1" hangingPunct="1">
              <a:lnSpc>
                <a:spcPct val="100000"/>
              </a:lnSpc>
            </a:pPr>
            <a:r>
              <a:rPr lang="en-US" altLang="zh-CN" sz="2000" dirty="0"/>
              <a:t>int </a:t>
            </a:r>
            <a:r>
              <a:rPr lang="en-US" altLang="zh-CN" sz="2000" dirty="0" err="1"/>
              <a:t>GListDepth</a:t>
            </a:r>
            <a:r>
              <a:rPr lang="en-US" altLang="zh-CN" sz="2000" dirty="0"/>
              <a:t>(</a:t>
            </a:r>
            <a:r>
              <a:rPr lang="en-US" altLang="zh-CN" sz="2000" dirty="0" err="1"/>
              <a:t>GList</a:t>
            </a:r>
            <a:r>
              <a:rPr lang="en-US" altLang="zh-CN" sz="2000" dirty="0"/>
              <a:t> L)</a:t>
            </a:r>
          </a:p>
          <a:p>
            <a:pPr indent="11113" eaLnBrk="1" hangingPunct="1">
              <a:lnSpc>
                <a:spcPct val="100000"/>
              </a:lnSpc>
            </a:pPr>
            <a:r>
              <a:rPr lang="en-US" altLang="zh-CN" sz="2000" dirty="0"/>
              <a:t>{</a:t>
            </a:r>
          </a:p>
          <a:p>
            <a:pPr indent="11113" eaLnBrk="1" hangingPunct="1">
              <a:lnSpc>
                <a:spcPct val="100000"/>
              </a:lnSpc>
            </a:pPr>
            <a:r>
              <a:rPr lang="en-US" altLang="zh-CN" sz="2000" dirty="0"/>
              <a:t>      int </a:t>
            </a:r>
            <a:r>
              <a:rPr lang="en-US" altLang="zh-CN" sz="2000" dirty="0" err="1"/>
              <a:t>max,depth</a:t>
            </a:r>
            <a:r>
              <a:rPr lang="en-US" altLang="zh-CN" sz="2000" dirty="0"/>
              <a:t>;</a:t>
            </a:r>
          </a:p>
          <a:p>
            <a:pPr indent="11113" eaLnBrk="1" hangingPunct="1">
              <a:lnSpc>
                <a:spcPct val="100000"/>
              </a:lnSpc>
            </a:pPr>
            <a:r>
              <a:rPr lang="en-US" altLang="zh-CN" sz="2000" dirty="0"/>
              <a:t>      </a:t>
            </a:r>
            <a:r>
              <a:rPr lang="en-US" altLang="zh-CN" sz="2000" dirty="0" err="1"/>
              <a:t>GLNode</a:t>
            </a:r>
            <a:r>
              <a:rPr lang="en-US" altLang="zh-CN" sz="2000" dirty="0"/>
              <a:t> *p;</a:t>
            </a:r>
          </a:p>
          <a:p>
            <a:pPr indent="11113" eaLnBrk="1" hangingPunct="1">
              <a:lnSpc>
                <a:spcPct val="100000"/>
              </a:lnSpc>
            </a:pPr>
            <a:r>
              <a:rPr lang="en-US" altLang="zh-CN" sz="2000" dirty="0"/>
              <a:t>      if(L-&gt;tag==LIST&amp;&amp;L-&gt;</a:t>
            </a:r>
            <a:r>
              <a:rPr lang="en-US" altLang="zh-CN" sz="2000" dirty="0" err="1"/>
              <a:t>ptr.hp</a:t>
            </a:r>
            <a:r>
              <a:rPr lang="en-US" altLang="zh-CN" sz="2000" dirty="0"/>
              <a:t>==NULL) /*</a:t>
            </a:r>
            <a:r>
              <a:rPr lang="zh-CN" altLang="en-US" sz="2000" dirty="0"/>
              <a:t>广义表为空，返回</a:t>
            </a:r>
            <a:r>
              <a:rPr lang="en-US" altLang="zh-CN" sz="2000" dirty="0"/>
              <a:t>1*/</a:t>
            </a:r>
          </a:p>
          <a:p>
            <a:pPr indent="11113" eaLnBrk="1" hangingPunct="1">
              <a:lnSpc>
                <a:spcPct val="100000"/>
              </a:lnSpc>
            </a:pPr>
            <a:r>
              <a:rPr lang="en-US" altLang="zh-CN" sz="2000" dirty="0"/>
              <a:t>           return 1;</a:t>
            </a:r>
          </a:p>
          <a:p>
            <a:pPr indent="11113" eaLnBrk="1" hangingPunct="1">
              <a:lnSpc>
                <a:spcPct val="100000"/>
              </a:lnSpc>
            </a:pPr>
            <a:r>
              <a:rPr lang="en-US" altLang="zh-CN" sz="2000" dirty="0"/>
              <a:t>      if(L-&gt;tag==ATOM) 		/*</a:t>
            </a:r>
            <a:r>
              <a:rPr lang="zh-CN" altLang="en-US" sz="2000" dirty="0"/>
              <a:t>广义表是原子，返回</a:t>
            </a:r>
            <a:r>
              <a:rPr lang="en-US" altLang="zh-CN" sz="2000" dirty="0"/>
              <a:t>0*/</a:t>
            </a:r>
          </a:p>
          <a:p>
            <a:pPr indent="11113" eaLnBrk="1" hangingPunct="1">
              <a:lnSpc>
                <a:spcPct val="100000"/>
              </a:lnSpc>
            </a:pPr>
            <a:r>
              <a:rPr lang="en-US" altLang="zh-CN" sz="2000" dirty="0"/>
              <a:t>           return 0;</a:t>
            </a:r>
          </a:p>
          <a:p>
            <a:pPr indent="11113" eaLnBrk="1" hangingPunct="1">
              <a:lnSpc>
                <a:spcPct val="100000"/>
              </a:lnSpc>
            </a:pPr>
            <a:r>
              <a:rPr lang="en-US" altLang="zh-CN" sz="2000" dirty="0"/>
              <a:t>      p=L-&gt;</a:t>
            </a:r>
            <a:r>
              <a:rPr lang="en-US" altLang="zh-CN" sz="2000" dirty="0" err="1"/>
              <a:t>ptr.hp</a:t>
            </a:r>
            <a:r>
              <a:rPr lang="en-US" altLang="zh-CN" sz="2000" dirty="0"/>
              <a:t>;</a:t>
            </a:r>
          </a:p>
          <a:p>
            <a:pPr indent="11113" eaLnBrk="1" hangingPunct="1">
              <a:lnSpc>
                <a:spcPct val="100000"/>
              </a:lnSpc>
            </a:pPr>
            <a:r>
              <a:rPr lang="en-US" altLang="zh-CN" sz="2000" dirty="0"/>
              <a:t>      for(max=0;p;p=p-&gt;</a:t>
            </a:r>
            <a:r>
              <a:rPr lang="en-US" altLang="zh-CN" sz="2000" dirty="0" err="1"/>
              <a:t>tp</a:t>
            </a:r>
            <a:r>
              <a:rPr lang="en-US" altLang="zh-CN" sz="2000" dirty="0"/>
              <a:t>) 		/*</a:t>
            </a:r>
            <a:r>
              <a:rPr lang="zh-CN" altLang="en-US" sz="2000" dirty="0"/>
              <a:t>逐层处理广义表*</a:t>
            </a:r>
            <a:r>
              <a:rPr lang="en-US" altLang="zh-CN" sz="2000" dirty="0"/>
              <a:t>/</a:t>
            </a:r>
          </a:p>
          <a:p>
            <a:pPr indent="11113" eaLnBrk="1" hangingPunct="1">
              <a:lnSpc>
                <a:spcPct val="100000"/>
              </a:lnSpc>
            </a:pPr>
            <a:r>
              <a:rPr lang="en-US" altLang="zh-CN" sz="2000" dirty="0"/>
              <a:t>     {</a:t>
            </a:r>
          </a:p>
          <a:p>
            <a:pPr indent="11113" eaLnBrk="1" hangingPunct="1">
              <a:lnSpc>
                <a:spcPct val="100000"/>
              </a:lnSpc>
            </a:pPr>
            <a:r>
              <a:rPr lang="en-US" altLang="zh-CN" sz="2000" dirty="0"/>
              <a:t>          depth=</a:t>
            </a:r>
            <a:r>
              <a:rPr lang="en-US" altLang="zh-CN" sz="2000" dirty="0" err="1"/>
              <a:t>GListDepth</a:t>
            </a:r>
            <a:r>
              <a:rPr lang="en-US" altLang="zh-CN" sz="2000" dirty="0"/>
              <a:t>(p);</a:t>
            </a:r>
          </a:p>
          <a:p>
            <a:pPr indent="11113" eaLnBrk="1" hangingPunct="1">
              <a:lnSpc>
                <a:spcPct val="100000"/>
              </a:lnSpc>
            </a:pPr>
            <a:r>
              <a:rPr lang="en-US" altLang="zh-CN" sz="2000" dirty="0"/>
              <a:t>          if(max&lt;depth)</a:t>
            </a:r>
          </a:p>
          <a:p>
            <a:pPr indent="11113" eaLnBrk="1" hangingPunct="1">
              <a:lnSpc>
                <a:spcPct val="100000"/>
              </a:lnSpc>
            </a:pPr>
            <a:r>
              <a:rPr lang="en-US" altLang="zh-CN" sz="2000" dirty="0"/>
              <a:t>               max=depth;</a:t>
            </a:r>
          </a:p>
          <a:p>
            <a:pPr indent="11113" eaLnBrk="1" hangingPunct="1">
              <a:lnSpc>
                <a:spcPct val="100000"/>
              </a:lnSpc>
            </a:pPr>
            <a:r>
              <a:rPr lang="en-US" altLang="zh-CN" sz="2000" dirty="0"/>
              <a:t>     }</a:t>
            </a:r>
          </a:p>
          <a:p>
            <a:pPr indent="11113" eaLnBrk="1" hangingPunct="1">
              <a:lnSpc>
                <a:spcPct val="100000"/>
              </a:lnSpc>
            </a:pPr>
            <a:r>
              <a:rPr lang="en-US" altLang="zh-CN" sz="2000" dirty="0"/>
              <a:t>     return max+1;</a:t>
            </a:r>
          </a:p>
          <a:p>
            <a:pPr indent="11113" eaLnBrk="1" hangingPunct="1">
              <a:lnSpc>
                <a:spcPct val="100000"/>
              </a:lnSpc>
            </a:pPr>
            <a:r>
              <a:rPr lang="en-US" altLang="zh-CN" sz="2000" dirty="0"/>
              <a:t>}</a:t>
            </a:r>
          </a:p>
        </p:txBody>
      </p:sp>
      <p:sp>
        <p:nvSpPr>
          <p:cNvPr id="105476" name="Rectangle 9">
            <a:extLst>
              <a:ext uri="{FF2B5EF4-FFF2-40B4-BE49-F238E27FC236}">
                <a16:creationId xmlns:a16="http://schemas.microsoft.com/office/drawing/2014/main" id="{57DB3842-60B7-634E-8DB0-DFB8B1B224E6}"/>
              </a:ext>
            </a:extLst>
          </p:cNvPr>
          <p:cNvSpPr>
            <a:spLocks noChangeArrowheads="1"/>
          </p:cNvSpPr>
          <p:nvPr/>
        </p:nvSpPr>
        <p:spPr bwMode="auto">
          <a:xfrm>
            <a:off x="0" y="2457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5477" name="Rectangle 11">
            <a:extLst>
              <a:ext uri="{FF2B5EF4-FFF2-40B4-BE49-F238E27FC236}">
                <a16:creationId xmlns:a16="http://schemas.microsoft.com/office/drawing/2014/main" id="{F9BF28AE-D301-F645-B5CD-D3F6786A191F}"/>
              </a:ext>
            </a:extLst>
          </p:cNvPr>
          <p:cNvSpPr>
            <a:spLocks noChangeArrowheads="1"/>
          </p:cNvSpPr>
          <p:nvPr/>
        </p:nvSpPr>
        <p:spPr bwMode="auto">
          <a:xfrm>
            <a:off x="0" y="2957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673492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71715">
                                            <p:txEl>
                                              <p:pRg st="0" end="0"/>
                                            </p:txEl>
                                          </p:spTgt>
                                        </p:tgtEl>
                                        <p:attrNameLst>
                                          <p:attrName>style.visibility</p:attrName>
                                        </p:attrNameLst>
                                      </p:cBhvr>
                                      <p:to>
                                        <p:strVal val="visible"/>
                                      </p:to>
                                    </p:set>
                                    <p:anim calcmode="lin" valueType="num">
                                      <p:cBhvr additive="base">
                                        <p:cTn id="7" dur="500" fill="hold"/>
                                        <p:tgtEl>
                                          <p:spTgt spid="3717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717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71715">
                                            <p:txEl>
                                              <p:pRg st="1" end="1"/>
                                            </p:txEl>
                                          </p:spTgt>
                                        </p:tgtEl>
                                        <p:attrNameLst>
                                          <p:attrName>style.visibility</p:attrName>
                                        </p:attrNameLst>
                                      </p:cBhvr>
                                      <p:to>
                                        <p:strVal val="visible"/>
                                      </p:to>
                                    </p:set>
                                    <p:anim calcmode="lin" valueType="num">
                                      <p:cBhvr additive="base">
                                        <p:cTn id="13" dur="500" fill="hold"/>
                                        <p:tgtEl>
                                          <p:spTgt spid="37171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717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71715">
                                            <p:txEl>
                                              <p:pRg st="2" end="2"/>
                                            </p:txEl>
                                          </p:spTgt>
                                        </p:tgtEl>
                                        <p:attrNameLst>
                                          <p:attrName>style.visibility</p:attrName>
                                        </p:attrNameLst>
                                      </p:cBhvr>
                                      <p:to>
                                        <p:strVal val="visible"/>
                                      </p:to>
                                    </p:set>
                                    <p:anim calcmode="lin" valueType="num">
                                      <p:cBhvr additive="base">
                                        <p:cTn id="19" dur="500" fill="hold"/>
                                        <p:tgtEl>
                                          <p:spTgt spid="37171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717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71715">
                                            <p:txEl>
                                              <p:pRg st="3" end="3"/>
                                            </p:txEl>
                                          </p:spTgt>
                                        </p:tgtEl>
                                        <p:attrNameLst>
                                          <p:attrName>style.visibility</p:attrName>
                                        </p:attrNameLst>
                                      </p:cBhvr>
                                      <p:to>
                                        <p:strVal val="visible"/>
                                      </p:to>
                                    </p:set>
                                    <p:anim calcmode="lin" valueType="num">
                                      <p:cBhvr additive="base">
                                        <p:cTn id="25" dur="500" fill="hold"/>
                                        <p:tgtEl>
                                          <p:spTgt spid="37171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717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71715">
                                            <p:txEl>
                                              <p:pRg st="4" end="4"/>
                                            </p:txEl>
                                          </p:spTgt>
                                        </p:tgtEl>
                                        <p:attrNameLst>
                                          <p:attrName>style.visibility</p:attrName>
                                        </p:attrNameLst>
                                      </p:cBhvr>
                                      <p:to>
                                        <p:strVal val="visible"/>
                                      </p:to>
                                    </p:set>
                                    <p:anim calcmode="lin" valueType="num">
                                      <p:cBhvr additive="base">
                                        <p:cTn id="31" dur="500" fill="hold"/>
                                        <p:tgtEl>
                                          <p:spTgt spid="37171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7171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71715">
                                            <p:txEl>
                                              <p:pRg st="5" end="5"/>
                                            </p:txEl>
                                          </p:spTgt>
                                        </p:tgtEl>
                                        <p:attrNameLst>
                                          <p:attrName>style.visibility</p:attrName>
                                        </p:attrNameLst>
                                      </p:cBhvr>
                                      <p:to>
                                        <p:strVal val="visible"/>
                                      </p:to>
                                    </p:set>
                                    <p:anim calcmode="lin" valueType="num">
                                      <p:cBhvr additive="base">
                                        <p:cTn id="37" dur="500" fill="hold"/>
                                        <p:tgtEl>
                                          <p:spTgt spid="37171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717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71715">
                                            <p:txEl>
                                              <p:pRg st="6" end="6"/>
                                            </p:txEl>
                                          </p:spTgt>
                                        </p:tgtEl>
                                        <p:attrNameLst>
                                          <p:attrName>style.visibility</p:attrName>
                                        </p:attrNameLst>
                                      </p:cBhvr>
                                      <p:to>
                                        <p:strVal val="visible"/>
                                      </p:to>
                                    </p:set>
                                    <p:anim calcmode="lin" valueType="num">
                                      <p:cBhvr additive="base">
                                        <p:cTn id="43" dur="500" fill="hold"/>
                                        <p:tgtEl>
                                          <p:spTgt spid="37171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7171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71715">
                                            <p:txEl>
                                              <p:pRg st="7" end="7"/>
                                            </p:txEl>
                                          </p:spTgt>
                                        </p:tgtEl>
                                        <p:attrNameLst>
                                          <p:attrName>style.visibility</p:attrName>
                                        </p:attrNameLst>
                                      </p:cBhvr>
                                      <p:to>
                                        <p:strVal val="visible"/>
                                      </p:to>
                                    </p:set>
                                    <p:anim calcmode="lin" valueType="num">
                                      <p:cBhvr additive="base">
                                        <p:cTn id="49" dur="500" fill="hold"/>
                                        <p:tgtEl>
                                          <p:spTgt spid="37171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717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71715">
                                            <p:txEl>
                                              <p:pRg st="8" end="8"/>
                                            </p:txEl>
                                          </p:spTgt>
                                        </p:tgtEl>
                                        <p:attrNameLst>
                                          <p:attrName>style.visibility</p:attrName>
                                        </p:attrNameLst>
                                      </p:cBhvr>
                                      <p:to>
                                        <p:strVal val="visible"/>
                                      </p:to>
                                    </p:set>
                                    <p:anim calcmode="lin" valueType="num">
                                      <p:cBhvr additive="base">
                                        <p:cTn id="55" dur="500" fill="hold"/>
                                        <p:tgtEl>
                                          <p:spTgt spid="37171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7171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71715">
                                            <p:txEl>
                                              <p:pRg st="9" end="9"/>
                                            </p:txEl>
                                          </p:spTgt>
                                        </p:tgtEl>
                                        <p:attrNameLst>
                                          <p:attrName>style.visibility</p:attrName>
                                        </p:attrNameLst>
                                      </p:cBhvr>
                                      <p:to>
                                        <p:strVal val="visible"/>
                                      </p:to>
                                    </p:set>
                                    <p:anim calcmode="lin" valueType="num">
                                      <p:cBhvr additive="base">
                                        <p:cTn id="61" dur="500" fill="hold"/>
                                        <p:tgtEl>
                                          <p:spTgt spid="37171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7171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71715">
                                            <p:txEl>
                                              <p:pRg st="10" end="10"/>
                                            </p:txEl>
                                          </p:spTgt>
                                        </p:tgtEl>
                                        <p:attrNameLst>
                                          <p:attrName>style.visibility</p:attrName>
                                        </p:attrNameLst>
                                      </p:cBhvr>
                                      <p:to>
                                        <p:strVal val="visible"/>
                                      </p:to>
                                    </p:set>
                                    <p:anim calcmode="lin" valueType="num">
                                      <p:cBhvr additive="base">
                                        <p:cTn id="67" dur="500" fill="hold"/>
                                        <p:tgtEl>
                                          <p:spTgt spid="37171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7171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71715">
                                            <p:txEl>
                                              <p:pRg st="11" end="11"/>
                                            </p:txEl>
                                          </p:spTgt>
                                        </p:tgtEl>
                                        <p:attrNameLst>
                                          <p:attrName>style.visibility</p:attrName>
                                        </p:attrNameLst>
                                      </p:cBhvr>
                                      <p:to>
                                        <p:strVal val="visible"/>
                                      </p:to>
                                    </p:set>
                                    <p:anim calcmode="lin" valueType="num">
                                      <p:cBhvr additive="base">
                                        <p:cTn id="73" dur="500" fill="hold"/>
                                        <p:tgtEl>
                                          <p:spTgt spid="37171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7171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71715">
                                            <p:txEl>
                                              <p:pRg st="12" end="12"/>
                                            </p:txEl>
                                          </p:spTgt>
                                        </p:tgtEl>
                                        <p:attrNameLst>
                                          <p:attrName>style.visibility</p:attrName>
                                        </p:attrNameLst>
                                      </p:cBhvr>
                                      <p:to>
                                        <p:strVal val="visible"/>
                                      </p:to>
                                    </p:set>
                                    <p:anim calcmode="lin" valueType="num">
                                      <p:cBhvr additive="base">
                                        <p:cTn id="79" dur="500" fill="hold"/>
                                        <p:tgtEl>
                                          <p:spTgt spid="371715">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7171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71715">
                                            <p:txEl>
                                              <p:pRg st="13" end="13"/>
                                            </p:txEl>
                                          </p:spTgt>
                                        </p:tgtEl>
                                        <p:attrNameLst>
                                          <p:attrName>style.visibility</p:attrName>
                                        </p:attrNameLst>
                                      </p:cBhvr>
                                      <p:to>
                                        <p:strVal val="visible"/>
                                      </p:to>
                                    </p:set>
                                    <p:anim calcmode="lin" valueType="num">
                                      <p:cBhvr additive="base">
                                        <p:cTn id="85" dur="500" fill="hold"/>
                                        <p:tgtEl>
                                          <p:spTgt spid="371715">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7171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71715">
                                            <p:txEl>
                                              <p:pRg st="14" end="14"/>
                                            </p:txEl>
                                          </p:spTgt>
                                        </p:tgtEl>
                                        <p:attrNameLst>
                                          <p:attrName>style.visibility</p:attrName>
                                        </p:attrNameLst>
                                      </p:cBhvr>
                                      <p:to>
                                        <p:strVal val="visible"/>
                                      </p:to>
                                    </p:set>
                                    <p:anim calcmode="lin" valueType="num">
                                      <p:cBhvr additive="base">
                                        <p:cTn id="91" dur="500" fill="hold"/>
                                        <p:tgtEl>
                                          <p:spTgt spid="371715">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7171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71715">
                                            <p:txEl>
                                              <p:pRg st="15" end="15"/>
                                            </p:txEl>
                                          </p:spTgt>
                                        </p:tgtEl>
                                        <p:attrNameLst>
                                          <p:attrName>style.visibility</p:attrName>
                                        </p:attrNameLst>
                                      </p:cBhvr>
                                      <p:to>
                                        <p:strVal val="visible"/>
                                      </p:to>
                                    </p:set>
                                    <p:anim calcmode="lin" valueType="num">
                                      <p:cBhvr additive="base">
                                        <p:cTn id="97" dur="500" fill="hold"/>
                                        <p:tgtEl>
                                          <p:spTgt spid="371715">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7171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71715">
                                            <p:txEl>
                                              <p:pRg st="16" end="16"/>
                                            </p:txEl>
                                          </p:spTgt>
                                        </p:tgtEl>
                                        <p:attrNameLst>
                                          <p:attrName>style.visibility</p:attrName>
                                        </p:attrNameLst>
                                      </p:cBhvr>
                                      <p:to>
                                        <p:strVal val="visible"/>
                                      </p:to>
                                    </p:set>
                                    <p:anim calcmode="lin" valueType="num">
                                      <p:cBhvr additive="base">
                                        <p:cTn id="103" dur="500" fill="hold"/>
                                        <p:tgtEl>
                                          <p:spTgt spid="371715">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7171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71715">
                                            <p:txEl>
                                              <p:pRg st="17" end="17"/>
                                            </p:txEl>
                                          </p:spTgt>
                                        </p:tgtEl>
                                        <p:attrNameLst>
                                          <p:attrName>style.visibility</p:attrName>
                                        </p:attrNameLst>
                                      </p:cBhvr>
                                      <p:to>
                                        <p:strVal val="visible"/>
                                      </p:to>
                                    </p:set>
                                    <p:anim calcmode="lin" valueType="num">
                                      <p:cBhvr additive="base">
                                        <p:cTn id="109" dur="500" fill="hold"/>
                                        <p:tgtEl>
                                          <p:spTgt spid="371715">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71715">
                                            <p:txEl>
                                              <p:pRg st="17" end="1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A24F5-1A5F-7248-907E-D8284B4D85AD}"/>
              </a:ext>
            </a:extLst>
          </p:cNvPr>
          <p:cNvSpPr>
            <a:spLocks noGrp="1"/>
          </p:cNvSpPr>
          <p:nvPr>
            <p:ph idx="1"/>
          </p:nvPr>
        </p:nvSpPr>
        <p:spPr/>
        <p:txBody>
          <a:bodyPr/>
          <a:lstStyle/>
          <a:p>
            <a:pPr marL="0" indent="0" eaLnBrk="1" hangingPunct="1">
              <a:lnSpc>
                <a:spcPct val="150000"/>
              </a:lnSpc>
            </a:pPr>
            <a:r>
              <a:rPr lang="zh-CN" altLang="en-US" dirty="0"/>
              <a:t>（</a:t>
            </a:r>
            <a:r>
              <a:rPr lang="en-US" altLang="zh-CN" dirty="0"/>
              <a:t>9</a:t>
            </a:r>
            <a:r>
              <a:rPr lang="zh-CN" altLang="en-US" dirty="0"/>
              <a:t>）</a:t>
            </a:r>
            <a:r>
              <a:rPr lang="en-US" altLang="zh-CN" dirty="0" err="1"/>
              <a:t>SubString</a:t>
            </a:r>
            <a:r>
              <a:rPr lang="en-US" altLang="zh-CN" dirty="0"/>
              <a:t>(&amp;</a:t>
            </a:r>
            <a:r>
              <a:rPr lang="en-US" altLang="zh-CN" dirty="0" err="1"/>
              <a:t>Sub,S,pos,len</a:t>
            </a:r>
            <a:r>
              <a:rPr lang="en-US" altLang="zh-CN" dirty="0"/>
              <a:t>)</a:t>
            </a:r>
            <a:r>
              <a:rPr lang="zh-CN" altLang="en-US" dirty="0"/>
              <a:t>：截取子串。截取串</a:t>
            </a:r>
            <a:r>
              <a:rPr lang="en-US" altLang="zh-CN" dirty="0"/>
              <a:t>S</a:t>
            </a:r>
            <a:r>
              <a:rPr lang="zh-CN" altLang="en-US" dirty="0"/>
              <a:t>中从第</a:t>
            </a:r>
            <a:r>
              <a:rPr lang="en-US" altLang="zh-CN" dirty="0"/>
              <a:t>pos</a:t>
            </a:r>
            <a:r>
              <a:rPr lang="zh-CN" altLang="en-US" dirty="0"/>
              <a:t>个字符开始，长度为</a:t>
            </a:r>
            <a:r>
              <a:rPr lang="en-US" altLang="zh-CN" dirty="0" err="1"/>
              <a:t>len</a:t>
            </a:r>
            <a:r>
              <a:rPr lang="zh-CN" altLang="en-US" dirty="0"/>
              <a:t>的连续字符，并赋值给</a:t>
            </a:r>
            <a:r>
              <a:rPr lang="en-US" altLang="zh-CN" dirty="0"/>
              <a:t>Sub</a:t>
            </a:r>
            <a:r>
              <a:rPr lang="zh-CN" altLang="en-US" dirty="0"/>
              <a:t>。截取成功返回</a:t>
            </a:r>
            <a:r>
              <a:rPr lang="en-US" altLang="zh-CN" dirty="0"/>
              <a:t>1</a:t>
            </a:r>
            <a:r>
              <a:rPr lang="zh-CN" altLang="en-US" dirty="0"/>
              <a:t>，否则返回</a:t>
            </a:r>
            <a:r>
              <a:rPr lang="en-US" altLang="zh-CN" dirty="0"/>
              <a:t>0</a:t>
            </a:r>
            <a:r>
              <a:rPr lang="zh-CN" altLang="en-US" dirty="0"/>
              <a:t>。</a:t>
            </a:r>
          </a:p>
          <a:p>
            <a:pPr marL="0" indent="0" eaLnBrk="1" hangingPunct="1">
              <a:lnSpc>
                <a:spcPct val="150000"/>
              </a:lnSpc>
            </a:pPr>
            <a:r>
              <a:rPr lang="zh-CN" altLang="en-US" dirty="0"/>
              <a:t>例如，</a:t>
            </a:r>
            <a:r>
              <a:rPr lang="zh-CN" altLang="zh-CN" dirty="0"/>
              <a:t>如果将串</a:t>
            </a:r>
            <a:r>
              <a:rPr lang="en-US" altLang="zh-CN" dirty="0"/>
              <a:t>S</a:t>
            </a:r>
            <a:r>
              <a:rPr lang="zh-CN" altLang="zh-CN" dirty="0"/>
              <a:t>中的第</a:t>
            </a:r>
            <a:r>
              <a:rPr lang="en-US" altLang="zh-CN" dirty="0"/>
              <a:t>8</a:t>
            </a:r>
            <a:r>
              <a:rPr lang="zh-CN" altLang="zh-CN" dirty="0"/>
              <a:t>个字符开始，长度为</a:t>
            </a:r>
            <a:r>
              <a:rPr lang="en-US" altLang="zh-CN" dirty="0"/>
              <a:t>4</a:t>
            </a:r>
            <a:r>
              <a:rPr lang="zh-CN" altLang="zh-CN" dirty="0"/>
              <a:t>的字符串赋给</a:t>
            </a:r>
            <a:r>
              <a:rPr lang="en-US" altLang="zh-CN" dirty="0"/>
              <a:t>Sub</a:t>
            </a:r>
            <a:r>
              <a:rPr lang="zh-CN" altLang="zh-CN" dirty="0"/>
              <a:t>，即</a:t>
            </a:r>
            <a:r>
              <a:rPr lang="en-US" altLang="zh-CN" dirty="0" err="1"/>
              <a:t>SubString</a:t>
            </a:r>
            <a:r>
              <a:rPr lang="en-US" altLang="zh-CN" dirty="0"/>
              <a:t>(Sub,S,8,4)</a:t>
            </a:r>
            <a:r>
              <a:rPr lang="zh-CN" altLang="zh-CN" dirty="0"/>
              <a:t>，则</a:t>
            </a:r>
            <a:r>
              <a:rPr lang="en-US" altLang="zh-CN" dirty="0"/>
              <a:t>Sub=”from”</a:t>
            </a:r>
            <a:r>
              <a:rPr lang="zh-CN" altLang="zh-CN" dirty="0"/>
              <a:t>。</a:t>
            </a:r>
            <a:endParaRPr lang="en-US" altLang="zh-CN" dirty="0"/>
          </a:p>
          <a:p>
            <a:pPr marL="0" indent="0" eaLnBrk="1" hangingPunct="1">
              <a:lnSpc>
                <a:spcPct val="150000"/>
              </a:lnSpc>
            </a:pPr>
            <a:r>
              <a:rPr lang="zh-CN" altLang="en-US" dirty="0"/>
              <a:t>（</a:t>
            </a:r>
            <a:r>
              <a:rPr lang="en-US" altLang="zh-CN" dirty="0"/>
              <a:t>10</a:t>
            </a:r>
            <a:r>
              <a:rPr lang="zh-CN" altLang="en-US" dirty="0"/>
              <a:t>）</a:t>
            </a:r>
            <a:r>
              <a:rPr lang="en-US" altLang="zh-CN" dirty="0" err="1"/>
              <a:t>StrReplace</a:t>
            </a:r>
            <a:r>
              <a:rPr lang="en-US" altLang="zh-CN" dirty="0"/>
              <a:t>(&amp;S,T,V)</a:t>
            </a:r>
            <a:r>
              <a:rPr lang="zh-CN" altLang="en-US" dirty="0"/>
              <a:t>：串的替换。如果串</a:t>
            </a:r>
            <a:r>
              <a:rPr lang="en-US" altLang="zh-CN" dirty="0"/>
              <a:t>S</a:t>
            </a:r>
            <a:r>
              <a:rPr lang="zh-CN" altLang="en-US" dirty="0"/>
              <a:t>中存在子串</a:t>
            </a:r>
            <a:r>
              <a:rPr lang="en-US" altLang="zh-CN" dirty="0"/>
              <a:t>T</a:t>
            </a:r>
            <a:r>
              <a:rPr lang="zh-CN" altLang="en-US" dirty="0"/>
              <a:t>，则用</a:t>
            </a:r>
            <a:r>
              <a:rPr lang="en-US" altLang="zh-CN" dirty="0"/>
              <a:t>V</a:t>
            </a:r>
            <a:r>
              <a:rPr lang="zh-CN" altLang="en-US" dirty="0"/>
              <a:t>替换串</a:t>
            </a:r>
            <a:r>
              <a:rPr lang="en-US" altLang="zh-CN" dirty="0"/>
              <a:t>S</a:t>
            </a:r>
            <a:r>
              <a:rPr lang="zh-CN" altLang="en-US" dirty="0"/>
              <a:t>中的所有子串</a:t>
            </a:r>
            <a:r>
              <a:rPr lang="en-US" altLang="zh-CN" dirty="0"/>
              <a:t>T</a:t>
            </a:r>
            <a:r>
              <a:rPr lang="zh-CN" altLang="en-US" dirty="0"/>
              <a:t>。替换操作成功，返回</a:t>
            </a:r>
            <a:r>
              <a:rPr lang="en-US" altLang="zh-CN" dirty="0"/>
              <a:t>1</a:t>
            </a:r>
            <a:r>
              <a:rPr lang="zh-CN" altLang="en-US" dirty="0"/>
              <a:t>；否则，返回</a:t>
            </a:r>
            <a:r>
              <a:rPr lang="en-US" altLang="zh-CN" dirty="0"/>
              <a:t>0</a:t>
            </a:r>
            <a:r>
              <a:rPr lang="zh-CN" altLang="en-US" dirty="0"/>
              <a:t>。 </a:t>
            </a:r>
          </a:p>
          <a:p>
            <a:endParaRPr lang="en-US" dirty="0"/>
          </a:p>
        </p:txBody>
      </p:sp>
      <p:sp>
        <p:nvSpPr>
          <p:cNvPr id="4" name="Title 1">
            <a:extLst>
              <a:ext uri="{FF2B5EF4-FFF2-40B4-BE49-F238E27FC236}">
                <a16:creationId xmlns:a16="http://schemas.microsoft.com/office/drawing/2014/main" id="{741C5AF6-688D-E548-929D-9F306E31B523}"/>
              </a:ext>
            </a:extLst>
          </p:cNvPr>
          <p:cNvSpPr>
            <a:spLocks noGrp="1"/>
          </p:cNvSpPr>
          <p:nvPr>
            <p:ph type="title"/>
          </p:nvPr>
        </p:nvSpPr>
        <p:spPr>
          <a:xfrm>
            <a:off x="844171" y="235957"/>
            <a:ext cx="6400800" cy="456739"/>
          </a:xfrm>
        </p:spPr>
        <p:txBody>
          <a:bodyPr/>
          <a:lstStyle/>
          <a:p>
            <a:r>
              <a:rPr lang="zh-CN" altLang="en-US" dirty="0"/>
              <a:t>串的基本操作</a:t>
            </a:r>
            <a:endParaRPr lang="en-US" dirty="0"/>
          </a:p>
        </p:txBody>
      </p:sp>
    </p:spTree>
    <p:extLst>
      <p:ext uri="{BB962C8B-B14F-4D97-AF65-F5344CB8AC3E}">
        <p14:creationId xmlns:p14="http://schemas.microsoft.com/office/powerpoint/2010/main" val="170928323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7DBE3BCB-8748-A04C-9044-CC972E922D55}"/>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106499" name="Rectangle 3">
            <a:extLst>
              <a:ext uri="{FF2B5EF4-FFF2-40B4-BE49-F238E27FC236}">
                <a16:creationId xmlns:a16="http://schemas.microsoft.com/office/drawing/2014/main" id="{83DF6D2F-283F-4444-AD30-40B784CBE43C}"/>
              </a:ext>
            </a:extLst>
          </p:cNvPr>
          <p:cNvSpPr>
            <a:spLocks noGrp="1" noChangeArrowheads="1"/>
          </p:cNvSpPr>
          <p:nvPr>
            <p:ph type="body" idx="1"/>
          </p:nvPr>
        </p:nvSpPr>
        <p:spPr>
          <a:xfrm>
            <a:off x="395288" y="765175"/>
            <a:ext cx="8208962" cy="5543550"/>
          </a:xfrm>
        </p:spPr>
        <p:txBody>
          <a:bodyPr/>
          <a:lstStyle/>
          <a:p>
            <a:pPr eaLnBrk="1" hangingPunct="1">
              <a:lnSpc>
                <a:spcPct val="100000"/>
              </a:lnSpc>
            </a:pPr>
            <a:r>
              <a:rPr lang="zh-CN" altLang="en-US" sz="1600" dirty="0"/>
              <a:t>（</a:t>
            </a:r>
            <a:r>
              <a:rPr lang="en-US" altLang="zh-CN" sz="1600" dirty="0"/>
              <a:t>5</a:t>
            </a:r>
            <a:r>
              <a:rPr lang="zh-CN" altLang="en-US" sz="1600" dirty="0"/>
              <a:t>）复制广义表。</a:t>
            </a:r>
          </a:p>
          <a:p>
            <a:pPr eaLnBrk="1" hangingPunct="1">
              <a:lnSpc>
                <a:spcPct val="100000"/>
              </a:lnSpc>
            </a:pPr>
            <a:r>
              <a:rPr lang="zh-CN" altLang="en-US" sz="1600" dirty="0"/>
              <a:t>   </a:t>
            </a:r>
            <a:r>
              <a:rPr lang="en-US" altLang="zh-CN" sz="1600" dirty="0"/>
              <a:t>void </a:t>
            </a:r>
            <a:r>
              <a:rPr lang="en-US" altLang="zh-CN" sz="1600" dirty="0" err="1"/>
              <a:t>CopyList</a:t>
            </a:r>
            <a:r>
              <a:rPr lang="en-US" altLang="zh-CN" sz="1600" dirty="0"/>
              <a:t>(</a:t>
            </a:r>
            <a:r>
              <a:rPr lang="en-US" altLang="zh-CN" sz="1600" dirty="0" err="1"/>
              <a:t>GList</a:t>
            </a:r>
            <a:r>
              <a:rPr lang="en-US" altLang="zh-CN" sz="1600" dirty="0"/>
              <a:t> *</a:t>
            </a:r>
            <a:r>
              <a:rPr lang="en-US" altLang="zh-CN" sz="1600" dirty="0" err="1"/>
              <a:t>T,GList</a:t>
            </a:r>
            <a:r>
              <a:rPr lang="en-US" altLang="zh-CN" sz="1600" dirty="0"/>
              <a:t> L)</a:t>
            </a:r>
          </a:p>
          <a:p>
            <a:pPr eaLnBrk="1" hangingPunct="1">
              <a:lnSpc>
                <a:spcPct val="100000"/>
              </a:lnSpc>
            </a:pPr>
            <a:r>
              <a:rPr lang="en-US" altLang="zh-CN" sz="1600" dirty="0"/>
              <a:t>   {</a:t>
            </a:r>
          </a:p>
          <a:p>
            <a:pPr eaLnBrk="1" hangingPunct="1">
              <a:lnSpc>
                <a:spcPct val="100000"/>
              </a:lnSpc>
            </a:pPr>
            <a:r>
              <a:rPr lang="en-US" altLang="zh-CN" sz="1600" dirty="0"/>
              <a:t>	   if(!L) 				/*</a:t>
            </a:r>
            <a:r>
              <a:rPr lang="zh-CN" altLang="en-US" sz="1600" dirty="0"/>
              <a:t>如果广义表为空，则</a:t>
            </a:r>
            <a:r>
              <a:rPr lang="en-US" altLang="zh-CN" sz="1600" dirty="0"/>
              <a:t>T</a:t>
            </a:r>
            <a:r>
              <a:rPr lang="zh-CN" altLang="en-US" sz="1600" dirty="0"/>
              <a:t>为空表*</a:t>
            </a:r>
            <a:r>
              <a:rPr lang="en-US" altLang="zh-CN" sz="1600" dirty="0"/>
              <a:t>/</a:t>
            </a:r>
          </a:p>
          <a:p>
            <a:pPr eaLnBrk="1" hangingPunct="1">
              <a:lnSpc>
                <a:spcPct val="100000"/>
              </a:lnSpc>
            </a:pPr>
            <a:r>
              <a:rPr lang="en-US" altLang="zh-CN" sz="1600" dirty="0"/>
              <a:t>		*T=NULL;</a:t>
            </a:r>
          </a:p>
          <a:p>
            <a:pPr eaLnBrk="1" hangingPunct="1">
              <a:lnSpc>
                <a:spcPct val="100000"/>
              </a:lnSpc>
            </a:pPr>
            <a:r>
              <a:rPr lang="en-US" altLang="zh-CN" sz="1600" dirty="0"/>
              <a:t>	   else</a:t>
            </a:r>
          </a:p>
          <a:p>
            <a:pPr eaLnBrk="1" hangingPunct="1">
              <a:lnSpc>
                <a:spcPct val="100000"/>
              </a:lnSpc>
            </a:pPr>
            <a:r>
              <a:rPr lang="en-US" altLang="zh-CN" sz="1600" dirty="0"/>
              <a:t>	  {</a:t>
            </a:r>
          </a:p>
          <a:p>
            <a:pPr eaLnBrk="1" hangingPunct="1">
              <a:lnSpc>
                <a:spcPct val="100000"/>
              </a:lnSpc>
            </a:pPr>
            <a:r>
              <a:rPr lang="en-US" altLang="zh-CN" sz="1600" dirty="0"/>
              <a:t>		*T=(</a:t>
            </a:r>
            <a:r>
              <a:rPr lang="en-US" altLang="zh-CN" sz="1600" dirty="0" err="1"/>
              <a:t>GList</a:t>
            </a:r>
            <a:r>
              <a:rPr lang="en-US" altLang="zh-CN" sz="1600" dirty="0"/>
              <a:t>)malloc(</a:t>
            </a:r>
            <a:r>
              <a:rPr lang="en-US" altLang="zh-CN" sz="1600" dirty="0" err="1"/>
              <a:t>sizeof</a:t>
            </a:r>
            <a:r>
              <a:rPr lang="en-US" altLang="zh-CN" sz="1600" dirty="0"/>
              <a:t>(</a:t>
            </a:r>
            <a:r>
              <a:rPr lang="en-US" altLang="zh-CN" sz="1600" dirty="0" err="1"/>
              <a:t>GLNode</a:t>
            </a:r>
            <a:r>
              <a:rPr lang="en-US" altLang="zh-CN" sz="1600" dirty="0"/>
              <a:t>)); /*</a:t>
            </a:r>
            <a:r>
              <a:rPr lang="zh-CN" altLang="en-US" sz="1600" dirty="0"/>
              <a:t>表</a:t>
            </a:r>
            <a:r>
              <a:rPr lang="en-US" altLang="zh-CN" sz="1600" dirty="0"/>
              <a:t>L</a:t>
            </a:r>
            <a:r>
              <a:rPr lang="zh-CN" altLang="en-US" sz="1600" dirty="0"/>
              <a:t>不空，为</a:t>
            </a:r>
            <a:r>
              <a:rPr lang="en-US" altLang="zh-CN" sz="1600" dirty="0"/>
              <a:t>T</a:t>
            </a:r>
            <a:r>
              <a:rPr lang="zh-CN" altLang="en-US" sz="1600" dirty="0"/>
              <a:t>建立一个表结点*</a:t>
            </a:r>
            <a:r>
              <a:rPr lang="en-US" altLang="zh-CN" sz="1600" dirty="0"/>
              <a:t>/</a:t>
            </a:r>
          </a:p>
          <a:p>
            <a:pPr eaLnBrk="1" hangingPunct="1">
              <a:lnSpc>
                <a:spcPct val="100000"/>
              </a:lnSpc>
            </a:pPr>
            <a:r>
              <a:rPr lang="en-US" altLang="zh-CN" sz="1600" dirty="0"/>
              <a:t>		if(*T==NULL)</a:t>
            </a:r>
          </a:p>
          <a:p>
            <a:pPr eaLnBrk="1" hangingPunct="1">
              <a:lnSpc>
                <a:spcPct val="100000"/>
              </a:lnSpc>
            </a:pPr>
            <a:r>
              <a:rPr lang="en-US" altLang="zh-CN" sz="1600" dirty="0"/>
              <a:t>			exit(-1);</a:t>
            </a:r>
          </a:p>
          <a:p>
            <a:pPr eaLnBrk="1" hangingPunct="1">
              <a:lnSpc>
                <a:spcPct val="100000"/>
              </a:lnSpc>
            </a:pPr>
            <a:r>
              <a:rPr lang="en-US" altLang="zh-CN" sz="1600" dirty="0"/>
              <a:t>		(*T)-&gt;tag=L-&gt;tag;</a:t>
            </a:r>
          </a:p>
          <a:p>
            <a:pPr eaLnBrk="1" hangingPunct="1">
              <a:lnSpc>
                <a:spcPct val="100000"/>
              </a:lnSpc>
            </a:pPr>
            <a:r>
              <a:rPr lang="en-US" altLang="zh-CN" sz="1600" dirty="0"/>
              <a:t>		if(L-&gt;tag==ATOM) 			/*</a:t>
            </a:r>
            <a:r>
              <a:rPr lang="zh-CN" altLang="en-US" sz="1600" dirty="0"/>
              <a:t>复制原子*</a:t>
            </a:r>
            <a:r>
              <a:rPr lang="en-US" altLang="zh-CN" sz="1600" dirty="0"/>
              <a:t>/</a:t>
            </a:r>
          </a:p>
          <a:p>
            <a:pPr eaLnBrk="1" hangingPunct="1">
              <a:lnSpc>
                <a:spcPct val="100000"/>
              </a:lnSpc>
            </a:pPr>
            <a:r>
              <a:rPr lang="en-US" altLang="zh-CN" sz="1600" dirty="0"/>
              <a:t>			(*T)-&gt;</a:t>
            </a:r>
            <a:r>
              <a:rPr lang="en-US" altLang="zh-CN" sz="1600" dirty="0" err="1"/>
              <a:t>ptr.atom</a:t>
            </a:r>
            <a:r>
              <a:rPr lang="en-US" altLang="zh-CN" sz="1600" dirty="0"/>
              <a:t>=L-&gt;</a:t>
            </a:r>
            <a:r>
              <a:rPr lang="en-US" altLang="zh-CN" sz="1600" dirty="0" err="1"/>
              <a:t>ptr.atom</a:t>
            </a:r>
            <a:r>
              <a:rPr lang="en-US" altLang="zh-CN" sz="1600" dirty="0"/>
              <a:t>;</a:t>
            </a:r>
          </a:p>
          <a:p>
            <a:pPr eaLnBrk="1" hangingPunct="1">
              <a:lnSpc>
                <a:spcPct val="100000"/>
              </a:lnSpc>
            </a:pPr>
            <a:r>
              <a:rPr lang="en-US" altLang="zh-CN" sz="1600" dirty="0"/>
              <a:t>		else</a:t>
            </a:r>
          </a:p>
          <a:p>
            <a:pPr eaLnBrk="1" hangingPunct="1">
              <a:lnSpc>
                <a:spcPct val="100000"/>
              </a:lnSpc>
            </a:pPr>
            <a:r>
              <a:rPr lang="en-US" altLang="zh-CN" sz="1600" dirty="0"/>
              <a:t>			</a:t>
            </a:r>
            <a:r>
              <a:rPr lang="en-US" altLang="zh-CN" sz="1600" dirty="0" err="1"/>
              <a:t>CopyList</a:t>
            </a:r>
            <a:r>
              <a:rPr lang="en-US" altLang="zh-CN" sz="1600" dirty="0"/>
              <a:t>(&amp;((*T)-&gt;</a:t>
            </a:r>
            <a:r>
              <a:rPr lang="en-US" altLang="zh-CN" sz="1600" dirty="0" err="1"/>
              <a:t>ptr.hp</a:t>
            </a:r>
            <a:r>
              <a:rPr lang="en-US" altLang="zh-CN" sz="1600" dirty="0"/>
              <a:t>),L-&gt;</a:t>
            </a:r>
            <a:r>
              <a:rPr lang="en-US" altLang="zh-CN" sz="1600" dirty="0" err="1"/>
              <a:t>ptr.hp</a:t>
            </a:r>
            <a:r>
              <a:rPr lang="en-US" altLang="zh-CN" sz="1600" dirty="0"/>
              <a:t>);/*</a:t>
            </a:r>
            <a:r>
              <a:rPr lang="zh-CN" altLang="en-US" sz="1600" dirty="0"/>
              <a:t>递归复制表头*</a:t>
            </a:r>
            <a:r>
              <a:rPr lang="en-US" altLang="zh-CN" sz="1600" dirty="0"/>
              <a:t>/</a:t>
            </a:r>
          </a:p>
          <a:p>
            <a:pPr eaLnBrk="1" hangingPunct="1">
              <a:lnSpc>
                <a:spcPct val="100000"/>
              </a:lnSpc>
            </a:pPr>
            <a:r>
              <a:rPr lang="en-US" altLang="zh-CN" sz="1600" dirty="0"/>
              <a:t>		if(L-&gt;</a:t>
            </a:r>
            <a:r>
              <a:rPr lang="en-US" altLang="zh-CN" sz="1600" dirty="0" err="1"/>
              <a:t>tp</a:t>
            </a:r>
            <a:r>
              <a:rPr lang="en-US" altLang="zh-CN" sz="1600" dirty="0"/>
              <a:t>==NULL)</a:t>
            </a:r>
          </a:p>
          <a:p>
            <a:pPr eaLnBrk="1" hangingPunct="1">
              <a:lnSpc>
                <a:spcPct val="100000"/>
              </a:lnSpc>
            </a:pPr>
            <a:r>
              <a:rPr lang="en-US" altLang="zh-CN" sz="1600" dirty="0"/>
              <a:t>			(*T)-&gt;</a:t>
            </a:r>
            <a:r>
              <a:rPr lang="en-US" altLang="zh-CN" sz="1600" dirty="0" err="1"/>
              <a:t>tp</a:t>
            </a:r>
            <a:r>
              <a:rPr lang="en-US" altLang="zh-CN" sz="1600" dirty="0"/>
              <a:t>=L-&gt;</a:t>
            </a:r>
            <a:r>
              <a:rPr lang="en-US" altLang="zh-CN" sz="1600" dirty="0" err="1"/>
              <a:t>tp</a:t>
            </a:r>
            <a:r>
              <a:rPr lang="en-US" altLang="zh-CN" sz="1600" dirty="0"/>
              <a:t>;</a:t>
            </a:r>
          </a:p>
          <a:p>
            <a:pPr eaLnBrk="1" hangingPunct="1">
              <a:lnSpc>
                <a:spcPct val="100000"/>
              </a:lnSpc>
            </a:pPr>
            <a:r>
              <a:rPr lang="en-US" altLang="zh-CN" sz="1600" dirty="0"/>
              <a:t>		else</a:t>
            </a:r>
          </a:p>
          <a:p>
            <a:pPr eaLnBrk="1" hangingPunct="1">
              <a:lnSpc>
                <a:spcPct val="100000"/>
              </a:lnSpc>
            </a:pPr>
            <a:r>
              <a:rPr lang="en-US" altLang="zh-CN" sz="1600" dirty="0"/>
              <a:t>			</a:t>
            </a:r>
            <a:r>
              <a:rPr lang="en-US" altLang="zh-CN" sz="1600" dirty="0" err="1"/>
              <a:t>CopyList</a:t>
            </a:r>
            <a:r>
              <a:rPr lang="en-US" altLang="zh-CN" sz="1600" dirty="0"/>
              <a:t>(&amp;((*T)-&gt;</a:t>
            </a:r>
            <a:r>
              <a:rPr lang="en-US" altLang="zh-CN" sz="1600" dirty="0" err="1"/>
              <a:t>tp</a:t>
            </a:r>
            <a:r>
              <a:rPr lang="en-US" altLang="zh-CN" sz="1600" dirty="0"/>
              <a:t>),L-&gt;</a:t>
            </a:r>
            <a:r>
              <a:rPr lang="en-US" altLang="zh-CN" sz="1600" dirty="0" err="1"/>
              <a:t>tp</a:t>
            </a:r>
            <a:r>
              <a:rPr lang="en-US" altLang="zh-CN" sz="1600" dirty="0"/>
              <a:t>);	/*</a:t>
            </a:r>
            <a:r>
              <a:rPr lang="zh-CN" altLang="en-US" sz="1600" dirty="0"/>
              <a:t>递归复制表尾*</a:t>
            </a:r>
            <a:r>
              <a:rPr lang="en-US" altLang="zh-CN" sz="1600" dirty="0"/>
              <a:t>/</a:t>
            </a:r>
          </a:p>
          <a:p>
            <a:pPr eaLnBrk="1" hangingPunct="1">
              <a:lnSpc>
                <a:spcPct val="100000"/>
              </a:lnSpc>
            </a:pPr>
            <a:r>
              <a:rPr lang="en-US" altLang="zh-CN" sz="1600" dirty="0"/>
              <a:t>	  }</a:t>
            </a:r>
          </a:p>
          <a:p>
            <a:pPr eaLnBrk="1" hangingPunct="1">
              <a:lnSpc>
                <a:spcPct val="100000"/>
              </a:lnSpc>
            </a:pPr>
            <a:r>
              <a:rPr lang="en-US" altLang="zh-CN" sz="1600" dirty="0"/>
              <a:t>  }</a:t>
            </a:r>
          </a:p>
        </p:txBody>
      </p:sp>
      <p:sp>
        <p:nvSpPr>
          <p:cNvPr id="106500" name="Rectangle 8">
            <a:extLst>
              <a:ext uri="{FF2B5EF4-FFF2-40B4-BE49-F238E27FC236}">
                <a16:creationId xmlns:a16="http://schemas.microsoft.com/office/drawing/2014/main" id="{64CCD183-DE03-7A4D-86A3-9216757B5E7D}"/>
              </a:ext>
            </a:extLst>
          </p:cNvPr>
          <p:cNvSpPr>
            <a:spLocks noChangeArrowheads="1"/>
          </p:cNvSpPr>
          <p:nvPr/>
        </p:nvSpPr>
        <p:spPr bwMode="auto">
          <a:xfrm>
            <a:off x="0" y="3257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1" name="Rectangle 10">
            <a:extLst>
              <a:ext uri="{FF2B5EF4-FFF2-40B4-BE49-F238E27FC236}">
                <a16:creationId xmlns:a16="http://schemas.microsoft.com/office/drawing/2014/main" id="{1AB22333-7422-794E-9A06-53A01059FF82}"/>
              </a:ext>
            </a:extLst>
          </p:cNvPr>
          <p:cNvSpPr>
            <a:spLocks noChangeArrowheads="1"/>
          </p:cNvSpPr>
          <p:nvPr/>
        </p:nvSpPr>
        <p:spPr bwMode="auto">
          <a:xfrm>
            <a:off x="0" y="314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2" name="Rectangle 12">
            <a:extLst>
              <a:ext uri="{FF2B5EF4-FFF2-40B4-BE49-F238E27FC236}">
                <a16:creationId xmlns:a16="http://schemas.microsoft.com/office/drawing/2014/main" id="{038E90F7-20E5-E34C-B540-0117ADE8B9B6}"/>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6503" name="Rectangle 14">
            <a:extLst>
              <a:ext uri="{FF2B5EF4-FFF2-40B4-BE49-F238E27FC236}">
                <a16:creationId xmlns:a16="http://schemas.microsoft.com/office/drawing/2014/main" id="{1F67C041-4607-A249-AA2A-E2C6B47C5706}"/>
              </a:ext>
            </a:extLst>
          </p:cNvPr>
          <p:cNvSpPr>
            <a:spLocks noChangeArrowheads="1"/>
          </p:cNvSpPr>
          <p:nvPr/>
        </p:nvSpPr>
        <p:spPr bwMode="auto">
          <a:xfrm>
            <a:off x="0" y="3152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46342563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8F4311A4-5837-0847-A29A-6A1E0A98812D}"/>
              </a:ext>
            </a:extLst>
          </p:cNvPr>
          <p:cNvSpPr>
            <a:spLocks noGrp="1" noChangeArrowheads="1"/>
          </p:cNvSpPr>
          <p:nvPr>
            <p:ph type="title"/>
          </p:nvPr>
        </p:nvSpPr>
        <p:spPr/>
        <p:txBody>
          <a:bodyPr/>
          <a:lstStyle/>
          <a:p>
            <a:pPr eaLnBrk="1" hangingPunct="1"/>
            <a:r>
              <a:rPr lang="zh-CN" altLang="en-US" dirty="0"/>
              <a:t> 广义表的扩展线性链表表示与实现</a:t>
            </a:r>
          </a:p>
        </p:txBody>
      </p:sp>
      <p:sp>
        <p:nvSpPr>
          <p:cNvPr id="108547" name="Rectangle 3">
            <a:extLst>
              <a:ext uri="{FF2B5EF4-FFF2-40B4-BE49-F238E27FC236}">
                <a16:creationId xmlns:a16="http://schemas.microsoft.com/office/drawing/2014/main" id="{FE4B1E9D-827C-B648-A21B-5B51F8AB1F1E}"/>
              </a:ext>
            </a:extLst>
          </p:cNvPr>
          <p:cNvSpPr>
            <a:spLocks noGrp="1" noChangeArrowheads="1"/>
          </p:cNvSpPr>
          <p:nvPr>
            <p:ph type="body" idx="1"/>
          </p:nvPr>
        </p:nvSpPr>
        <p:spPr>
          <a:xfrm>
            <a:off x="539750" y="765175"/>
            <a:ext cx="8135938" cy="5759450"/>
          </a:xfrm>
        </p:spPr>
        <p:txBody>
          <a:bodyPr/>
          <a:lstStyle/>
          <a:p>
            <a:pPr indent="11113" eaLnBrk="1" hangingPunct="1"/>
            <a:r>
              <a:rPr lang="zh-CN" altLang="en-US" sz="1800" dirty="0">
                <a:latin typeface="隶书" pitchFamily="49" charset="-122"/>
                <a:ea typeface="隶书" pitchFamily="49" charset="-122"/>
              </a:rPr>
              <a:t> 广义表应用举例（扩展线性链表存储结构）</a:t>
            </a:r>
          </a:p>
          <a:p>
            <a:pPr indent="11113"/>
            <a:r>
              <a:rPr lang="zh-CN" altLang="en-US" sz="1800" dirty="0"/>
              <a:t>        </a:t>
            </a:r>
            <a:r>
              <a:rPr lang="zh-CN" altLang="zh-CN" sz="1800" dirty="0"/>
              <a:t>【例</a:t>
            </a:r>
            <a:r>
              <a:rPr lang="zh-CN" altLang="en-US" sz="1800" dirty="0"/>
              <a:t> </a:t>
            </a:r>
            <a:r>
              <a:rPr lang="zh-CN" altLang="zh-CN" sz="1800" dirty="0"/>
              <a:t>】使用扩展线性链表存储结构建立一个广义表，并求出广义表的长度和深度。</a:t>
            </a:r>
          </a:p>
          <a:p>
            <a:pPr indent="11113"/>
            <a:r>
              <a:rPr lang="en-US" altLang="zh-CN" sz="1800" dirty="0"/>
              <a:t>       </a:t>
            </a:r>
            <a:r>
              <a:rPr lang="zh-CN" altLang="zh-CN" sz="1800" dirty="0"/>
              <a:t>【分析】主要考察广义表的扩展线性链表的使用。要创建一个广义表，因为广义表是递归定义的，所以可以采用递归的方式创建广义表。</a:t>
            </a:r>
          </a:p>
          <a:p>
            <a:pPr indent="11113"/>
            <a:r>
              <a:rPr lang="en-US" altLang="zh-CN" sz="1800" dirty="0"/>
              <a:t>       1</a:t>
            </a:r>
            <a:r>
              <a:rPr lang="zh-CN" altLang="zh-CN" sz="1800" dirty="0"/>
              <a:t>．创建广义表</a:t>
            </a:r>
          </a:p>
          <a:p>
            <a:pPr indent="11113"/>
            <a:r>
              <a:rPr lang="zh-CN" altLang="zh-CN" sz="1800" dirty="0"/>
              <a:t>广义表的创建分为三个步骤。第一步，分离出表头和表尾：根据输入的字符串，通过找到串的第一个逗号，逗号之前的元素为表头，逗号之后的元素为表尾。第二步，将表头作为参数，通过递归创建表头结点。第三步，如果表尾不空，则递归创建表尾结点。</a:t>
            </a:r>
            <a:endParaRPr lang="zh-CN" altLang="en-US" sz="1800" dirty="0"/>
          </a:p>
        </p:txBody>
      </p:sp>
      <p:sp>
        <p:nvSpPr>
          <p:cNvPr id="108548" name="Rectangle 7">
            <a:extLst>
              <a:ext uri="{FF2B5EF4-FFF2-40B4-BE49-F238E27FC236}">
                <a16:creationId xmlns:a16="http://schemas.microsoft.com/office/drawing/2014/main" id="{5D2C1E4A-B44F-7E40-B488-1A4191960395}"/>
              </a:ext>
            </a:extLst>
          </p:cNvPr>
          <p:cNvSpPr>
            <a:spLocks noChangeArrowheads="1"/>
          </p:cNvSpPr>
          <p:nvPr/>
        </p:nvSpPr>
        <p:spPr bwMode="auto">
          <a:xfrm>
            <a:off x="0" y="3181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49" name="Rectangle 9">
            <a:extLst>
              <a:ext uri="{FF2B5EF4-FFF2-40B4-BE49-F238E27FC236}">
                <a16:creationId xmlns:a16="http://schemas.microsoft.com/office/drawing/2014/main" id="{7CB7A323-6783-0F40-8BA4-F9CCA48E2D54}"/>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50" name="Rectangle 11">
            <a:extLst>
              <a:ext uri="{FF2B5EF4-FFF2-40B4-BE49-F238E27FC236}">
                <a16:creationId xmlns:a16="http://schemas.microsoft.com/office/drawing/2014/main" id="{5A51DE33-5FA7-0A4F-BF16-41C6F60A45DE}"/>
              </a:ext>
            </a:extLst>
          </p:cNvPr>
          <p:cNvSpPr>
            <a:spLocks noChangeArrowheads="1"/>
          </p:cNvSpPr>
          <p:nvPr/>
        </p:nvSpPr>
        <p:spPr bwMode="auto">
          <a:xfrm>
            <a:off x="0" y="3276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08551" name="Rectangle 13">
            <a:extLst>
              <a:ext uri="{FF2B5EF4-FFF2-40B4-BE49-F238E27FC236}">
                <a16:creationId xmlns:a16="http://schemas.microsoft.com/office/drawing/2014/main" id="{F7BFB314-916D-9946-ABA3-2841852FDE05}"/>
              </a:ext>
            </a:extLst>
          </p:cNvPr>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pic>
        <p:nvPicPr>
          <p:cNvPr id="108552" name="Picture 10">
            <a:extLst>
              <a:ext uri="{FF2B5EF4-FFF2-40B4-BE49-F238E27FC236}">
                <a16:creationId xmlns:a16="http://schemas.microsoft.com/office/drawing/2014/main" id="{8E5F155C-E1B8-D444-9779-62912D19BA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4472873"/>
            <a:ext cx="4464496" cy="211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161910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矩形 1">
            <a:extLst>
              <a:ext uri="{FF2B5EF4-FFF2-40B4-BE49-F238E27FC236}">
                <a16:creationId xmlns:a16="http://schemas.microsoft.com/office/drawing/2014/main" id="{7CBD36B5-C8EF-F048-B2E9-A4830AAF48FD}"/>
              </a:ext>
            </a:extLst>
          </p:cNvPr>
          <p:cNvSpPr>
            <a:spLocks noChangeArrowheads="1"/>
          </p:cNvSpPr>
          <p:nvPr/>
        </p:nvSpPr>
        <p:spPr bwMode="auto">
          <a:xfrm>
            <a:off x="0" y="1052513"/>
            <a:ext cx="9140825" cy="3168650"/>
          </a:xfrm>
          <a:prstGeom prst="rect">
            <a:avLst/>
          </a:prstGeom>
          <a:solidFill>
            <a:srgbClr val="EAEAEA"/>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790530" name="AutoShape 2">
            <a:extLst>
              <a:ext uri="{FF2B5EF4-FFF2-40B4-BE49-F238E27FC236}">
                <a16:creationId xmlns:a16="http://schemas.microsoft.com/office/drawing/2014/main" id="{EED84258-A012-F647-9208-813851AE6016}"/>
              </a:ext>
            </a:extLst>
          </p:cNvPr>
          <p:cNvSpPr>
            <a:spLocks noChangeArrowheads="1"/>
          </p:cNvSpPr>
          <p:nvPr/>
        </p:nvSpPr>
        <p:spPr bwMode="auto">
          <a:xfrm>
            <a:off x="284163" y="4873625"/>
            <a:ext cx="4291012" cy="1771650"/>
          </a:xfrm>
          <a:prstGeom prst="cloudCallout">
            <a:avLst>
              <a:gd name="adj1" fmla="val -14968"/>
              <a:gd name="adj2" fmla="val -90838"/>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pPr>
            <a:r>
              <a:rPr lang="en-US" altLang="zh-CN" b="0">
                <a:ea typeface="楷体_GB2312" pitchFamily="49" charset="-122"/>
                <a:sym typeface="+mn-lt"/>
              </a:rPr>
              <a:t>E=(a,E)=(a,(a,E))= </a:t>
            </a:r>
            <a:r>
              <a:rPr lang="en-US" altLang="zh-CN" sz="2800" b="0">
                <a:ea typeface="楷体_GB2312" pitchFamily="49" charset="-122"/>
                <a:sym typeface="+mn-lt"/>
              </a:rPr>
              <a:t>(a,(a,(a,…….)))</a:t>
            </a:r>
            <a:r>
              <a:rPr lang="zh-CN" altLang="en-US" sz="2800" b="0">
                <a:ea typeface="楷体_GB2312" pitchFamily="49" charset="-122"/>
                <a:sym typeface="+mn-lt"/>
              </a:rPr>
              <a:t>，</a:t>
            </a:r>
            <a:r>
              <a:rPr lang="en-US" altLang="zh-CN" b="0">
                <a:ea typeface="楷体_GB2312" pitchFamily="49" charset="-122"/>
                <a:sym typeface="+mn-lt"/>
              </a:rPr>
              <a:t>E</a:t>
            </a:r>
            <a:r>
              <a:rPr lang="zh-CN" altLang="en-US" b="0">
                <a:ea typeface="楷体_GB2312" pitchFamily="49" charset="-122"/>
                <a:sym typeface="+mn-lt"/>
              </a:rPr>
              <a:t>为递归表</a:t>
            </a:r>
          </a:p>
        </p:txBody>
      </p:sp>
      <p:sp>
        <p:nvSpPr>
          <p:cNvPr id="790531" name="Text Box 3">
            <a:extLst>
              <a:ext uri="{FF2B5EF4-FFF2-40B4-BE49-F238E27FC236}">
                <a16:creationId xmlns:a16="http://schemas.microsoft.com/office/drawing/2014/main" id="{DF249951-D2D4-42F8-BDEC-FCDEEA695FCB}"/>
              </a:ext>
            </a:extLst>
          </p:cNvPr>
          <p:cNvSpPr txBox="1">
            <a:spLocks noChangeArrowheads="1"/>
          </p:cNvSpPr>
          <p:nvPr/>
        </p:nvSpPr>
        <p:spPr bwMode="auto">
          <a:xfrm>
            <a:off x="485775" y="1052513"/>
            <a:ext cx="3581400"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1</a:t>
            </a:r>
            <a:r>
              <a:rPr lang="zh-CN" altLang="en-US" sz="2800" b="0" dirty="0">
                <a:latin typeface="+mn-lt"/>
                <a:ea typeface="+mn-ea"/>
                <a:cs typeface="+mn-ea"/>
                <a:sym typeface="+mn-lt"/>
              </a:rPr>
              <a:t>）</a:t>
            </a:r>
            <a:r>
              <a:rPr lang="en-US" altLang="zh-CN" sz="2800" b="0" dirty="0">
                <a:latin typeface="+mn-lt"/>
                <a:ea typeface="+mn-ea"/>
                <a:cs typeface="+mn-ea"/>
                <a:sym typeface="+mn-lt"/>
              </a:rPr>
              <a:t>A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2</a:t>
            </a:r>
            <a:r>
              <a:rPr lang="zh-CN" altLang="en-US" sz="2800" b="0" dirty="0">
                <a:latin typeface="+mn-lt"/>
                <a:ea typeface="+mn-ea"/>
                <a:cs typeface="+mn-ea"/>
                <a:sym typeface="+mn-lt"/>
              </a:rPr>
              <a:t>）</a:t>
            </a:r>
            <a:r>
              <a:rPr lang="en-US" altLang="zh-CN" sz="2800" b="0" dirty="0">
                <a:latin typeface="+mn-lt"/>
                <a:ea typeface="+mn-ea"/>
                <a:cs typeface="+mn-ea"/>
                <a:sym typeface="+mn-lt"/>
              </a:rPr>
              <a:t>B = ( e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3</a:t>
            </a:r>
            <a:r>
              <a:rPr lang="zh-CN" altLang="en-US" sz="2800" b="0" dirty="0">
                <a:latin typeface="+mn-lt"/>
                <a:ea typeface="+mn-ea"/>
                <a:cs typeface="+mn-ea"/>
                <a:sym typeface="+mn-lt"/>
              </a:rPr>
              <a:t>）</a:t>
            </a:r>
            <a:r>
              <a:rPr lang="en-US" altLang="zh-CN" sz="2800" b="0" dirty="0">
                <a:latin typeface="+mn-lt"/>
                <a:ea typeface="+mn-ea"/>
                <a:cs typeface="+mn-ea"/>
                <a:sym typeface="+mn-lt"/>
              </a:rPr>
              <a:t>C =( a ,( b , c , d ) )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4</a:t>
            </a:r>
            <a:r>
              <a:rPr lang="zh-CN" altLang="en-US" sz="2800" b="0" dirty="0">
                <a:latin typeface="+mn-lt"/>
                <a:ea typeface="+mn-ea"/>
                <a:cs typeface="+mn-ea"/>
                <a:sym typeface="+mn-lt"/>
              </a:rPr>
              <a:t>）</a:t>
            </a:r>
            <a:r>
              <a:rPr lang="en-US" altLang="zh-CN" sz="2800" b="0" dirty="0">
                <a:latin typeface="+mn-lt"/>
                <a:ea typeface="+mn-ea"/>
                <a:cs typeface="+mn-ea"/>
                <a:sym typeface="+mn-lt"/>
              </a:rPr>
              <a:t>D=( A , B ,C )</a:t>
            </a:r>
          </a:p>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5</a:t>
            </a:r>
            <a:r>
              <a:rPr lang="zh-CN" altLang="en-US" sz="2800" b="0" dirty="0">
                <a:latin typeface="+mn-lt"/>
                <a:ea typeface="+mn-ea"/>
                <a:cs typeface="+mn-ea"/>
                <a:sym typeface="+mn-lt"/>
              </a:rPr>
              <a:t>）</a:t>
            </a:r>
            <a:r>
              <a:rPr lang="en-US" altLang="zh-CN" sz="2800" b="0" dirty="0">
                <a:latin typeface="+mn-lt"/>
                <a:ea typeface="+mn-ea"/>
                <a:cs typeface="+mn-ea"/>
                <a:sym typeface="+mn-lt"/>
              </a:rPr>
              <a:t>E=(a, E)</a:t>
            </a:r>
          </a:p>
        </p:txBody>
      </p:sp>
      <p:sp>
        <p:nvSpPr>
          <p:cNvPr id="790532" name="Rectangle 4">
            <a:extLst>
              <a:ext uri="{FF2B5EF4-FFF2-40B4-BE49-F238E27FC236}">
                <a16:creationId xmlns:a16="http://schemas.microsoft.com/office/drawing/2014/main" id="{229E7C17-D40E-7F43-A248-309E36A34246}"/>
              </a:ext>
            </a:extLst>
          </p:cNvPr>
          <p:cNvSpPr>
            <a:spLocks noChangeArrowheads="1"/>
          </p:cNvSpPr>
          <p:nvPr/>
        </p:nvSpPr>
        <p:spPr bwMode="auto">
          <a:xfrm>
            <a:off x="4283075" y="1052513"/>
            <a:ext cx="4857750"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en-US" altLang="zh-CN" sz="2800" b="0">
                <a:solidFill>
                  <a:schemeClr val="accent2"/>
                </a:solidFill>
                <a:ea typeface="楷体_GB2312" pitchFamily="49" charset="-122"/>
                <a:sym typeface="+mn-lt"/>
              </a:rPr>
              <a:t>n=0</a:t>
            </a:r>
            <a:r>
              <a:rPr lang="zh-CN" altLang="en-US" sz="2800" b="0">
                <a:solidFill>
                  <a:schemeClr val="accent2"/>
                </a:solidFill>
                <a:ea typeface="楷体_GB2312" pitchFamily="49" charset="-122"/>
                <a:sym typeface="+mn-lt"/>
              </a:rPr>
              <a:t>，因为</a:t>
            </a:r>
            <a:r>
              <a:rPr lang="en-US" altLang="zh-CN" sz="2800" b="0">
                <a:solidFill>
                  <a:schemeClr val="accent2"/>
                </a:solidFill>
                <a:ea typeface="楷体_GB2312" pitchFamily="49" charset="-122"/>
                <a:sym typeface="+mn-lt"/>
              </a:rPr>
              <a:t>A</a:t>
            </a:r>
            <a:r>
              <a:rPr lang="zh-CN" altLang="en-US" sz="2800" b="0">
                <a:solidFill>
                  <a:schemeClr val="accent2"/>
                </a:solidFill>
                <a:ea typeface="楷体_GB2312" pitchFamily="49" charset="-122"/>
                <a:sym typeface="+mn-lt"/>
              </a:rPr>
              <a:t>是空表</a:t>
            </a:r>
          </a:p>
          <a:p>
            <a:pPr eaLnBrk="1" hangingPunct="1">
              <a:lnSpc>
                <a:spcPct val="100000"/>
              </a:lnSpc>
              <a:spcBef>
                <a:spcPct val="50000"/>
              </a:spcBef>
            </a:pPr>
            <a:r>
              <a:rPr lang="en-US" altLang="zh-CN" sz="2800" b="0">
                <a:solidFill>
                  <a:schemeClr val="accent2"/>
                </a:solidFill>
                <a:ea typeface="楷体_GB2312" pitchFamily="49" charset="-122"/>
                <a:sym typeface="+mn-lt"/>
              </a:rPr>
              <a:t>n=1</a:t>
            </a:r>
            <a:r>
              <a:rPr lang="zh-CN" altLang="en-US" sz="2800" b="0">
                <a:solidFill>
                  <a:schemeClr val="accent2"/>
                </a:solidFill>
                <a:ea typeface="楷体_GB2312" pitchFamily="49" charset="-122"/>
                <a:sym typeface="+mn-lt"/>
              </a:rPr>
              <a:t>，表中元素</a:t>
            </a:r>
            <a:r>
              <a:rPr lang="en-US" altLang="zh-CN" sz="2800" b="0">
                <a:solidFill>
                  <a:schemeClr val="accent2"/>
                </a:solidFill>
                <a:ea typeface="楷体_GB2312" pitchFamily="49" charset="-122"/>
                <a:sym typeface="+mn-lt"/>
              </a:rPr>
              <a:t>e</a:t>
            </a:r>
            <a:r>
              <a:rPr lang="zh-CN" altLang="en-US" sz="2800" b="0">
                <a:solidFill>
                  <a:schemeClr val="accent2"/>
                </a:solidFill>
                <a:ea typeface="楷体_GB2312" pitchFamily="49" charset="-122"/>
                <a:sym typeface="+mn-lt"/>
              </a:rPr>
              <a:t>是原子</a:t>
            </a:r>
          </a:p>
          <a:p>
            <a:pPr eaLnBrk="1" hangingPunct="1">
              <a:lnSpc>
                <a:spcPct val="100000"/>
              </a:lnSpc>
              <a:spcBef>
                <a:spcPct val="50000"/>
              </a:spcBef>
            </a:pPr>
            <a:r>
              <a:rPr lang="en-US" altLang="zh-CN" sz="2800" b="0">
                <a:solidFill>
                  <a:schemeClr val="accent2"/>
                </a:solidFill>
                <a:ea typeface="楷体_GB2312" pitchFamily="49" charset="-122"/>
                <a:sym typeface="+mn-lt"/>
              </a:rPr>
              <a:t>n=2</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a </a:t>
            </a:r>
            <a:r>
              <a:rPr lang="zh-CN" altLang="en-US" sz="2800" b="0">
                <a:solidFill>
                  <a:schemeClr val="accent2"/>
                </a:solidFill>
                <a:ea typeface="楷体_GB2312" pitchFamily="49" charset="-122"/>
                <a:sym typeface="+mn-lt"/>
              </a:rPr>
              <a:t>为原子，</a:t>
            </a:r>
            <a:r>
              <a:rPr lang="en-US" altLang="zh-CN" sz="2800" b="0">
                <a:solidFill>
                  <a:schemeClr val="accent2"/>
                </a:solidFill>
                <a:ea typeface="楷体_GB2312" pitchFamily="49" charset="-122"/>
                <a:sym typeface="+mn-lt"/>
              </a:rPr>
              <a:t>(b,c,d)</a:t>
            </a:r>
            <a:r>
              <a:rPr lang="zh-CN" altLang="en-US" sz="2800" b="0">
                <a:solidFill>
                  <a:schemeClr val="accent2"/>
                </a:solidFill>
                <a:ea typeface="楷体_GB2312" pitchFamily="49" charset="-122"/>
                <a:sym typeface="+mn-lt"/>
              </a:rPr>
              <a:t>为子表</a:t>
            </a:r>
          </a:p>
          <a:p>
            <a:pPr eaLnBrk="1" hangingPunct="1">
              <a:lnSpc>
                <a:spcPct val="100000"/>
              </a:lnSpc>
              <a:spcBef>
                <a:spcPct val="50000"/>
              </a:spcBef>
            </a:pPr>
            <a:r>
              <a:rPr lang="en-US" altLang="zh-CN" sz="2800" b="0">
                <a:solidFill>
                  <a:schemeClr val="accent2"/>
                </a:solidFill>
                <a:ea typeface="楷体_GB2312" pitchFamily="49" charset="-122"/>
                <a:sym typeface="+mn-lt"/>
              </a:rPr>
              <a:t>n=3</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3</a:t>
            </a:r>
            <a:r>
              <a:rPr lang="zh-CN" altLang="en-US" sz="2800" b="0">
                <a:solidFill>
                  <a:schemeClr val="accent2"/>
                </a:solidFill>
                <a:ea typeface="楷体_GB2312" pitchFamily="49" charset="-122"/>
                <a:sym typeface="+mn-lt"/>
              </a:rPr>
              <a:t>个元素都是子表</a:t>
            </a:r>
          </a:p>
          <a:p>
            <a:pPr eaLnBrk="1" hangingPunct="1">
              <a:lnSpc>
                <a:spcPct val="100000"/>
              </a:lnSpc>
              <a:spcBef>
                <a:spcPct val="50000"/>
              </a:spcBef>
            </a:pPr>
            <a:r>
              <a:rPr lang="en-US" altLang="zh-CN" sz="2800" b="0">
                <a:solidFill>
                  <a:schemeClr val="accent2"/>
                </a:solidFill>
                <a:ea typeface="楷体_GB2312" pitchFamily="49" charset="-122"/>
                <a:sym typeface="+mn-lt"/>
              </a:rPr>
              <a:t>n=2</a:t>
            </a:r>
            <a:r>
              <a:rPr lang="zh-CN" altLang="en-US" sz="2800" b="0">
                <a:solidFill>
                  <a:schemeClr val="accent2"/>
                </a:solidFill>
                <a:ea typeface="楷体_GB2312" pitchFamily="49" charset="-122"/>
                <a:sym typeface="+mn-lt"/>
              </a:rPr>
              <a:t>，</a:t>
            </a:r>
            <a:r>
              <a:rPr lang="en-US" altLang="zh-CN" sz="2800" b="0">
                <a:solidFill>
                  <a:schemeClr val="accent2"/>
                </a:solidFill>
                <a:ea typeface="楷体_GB2312" pitchFamily="49" charset="-122"/>
                <a:sym typeface="+mn-lt"/>
              </a:rPr>
              <a:t>a </a:t>
            </a:r>
            <a:r>
              <a:rPr lang="zh-CN" altLang="en-US" sz="2800" b="0">
                <a:solidFill>
                  <a:schemeClr val="accent2"/>
                </a:solidFill>
                <a:ea typeface="楷体_GB2312" pitchFamily="49" charset="-122"/>
                <a:sym typeface="+mn-lt"/>
              </a:rPr>
              <a:t>为原子，</a:t>
            </a:r>
            <a:r>
              <a:rPr lang="en-US" altLang="zh-CN" sz="2800" b="0">
                <a:solidFill>
                  <a:schemeClr val="accent2"/>
                </a:solidFill>
                <a:ea typeface="楷体_GB2312" pitchFamily="49" charset="-122"/>
                <a:sym typeface="+mn-lt"/>
              </a:rPr>
              <a:t>E</a:t>
            </a:r>
            <a:r>
              <a:rPr lang="zh-CN" altLang="en-US" sz="2800" b="0">
                <a:solidFill>
                  <a:schemeClr val="accent2"/>
                </a:solidFill>
                <a:ea typeface="楷体_GB2312" pitchFamily="49" charset="-122"/>
                <a:sym typeface="+mn-lt"/>
              </a:rPr>
              <a:t>为子表</a:t>
            </a:r>
          </a:p>
        </p:txBody>
      </p:sp>
      <p:sp>
        <p:nvSpPr>
          <p:cNvPr id="790533" name="AutoShape 5">
            <a:extLst>
              <a:ext uri="{FF2B5EF4-FFF2-40B4-BE49-F238E27FC236}">
                <a16:creationId xmlns:a16="http://schemas.microsoft.com/office/drawing/2014/main" id="{AFBEB9C1-1E26-4785-97A0-02B8F10F4BD5}"/>
              </a:ext>
            </a:extLst>
          </p:cNvPr>
          <p:cNvSpPr>
            <a:spLocks noChangeArrowheads="1"/>
          </p:cNvSpPr>
          <p:nvPr/>
        </p:nvSpPr>
        <p:spPr bwMode="auto">
          <a:xfrm>
            <a:off x="5038725" y="4797425"/>
            <a:ext cx="3546475" cy="1762125"/>
          </a:xfrm>
          <a:prstGeom prst="cloudCallout">
            <a:avLst>
              <a:gd name="adj1" fmla="val -110977"/>
              <a:gd name="adj2" fmla="val -123422"/>
            </a:avLst>
          </a:prstGeom>
          <a:solidFill>
            <a:srgbClr val="CCCCFF"/>
          </a:solidFill>
          <a:ln w="9525">
            <a:noFill/>
            <a:miter lim="800000"/>
            <a:headEnd/>
            <a:tailEnd/>
          </a:ln>
        </p:spPr>
        <p:txBody>
          <a:bodyPr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buFont typeface="Arial" panose="020B0604020202020204" pitchFamily="34" charset="0"/>
              <a:buNone/>
              <a:defRPr/>
            </a:pPr>
            <a:r>
              <a:rPr lang="en-US" altLang="zh-CN" b="0" dirty="0">
                <a:latin typeface="+mn-lt"/>
                <a:ea typeface="+mn-ea"/>
                <a:cs typeface="+mn-ea"/>
                <a:sym typeface="+mn-lt"/>
              </a:rPr>
              <a:t>D=(A,B,C)=(( ),(e),(a,(</a:t>
            </a:r>
            <a:r>
              <a:rPr lang="en-US" altLang="zh-CN" b="0" dirty="0" err="1">
                <a:latin typeface="+mn-lt"/>
                <a:ea typeface="+mn-ea"/>
                <a:cs typeface="+mn-ea"/>
                <a:sym typeface="+mn-lt"/>
              </a:rPr>
              <a:t>b,c,d</a:t>
            </a:r>
            <a:r>
              <a:rPr lang="en-US" altLang="zh-CN" b="0" dirty="0">
                <a:latin typeface="+mn-lt"/>
                <a:ea typeface="+mn-ea"/>
                <a:cs typeface="+mn-ea"/>
                <a:sym typeface="+mn-lt"/>
              </a:rPr>
              <a:t>)))</a:t>
            </a:r>
            <a:r>
              <a:rPr lang="zh-CN" altLang="en-US" b="0" dirty="0">
                <a:latin typeface="+mn-lt"/>
                <a:ea typeface="+mn-ea"/>
                <a:cs typeface="+mn-ea"/>
                <a:sym typeface="+mn-lt"/>
              </a:rPr>
              <a:t>，共享表</a:t>
            </a:r>
          </a:p>
        </p:txBody>
      </p:sp>
      <p:sp>
        <p:nvSpPr>
          <p:cNvPr id="86022" name="Rectangle 6">
            <a:extLst>
              <a:ext uri="{FF2B5EF4-FFF2-40B4-BE49-F238E27FC236}">
                <a16:creationId xmlns:a16="http://schemas.microsoft.com/office/drawing/2014/main" id="{34DB033E-AFBC-644D-8BE9-35FC648EFE53}"/>
              </a:ext>
            </a:extLst>
          </p:cNvPr>
          <p:cNvSpPr>
            <a:spLocks noChangeArrowheads="1"/>
          </p:cNvSpPr>
          <p:nvPr/>
        </p:nvSpPr>
        <p:spPr bwMode="auto">
          <a:xfrm>
            <a:off x="827088" y="120650"/>
            <a:ext cx="70199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练习：求下列广义表的长度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additive="base">
                                        <p:cTn id="7" dur="500" fill="hold"/>
                                        <p:tgtEl>
                                          <p:spTgt spid="84994"/>
                                        </p:tgtEl>
                                        <p:attrNameLst>
                                          <p:attrName>ppt_x</p:attrName>
                                        </p:attrNameLst>
                                      </p:cBhvr>
                                      <p:tavLst>
                                        <p:tav tm="0">
                                          <p:val>
                                            <p:strVal val="#ppt_x"/>
                                          </p:val>
                                        </p:tav>
                                        <p:tav tm="100000">
                                          <p:val>
                                            <p:strVal val="#ppt_x"/>
                                          </p:val>
                                        </p:tav>
                                      </p:tavLst>
                                    </p:anim>
                                    <p:anim calcmode="lin" valueType="num">
                                      <p:cBhvr additive="base">
                                        <p:cTn id="8" dur="500" fill="hold"/>
                                        <p:tgtEl>
                                          <p:spTgt spid="8499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90531"/>
                                        </p:tgtEl>
                                        <p:attrNameLst>
                                          <p:attrName>style.visibility</p:attrName>
                                        </p:attrNameLst>
                                      </p:cBhvr>
                                      <p:to>
                                        <p:strVal val="visible"/>
                                      </p:to>
                                    </p:set>
                                    <p:animEffect transition="in" filter="wipe(up)">
                                      <p:cBhvr>
                                        <p:cTn id="13" dur="500"/>
                                        <p:tgtEl>
                                          <p:spTgt spid="79053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iterate type="wd">
                                    <p:tmAbs val="300"/>
                                  </p:iterate>
                                  <p:childTnLst>
                                    <p:set>
                                      <p:cBhvr>
                                        <p:cTn id="17" dur="1" fill="hold">
                                          <p:stCondLst>
                                            <p:cond delay="299"/>
                                          </p:stCondLst>
                                        </p:cTn>
                                        <p:tgtEl>
                                          <p:spTgt spid="790532">
                                            <p:txEl>
                                              <p:pRg st="0" end="0"/>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iterate type="wd">
                                    <p:tmAbs val="300"/>
                                  </p:iterate>
                                  <p:childTnLst>
                                    <p:set>
                                      <p:cBhvr>
                                        <p:cTn id="21" dur="1" fill="hold">
                                          <p:stCondLst>
                                            <p:cond delay="299"/>
                                          </p:stCondLst>
                                        </p:cTn>
                                        <p:tgtEl>
                                          <p:spTgt spid="790532">
                                            <p:txEl>
                                              <p:pRg st="1" end="1"/>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iterate type="wd">
                                    <p:tmAbs val="300"/>
                                  </p:iterate>
                                  <p:childTnLst>
                                    <p:set>
                                      <p:cBhvr>
                                        <p:cTn id="25" dur="1" fill="hold">
                                          <p:stCondLst>
                                            <p:cond delay="299"/>
                                          </p:stCondLst>
                                        </p:cTn>
                                        <p:tgtEl>
                                          <p:spTgt spid="790532">
                                            <p:txEl>
                                              <p:pRg st="2" end="2"/>
                                            </p:txEl>
                                          </p:spTgt>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iterate type="wd">
                                    <p:tmAbs val="300"/>
                                  </p:iterate>
                                  <p:childTnLst>
                                    <p:set>
                                      <p:cBhvr>
                                        <p:cTn id="29" dur="1" fill="hold">
                                          <p:stCondLst>
                                            <p:cond delay="299"/>
                                          </p:stCondLst>
                                        </p:cTn>
                                        <p:tgtEl>
                                          <p:spTgt spid="790532">
                                            <p:txEl>
                                              <p:pRg st="3" end="3"/>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iterate type="wd">
                                    <p:tmAbs val="300"/>
                                  </p:iterate>
                                  <p:childTnLst>
                                    <p:set>
                                      <p:cBhvr>
                                        <p:cTn id="33" dur="1" fill="hold">
                                          <p:stCondLst>
                                            <p:cond delay="299"/>
                                          </p:stCondLst>
                                        </p:cTn>
                                        <p:tgtEl>
                                          <p:spTgt spid="790532">
                                            <p:txEl>
                                              <p:pRg st="4" end="4"/>
                                            </p:txEl>
                                          </p:spTgt>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iterate type="lt">
                                    <p:tmAbs val="75"/>
                                  </p:iterate>
                                  <p:childTnLst>
                                    <p:set>
                                      <p:cBhvr>
                                        <p:cTn id="37" dur="1" fill="hold">
                                          <p:stCondLst>
                                            <p:cond delay="74"/>
                                          </p:stCondLst>
                                        </p:cTn>
                                        <p:tgtEl>
                                          <p:spTgt spid="79053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iterate type="lt">
                                    <p:tmAbs val="75"/>
                                  </p:iterate>
                                  <p:childTnLst>
                                    <p:set>
                                      <p:cBhvr>
                                        <p:cTn id="41" dur="1" fill="hold">
                                          <p:stCondLst>
                                            <p:cond delay="74"/>
                                          </p:stCondLst>
                                        </p:cTn>
                                        <p:tgtEl>
                                          <p:spTgt spid="7905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animBg="1"/>
      <p:bldP spid="790530" grpId="0" animBg="1"/>
      <p:bldP spid="790531" grpId="0"/>
      <p:bldP spid="790532" grpId="0" build="p"/>
      <p:bldP spid="790533" grpId="0" animBg="1"/>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354A616E-AF15-452F-90F1-23F8BB4E025F}"/>
              </a:ext>
            </a:extLst>
          </p:cNvPr>
          <p:cNvSpPr>
            <a:spLocks noChangeArrowheads="1"/>
          </p:cNvSpPr>
          <p:nvPr/>
        </p:nvSpPr>
        <p:spPr bwMode="auto">
          <a:xfrm>
            <a:off x="820738" y="138113"/>
            <a:ext cx="23399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练习</a:t>
            </a:r>
          </a:p>
        </p:txBody>
      </p:sp>
      <p:sp>
        <p:nvSpPr>
          <p:cNvPr id="788483" name="Text Box 3">
            <a:extLst>
              <a:ext uri="{FF2B5EF4-FFF2-40B4-BE49-F238E27FC236}">
                <a16:creationId xmlns:a16="http://schemas.microsoft.com/office/drawing/2014/main" id="{B513E519-6BA3-4FA1-AFC7-88ADAB166979}"/>
              </a:ext>
            </a:extLst>
          </p:cNvPr>
          <p:cNvSpPr txBox="1">
            <a:spLocks noChangeArrowheads="1"/>
          </p:cNvSpPr>
          <p:nvPr/>
        </p:nvSpPr>
        <p:spPr bwMode="auto">
          <a:xfrm>
            <a:off x="346075" y="1746250"/>
            <a:ext cx="1993900" cy="519113"/>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 ) </a:t>
            </a:r>
            <a:r>
              <a:rPr lang="zh-CN" altLang="en-US" sz="2800" b="0">
                <a:latin typeface="+mn-lt"/>
                <a:ea typeface="+mn-ea"/>
                <a:cs typeface="+mn-ea"/>
                <a:sym typeface="+mn-lt"/>
              </a:rPr>
              <a:t>　　　　　　　</a:t>
            </a:r>
          </a:p>
        </p:txBody>
      </p:sp>
      <p:grpSp>
        <p:nvGrpSpPr>
          <p:cNvPr id="2" name="Group 4">
            <a:extLst>
              <a:ext uri="{FF2B5EF4-FFF2-40B4-BE49-F238E27FC236}">
                <a16:creationId xmlns:a16="http://schemas.microsoft.com/office/drawing/2014/main" id="{8CC6D79E-C58E-084C-9092-07EA0C6B7383}"/>
              </a:ext>
            </a:extLst>
          </p:cNvPr>
          <p:cNvGrpSpPr>
            <a:grpSpLocks/>
          </p:cNvGrpSpPr>
          <p:nvPr/>
        </p:nvGrpSpPr>
        <p:grpSpPr bwMode="auto">
          <a:xfrm>
            <a:off x="2339975" y="1727200"/>
            <a:ext cx="6548438" cy="519113"/>
            <a:chOff x="2109" y="2404"/>
            <a:chExt cx="3445" cy="327"/>
          </a:xfrm>
        </p:grpSpPr>
        <p:sp>
          <p:nvSpPr>
            <p:cNvPr id="68613" name="AutoShape 5">
              <a:extLst>
                <a:ext uri="{FF2B5EF4-FFF2-40B4-BE49-F238E27FC236}">
                  <a16:creationId xmlns:a16="http://schemas.microsoft.com/office/drawing/2014/main" id="{D2FB4967-2035-4BBD-B45D-FEF76F197832}"/>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83989" name="Text Box 6">
              <a:extLst>
                <a:ext uri="{FF2B5EF4-FFF2-40B4-BE49-F238E27FC236}">
                  <a16:creationId xmlns:a16="http://schemas.microsoft.com/office/drawing/2014/main" id="{AE52B5AD-E27C-4245-A360-C7371D225F38}"/>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en-US" altLang="zh-CN" b="0">
                  <a:ea typeface="楷体_GB2312" pitchFamily="49" charset="-122"/>
                  <a:sym typeface="+mn-lt"/>
                </a:rPr>
                <a:t>GetHead</a:t>
              </a:r>
              <a:r>
                <a:rPr lang="zh-CN" altLang="en-US" sz="2800" b="0">
                  <a:ea typeface="楷体_GB2312" pitchFamily="49" charset="-122"/>
                  <a:sym typeface="+mn-lt"/>
                </a:rPr>
                <a:t>和</a:t>
              </a:r>
              <a:r>
                <a:rPr lang="en-US" altLang="zh-CN" b="0">
                  <a:ea typeface="楷体_GB2312" pitchFamily="49" charset="-122"/>
                  <a:sym typeface="+mn-lt"/>
                </a:rPr>
                <a:t>GetTail</a:t>
              </a:r>
              <a:r>
                <a:rPr lang="zh-CN" altLang="en-US" sz="2800" b="0">
                  <a:ea typeface="楷体_GB2312" pitchFamily="49" charset="-122"/>
                  <a:sym typeface="+mn-lt"/>
                </a:rPr>
                <a:t>均无定义　　　　　　　</a:t>
              </a:r>
            </a:p>
          </p:txBody>
        </p:sp>
      </p:grpSp>
      <p:sp>
        <p:nvSpPr>
          <p:cNvPr id="788487" name="Text Box 7">
            <a:extLst>
              <a:ext uri="{FF2B5EF4-FFF2-40B4-BE49-F238E27FC236}">
                <a16:creationId xmlns:a16="http://schemas.microsoft.com/office/drawing/2014/main" id="{F2D493CF-2B44-470B-A197-B79B33E792BD}"/>
              </a:ext>
            </a:extLst>
          </p:cNvPr>
          <p:cNvSpPr txBox="1">
            <a:spLocks noChangeArrowheads="1"/>
          </p:cNvSpPr>
          <p:nvPr/>
        </p:nvSpPr>
        <p:spPr bwMode="auto">
          <a:xfrm>
            <a:off x="346075" y="2352675"/>
            <a:ext cx="1993900" cy="519113"/>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A=(a,b) </a:t>
            </a:r>
            <a:r>
              <a:rPr lang="zh-CN" altLang="en-US" sz="2800" b="0">
                <a:latin typeface="+mn-lt"/>
                <a:ea typeface="+mn-ea"/>
                <a:cs typeface="+mn-ea"/>
                <a:sym typeface="+mn-lt"/>
              </a:rPr>
              <a:t>　　　　　　　</a:t>
            </a:r>
          </a:p>
        </p:txBody>
      </p:sp>
      <p:grpSp>
        <p:nvGrpSpPr>
          <p:cNvPr id="3" name="Group 8">
            <a:extLst>
              <a:ext uri="{FF2B5EF4-FFF2-40B4-BE49-F238E27FC236}">
                <a16:creationId xmlns:a16="http://schemas.microsoft.com/office/drawing/2014/main" id="{A206EED3-E723-5144-8151-A5BDBBA4DA33}"/>
              </a:ext>
            </a:extLst>
          </p:cNvPr>
          <p:cNvGrpSpPr>
            <a:grpSpLocks/>
          </p:cNvGrpSpPr>
          <p:nvPr/>
        </p:nvGrpSpPr>
        <p:grpSpPr bwMode="auto">
          <a:xfrm>
            <a:off x="2339975" y="2347913"/>
            <a:ext cx="6548438" cy="519112"/>
            <a:chOff x="2109" y="2404"/>
            <a:chExt cx="3445" cy="327"/>
          </a:xfrm>
        </p:grpSpPr>
        <p:sp>
          <p:nvSpPr>
            <p:cNvPr id="68617" name="AutoShape 9">
              <a:extLst>
                <a:ext uri="{FF2B5EF4-FFF2-40B4-BE49-F238E27FC236}">
                  <a16:creationId xmlns:a16="http://schemas.microsoft.com/office/drawing/2014/main" id="{B0E54AD5-0C03-4554-88EC-D3D478DC137C}"/>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18" name="Text Box 10">
              <a:extLst>
                <a:ext uri="{FF2B5EF4-FFF2-40B4-BE49-F238E27FC236}">
                  <a16:creationId xmlns:a16="http://schemas.microsoft.com/office/drawing/2014/main" id="{95DF73B8-86E0-4AAE-AEDD-C95B5A57F724}"/>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b="0">
                  <a:latin typeface="+mn-lt"/>
                  <a:ea typeface="+mn-ea"/>
                  <a:cs typeface="+mn-ea"/>
                  <a:sym typeface="+mn-lt"/>
                </a:rPr>
                <a:t>GetHead</a:t>
              </a:r>
              <a:r>
                <a:rPr lang="en-US" altLang="zh-CN" sz="2800" b="0">
                  <a:latin typeface="+mn-lt"/>
                  <a:ea typeface="+mn-ea"/>
                  <a:cs typeface="+mn-ea"/>
                  <a:sym typeface="+mn-lt"/>
                </a:rPr>
                <a:t>(A)=a     </a:t>
              </a:r>
              <a:r>
                <a:rPr lang="en-US" altLang="zh-CN" b="0">
                  <a:latin typeface="+mn-lt"/>
                  <a:ea typeface="+mn-ea"/>
                  <a:cs typeface="+mn-ea"/>
                  <a:sym typeface="+mn-lt"/>
                </a:rPr>
                <a:t>GetTail</a:t>
              </a:r>
              <a:r>
                <a:rPr lang="en-US" altLang="zh-CN" sz="2800" b="0">
                  <a:latin typeface="+mn-lt"/>
                  <a:ea typeface="+mn-ea"/>
                  <a:cs typeface="+mn-ea"/>
                  <a:sym typeface="+mn-lt"/>
                </a:rPr>
                <a:t>(A)=(b) </a:t>
              </a:r>
              <a:r>
                <a:rPr lang="zh-CN" altLang="en-US" sz="2800" b="0">
                  <a:latin typeface="+mn-lt"/>
                  <a:ea typeface="+mn-ea"/>
                  <a:cs typeface="+mn-ea"/>
                  <a:sym typeface="+mn-lt"/>
                </a:rPr>
                <a:t>　　　　　　　</a:t>
              </a:r>
            </a:p>
          </p:txBody>
        </p:sp>
      </p:grpSp>
      <p:sp>
        <p:nvSpPr>
          <p:cNvPr id="788491" name="Text Box 11">
            <a:extLst>
              <a:ext uri="{FF2B5EF4-FFF2-40B4-BE49-F238E27FC236}">
                <a16:creationId xmlns:a16="http://schemas.microsoft.com/office/drawing/2014/main" id="{0CE4EF00-EB65-4CEA-A0EB-F84B7AEF1156}"/>
              </a:ext>
            </a:extLst>
          </p:cNvPr>
          <p:cNvSpPr txBox="1">
            <a:spLocks noChangeArrowheads="1"/>
          </p:cNvSpPr>
          <p:nvPr/>
        </p:nvSpPr>
        <p:spPr bwMode="auto">
          <a:xfrm>
            <a:off x="322263" y="2944813"/>
            <a:ext cx="1993900" cy="519112"/>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 </a:t>
            </a:r>
            <a:r>
              <a:rPr lang="zh-CN" altLang="en-US" sz="2800" b="0">
                <a:latin typeface="+mn-lt"/>
                <a:ea typeface="+mn-ea"/>
                <a:cs typeface="+mn-ea"/>
                <a:sym typeface="+mn-lt"/>
              </a:rPr>
              <a:t>　　　　　　　</a:t>
            </a:r>
          </a:p>
        </p:txBody>
      </p:sp>
      <p:grpSp>
        <p:nvGrpSpPr>
          <p:cNvPr id="4" name="Group 12">
            <a:extLst>
              <a:ext uri="{FF2B5EF4-FFF2-40B4-BE49-F238E27FC236}">
                <a16:creationId xmlns:a16="http://schemas.microsoft.com/office/drawing/2014/main" id="{65CF4BC0-AD5A-7544-8D6F-B222E16DF344}"/>
              </a:ext>
            </a:extLst>
          </p:cNvPr>
          <p:cNvGrpSpPr>
            <a:grpSpLocks/>
          </p:cNvGrpSpPr>
          <p:nvPr/>
        </p:nvGrpSpPr>
        <p:grpSpPr bwMode="auto">
          <a:xfrm>
            <a:off x="2339975" y="2954338"/>
            <a:ext cx="6524625" cy="519112"/>
            <a:chOff x="2109" y="2404"/>
            <a:chExt cx="3445" cy="327"/>
          </a:xfrm>
        </p:grpSpPr>
        <p:sp>
          <p:nvSpPr>
            <p:cNvPr id="68621" name="AutoShape 13">
              <a:extLst>
                <a:ext uri="{FF2B5EF4-FFF2-40B4-BE49-F238E27FC236}">
                  <a16:creationId xmlns:a16="http://schemas.microsoft.com/office/drawing/2014/main" id="{A2E53D69-C28B-488E-B10D-5A02B0AD01CB}"/>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22" name="Text Box 14">
              <a:extLst>
                <a:ext uri="{FF2B5EF4-FFF2-40B4-BE49-F238E27FC236}">
                  <a16:creationId xmlns:a16="http://schemas.microsoft.com/office/drawing/2014/main" id="{EA0AF75F-8849-45BC-BBDC-E1A5FA983FC0}"/>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b="0">
                  <a:latin typeface="+mn-lt"/>
                  <a:ea typeface="+mn-ea"/>
                  <a:cs typeface="+mn-ea"/>
                  <a:sym typeface="+mn-lt"/>
                </a:rPr>
                <a:t>GetHead</a:t>
              </a:r>
              <a:r>
                <a:rPr lang="en-US" altLang="zh-CN" sz="2800" b="0">
                  <a:latin typeface="+mn-lt"/>
                  <a:ea typeface="+mn-ea"/>
                  <a:cs typeface="+mn-ea"/>
                  <a:sym typeface="+mn-lt"/>
                </a:rPr>
                <a:t>(A)=a     </a:t>
              </a:r>
              <a:r>
                <a:rPr lang="en-US" altLang="zh-CN" b="0">
                  <a:latin typeface="+mn-lt"/>
                  <a:ea typeface="+mn-ea"/>
                  <a:cs typeface="+mn-ea"/>
                  <a:sym typeface="+mn-lt"/>
                </a:rPr>
                <a:t>GetT</a:t>
              </a:r>
              <a:r>
                <a:rPr lang="en-US" altLang="zh-CN" sz="2800" b="0">
                  <a:latin typeface="+mn-lt"/>
                  <a:ea typeface="+mn-ea"/>
                  <a:cs typeface="+mn-ea"/>
                  <a:sym typeface="+mn-lt"/>
                </a:rPr>
                <a:t>ail(A)=( ) </a:t>
              </a:r>
              <a:r>
                <a:rPr lang="zh-CN" altLang="en-US" sz="2800" b="0">
                  <a:latin typeface="+mn-lt"/>
                  <a:ea typeface="+mn-ea"/>
                  <a:cs typeface="+mn-ea"/>
                  <a:sym typeface="+mn-lt"/>
                </a:rPr>
                <a:t>　　　　　　　</a:t>
              </a:r>
            </a:p>
          </p:txBody>
        </p:sp>
      </p:grpSp>
      <p:sp>
        <p:nvSpPr>
          <p:cNvPr id="788495" name="Text Box 15">
            <a:extLst>
              <a:ext uri="{FF2B5EF4-FFF2-40B4-BE49-F238E27FC236}">
                <a16:creationId xmlns:a16="http://schemas.microsoft.com/office/drawing/2014/main" id="{415CBCD1-E81D-4F25-AF43-9E2318E28BC2}"/>
              </a:ext>
            </a:extLst>
          </p:cNvPr>
          <p:cNvSpPr txBox="1">
            <a:spLocks noChangeArrowheads="1"/>
          </p:cNvSpPr>
          <p:nvPr/>
        </p:nvSpPr>
        <p:spPr bwMode="auto">
          <a:xfrm>
            <a:off x="322263" y="3532188"/>
            <a:ext cx="1993900" cy="519112"/>
          </a:xfrm>
          <a:prstGeom prst="rect">
            <a:avLst/>
          </a:prstGeom>
          <a:solidFill>
            <a:srgbClr val="EAEAEA"/>
          </a:solidFill>
          <a:ln>
            <a:noFill/>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A=((a)) </a:t>
            </a:r>
            <a:r>
              <a:rPr lang="zh-CN" altLang="en-US" sz="2800" b="0">
                <a:latin typeface="+mn-lt"/>
                <a:ea typeface="+mn-ea"/>
                <a:cs typeface="+mn-ea"/>
                <a:sym typeface="+mn-lt"/>
              </a:rPr>
              <a:t>　　　　　　　</a:t>
            </a:r>
          </a:p>
        </p:txBody>
      </p:sp>
      <p:grpSp>
        <p:nvGrpSpPr>
          <p:cNvPr id="5" name="Group 16">
            <a:extLst>
              <a:ext uri="{FF2B5EF4-FFF2-40B4-BE49-F238E27FC236}">
                <a16:creationId xmlns:a16="http://schemas.microsoft.com/office/drawing/2014/main" id="{5AA23415-2BDA-514A-ACC7-AA708AFAEFC0}"/>
              </a:ext>
            </a:extLst>
          </p:cNvPr>
          <p:cNvGrpSpPr>
            <a:grpSpLocks/>
          </p:cNvGrpSpPr>
          <p:nvPr/>
        </p:nvGrpSpPr>
        <p:grpSpPr bwMode="auto">
          <a:xfrm>
            <a:off x="2339975" y="3541713"/>
            <a:ext cx="6524625" cy="519112"/>
            <a:chOff x="2109" y="2404"/>
            <a:chExt cx="3445" cy="327"/>
          </a:xfrm>
        </p:grpSpPr>
        <p:sp>
          <p:nvSpPr>
            <p:cNvPr id="68625" name="AutoShape 17">
              <a:extLst>
                <a:ext uri="{FF2B5EF4-FFF2-40B4-BE49-F238E27FC236}">
                  <a16:creationId xmlns:a16="http://schemas.microsoft.com/office/drawing/2014/main" id="{2EB004E1-3D74-47DC-9268-EBB5F7C63D60}"/>
                </a:ext>
              </a:extLst>
            </p:cNvPr>
            <p:cNvSpPr>
              <a:spLocks noChangeArrowheads="1"/>
            </p:cNvSpPr>
            <p:nvPr/>
          </p:nvSpPr>
          <p:spPr bwMode="auto">
            <a:xfrm>
              <a:off x="2109" y="2469"/>
              <a:ext cx="750" cy="197"/>
            </a:xfrm>
            <a:prstGeom prst="rightArrow">
              <a:avLst>
                <a:gd name="adj1" fmla="val 50000"/>
                <a:gd name="adj2" fmla="val 9514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8626" name="Text Box 18">
              <a:extLst>
                <a:ext uri="{FF2B5EF4-FFF2-40B4-BE49-F238E27FC236}">
                  <a16:creationId xmlns:a16="http://schemas.microsoft.com/office/drawing/2014/main" id="{DB6E99C5-F3AF-4988-B0D2-5B5D8AD43E3A}"/>
                </a:ext>
              </a:extLst>
            </p:cNvPr>
            <p:cNvSpPr txBox="1">
              <a:spLocks noChangeArrowheads="1"/>
            </p:cNvSpPr>
            <p:nvPr/>
          </p:nvSpPr>
          <p:spPr bwMode="auto">
            <a:xfrm>
              <a:off x="2859" y="2404"/>
              <a:ext cx="2695"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a:latin typeface="+mn-lt"/>
                  <a:ea typeface="+mn-ea"/>
                  <a:cs typeface="+mn-ea"/>
                  <a:sym typeface="+mn-lt"/>
                </a:rPr>
                <a:t>GetHead(A)=(a) GetTail(A)=( ) </a:t>
              </a:r>
              <a:r>
                <a:rPr lang="zh-CN" altLang="en-US" sz="2800" b="0">
                  <a:latin typeface="+mn-lt"/>
                  <a:ea typeface="+mn-ea"/>
                  <a:cs typeface="+mn-ea"/>
                  <a:sym typeface="+mn-lt"/>
                </a:rPr>
                <a:t>　　　　　　　</a:t>
              </a:r>
            </a:p>
          </p:txBody>
        </p:sp>
      </p:grpSp>
      <p:grpSp>
        <p:nvGrpSpPr>
          <p:cNvPr id="6" name="Group 19">
            <a:extLst>
              <a:ext uri="{FF2B5EF4-FFF2-40B4-BE49-F238E27FC236}">
                <a16:creationId xmlns:a16="http://schemas.microsoft.com/office/drawing/2014/main" id="{E1179AF6-EFDA-684B-BC43-BCFE16CF3946}"/>
              </a:ext>
            </a:extLst>
          </p:cNvPr>
          <p:cNvGrpSpPr>
            <a:grpSpLocks/>
          </p:cNvGrpSpPr>
          <p:nvPr/>
        </p:nvGrpSpPr>
        <p:grpSpPr bwMode="auto">
          <a:xfrm>
            <a:off x="322263" y="4470400"/>
            <a:ext cx="8001000" cy="1038225"/>
            <a:chOff x="166" y="2369"/>
            <a:chExt cx="5040" cy="654"/>
          </a:xfrm>
        </p:grpSpPr>
        <p:sp>
          <p:nvSpPr>
            <p:cNvPr id="68628" name="Text Box 20">
              <a:extLst>
                <a:ext uri="{FF2B5EF4-FFF2-40B4-BE49-F238E27FC236}">
                  <a16:creationId xmlns:a16="http://schemas.microsoft.com/office/drawing/2014/main" id="{0C45F9F3-2208-4713-81B4-7222C48942A0}"/>
                </a:ext>
              </a:extLst>
            </p:cNvPr>
            <p:cNvSpPr txBox="1">
              <a:spLocks noChangeArrowheads="1"/>
            </p:cNvSpPr>
            <p:nvPr/>
          </p:nvSpPr>
          <p:spPr bwMode="auto">
            <a:xfrm>
              <a:off x="166" y="2696"/>
              <a:ext cx="5040" cy="327"/>
            </a:xfrm>
            <a:prstGeom prst="rect">
              <a:avLst/>
            </a:prstGeom>
            <a:solidFill>
              <a:srgbClr val="CC99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err="1">
                  <a:latin typeface="+mn-lt"/>
                  <a:ea typeface="+mn-ea"/>
                  <a:cs typeface="+mn-ea"/>
                  <a:sym typeface="+mn-lt"/>
                </a:rPr>
                <a:t>GetHead</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t>
              </a:r>
              <a:r>
                <a:rPr lang="en-US" altLang="zh-CN" b="0" dirty="0" err="1">
                  <a:latin typeface="+mn-lt"/>
                  <a:ea typeface="+mn-ea"/>
                  <a:cs typeface="+mn-ea"/>
                  <a:sym typeface="+mn-lt"/>
                </a:rPr>
                <a:t>Get</a:t>
              </a:r>
              <a:r>
                <a:rPr lang="en-US" altLang="zh-CN" sz="2800" b="0" dirty="0" err="1">
                  <a:latin typeface="+mn-lt"/>
                  <a:ea typeface="+mn-ea"/>
                  <a:cs typeface="+mn-ea"/>
                  <a:sym typeface="+mn-lt"/>
                </a:rPr>
                <a:t>Head</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t>
              </a:r>
              <a:r>
                <a:rPr lang="en-US" altLang="zh-CN" b="0" dirty="0" err="1">
                  <a:latin typeface="+mn-lt"/>
                  <a:ea typeface="+mn-ea"/>
                  <a:cs typeface="+mn-ea"/>
                  <a:sym typeface="+mn-lt"/>
                </a:rPr>
                <a:t>GetTail</a:t>
              </a:r>
              <a:r>
                <a:rPr lang="en-US" altLang="zh-CN" sz="2800" b="0" dirty="0">
                  <a:latin typeface="+mn-lt"/>
                  <a:ea typeface="+mn-ea"/>
                  <a:cs typeface="+mn-ea"/>
                  <a:sym typeface="+mn-lt"/>
                </a:rPr>
                <a:t>(A))))) </a:t>
              </a:r>
              <a:r>
                <a:rPr lang="zh-CN" altLang="en-US" sz="2800" b="0" dirty="0">
                  <a:latin typeface="+mn-lt"/>
                  <a:ea typeface="+mn-ea"/>
                  <a:cs typeface="+mn-ea"/>
                  <a:sym typeface="+mn-lt"/>
                </a:rPr>
                <a:t>　　　　　　　</a:t>
              </a:r>
            </a:p>
          </p:txBody>
        </p:sp>
        <p:sp>
          <p:nvSpPr>
            <p:cNvPr id="68629" name="Text Box 21">
              <a:extLst>
                <a:ext uri="{FF2B5EF4-FFF2-40B4-BE49-F238E27FC236}">
                  <a16:creationId xmlns:a16="http://schemas.microsoft.com/office/drawing/2014/main" id="{383B0164-FA54-45B1-9BA7-5C40DC56BB42}"/>
                </a:ext>
              </a:extLst>
            </p:cNvPr>
            <p:cNvSpPr txBox="1">
              <a:spLocks noChangeArrowheads="1"/>
            </p:cNvSpPr>
            <p:nvPr/>
          </p:nvSpPr>
          <p:spPr bwMode="auto">
            <a:xfrm>
              <a:off x="166" y="2369"/>
              <a:ext cx="2102" cy="327"/>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50000"/>
                </a:spcBef>
                <a:buFont typeface="Arial" panose="020B0604020202020204" pitchFamily="34" charset="0"/>
                <a:buNone/>
                <a:defRPr/>
              </a:pPr>
              <a:r>
                <a:rPr lang="en-US" altLang="zh-CN" sz="2800" b="0" dirty="0">
                  <a:latin typeface="+mn-lt"/>
                  <a:ea typeface="+mn-ea"/>
                  <a:cs typeface="+mn-ea"/>
                  <a:sym typeface="+mn-lt"/>
                </a:rPr>
                <a:t>A=(</a:t>
              </a:r>
              <a:r>
                <a:rPr lang="en-US" altLang="zh-CN" sz="2800" b="0" dirty="0" err="1">
                  <a:latin typeface="+mn-lt"/>
                  <a:ea typeface="+mn-ea"/>
                  <a:cs typeface="+mn-ea"/>
                  <a:sym typeface="+mn-lt"/>
                </a:rPr>
                <a:t>a,b</a:t>
              </a:r>
              <a:r>
                <a:rPr lang="en-US" altLang="zh-CN" sz="2800" b="0" dirty="0">
                  <a:latin typeface="+mn-lt"/>
                  <a:ea typeface="+mn-ea"/>
                  <a:cs typeface="+mn-ea"/>
                  <a:sym typeface="+mn-lt"/>
                </a:rPr>
                <a:t>,(</a:t>
              </a:r>
              <a:r>
                <a:rPr lang="en-US" altLang="zh-CN" sz="2800" b="0" dirty="0" err="1">
                  <a:latin typeface="+mn-lt"/>
                  <a:ea typeface="+mn-ea"/>
                  <a:cs typeface="+mn-ea"/>
                  <a:sym typeface="+mn-lt"/>
                </a:rPr>
                <a:t>c,d</a:t>
              </a:r>
              <a:r>
                <a:rPr lang="en-US" altLang="zh-CN" sz="2800" b="0" dirty="0">
                  <a:latin typeface="+mn-lt"/>
                  <a:ea typeface="+mn-ea"/>
                  <a:cs typeface="+mn-ea"/>
                  <a:sym typeface="+mn-lt"/>
                </a:rPr>
                <a:t>),(e,(</a:t>
              </a:r>
              <a:r>
                <a:rPr lang="en-US" altLang="zh-CN" sz="2800" b="0" dirty="0" err="1">
                  <a:latin typeface="+mn-lt"/>
                  <a:ea typeface="+mn-ea"/>
                  <a:cs typeface="+mn-ea"/>
                  <a:sym typeface="+mn-lt"/>
                </a:rPr>
                <a:t>f,g</a:t>
              </a:r>
              <a:r>
                <a:rPr lang="en-US" altLang="zh-CN" sz="2800" b="0" dirty="0">
                  <a:latin typeface="+mn-lt"/>
                  <a:ea typeface="+mn-ea"/>
                  <a:cs typeface="+mn-ea"/>
                  <a:sym typeface="+mn-lt"/>
                </a:rPr>
                <a:t>))) </a:t>
              </a:r>
              <a:r>
                <a:rPr lang="zh-CN" altLang="en-US" sz="2800" b="0" dirty="0">
                  <a:latin typeface="+mn-lt"/>
                  <a:ea typeface="+mn-ea"/>
                  <a:cs typeface="+mn-ea"/>
                  <a:sym typeface="+mn-lt"/>
                </a:rPr>
                <a:t>　　　　　　　</a:t>
              </a:r>
            </a:p>
          </p:txBody>
        </p:sp>
      </p:grpSp>
      <p:sp>
        <p:nvSpPr>
          <p:cNvPr id="788502" name="Rectangle 22">
            <a:extLst>
              <a:ext uri="{FF2B5EF4-FFF2-40B4-BE49-F238E27FC236}">
                <a16:creationId xmlns:a16="http://schemas.microsoft.com/office/drawing/2014/main" id="{F7F2EBD9-6E94-44B3-B867-8AB17C68D2DD}"/>
              </a:ext>
            </a:extLst>
          </p:cNvPr>
          <p:cNvSpPr>
            <a:spLocks noChangeArrowheads="1"/>
          </p:cNvSpPr>
          <p:nvPr/>
        </p:nvSpPr>
        <p:spPr bwMode="auto">
          <a:xfrm>
            <a:off x="8323263" y="4984750"/>
            <a:ext cx="541337" cy="523875"/>
          </a:xfrm>
          <a:prstGeom prst="rect">
            <a:avLst/>
          </a:prstGeom>
          <a:solidFill>
            <a:srgbClr val="6C4C8F"/>
          </a:solidFill>
          <a:ln>
            <a:noFill/>
          </a:ln>
        </p:spPr>
        <p:txBody>
          <a:bodyPr anchor="ct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spcBef>
                <a:spcPct val="50000"/>
              </a:spcBef>
              <a:buFont typeface="Arial" panose="020B0604020202020204" pitchFamily="34" charset="0"/>
              <a:buNone/>
              <a:defRPr/>
            </a:pPr>
            <a:r>
              <a:rPr lang="en-US" altLang="zh-CN" sz="2800" dirty="0">
                <a:solidFill>
                  <a:schemeClr val="bg1"/>
                </a:solidFill>
                <a:latin typeface="+mn-lt"/>
                <a:ea typeface="+mn-ea"/>
                <a:cs typeface="+mn-ea"/>
                <a:sym typeface="+mn-lt"/>
              </a:rPr>
              <a:t>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483"/>
                                        </p:tgtEl>
                                        <p:attrNameLst>
                                          <p:attrName>style.visibility</p:attrName>
                                        </p:attrNameLst>
                                      </p:cBhvr>
                                      <p:to>
                                        <p:strVal val="visible"/>
                                      </p:to>
                                    </p:set>
                                    <p:animEffect transition="in" filter="blinds(horizontal)">
                                      <p:cBhvr>
                                        <p:cTn id="7" dur="500"/>
                                        <p:tgtEl>
                                          <p:spTgt spid="788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88487"/>
                                        </p:tgtEl>
                                        <p:attrNameLst>
                                          <p:attrName>style.visibility</p:attrName>
                                        </p:attrNameLst>
                                      </p:cBhvr>
                                      <p:to>
                                        <p:strVal val="visible"/>
                                      </p:to>
                                    </p:set>
                                    <p:anim calcmode="lin" valueType="num">
                                      <p:cBhvr additive="base">
                                        <p:cTn id="18" dur="500" fill="hold"/>
                                        <p:tgtEl>
                                          <p:spTgt spid="788487"/>
                                        </p:tgtEl>
                                        <p:attrNameLst>
                                          <p:attrName>ppt_x</p:attrName>
                                        </p:attrNameLst>
                                      </p:cBhvr>
                                      <p:tavLst>
                                        <p:tav tm="0">
                                          <p:val>
                                            <p:strVal val="#ppt_x"/>
                                          </p:val>
                                        </p:tav>
                                        <p:tav tm="100000">
                                          <p:val>
                                            <p:strVal val="#ppt_x"/>
                                          </p:val>
                                        </p:tav>
                                      </p:tavLst>
                                    </p:anim>
                                    <p:anim calcmode="lin" valueType="num">
                                      <p:cBhvr additive="base">
                                        <p:cTn id="19" dur="500" fill="hold"/>
                                        <p:tgtEl>
                                          <p:spTgt spid="788487"/>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ppt_x"/>
                                          </p:val>
                                        </p:tav>
                                        <p:tav tm="100000">
                                          <p:val>
                                            <p:strVal val="#ppt_x"/>
                                          </p:val>
                                        </p:tav>
                                      </p:tavLst>
                                    </p:anim>
                                    <p:anim calcmode="lin" valueType="num">
                                      <p:cBhvr additive="base">
                                        <p:cTn id="2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788491"/>
                                        </p:tgtEl>
                                        <p:attrNameLst>
                                          <p:attrName>style.visibility</p:attrName>
                                        </p:attrNameLst>
                                      </p:cBhvr>
                                      <p:to>
                                        <p:strVal val="visible"/>
                                      </p:to>
                                    </p:set>
                                    <p:anim calcmode="lin" valueType="num">
                                      <p:cBhvr additive="base">
                                        <p:cTn id="30" dur="500" fill="hold"/>
                                        <p:tgtEl>
                                          <p:spTgt spid="788491"/>
                                        </p:tgtEl>
                                        <p:attrNameLst>
                                          <p:attrName>ppt_x</p:attrName>
                                        </p:attrNameLst>
                                      </p:cBhvr>
                                      <p:tavLst>
                                        <p:tav tm="0">
                                          <p:val>
                                            <p:strVal val="#ppt_x"/>
                                          </p:val>
                                        </p:tav>
                                        <p:tav tm="100000">
                                          <p:val>
                                            <p:strVal val="#ppt_x"/>
                                          </p:val>
                                        </p:tav>
                                      </p:tavLst>
                                    </p:anim>
                                    <p:anim calcmode="lin" valueType="num">
                                      <p:cBhvr additive="base">
                                        <p:cTn id="31" dur="500" fill="hold"/>
                                        <p:tgtEl>
                                          <p:spTgt spid="788491"/>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ppt_x"/>
                                          </p:val>
                                        </p:tav>
                                        <p:tav tm="100000">
                                          <p:val>
                                            <p:strVal val="#ppt_x"/>
                                          </p:val>
                                        </p:tav>
                                      </p:tavLst>
                                    </p:anim>
                                    <p:anim calcmode="lin" valueType="num">
                                      <p:cBhvr additive="base">
                                        <p:cTn id="37"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88495"/>
                                        </p:tgtEl>
                                        <p:attrNameLst>
                                          <p:attrName>style.visibility</p:attrName>
                                        </p:attrNameLst>
                                      </p:cBhvr>
                                      <p:to>
                                        <p:strVal val="visible"/>
                                      </p:to>
                                    </p:set>
                                    <p:animEffect transition="in" filter="blinds(horizontal)">
                                      <p:cBhvr>
                                        <p:cTn id="42" dur="500"/>
                                        <p:tgtEl>
                                          <p:spTgt spid="7884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0-#ppt_w/2"/>
                                          </p:val>
                                        </p:tav>
                                        <p:tav tm="100000">
                                          <p:val>
                                            <p:strVal val="#ppt_x"/>
                                          </p:val>
                                        </p:tav>
                                      </p:tavLst>
                                    </p:anim>
                                    <p:anim calcmode="lin" valueType="num">
                                      <p:cBhvr additive="base">
                                        <p:cTn id="5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788502"/>
                                        </p:tgtEl>
                                        <p:attrNameLst>
                                          <p:attrName>style.visibility</p:attrName>
                                        </p:attrNameLst>
                                      </p:cBhvr>
                                      <p:to>
                                        <p:strVal val="visible"/>
                                      </p:to>
                                    </p:set>
                                    <p:anim calcmode="lin" valueType="num">
                                      <p:cBhvr additive="base">
                                        <p:cTn id="59" dur="500" fill="hold"/>
                                        <p:tgtEl>
                                          <p:spTgt spid="788502"/>
                                        </p:tgtEl>
                                        <p:attrNameLst>
                                          <p:attrName>ppt_x</p:attrName>
                                        </p:attrNameLst>
                                      </p:cBhvr>
                                      <p:tavLst>
                                        <p:tav tm="0">
                                          <p:val>
                                            <p:strVal val="#ppt_x"/>
                                          </p:val>
                                        </p:tav>
                                        <p:tav tm="100000">
                                          <p:val>
                                            <p:strVal val="#ppt_x"/>
                                          </p:val>
                                        </p:tav>
                                      </p:tavLst>
                                    </p:anim>
                                    <p:anim calcmode="lin" valueType="num">
                                      <p:cBhvr additive="base">
                                        <p:cTn id="60" dur="500" fill="hold"/>
                                        <p:tgtEl>
                                          <p:spTgt spid="7885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animBg="1"/>
      <p:bldP spid="788487" grpId="0" animBg="1"/>
      <p:bldP spid="788491" grpId="0" animBg="1"/>
      <p:bldP spid="788495" grpId="0" animBg="1"/>
      <p:bldP spid="788502" grpId="0" animBg="1"/>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6" name="Rectangle 2">
            <a:extLst>
              <a:ext uri="{FF2B5EF4-FFF2-40B4-BE49-F238E27FC236}">
                <a16:creationId xmlns:a16="http://schemas.microsoft.com/office/drawing/2014/main" id="{2E43CBC4-E3AE-F34D-AC6D-779E5F5C6383}"/>
              </a:ext>
            </a:extLst>
          </p:cNvPr>
          <p:cNvSpPr>
            <a:spLocks noChangeArrowheads="1"/>
          </p:cNvSpPr>
          <p:nvPr/>
        </p:nvSpPr>
        <p:spPr bwMode="auto">
          <a:xfrm>
            <a:off x="914400" y="1844675"/>
            <a:ext cx="2514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50000"/>
              </a:spcBef>
              <a:buFontTx/>
              <a:buChar char="•"/>
            </a:pPr>
            <a:r>
              <a:rPr lang="zh-CN" altLang="en-US" sz="2800" b="0">
                <a:ea typeface="楷体_GB2312" pitchFamily="49" charset="-122"/>
                <a:sym typeface="+mn-lt"/>
              </a:rPr>
              <a:t>有次序性</a:t>
            </a:r>
          </a:p>
          <a:p>
            <a:pPr>
              <a:lnSpc>
                <a:spcPct val="100000"/>
              </a:lnSpc>
              <a:spcBef>
                <a:spcPct val="50000"/>
              </a:spcBef>
              <a:buFontTx/>
              <a:buChar char="•"/>
            </a:pPr>
            <a:r>
              <a:rPr lang="zh-CN" altLang="en-US" sz="2800" b="0">
                <a:ea typeface="楷体_GB2312" pitchFamily="49" charset="-122"/>
                <a:sym typeface="+mn-lt"/>
              </a:rPr>
              <a:t>有长度</a:t>
            </a:r>
          </a:p>
          <a:p>
            <a:pPr>
              <a:lnSpc>
                <a:spcPct val="100000"/>
              </a:lnSpc>
              <a:spcBef>
                <a:spcPct val="50000"/>
              </a:spcBef>
              <a:buFontTx/>
              <a:buChar char="•"/>
            </a:pPr>
            <a:r>
              <a:rPr lang="zh-CN" altLang="en-US" sz="2800" b="0">
                <a:ea typeface="楷体_GB2312" pitchFamily="49" charset="-122"/>
                <a:sym typeface="+mn-lt"/>
              </a:rPr>
              <a:t>有深度</a:t>
            </a:r>
          </a:p>
          <a:p>
            <a:pPr>
              <a:lnSpc>
                <a:spcPct val="100000"/>
              </a:lnSpc>
              <a:spcBef>
                <a:spcPct val="50000"/>
              </a:spcBef>
              <a:buFontTx/>
              <a:buChar char="•"/>
            </a:pPr>
            <a:r>
              <a:rPr lang="zh-CN" altLang="en-US" sz="2800" b="0">
                <a:ea typeface="楷体_GB2312" pitchFamily="49" charset="-122"/>
                <a:sym typeface="+mn-lt"/>
              </a:rPr>
              <a:t>可递归</a:t>
            </a:r>
          </a:p>
          <a:p>
            <a:pPr>
              <a:lnSpc>
                <a:spcPct val="100000"/>
              </a:lnSpc>
              <a:spcBef>
                <a:spcPct val="50000"/>
              </a:spcBef>
              <a:buFontTx/>
              <a:buChar char="•"/>
            </a:pPr>
            <a:r>
              <a:rPr lang="zh-CN" altLang="en-US" sz="2800" b="0">
                <a:ea typeface="楷体_GB2312" pitchFamily="49" charset="-122"/>
                <a:sym typeface="+mn-lt"/>
              </a:rPr>
              <a:t>可共享</a:t>
            </a:r>
          </a:p>
        </p:txBody>
      </p:sp>
      <p:sp>
        <p:nvSpPr>
          <p:cNvPr id="789507" name="Rectangle 3">
            <a:extLst>
              <a:ext uri="{FF2B5EF4-FFF2-40B4-BE49-F238E27FC236}">
                <a16:creationId xmlns:a16="http://schemas.microsoft.com/office/drawing/2014/main" id="{5FDFB9E9-F9A0-EB4B-972A-2C45A8F87308}"/>
              </a:ext>
            </a:extLst>
          </p:cNvPr>
          <p:cNvSpPr>
            <a:spLocks noChangeArrowheads="1"/>
          </p:cNvSpPr>
          <p:nvPr/>
        </p:nvSpPr>
        <p:spPr bwMode="auto">
          <a:xfrm>
            <a:off x="3200400" y="1844675"/>
            <a:ext cx="52578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zh-CN" altLang="en-US" sz="2800" b="0">
                <a:solidFill>
                  <a:srgbClr val="FF0000"/>
                </a:solidFill>
                <a:ea typeface="楷体_GB2312" pitchFamily="49" charset="-122"/>
                <a:sym typeface="+mn-lt"/>
              </a:rPr>
              <a:t>一个直接前驱和一个直接后继</a:t>
            </a:r>
          </a:p>
          <a:p>
            <a:pPr eaLnBrk="1" hangingPunct="1">
              <a:lnSpc>
                <a:spcPct val="100000"/>
              </a:lnSpc>
              <a:spcBef>
                <a:spcPct val="50000"/>
              </a:spcBef>
            </a:pPr>
            <a:r>
              <a:rPr lang="zh-CN" altLang="en-US" sz="2800" b="0">
                <a:solidFill>
                  <a:srgbClr val="FF0000"/>
                </a:solidFill>
                <a:ea typeface="楷体_GB2312" pitchFamily="49" charset="-122"/>
                <a:sym typeface="+mn-lt"/>
              </a:rPr>
              <a:t>＝表中元素个数</a:t>
            </a:r>
          </a:p>
          <a:p>
            <a:pPr eaLnBrk="1" hangingPunct="1">
              <a:lnSpc>
                <a:spcPct val="100000"/>
              </a:lnSpc>
              <a:spcBef>
                <a:spcPct val="50000"/>
              </a:spcBef>
            </a:pPr>
            <a:r>
              <a:rPr lang="zh-CN" altLang="en-US" sz="2800" b="0">
                <a:solidFill>
                  <a:srgbClr val="FF0000"/>
                </a:solidFill>
                <a:ea typeface="楷体_GB2312" pitchFamily="49" charset="-122"/>
                <a:sym typeface="+mn-lt"/>
              </a:rPr>
              <a:t>＝表中括号的重数</a:t>
            </a:r>
          </a:p>
          <a:p>
            <a:pPr eaLnBrk="1" hangingPunct="1">
              <a:lnSpc>
                <a:spcPct val="100000"/>
              </a:lnSpc>
              <a:spcBef>
                <a:spcPct val="50000"/>
              </a:spcBef>
            </a:pPr>
            <a:r>
              <a:rPr lang="zh-CN" altLang="en-US" sz="2800" b="0">
                <a:solidFill>
                  <a:srgbClr val="FF0000"/>
                </a:solidFill>
                <a:ea typeface="楷体_GB2312" pitchFamily="49" charset="-122"/>
                <a:sym typeface="+mn-lt"/>
              </a:rPr>
              <a:t>自己可以作为自己的子表</a:t>
            </a:r>
          </a:p>
          <a:p>
            <a:pPr eaLnBrk="1" hangingPunct="1">
              <a:lnSpc>
                <a:spcPct val="100000"/>
              </a:lnSpc>
              <a:spcBef>
                <a:spcPct val="50000"/>
              </a:spcBef>
            </a:pPr>
            <a:r>
              <a:rPr lang="zh-CN" altLang="en-US" sz="2800" b="0">
                <a:solidFill>
                  <a:srgbClr val="FF0000"/>
                </a:solidFill>
                <a:ea typeface="楷体_GB2312" pitchFamily="49" charset="-122"/>
                <a:sym typeface="+mn-lt"/>
              </a:rPr>
              <a:t>可以为其他广义表所共享</a:t>
            </a:r>
          </a:p>
        </p:txBody>
      </p:sp>
      <p:sp>
        <p:nvSpPr>
          <p:cNvPr id="84995" name="Rectangle 4">
            <a:extLst>
              <a:ext uri="{FF2B5EF4-FFF2-40B4-BE49-F238E27FC236}">
                <a16:creationId xmlns:a16="http://schemas.microsoft.com/office/drawing/2014/main" id="{5B6F1A1E-9BB8-1544-ADFA-D2B2F04D1C88}"/>
              </a:ext>
            </a:extLst>
          </p:cNvPr>
          <p:cNvSpPr>
            <a:spLocks noChangeArrowheads="1"/>
          </p:cNvSpPr>
          <p:nvPr/>
        </p:nvSpPr>
        <p:spPr bwMode="auto">
          <a:xfrm>
            <a:off x="806450" y="188913"/>
            <a:ext cx="47879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广义表的特点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895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895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895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8950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8950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89507">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89507">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789507">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89507">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789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6" grpId="0" build="p"/>
      <p:bldP spid="789507" grpId="0" build="p"/>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4B0AC295-BF4C-0547-853C-FD6B1921F02D}"/>
              </a:ext>
            </a:extLst>
          </p:cNvPr>
          <p:cNvSpPr>
            <a:spLocks noGrp="1"/>
          </p:cNvSpPr>
          <p:nvPr>
            <p:ph type="title"/>
          </p:nvPr>
        </p:nvSpPr>
        <p:spPr>
          <a:xfrm>
            <a:off x="844170" y="235957"/>
            <a:ext cx="6896181" cy="456739"/>
          </a:xfrm>
        </p:spPr>
        <p:txBody>
          <a:bodyPr/>
          <a:lstStyle/>
          <a:p>
            <a:r>
              <a:rPr lang="zh-CN" altLang="en-US" dirty="0"/>
              <a:t> </a:t>
            </a:r>
            <a:r>
              <a:rPr lang="zh-CN" altLang="zh-CN" dirty="0"/>
              <a:t>广义表应用举例：导师</a:t>
            </a:r>
            <a:r>
              <a:rPr lang="en-US" altLang="zh-CN" dirty="0"/>
              <a:t>-</a:t>
            </a:r>
            <a:r>
              <a:rPr lang="zh-CN" altLang="zh-CN" dirty="0"/>
              <a:t>本科生制管理</a:t>
            </a:r>
            <a:endParaRPr lang="zh-CN" altLang="en-US" dirty="0"/>
          </a:p>
        </p:txBody>
      </p:sp>
      <p:sp>
        <p:nvSpPr>
          <p:cNvPr id="109571" name="内容占位符 2">
            <a:extLst>
              <a:ext uri="{FF2B5EF4-FFF2-40B4-BE49-F238E27FC236}">
                <a16:creationId xmlns:a16="http://schemas.microsoft.com/office/drawing/2014/main" id="{25FFFB8C-6153-1C4F-9986-ECFC4E325720}"/>
              </a:ext>
            </a:extLst>
          </p:cNvPr>
          <p:cNvSpPr>
            <a:spLocks noGrp="1"/>
          </p:cNvSpPr>
          <p:nvPr>
            <p:ph idx="1"/>
          </p:nvPr>
        </p:nvSpPr>
        <p:spPr/>
        <p:txBody>
          <a:bodyPr/>
          <a:lstStyle/>
          <a:p>
            <a:pPr indent="11113"/>
            <a:r>
              <a:rPr lang="zh-CN" altLang="zh-CN" sz="1600" dirty="0"/>
              <a:t>（</a:t>
            </a:r>
            <a:r>
              <a:rPr lang="en-US" altLang="zh-CN" sz="1600" dirty="0"/>
              <a:t>1</a:t>
            </a:r>
            <a:r>
              <a:rPr lang="zh-CN" altLang="zh-CN" sz="1600" dirty="0"/>
              <a:t>）导师指导研究生：</a:t>
            </a:r>
          </a:p>
          <a:p>
            <a:pPr indent="11113"/>
            <a:r>
              <a:rPr lang="zh-CN" altLang="zh-CN" sz="1600" dirty="0"/>
              <a:t>（教师，（（研究生</a:t>
            </a:r>
            <a:r>
              <a:rPr lang="en-US" altLang="zh-CN" sz="1600" dirty="0"/>
              <a:t>1</a:t>
            </a:r>
            <a:r>
              <a:rPr lang="zh-CN" altLang="zh-CN" sz="1600" dirty="0"/>
              <a:t>，（本科生</a:t>
            </a:r>
            <a:r>
              <a:rPr lang="en-US" altLang="zh-CN" sz="1600" dirty="0"/>
              <a:t>1</a:t>
            </a:r>
            <a:r>
              <a:rPr lang="zh-CN" altLang="zh-CN" sz="1600" dirty="0"/>
              <a:t>，…，本科生</a:t>
            </a:r>
            <a:r>
              <a:rPr lang="en-US" altLang="zh-CN" sz="1600" dirty="0"/>
              <a:t>m1</a:t>
            </a:r>
            <a:r>
              <a:rPr lang="zh-CN" altLang="zh-CN" sz="1600" dirty="0"/>
              <a:t>）），（研究生</a:t>
            </a:r>
            <a:r>
              <a:rPr lang="en-US" altLang="zh-CN" sz="1600" dirty="0"/>
              <a:t>2</a:t>
            </a:r>
            <a:r>
              <a:rPr lang="zh-CN" altLang="zh-CN" sz="1600" dirty="0"/>
              <a:t>，（本科生</a:t>
            </a:r>
            <a:r>
              <a:rPr lang="en-US" altLang="zh-CN" sz="1600" dirty="0"/>
              <a:t>1</a:t>
            </a:r>
            <a:r>
              <a:rPr lang="zh-CN" altLang="zh-CN" sz="1600" dirty="0"/>
              <a:t>，…，本科生</a:t>
            </a:r>
            <a:r>
              <a:rPr lang="en-US" altLang="zh-CN" sz="1600" dirty="0"/>
              <a:t>m2</a:t>
            </a:r>
            <a:r>
              <a:rPr lang="zh-CN" altLang="zh-CN" sz="1600" dirty="0"/>
              <a:t>））…））</a:t>
            </a:r>
          </a:p>
          <a:p>
            <a:pPr indent="11113"/>
            <a:r>
              <a:rPr lang="zh-CN" altLang="zh-CN" sz="1600" dirty="0"/>
              <a:t>（</a:t>
            </a:r>
            <a:r>
              <a:rPr lang="en-US" altLang="zh-CN" sz="1600" dirty="0"/>
              <a:t>2</a:t>
            </a:r>
            <a:r>
              <a:rPr lang="zh-CN" altLang="zh-CN" sz="1600" dirty="0"/>
              <a:t>）导师不指导研究生：</a:t>
            </a:r>
          </a:p>
          <a:p>
            <a:pPr indent="11113"/>
            <a:r>
              <a:rPr lang="zh-CN" altLang="zh-CN" sz="1600" dirty="0"/>
              <a:t>（教师，（本科生</a:t>
            </a:r>
            <a:r>
              <a:rPr lang="en-US" altLang="zh-CN" sz="1600" dirty="0"/>
              <a:t>1</a:t>
            </a:r>
            <a:r>
              <a:rPr lang="zh-CN" altLang="zh-CN" sz="1600" dirty="0"/>
              <a:t>，…，本科生</a:t>
            </a:r>
            <a:r>
              <a:rPr lang="en-US" altLang="zh-CN" sz="1600" dirty="0"/>
              <a:t>m</a:t>
            </a:r>
            <a:r>
              <a:rPr lang="zh-CN" altLang="zh-CN" sz="1600" dirty="0"/>
              <a:t>））</a:t>
            </a:r>
          </a:p>
          <a:p>
            <a:pPr indent="11113"/>
            <a:r>
              <a:rPr lang="zh-CN" altLang="zh-CN" sz="1600" dirty="0"/>
              <a:t>定义教师、学生结点结构体如下：</a:t>
            </a:r>
          </a:p>
          <a:p>
            <a:pPr indent="11113"/>
            <a:r>
              <a:rPr lang="en-US" altLang="zh-CN" sz="1600" dirty="0"/>
              <a:t>typedef struct </a:t>
            </a:r>
            <a:r>
              <a:rPr lang="en-US" altLang="zh-CN" sz="1600" dirty="0" err="1"/>
              <a:t>GLNode</a:t>
            </a:r>
            <a:endParaRPr lang="zh-CN" altLang="zh-CN" sz="1600" dirty="0"/>
          </a:p>
          <a:p>
            <a:pPr indent="11113"/>
            <a:r>
              <a:rPr lang="en-US" altLang="zh-CN" sz="1600" dirty="0"/>
              <a:t>{</a:t>
            </a:r>
            <a:endParaRPr lang="zh-CN" altLang="zh-CN" sz="1600" dirty="0"/>
          </a:p>
          <a:p>
            <a:pPr indent="11113"/>
            <a:r>
              <a:rPr lang="en-US" altLang="zh-CN" sz="1600" dirty="0"/>
              <a:t>	char name[</a:t>
            </a:r>
            <a:r>
              <a:rPr lang="en-US" altLang="zh-CN" sz="1600" dirty="0" err="1"/>
              <a:t>MaxStr</a:t>
            </a:r>
            <a:r>
              <a:rPr lang="en-US" altLang="zh-CN" sz="1600" dirty="0"/>
              <a:t>];       /*</a:t>
            </a:r>
            <a:r>
              <a:rPr lang="zh-CN" altLang="zh-CN" sz="1600" dirty="0"/>
              <a:t>教师或学生的姓名</a:t>
            </a:r>
            <a:r>
              <a:rPr lang="en-US" altLang="zh-CN" sz="1600" dirty="0"/>
              <a:t>*/</a:t>
            </a:r>
            <a:endParaRPr lang="zh-CN" altLang="zh-CN" sz="1600" dirty="0"/>
          </a:p>
          <a:p>
            <a:pPr indent="11113"/>
            <a:r>
              <a:rPr lang="en-US" altLang="zh-CN" sz="1600" dirty="0"/>
              <a:t>	char </a:t>
            </a:r>
            <a:r>
              <a:rPr lang="en-US" altLang="zh-CN" sz="1600" dirty="0" err="1"/>
              <a:t>pos_or_grade</a:t>
            </a:r>
            <a:r>
              <a:rPr lang="en-US" altLang="zh-CN" sz="1600" dirty="0"/>
              <a:t>[</a:t>
            </a:r>
            <a:r>
              <a:rPr lang="en-US" altLang="zh-CN" sz="1600" dirty="0" err="1"/>
              <a:t>MaxStr</a:t>
            </a:r>
            <a:r>
              <a:rPr lang="en-US" altLang="zh-CN" sz="1600" dirty="0"/>
              <a:t>];     /*</a:t>
            </a:r>
            <a:r>
              <a:rPr lang="zh-CN" altLang="zh-CN" sz="1600" dirty="0"/>
              <a:t>教师结点表示职称，学生结点表示班级</a:t>
            </a:r>
            <a:r>
              <a:rPr lang="en-US" altLang="zh-CN" sz="1600" dirty="0"/>
              <a:t>*/</a:t>
            </a:r>
            <a:endParaRPr lang="zh-CN" altLang="zh-CN" sz="1600" dirty="0"/>
          </a:p>
          <a:p>
            <a:pPr indent="11113"/>
            <a:r>
              <a:rPr lang="en-US" altLang="zh-CN" sz="1600" dirty="0"/>
              <a:t>	int cat;               /*</a:t>
            </a:r>
            <a:r>
              <a:rPr lang="zh-CN" altLang="zh-CN" sz="1600" dirty="0"/>
              <a:t>结点类型：</a:t>
            </a:r>
            <a:r>
              <a:rPr lang="en-US" altLang="zh-CN" sz="1600" dirty="0"/>
              <a:t>0-</a:t>
            </a:r>
            <a:r>
              <a:rPr lang="zh-CN" altLang="zh-CN" sz="1600" dirty="0"/>
              <a:t>教师，</a:t>
            </a:r>
            <a:r>
              <a:rPr lang="en-US" altLang="zh-CN" sz="1600" dirty="0"/>
              <a:t>1-</a:t>
            </a:r>
            <a:r>
              <a:rPr lang="zh-CN" altLang="zh-CN" sz="1600" dirty="0"/>
              <a:t>研究生，</a:t>
            </a:r>
            <a:r>
              <a:rPr lang="en-US" altLang="zh-CN" sz="1600" dirty="0"/>
              <a:t>2-</a:t>
            </a:r>
            <a:r>
              <a:rPr lang="zh-CN" altLang="zh-CN" sz="1600" dirty="0"/>
              <a:t>本科生</a:t>
            </a:r>
            <a:r>
              <a:rPr lang="en-US" altLang="zh-CN" sz="1600" dirty="0"/>
              <a:t>*/</a:t>
            </a:r>
            <a:endParaRPr lang="zh-CN" altLang="zh-CN" sz="1600" dirty="0"/>
          </a:p>
          <a:p>
            <a:pPr indent="11113"/>
            <a:r>
              <a:rPr lang="en-US" altLang="zh-CN" sz="1600" dirty="0"/>
              <a:t>struct </a:t>
            </a:r>
            <a:r>
              <a:rPr lang="en-US" altLang="zh-CN" sz="1600" dirty="0" err="1"/>
              <a:t>ptr</a:t>
            </a:r>
            <a:endParaRPr lang="zh-CN" altLang="zh-CN" sz="1600" dirty="0"/>
          </a:p>
          <a:p>
            <a:pPr indent="11113"/>
            <a:r>
              <a:rPr lang="en-US" altLang="zh-CN" sz="1600" dirty="0"/>
              <a:t> {</a:t>
            </a:r>
            <a:endParaRPr lang="zh-CN" altLang="zh-CN" sz="1600" dirty="0"/>
          </a:p>
          <a:p>
            <a:pPr indent="11113"/>
            <a:r>
              <a:rPr lang="en-US" altLang="zh-CN" sz="1600" dirty="0"/>
              <a:t>struct </a:t>
            </a:r>
            <a:r>
              <a:rPr lang="en-US" altLang="zh-CN" sz="1600" dirty="0" err="1"/>
              <a:t>GLNode</a:t>
            </a:r>
            <a:r>
              <a:rPr lang="en-US" altLang="zh-CN" sz="1600" dirty="0"/>
              <a:t> *hp; /*hp</a:t>
            </a:r>
            <a:r>
              <a:rPr lang="zh-CN" altLang="zh-CN" sz="1600" dirty="0"/>
              <a:t>指向同级的下一结点</a:t>
            </a:r>
            <a:r>
              <a:rPr lang="en-US" altLang="zh-CN" sz="1600" dirty="0"/>
              <a:t>*/</a:t>
            </a:r>
            <a:endParaRPr lang="zh-CN" altLang="zh-CN" sz="1600" dirty="0"/>
          </a:p>
          <a:p>
            <a:pPr indent="11113"/>
            <a:r>
              <a:rPr lang="en-US" altLang="zh-CN" sz="1600" dirty="0"/>
              <a:t>struct </a:t>
            </a:r>
            <a:r>
              <a:rPr lang="en-US" altLang="zh-CN" sz="1600" dirty="0" err="1"/>
              <a:t>GLNode</a:t>
            </a:r>
            <a:r>
              <a:rPr lang="en-US" altLang="zh-CN" sz="1600" dirty="0"/>
              <a:t> *</a:t>
            </a:r>
            <a:r>
              <a:rPr lang="en-US" altLang="zh-CN" sz="1600" dirty="0" err="1"/>
              <a:t>tp</a:t>
            </a:r>
            <a:r>
              <a:rPr lang="en-US" altLang="zh-CN" sz="1600" dirty="0"/>
              <a:t>; /* </a:t>
            </a:r>
            <a:r>
              <a:rPr lang="en-US" altLang="zh-CN" sz="1600" dirty="0" err="1"/>
              <a:t>tp</a:t>
            </a:r>
            <a:r>
              <a:rPr lang="zh-CN" altLang="zh-CN" sz="1600" dirty="0"/>
              <a:t>指向下级的首结点</a:t>
            </a:r>
            <a:r>
              <a:rPr lang="en-US" altLang="zh-CN" sz="1600" dirty="0"/>
              <a:t>*/</a:t>
            </a:r>
            <a:endParaRPr lang="zh-CN" altLang="zh-CN" sz="1600" dirty="0"/>
          </a:p>
          <a:p>
            <a:pPr indent="11113"/>
            <a:r>
              <a:rPr lang="en-US" altLang="zh-CN" sz="1600" dirty="0"/>
              <a:t>} </a:t>
            </a:r>
            <a:r>
              <a:rPr lang="en-US" altLang="zh-CN" sz="1600" dirty="0" err="1"/>
              <a:t>ptr</a:t>
            </a:r>
            <a:r>
              <a:rPr lang="en-US" altLang="zh-CN" sz="1600" dirty="0"/>
              <a:t>;   </a:t>
            </a:r>
            <a:endParaRPr lang="zh-CN" altLang="zh-CN" sz="1600" dirty="0"/>
          </a:p>
          <a:p>
            <a:pPr indent="11113"/>
            <a:r>
              <a:rPr lang="en-US" altLang="zh-CN" sz="1600" dirty="0"/>
              <a:t>}</a:t>
            </a:r>
            <a:r>
              <a:rPr lang="en-US" altLang="zh-CN" sz="1600" dirty="0" err="1"/>
              <a:t>GList</a:t>
            </a:r>
            <a:r>
              <a:rPr lang="en-US" altLang="zh-CN" sz="1600" dirty="0"/>
              <a:t>;</a:t>
            </a:r>
            <a:endParaRPr lang="zh-CN" altLang="zh-CN" sz="1600" dirty="0"/>
          </a:p>
          <a:p>
            <a:pPr indent="11113"/>
            <a:endParaRPr lang="zh-CN" altLang="en-US" sz="1600" dirty="0"/>
          </a:p>
        </p:txBody>
      </p:sp>
    </p:spTree>
    <p:extLst>
      <p:ext uri="{BB962C8B-B14F-4D97-AF65-F5344CB8AC3E}">
        <p14:creationId xmlns:p14="http://schemas.microsoft.com/office/powerpoint/2010/main" val="394897944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8113CAD1-7F77-3245-9F1F-345B9A4C891F}"/>
              </a:ext>
            </a:extLst>
          </p:cNvPr>
          <p:cNvSpPr>
            <a:spLocks noGrp="1"/>
          </p:cNvSpPr>
          <p:nvPr>
            <p:ph type="title"/>
          </p:nvPr>
        </p:nvSpPr>
        <p:spPr/>
        <p:txBody>
          <a:bodyPr/>
          <a:lstStyle/>
          <a:p>
            <a:r>
              <a:rPr lang="zh-CN" altLang="zh-CN" dirty="0"/>
              <a:t>广义表应用举例：导师</a:t>
            </a:r>
            <a:r>
              <a:rPr lang="en-US" altLang="zh-CN" dirty="0"/>
              <a:t>-</a:t>
            </a:r>
            <a:r>
              <a:rPr lang="zh-CN" altLang="zh-CN" dirty="0"/>
              <a:t>本科生制管理</a:t>
            </a:r>
            <a:endParaRPr lang="zh-CN" altLang="en-US" dirty="0"/>
          </a:p>
        </p:txBody>
      </p:sp>
      <p:sp>
        <p:nvSpPr>
          <p:cNvPr id="110595" name="内容占位符 2">
            <a:extLst>
              <a:ext uri="{FF2B5EF4-FFF2-40B4-BE49-F238E27FC236}">
                <a16:creationId xmlns:a16="http://schemas.microsoft.com/office/drawing/2014/main" id="{71CD38FB-7994-1F49-A9D0-0C639705F87C}"/>
              </a:ext>
            </a:extLst>
          </p:cNvPr>
          <p:cNvSpPr>
            <a:spLocks noGrp="1"/>
          </p:cNvSpPr>
          <p:nvPr>
            <p:ph idx="1"/>
          </p:nvPr>
        </p:nvSpPr>
        <p:spPr/>
        <p:txBody>
          <a:bodyPr/>
          <a:lstStyle/>
          <a:p>
            <a:r>
              <a:rPr lang="en-US" altLang="zh-CN" sz="2000" dirty="0"/>
              <a:t>         </a:t>
            </a:r>
            <a:r>
              <a:rPr lang="zh-CN" altLang="zh-CN" sz="2000" dirty="0"/>
              <a:t>广义表（（张志锋</a:t>
            </a:r>
            <a:r>
              <a:rPr lang="en-US" altLang="zh-CN" sz="2000" dirty="0"/>
              <a:t>-</a:t>
            </a:r>
            <a:r>
              <a:rPr lang="zh-CN" altLang="zh-CN" sz="2000" dirty="0"/>
              <a:t>教授</a:t>
            </a:r>
            <a:r>
              <a:rPr lang="en-US" altLang="zh-CN" sz="2000" dirty="0"/>
              <a:t>-0</a:t>
            </a:r>
            <a:r>
              <a:rPr lang="zh-CN" altLang="zh-CN" sz="2000" dirty="0"/>
              <a:t>，（李雷</a:t>
            </a:r>
            <a:r>
              <a:rPr lang="en-US" altLang="zh-CN" sz="2000" dirty="0"/>
              <a:t>-</a:t>
            </a:r>
            <a:r>
              <a:rPr lang="zh-CN" altLang="zh-CN" sz="2000" dirty="0"/>
              <a:t>二班</a:t>
            </a:r>
            <a:r>
              <a:rPr lang="en-US" altLang="zh-CN" sz="2000" dirty="0"/>
              <a:t>-1</a:t>
            </a:r>
            <a:r>
              <a:rPr lang="zh-CN" altLang="zh-CN" sz="2000" dirty="0"/>
              <a:t>，韩梅梅</a:t>
            </a:r>
            <a:r>
              <a:rPr lang="en-US" altLang="zh-CN" sz="2000" dirty="0"/>
              <a:t>-</a:t>
            </a:r>
            <a:r>
              <a:rPr lang="zh-CN" altLang="zh-CN" sz="2000" dirty="0"/>
              <a:t>一班</a:t>
            </a:r>
            <a:r>
              <a:rPr lang="en-US" altLang="zh-CN" sz="2000" dirty="0"/>
              <a:t>-2</a:t>
            </a:r>
            <a:r>
              <a:rPr lang="zh-CN" altLang="zh-CN" sz="2000" dirty="0"/>
              <a:t>）），（马军霞</a:t>
            </a:r>
            <a:r>
              <a:rPr lang="en-US" altLang="zh-CN" sz="2000" dirty="0"/>
              <a:t>-</a:t>
            </a:r>
            <a:r>
              <a:rPr lang="zh-CN" altLang="zh-CN" sz="2000" dirty="0"/>
              <a:t>副教授</a:t>
            </a:r>
            <a:r>
              <a:rPr lang="en-US" altLang="zh-CN" sz="2000" dirty="0"/>
              <a:t>-0</a:t>
            </a:r>
            <a:r>
              <a:rPr lang="zh-CN" altLang="zh-CN" sz="2000" dirty="0"/>
              <a:t>，（杜牧</a:t>
            </a:r>
            <a:r>
              <a:rPr lang="en-US" altLang="zh-CN" sz="2000" dirty="0"/>
              <a:t>-</a:t>
            </a:r>
            <a:r>
              <a:rPr lang="zh-CN" altLang="zh-CN" sz="2000" dirty="0"/>
              <a:t>一班</a:t>
            </a:r>
            <a:r>
              <a:rPr lang="en-US" altLang="zh-CN" sz="2000" dirty="0"/>
              <a:t>-1</a:t>
            </a:r>
            <a:r>
              <a:rPr lang="zh-CN" altLang="zh-CN" sz="2000" dirty="0"/>
              <a:t>，刘晓燕</a:t>
            </a:r>
            <a:r>
              <a:rPr lang="en-US" altLang="zh-CN" sz="2000" dirty="0"/>
              <a:t>-</a:t>
            </a:r>
            <a:r>
              <a:rPr lang="zh-CN" altLang="zh-CN" sz="2000" dirty="0"/>
              <a:t>二班</a:t>
            </a:r>
            <a:r>
              <a:rPr lang="en-US" altLang="zh-CN" sz="2000" dirty="0"/>
              <a:t>-1</a:t>
            </a:r>
            <a:r>
              <a:rPr lang="zh-CN" altLang="zh-CN" sz="2000" dirty="0"/>
              <a:t>，（王冲</a:t>
            </a:r>
            <a:r>
              <a:rPr lang="en-US" altLang="zh-CN" sz="2000" dirty="0"/>
              <a:t>-</a:t>
            </a:r>
            <a:r>
              <a:rPr lang="zh-CN" altLang="zh-CN" sz="2000" dirty="0"/>
              <a:t>一班</a:t>
            </a:r>
            <a:r>
              <a:rPr lang="en-US" altLang="zh-CN" sz="2000" dirty="0"/>
              <a:t>-2</a:t>
            </a:r>
            <a:r>
              <a:rPr lang="zh-CN" altLang="zh-CN" sz="2000" dirty="0"/>
              <a:t>）））可以用图</a:t>
            </a:r>
            <a:r>
              <a:rPr lang="zh-CN" altLang="en-US" sz="2000" dirty="0"/>
              <a:t> </a:t>
            </a:r>
            <a:r>
              <a:rPr lang="zh-CN" altLang="zh-CN" sz="2000" dirty="0"/>
              <a:t>表示。</a:t>
            </a:r>
          </a:p>
          <a:p>
            <a:endParaRPr lang="zh-CN" altLang="en-US" dirty="0"/>
          </a:p>
        </p:txBody>
      </p:sp>
      <p:pic>
        <p:nvPicPr>
          <p:cNvPr id="110596" name="图片 3">
            <a:extLst>
              <a:ext uri="{FF2B5EF4-FFF2-40B4-BE49-F238E27FC236}">
                <a16:creationId xmlns:a16="http://schemas.microsoft.com/office/drawing/2014/main" id="{E9F8B1DC-3BDA-514D-8166-5121AD1150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4530" y="2348880"/>
            <a:ext cx="588803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597" name="Picture 2">
            <a:extLst>
              <a:ext uri="{FF2B5EF4-FFF2-40B4-BE49-F238E27FC236}">
                <a16:creationId xmlns:a16="http://schemas.microsoft.com/office/drawing/2014/main" id="{D51ACCF6-5EF7-144C-A50D-8651C9C0FF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31" y="4352441"/>
            <a:ext cx="4184763"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46467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1" name="图片 9">
            <a:extLst>
              <a:ext uri="{FF2B5EF4-FFF2-40B4-BE49-F238E27FC236}">
                <a16:creationId xmlns:a16="http://schemas.microsoft.com/office/drawing/2014/main" id="{90AB53A8-74E2-D64F-B083-C0C00B0FD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矩形: 圆角 16">
            <a:extLst>
              <a:ext uri="{FF2B5EF4-FFF2-40B4-BE49-F238E27FC236}">
                <a16:creationId xmlns:a16="http://schemas.microsoft.com/office/drawing/2014/main" id="{6F96CEC0-C222-DF47-9F19-504BB39C0918}"/>
              </a:ext>
            </a:extLst>
          </p:cNvPr>
          <p:cNvSpPr>
            <a:spLocks noChangeArrowheads="1"/>
          </p:cNvSpPr>
          <p:nvPr/>
        </p:nvSpPr>
        <p:spPr bwMode="auto">
          <a:xfrm>
            <a:off x="2576513" y="5626100"/>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7043" name="矩形: 圆角 15">
            <a:extLst>
              <a:ext uri="{FF2B5EF4-FFF2-40B4-BE49-F238E27FC236}">
                <a16:creationId xmlns:a16="http://schemas.microsoft.com/office/drawing/2014/main" id="{DD8A19D2-C0DC-814D-B3B7-09CEBA59BEEA}"/>
              </a:ext>
            </a:extLst>
          </p:cNvPr>
          <p:cNvSpPr>
            <a:spLocks noChangeArrowheads="1"/>
          </p:cNvSpPr>
          <p:nvPr/>
        </p:nvSpPr>
        <p:spPr bwMode="auto">
          <a:xfrm>
            <a:off x="1631950" y="5626100"/>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7F317D55-E943-4987-A022-E8271CF46A23}"/>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B7EC8B23-0E27-4700-87B4-6FC3159634A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87046" name="文本框 12">
            <a:extLst>
              <a:ext uri="{FF2B5EF4-FFF2-40B4-BE49-F238E27FC236}">
                <a16:creationId xmlns:a16="http://schemas.microsoft.com/office/drawing/2014/main" id="{474BECCE-F9EA-A745-8795-0CBE21A4B53B}"/>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3DE960E8-8A8F-433A-9587-E8CF0E03F7F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4.4</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4.6</a:t>
            </a:r>
            <a:endParaRPr lang="zh-CN" altLang="en-US" b="0" dirty="0">
              <a:solidFill>
                <a:schemeClr val="bg1"/>
              </a:solidFill>
              <a:latin typeface="+mn-lt"/>
              <a:ea typeface="+mn-ea"/>
              <a:cs typeface="+mn-ea"/>
              <a:sym typeface="+mn-lt"/>
            </a:endParaRPr>
          </a:p>
        </p:txBody>
      </p:sp>
      <p:sp>
        <p:nvSpPr>
          <p:cNvPr id="87048" name="文本框 14">
            <a:extLst>
              <a:ext uri="{FF2B5EF4-FFF2-40B4-BE49-F238E27FC236}">
                <a16:creationId xmlns:a16="http://schemas.microsoft.com/office/drawing/2014/main" id="{0729E763-06F2-D74D-A2A0-ECEC49A4F9AA}"/>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4B5E27D3-5BB5-4B91-9682-04F2B6022FA5}"/>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54">
            <a:extLst>
              <a:ext uri="{FF2B5EF4-FFF2-40B4-BE49-F238E27FC236}">
                <a16:creationId xmlns:a16="http://schemas.microsoft.com/office/drawing/2014/main" id="{C9C2AF5A-158A-B44A-93B8-92996B1D1AE0}"/>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
        <p:nvSpPr>
          <p:cNvPr id="71686" name="Text Box 5">
            <a:extLst>
              <a:ext uri="{FF2B5EF4-FFF2-40B4-BE49-F238E27FC236}">
                <a16:creationId xmlns:a16="http://schemas.microsoft.com/office/drawing/2014/main" id="{D98C2CB9-808F-48A6-9DA5-7EF9CE656871}"/>
              </a:ext>
            </a:extLst>
          </p:cNvPr>
          <p:cNvSpPr txBox="1">
            <a:spLocks noChangeArrowheads="1"/>
          </p:cNvSpPr>
          <p:nvPr/>
        </p:nvSpPr>
        <p:spPr bwMode="auto">
          <a:xfrm>
            <a:off x="611188" y="1125538"/>
            <a:ext cx="8718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b="0" dirty="0">
                <a:solidFill>
                  <a:srgbClr val="FF0000"/>
                </a:solidFill>
                <a:latin typeface="+mn-lt"/>
                <a:ea typeface="+mn-ea"/>
                <a:cs typeface="+mn-ea"/>
                <a:sym typeface="+mn-lt"/>
              </a:rPr>
              <a:t>【</a:t>
            </a:r>
            <a:r>
              <a:rPr lang="zh-CN" altLang="en-US" b="0" dirty="0">
                <a:solidFill>
                  <a:srgbClr val="FF0000"/>
                </a:solidFill>
                <a:latin typeface="+mn-lt"/>
                <a:ea typeface="+mn-ea"/>
                <a:cs typeface="+mn-ea"/>
                <a:sym typeface="+mn-lt"/>
              </a:rPr>
              <a:t>案例分析</a:t>
            </a:r>
            <a:r>
              <a:rPr lang="en-US" altLang="zh-CN" b="0" dirty="0">
                <a:solidFill>
                  <a:srgbClr val="FF0000"/>
                </a:solidFill>
                <a:latin typeface="+mn-lt"/>
                <a:ea typeface="+mn-ea"/>
                <a:cs typeface="+mn-ea"/>
                <a:sym typeface="+mn-lt"/>
              </a:rPr>
              <a:t>】</a:t>
            </a:r>
          </a:p>
        </p:txBody>
      </p:sp>
      <p:sp>
        <p:nvSpPr>
          <p:cNvPr id="88067" name="Text Box 5">
            <a:extLst>
              <a:ext uri="{FF2B5EF4-FFF2-40B4-BE49-F238E27FC236}">
                <a16:creationId xmlns:a16="http://schemas.microsoft.com/office/drawing/2014/main" id="{CC1A27E7-540E-9F42-AB52-1B37AC04AD5F}"/>
              </a:ext>
            </a:extLst>
          </p:cNvPr>
          <p:cNvSpPr txBox="1">
            <a:spLocks noChangeArrowheads="1"/>
          </p:cNvSpPr>
          <p:nvPr/>
        </p:nvSpPr>
        <p:spPr bwMode="auto">
          <a:xfrm>
            <a:off x="179388" y="1773238"/>
            <a:ext cx="8718550"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800100" indent="-3429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因为患者的</a:t>
            </a:r>
            <a:r>
              <a:rPr lang="en-US" altLang="zh-CN" sz="2400" b="0">
                <a:ea typeface="楷体_GB2312" pitchFamily="49" charset="-122"/>
                <a:sym typeface="+mn-lt"/>
              </a:rPr>
              <a:t>DNA</a:t>
            </a:r>
            <a:r>
              <a:rPr lang="zh-CN" altLang="en-US" sz="2400" b="0">
                <a:ea typeface="楷体_GB2312" pitchFamily="49" charset="-122"/>
                <a:sym typeface="+mn-lt"/>
              </a:rPr>
              <a:t>和病毒</a:t>
            </a:r>
            <a:r>
              <a:rPr lang="en-US" altLang="zh-CN" sz="2400" b="0">
                <a:ea typeface="楷体_GB2312" pitchFamily="49" charset="-122"/>
                <a:sym typeface="+mn-lt"/>
              </a:rPr>
              <a:t>DNA</a:t>
            </a:r>
            <a:r>
              <a:rPr lang="zh-CN" altLang="en-US" sz="2400" b="0">
                <a:ea typeface="楷体_GB2312" pitchFamily="49" charset="-122"/>
                <a:sym typeface="+mn-lt"/>
              </a:rPr>
              <a:t>均是由一些字母组成的字符    </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串序列，要检测某种病毒</a:t>
            </a:r>
            <a:r>
              <a:rPr lang="en-US" altLang="zh-CN" sz="2400" b="0">
                <a:ea typeface="楷体_GB2312" pitchFamily="49" charset="-122"/>
                <a:sym typeface="+mn-lt"/>
              </a:rPr>
              <a:t>DNA</a:t>
            </a:r>
            <a:r>
              <a:rPr lang="zh-CN" altLang="en-US" sz="2400" b="0">
                <a:ea typeface="楷体_GB2312" pitchFamily="49" charset="-122"/>
                <a:sym typeface="+mn-lt"/>
              </a:rPr>
              <a:t>序列是否在患者的</a:t>
            </a:r>
            <a:r>
              <a:rPr lang="en-US" altLang="zh-CN" sz="2400" b="0">
                <a:ea typeface="楷体_GB2312" pitchFamily="49" charset="-122"/>
                <a:sym typeface="+mn-lt"/>
              </a:rPr>
              <a:t>DNA</a:t>
            </a:r>
            <a:r>
              <a:rPr lang="zh-CN" altLang="en-US" sz="2400" b="0">
                <a:ea typeface="楷体_GB2312" pitchFamily="49" charset="-122"/>
                <a:sym typeface="+mn-lt"/>
              </a:rPr>
              <a:t>序</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列中出现过，实际上就是字符串的模式匹配问题。</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可以利用</a:t>
            </a:r>
            <a:r>
              <a:rPr lang="en-US" altLang="zh-CN" sz="2400" b="0">
                <a:ea typeface="楷体_GB2312" pitchFamily="49" charset="-122"/>
                <a:sym typeface="+mn-lt"/>
              </a:rPr>
              <a:t>BF</a:t>
            </a:r>
            <a:r>
              <a:rPr lang="zh-CN" altLang="en-US" sz="2400" b="0">
                <a:ea typeface="楷体_GB2312" pitchFamily="49" charset="-122"/>
                <a:sym typeface="+mn-lt"/>
              </a:rPr>
              <a:t>算法，也可以利用更高效的</a:t>
            </a:r>
            <a:r>
              <a:rPr lang="en-US" altLang="zh-CN" sz="2400" b="0">
                <a:ea typeface="楷体_GB2312" pitchFamily="49" charset="-122"/>
                <a:sym typeface="+mn-lt"/>
              </a:rPr>
              <a:t>KMP</a:t>
            </a:r>
            <a:r>
              <a:rPr lang="zh-CN" altLang="en-US" sz="2400" b="0">
                <a:ea typeface="楷体_GB2312" pitchFamily="49" charset="-122"/>
                <a:sym typeface="+mn-lt"/>
              </a:rPr>
              <a:t>算法。</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但与一般的模式匹配问题不同的是，此案例中病毒的</a:t>
            </a:r>
            <a:br>
              <a:rPr lang="en-US" altLang="zh-CN" sz="2400" b="0">
                <a:ea typeface="楷体_GB2312" pitchFamily="49" charset="-122"/>
                <a:sym typeface="+mn-lt"/>
              </a:rPr>
            </a:br>
            <a:r>
              <a:rPr lang="en-US" altLang="zh-CN" sz="2400" b="0">
                <a:ea typeface="楷体_GB2312" pitchFamily="49" charset="-122"/>
                <a:sym typeface="+mn-lt"/>
              </a:rPr>
              <a:t>   DNA</a:t>
            </a:r>
            <a:r>
              <a:rPr lang="zh-CN" altLang="en-US" sz="2400" b="0">
                <a:ea typeface="楷体_GB2312" pitchFamily="49" charset="-122"/>
                <a:sym typeface="+mn-lt"/>
              </a:rPr>
              <a:t>序列是环状的。</a:t>
            </a:r>
            <a:endParaRPr lang="en-US" altLang="zh-CN" sz="2400" b="0">
              <a:ea typeface="楷体_GB2312" pitchFamily="49" charset="-122"/>
              <a:sym typeface="+mn-lt"/>
            </a:endParaRPr>
          </a:p>
          <a:p>
            <a:pPr lvl="1">
              <a:lnSpc>
                <a:spcPct val="130000"/>
              </a:lnSpc>
              <a:spcBef>
                <a:spcPts val="1000"/>
              </a:spcBef>
              <a:buClr>
                <a:srgbClr val="FF0000"/>
              </a:buClr>
              <a:buFont typeface="Wingdings" pitchFamily="2" charset="2"/>
              <a:buChar char="u"/>
            </a:pPr>
            <a:r>
              <a:rPr lang="zh-CN" altLang="en-US" sz="2400" b="0">
                <a:ea typeface="楷体_GB2312" pitchFamily="49" charset="-122"/>
                <a:sym typeface="+mn-lt"/>
              </a:rPr>
              <a:t>   这样需要对传统的</a:t>
            </a:r>
            <a:r>
              <a:rPr lang="en-US" altLang="zh-CN" sz="2400" b="0">
                <a:ea typeface="楷体_GB2312" pitchFamily="49" charset="-122"/>
                <a:sym typeface="+mn-lt"/>
              </a:rPr>
              <a:t>BF</a:t>
            </a:r>
            <a:r>
              <a:rPr lang="zh-CN" altLang="en-US" sz="2400" b="0">
                <a:ea typeface="楷体_GB2312" pitchFamily="49" charset="-122"/>
                <a:sym typeface="+mn-lt"/>
              </a:rPr>
              <a:t>算法或</a:t>
            </a:r>
            <a:r>
              <a:rPr lang="en-US" altLang="zh-CN" sz="2400" b="0">
                <a:ea typeface="楷体_GB2312" pitchFamily="49" charset="-122"/>
                <a:sym typeface="+mn-lt"/>
              </a:rPr>
              <a:t>KMP</a:t>
            </a:r>
            <a:r>
              <a:rPr lang="zh-CN" altLang="en-US" sz="2400" b="0">
                <a:ea typeface="楷体_GB2312" pitchFamily="49" charset="-122"/>
                <a:sym typeface="+mn-lt"/>
              </a:rPr>
              <a:t>算法进行改进。</a:t>
            </a:r>
          </a:p>
        </p:txBody>
      </p:sp>
      <p:sp>
        <p:nvSpPr>
          <p:cNvPr id="9" name="Shape 26">
            <a:extLst>
              <a:ext uri="{FF2B5EF4-FFF2-40B4-BE49-F238E27FC236}">
                <a16:creationId xmlns:a16="http://schemas.microsoft.com/office/drawing/2014/main" id="{A0D22284-39FF-40DB-90CF-9CB15F567FB3}"/>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 Box 5">
            <a:extLst>
              <a:ext uri="{FF2B5EF4-FFF2-40B4-BE49-F238E27FC236}">
                <a16:creationId xmlns:a16="http://schemas.microsoft.com/office/drawing/2014/main" id="{08BAE2DE-7420-F14E-8007-63D1190B8AE8}"/>
              </a:ext>
            </a:extLst>
          </p:cNvPr>
          <p:cNvSpPr txBox="1">
            <a:spLocks noChangeArrowheads="1"/>
          </p:cNvSpPr>
          <p:nvPr/>
        </p:nvSpPr>
        <p:spPr bwMode="auto">
          <a:xfrm>
            <a:off x="539750" y="981075"/>
            <a:ext cx="8718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b="0">
                <a:solidFill>
                  <a:srgbClr val="FF0000"/>
                </a:solidFill>
                <a:ea typeface="楷体_GB2312" pitchFamily="49" charset="-122"/>
                <a:sym typeface="+mn-lt"/>
              </a:rPr>
              <a:t>【</a:t>
            </a:r>
            <a:r>
              <a:rPr lang="zh-CN" altLang="en-US" b="0">
                <a:solidFill>
                  <a:srgbClr val="FF0000"/>
                </a:solidFill>
                <a:ea typeface="楷体_GB2312" pitchFamily="49" charset="-122"/>
                <a:sym typeface="+mn-lt"/>
              </a:rPr>
              <a:t>案例实现</a:t>
            </a:r>
            <a:r>
              <a:rPr lang="en-US" altLang="zh-CN" b="0">
                <a:solidFill>
                  <a:srgbClr val="FF0000"/>
                </a:solidFill>
                <a:ea typeface="楷体_GB2312" pitchFamily="49" charset="-122"/>
                <a:sym typeface="+mn-lt"/>
              </a:rPr>
              <a:t>】</a:t>
            </a:r>
          </a:p>
        </p:txBody>
      </p:sp>
      <p:sp>
        <p:nvSpPr>
          <p:cNvPr id="89090" name="Rectangle 154">
            <a:extLst>
              <a:ext uri="{FF2B5EF4-FFF2-40B4-BE49-F238E27FC236}">
                <a16:creationId xmlns:a16="http://schemas.microsoft.com/office/drawing/2014/main" id="{FB029A0B-9BC1-9340-A0F5-452576CBE1D4}"/>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grpSp>
        <p:nvGrpSpPr>
          <p:cNvPr id="89091" name="Group 32">
            <a:extLst>
              <a:ext uri="{FF2B5EF4-FFF2-40B4-BE49-F238E27FC236}">
                <a16:creationId xmlns:a16="http://schemas.microsoft.com/office/drawing/2014/main" id="{1BFADEEF-AFBD-9A43-9C32-1D4A26194F81}"/>
              </a:ext>
            </a:extLst>
          </p:cNvPr>
          <p:cNvGrpSpPr>
            <a:grpSpLocks/>
          </p:cNvGrpSpPr>
          <p:nvPr/>
        </p:nvGrpSpPr>
        <p:grpSpPr bwMode="auto">
          <a:xfrm>
            <a:off x="801688" y="3500438"/>
            <a:ext cx="515937" cy="517525"/>
            <a:chOff x="6528170" y="3281715"/>
            <a:chExt cx="914400" cy="914400"/>
          </a:xfrm>
        </p:grpSpPr>
        <p:sp>
          <p:nvSpPr>
            <p:cNvPr id="26" name="Rounded Rectangle 8">
              <a:extLst>
                <a:ext uri="{FF2B5EF4-FFF2-40B4-BE49-F238E27FC236}">
                  <a16:creationId xmlns:a16="http://schemas.microsoft.com/office/drawing/2014/main" id="{5B5CCC52-139F-4C44-8432-AF342B8AC9ED}"/>
                </a:ext>
              </a:extLst>
            </p:cNvPr>
            <p:cNvSpPr/>
            <p:nvPr/>
          </p:nvSpPr>
          <p:spPr>
            <a:xfrm>
              <a:off x="6528170" y="3281715"/>
              <a:ext cx="914400" cy="914400"/>
            </a:xfrm>
            <a:prstGeom prst="roundRect">
              <a:avLst/>
            </a:prstGeom>
            <a:solidFill>
              <a:srgbClr val="4BACC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27" name="Group 69">
              <a:extLst>
                <a:ext uri="{FF2B5EF4-FFF2-40B4-BE49-F238E27FC236}">
                  <a16:creationId xmlns:a16="http://schemas.microsoft.com/office/drawing/2014/main" id="{27027928-8106-4EA7-A3AD-EAD25E7CC697}"/>
                </a:ext>
              </a:extLst>
            </p:cNvPr>
            <p:cNvGrpSpPr/>
            <p:nvPr/>
          </p:nvGrpSpPr>
          <p:grpSpPr>
            <a:xfrm>
              <a:off x="6759757" y="3506346"/>
              <a:ext cx="464344" cy="465138"/>
              <a:chOff x="7287419" y="3505994"/>
              <a:chExt cx="464344" cy="465138"/>
            </a:xfrm>
            <a:solidFill>
              <a:srgbClr val="EEECE1"/>
            </a:solidFill>
          </p:grpSpPr>
          <p:sp>
            <p:nvSpPr>
              <p:cNvPr id="28" name="AutoShape 37">
                <a:extLst>
                  <a:ext uri="{FF2B5EF4-FFF2-40B4-BE49-F238E27FC236}">
                    <a16:creationId xmlns:a16="http://schemas.microsoft.com/office/drawing/2014/main" id="{1152D821-4BB2-4F05-85E4-C5EE9957401B}"/>
                  </a:ext>
                </a:extLst>
              </p:cNvPr>
              <p:cNvSpPr>
                <a:spLocks/>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29" name="AutoShape 38">
                <a:extLst>
                  <a:ext uri="{FF2B5EF4-FFF2-40B4-BE49-F238E27FC236}">
                    <a16:creationId xmlns:a16="http://schemas.microsoft.com/office/drawing/2014/main" id="{B72C7D36-F8E2-4AD4-9FC9-A2A4FA75DEE1}"/>
                  </a:ext>
                </a:extLst>
              </p:cNvPr>
              <p:cNvSpPr>
                <a:spLocks/>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0" name="AutoShape 39">
                <a:extLst>
                  <a:ext uri="{FF2B5EF4-FFF2-40B4-BE49-F238E27FC236}">
                    <a16:creationId xmlns:a16="http://schemas.microsoft.com/office/drawing/2014/main" id="{31CD2246-6C15-4801-BCAC-F4054C01B07B}"/>
                  </a:ext>
                </a:extLst>
              </p:cNvPr>
              <p:cNvSpPr>
                <a:spLocks/>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1" name="AutoShape 40">
                <a:extLst>
                  <a:ext uri="{FF2B5EF4-FFF2-40B4-BE49-F238E27FC236}">
                    <a16:creationId xmlns:a16="http://schemas.microsoft.com/office/drawing/2014/main" id="{80B88806-67BC-4C10-BA67-391335154999}"/>
                  </a:ext>
                </a:extLst>
              </p:cNvPr>
              <p:cNvSpPr>
                <a:spLocks/>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2" name="AutoShape 41">
                <a:extLst>
                  <a:ext uri="{FF2B5EF4-FFF2-40B4-BE49-F238E27FC236}">
                    <a16:creationId xmlns:a16="http://schemas.microsoft.com/office/drawing/2014/main" id="{F946A831-4F49-4BD6-B151-D84677F42934}"/>
                  </a:ext>
                </a:extLst>
              </p:cNvPr>
              <p:cNvSpPr>
                <a:spLocks/>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sp>
            <p:nvSpPr>
              <p:cNvPr id="33" name="AutoShape 42">
                <a:extLst>
                  <a:ext uri="{FF2B5EF4-FFF2-40B4-BE49-F238E27FC236}">
                    <a16:creationId xmlns:a16="http://schemas.microsoft.com/office/drawing/2014/main" id="{517A188E-FAEC-4DB2-935C-A2DAB7AE3853}"/>
                  </a:ext>
                </a:extLst>
              </p:cNvPr>
              <p:cNvSpPr>
                <a:spLocks/>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800" b="0" kern="0">
                  <a:solidFill>
                    <a:prstClr val="black"/>
                  </a:solidFill>
                  <a:latin typeface="Calibri"/>
                  <a:ea typeface="+mn-ea"/>
                  <a:sym typeface="Gill Sans" charset="0"/>
                </a:endParaRPr>
              </a:p>
            </p:txBody>
          </p:sp>
        </p:grpSp>
      </p:grpSp>
      <p:grpSp>
        <p:nvGrpSpPr>
          <p:cNvPr id="89092" name="Group 33">
            <a:extLst>
              <a:ext uri="{FF2B5EF4-FFF2-40B4-BE49-F238E27FC236}">
                <a16:creationId xmlns:a16="http://schemas.microsoft.com/office/drawing/2014/main" id="{4B988875-EA78-8F45-A702-C640303EE072}"/>
              </a:ext>
            </a:extLst>
          </p:cNvPr>
          <p:cNvGrpSpPr>
            <a:grpSpLocks/>
          </p:cNvGrpSpPr>
          <p:nvPr/>
        </p:nvGrpSpPr>
        <p:grpSpPr bwMode="auto">
          <a:xfrm>
            <a:off x="801688" y="4929188"/>
            <a:ext cx="515937" cy="515937"/>
            <a:chOff x="6528170" y="4684221"/>
            <a:chExt cx="914400" cy="914400"/>
          </a:xfrm>
        </p:grpSpPr>
        <p:sp>
          <p:nvSpPr>
            <p:cNvPr id="35" name="Rounded Rectangle 9">
              <a:extLst>
                <a:ext uri="{FF2B5EF4-FFF2-40B4-BE49-F238E27FC236}">
                  <a16:creationId xmlns:a16="http://schemas.microsoft.com/office/drawing/2014/main" id="{09DD612B-5CE9-45C7-A461-A01BABF139A3}"/>
                </a:ext>
              </a:extLst>
            </p:cNvPr>
            <p:cNvSpPr/>
            <p:nvPr/>
          </p:nvSpPr>
          <p:spPr>
            <a:xfrm>
              <a:off x="6528170" y="4684221"/>
              <a:ext cx="914400" cy="914400"/>
            </a:xfrm>
            <a:prstGeom prst="roundRect">
              <a:avLst/>
            </a:prstGeom>
            <a:solidFill>
              <a:srgbClr val="F79646"/>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36" name="Group 76">
              <a:extLst>
                <a:ext uri="{FF2B5EF4-FFF2-40B4-BE49-F238E27FC236}">
                  <a16:creationId xmlns:a16="http://schemas.microsoft.com/office/drawing/2014/main" id="{21D98E36-12D1-430C-B3DD-AE59D4BB124A}"/>
                </a:ext>
              </a:extLst>
            </p:cNvPr>
            <p:cNvGrpSpPr/>
            <p:nvPr/>
          </p:nvGrpSpPr>
          <p:grpSpPr>
            <a:xfrm>
              <a:off x="6748385" y="4909249"/>
              <a:ext cx="464344" cy="464344"/>
              <a:chOff x="7287419" y="2577307"/>
              <a:chExt cx="464344" cy="464344"/>
            </a:xfrm>
            <a:solidFill>
              <a:srgbClr val="EEECE1"/>
            </a:solidFill>
          </p:grpSpPr>
          <p:sp>
            <p:nvSpPr>
              <p:cNvPr id="37" name="AutoShape 56">
                <a:extLst>
                  <a:ext uri="{FF2B5EF4-FFF2-40B4-BE49-F238E27FC236}">
                    <a16:creationId xmlns:a16="http://schemas.microsoft.com/office/drawing/2014/main" id="{B018002F-E708-4722-8D6E-68118145D6E3}"/>
                  </a:ext>
                </a:extLst>
              </p:cNvPr>
              <p:cNvSpPr>
                <a:spLocks/>
              </p:cNvSpPr>
              <p:nvPr/>
            </p:nvSpPr>
            <p:spPr bwMode="auto">
              <a:xfrm>
                <a:off x="7287419"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38" name="AutoShape 57">
                <a:extLst>
                  <a:ext uri="{FF2B5EF4-FFF2-40B4-BE49-F238E27FC236}">
                    <a16:creationId xmlns:a16="http://schemas.microsoft.com/office/drawing/2014/main" id="{13FB837C-DAD7-4657-9CDA-3CD54227D97A}"/>
                  </a:ext>
                </a:extLst>
              </p:cNvPr>
              <p:cNvSpPr>
                <a:spLocks/>
              </p:cNvSpPr>
              <p:nvPr/>
            </p:nvSpPr>
            <p:spPr bwMode="auto">
              <a:xfrm>
                <a:off x="7606507" y="2577307"/>
                <a:ext cx="145256"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39" name="AutoShape 58">
                <a:extLst>
                  <a:ext uri="{FF2B5EF4-FFF2-40B4-BE49-F238E27FC236}">
                    <a16:creationId xmlns:a16="http://schemas.microsoft.com/office/drawing/2014/main" id="{3E1DA32E-8EDF-4557-B42C-58EB0445B082}"/>
                  </a:ext>
                </a:extLst>
              </p:cNvPr>
              <p:cNvSpPr>
                <a:spLocks/>
              </p:cNvSpPr>
              <p:nvPr/>
            </p:nvSpPr>
            <p:spPr bwMode="auto">
              <a:xfrm>
                <a:off x="7446963" y="2577307"/>
                <a:ext cx="145257"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grpSp>
      </p:grpSp>
      <p:grpSp>
        <p:nvGrpSpPr>
          <p:cNvPr id="89093" name="Group 31">
            <a:extLst>
              <a:ext uri="{FF2B5EF4-FFF2-40B4-BE49-F238E27FC236}">
                <a16:creationId xmlns:a16="http://schemas.microsoft.com/office/drawing/2014/main" id="{7FE5F9BB-6514-8346-8F30-B74573166749}"/>
              </a:ext>
            </a:extLst>
          </p:cNvPr>
          <p:cNvGrpSpPr>
            <a:grpSpLocks/>
          </p:cNvGrpSpPr>
          <p:nvPr/>
        </p:nvGrpSpPr>
        <p:grpSpPr bwMode="auto">
          <a:xfrm>
            <a:off x="801688" y="1620838"/>
            <a:ext cx="515937" cy="517525"/>
            <a:chOff x="6528170" y="1885071"/>
            <a:chExt cx="914400" cy="914400"/>
          </a:xfrm>
        </p:grpSpPr>
        <p:sp>
          <p:nvSpPr>
            <p:cNvPr id="41" name="Rounded Rectangle 7">
              <a:extLst>
                <a:ext uri="{FF2B5EF4-FFF2-40B4-BE49-F238E27FC236}">
                  <a16:creationId xmlns:a16="http://schemas.microsoft.com/office/drawing/2014/main" id="{D4DE0194-965A-4391-8EF2-939A34244972}"/>
                </a:ext>
              </a:extLst>
            </p:cNvPr>
            <p:cNvSpPr/>
            <p:nvPr/>
          </p:nvSpPr>
          <p:spPr>
            <a:xfrm>
              <a:off x="6528170" y="1885071"/>
              <a:ext cx="914400" cy="914400"/>
            </a:xfrm>
            <a:prstGeom prst="roundRect">
              <a:avLst/>
            </a:prstGeom>
            <a:solidFill>
              <a:srgbClr val="8064A2"/>
            </a:solidFill>
            <a:ln w="25400" cap="flat" cmpd="sng" algn="ctr">
              <a:noFill/>
              <a:prstDash val="solid"/>
            </a:ln>
            <a:effectLst/>
          </p:spPr>
          <p:txBody>
            <a:bodyPr anchor="ctr"/>
            <a:lstStyle/>
            <a:p>
              <a:pPr algn="ctr" eaLnBrk="1" fontAlgn="auto" hangingPunct="1">
                <a:spcBef>
                  <a:spcPts val="0"/>
                </a:spcBef>
                <a:spcAft>
                  <a:spcPts val="0"/>
                </a:spcAft>
                <a:defRPr/>
              </a:pPr>
              <a:endParaRPr lang="en-GB" sz="1800" b="0" kern="0">
                <a:solidFill>
                  <a:prstClr val="white"/>
                </a:solidFill>
                <a:latin typeface="Calibri"/>
                <a:ea typeface="+mn-ea"/>
              </a:endParaRPr>
            </a:p>
          </p:txBody>
        </p:sp>
        <p:grpSp>
          <p:nvGrpSpPr>
            <p:cNvPr id="42" name="Group 83">
              <a:extLst>
                <a:ext uri="{FF2B5EF4-FFF2-40B4-BE49-F238E27FC236}">
                  <a16:creationId xmlns:a16="http://schemas.microsoft.com/office/drawing/2014/main" id="{70D9810C-C613-4E01-8752-2D994D871369}"/>
                </a:ext>
              </a:extLst>
            </p:cNvPr>
            <p:cNvGrpSpPr/>
            <p:nvPr/>
          </p:nvGrpSpPr>
          <p:grpSpPr>
            <a:xfrm>
              <a:off x="6758963" y="2110099"/>
              <a:ext cx="465138" cy="464344"/>
              <a:chOff x="2581275" y="2582069"/>
              <a:chExt cx="465138" cy="464344"/>
            </a:xfrm>
            <a:solidFill>
              <a:srgbClr val="EEECE1"/>
            </a:solidFill>
          </p:grpSpPr>
          <p:sp>
            <p:nvSpPr>
              <p:cNvPr id="43" name="AutoShape 128">
                <a:extLst>
                  <a:ext uri="{FF2B5EF4-FFF2-40B4-BE49-F238E27FC236}">
                    <a16:creationId xmlns:a16="http://schemas.microsoft.com/office/drawing/2014/main" id="{AC2E8602-53C8-4057-870F-85E6A4DD9ABC}"/>
                  </a:ext>
                </a:extLst>
              </p:cNvPr>
              <p:cNvSpPr>
                <a:spLocks/>
              </p:cNvSpPr>
              <p:nvPr/>
            </p:nvSpPr>
            <p:spPr bwMode="auto">
              <a:xfrm>
                <a:off x="2581275" y="2582069"/>
                <a:ext cx="465138"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850" y="12150"/>
                    </a:moveTo>
                    <a:cubicBezTo>
                      <a:pt x="13851" y="12150"/>
                      <a:pt x="12926" y="11859"/>
                      <a:pt x="12124" y="11386"/>
                    </a:cubicBezTo>
                    <a:lnTo>
                      <a:pt x="11892" y="11618"/>
                    </a:lnTo>
                    <a:lnTo>
                      <a:pt x="11132" y="12377"/>
                    </a:lnTo>
                    <a:lnTo>
                      <a:pt x="9846" y="13663"/>
                    </a:lnTo>
                    <a:cubicBezTo>
                      <a:pt x="9593" y="13916"/>
                      <a:pt x="9451" y="14260"/>
                      <a:pt x="9451" y="14617"/>
                    </a:cubicBezTo>
                    <a:lnTo>
                      <a:pt x="9451" y="16200"/>
                    </a:lnTo>
                    <a:lnTo>
                      <a:pt x="8101" y="16200"/>
                    </a:lnTo>
                    <a:cubicBezTo>
                      <a:pt x="7356" y="16200"/>
                      <a:pt x="6751" y="16804"/>
                      <a:pt x="6751" y="17549"/>
                    </a:cubicBezTo>
                    <a:lnTo>
                      <a:pt x="6751" y="18900"/>
                    </a:lnTo>
                    <a:lnTo>
                      <a:pt x="5170" y="18900"/>
                    </a:lnTo>
                    <a:cubicBezTo>
                      <a:pt x="4812" y="18900"/>
                      <a:pt x="4469" y="19042"/>
                      <a:pt x="4216" y="19295"/>
                    </a:cubicBezTo>
                    <a:lnTo>
                      <a:pt x="3259" y="20252"/>
                    </a:lnTo>
                    <a:lnTo>
                      <a:pt x="1352" y="20249"/>
                    </a:lnTo>
                    <a:lnTo>
                      <a:pt x="1350" y="18326"/>
                    </a:lnTo>
                    <a:lnTo>
                      <a:pt x="9223" y="10467"/>
                    </a:lnTo>
                    <a:cubicBezTo>
                      <a:pt x="9223" y="10467"/>
                      <a:pt x="9223" y="10467"/>
                      <a:pt x="9224" y="10468"/>
                    </a:cubicBezTo>
                    <a:lnTo>
                      <a:pt x="10215" y="9477"/>
                    </a:lnTo>
                    <a:cubicBezTo>
                      <a:pt x="9741" y="8674"/>
                      <a:pt x="9451" y="7748"/>
                      <a:pt x="9451" y="6750"/>
                    </a:cubicBezTo>
                    <a:cubicBezTo>
                      <a:pt x="9451" y="3767"/>
                      <a:pt x="11869" y="1350"/>
                      <a:pt x="14850" y="1350"/>
                    </a:cubicBezTo>
                    <a:cubicBezTo>
                      <a:pt x="17832" y="1350"/>
                      <a:pt x="20250" y="3767"/>
                      <a:pt x="20250" y="6750"/>
                    </a:cubicBezTo>
                    <a:cubicBezTo>
                      <a:pt x="20250" y="9732"/>
                      <a:pt x="17832" y="12150"/>
                      <a:pt x="14850" y="12150"/>
                    </a:cubicBezTo>
                    <a:moveTo>
                      <a:pt x="14850" y="0"/>
                    </a:moveTo>
                    <a:cubicBezTo>
                      <a:pt x="11123" y="0"/>
                      <a:pt x="8101" y="3022"/>
                      <a:pt x="8101" y="6750"/>
                    </a:cubicBezTo>
                    <a:cubicBezTo>
                      <a:pt x="8101" y="7617"/>
                      <a:pt x="8283" y="8438"/>
                      <a:pt x="8582" y="9199"/>
                    </a:cubicBezTo>
                    <a:lnTo>
                      <a:pt x="383" y="17400"/>
                    </a:lnTo>
                    <a:cubicBezTo>
                      <a:pt x="146" y="17637"/>
                      <a:pt x="0" y="17863"/>
                      <a:pt x="0" y="18225"/>
                    </a:cubicBezTo>
                    <a:lnTo>
                      <a:pt x="0" y="20249"/>
                    </a:lnTo>
                    <a:cubicBezTo>
                      <a:pt x="0" y="20972"/>
                      <a:pt x="626" y="21599"/>
                      <a:pt x="1349" y="21599"/>
                    </a:cubicBezTo>
                    <a:lnTo>
                      <a:pt x="3374" y="21599"/>
                    </a:lnTo>
                    <a:cubicBezTo>
                      <a:pt x="3736" y="21599"/>
                      <a:pt x="3965" y="21455"/>
                      <a:pt x="4202" y="21219"/>
                    </a:cubicBezTo>
                    <a:lnTo>
                      <a:pt x="5170" y="20249"/>
                    </a:lnTo>
                    <a:lnTo>
                      <a:pt x="6751" y="20249"/>
                    </a:lnTo>
                    <a:cubicBezTo>
                      <a:pt x="7496" y="20249"/>
                      <a:pt x="8101" y="19645"/>
                      <a:pt x="8101" y="18900"/>
                    </a:cubicBezTo>
                    <a:lnTo>
                      <a:pt x="8101" y="17549"/>
                    </a:lnTo>
                    <a:lnTo>
                      <a:pt x="9451" y="17549"/>
                    </a:lnTo>
                    <a:cubicBezTo>
                      <a:pt x="10196" y="17549"/>
                      <a:pt x="10801" y="16945"/>
                      <a:pt x="10801" y="16200"/>
                    </a:cubicBezTo>
                    <a:lnTo>
                      <a:pt x="10801" y="14617"/>
                    </a:lnTo>
                    <a:lnTo>
                      <a:pt x="12400" y="13018"/>
                    </a:lnTo>
                    <a:cubicBezTo>
                      <a:pt x="13162" y="13317"/>
                      <a:pt x="13982" y="13500"/>
                      <a:pt x="14850" y="13500"/>
                    </a:cubicBezTo>
                    <a:cubicBezTo>
                      <a:pt x="18577" y="13500"/>
                      <a:pt x="21599" y="10477"/>
                      <a:pt x="21599" y="6750"/>
                    </a:cubicBezTo>
                    <a:cubicBezTo>
                      <a:pt x="21599" y="3022"/>
                      <a:pt x="18577" y="0"/>
                      <a:pt x="14850" y="0"/>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sp>
            <p:nvSpPr>
              <p:cNvPr id="44" name="AutoShape 129">
                <a:extLst>
                  <a:ext uri="{FF2B5EF4-FFF2-40B4-BE49-F238E27FC236}">
                    <a16:creationId xmlns:a16="http://schemas.microsoft.com/office/drawing/2014/main" id="{92007D1F-DE83-4D20-A90D-403CF9082689}"/>
                  </a:ext>
                </a:extLst>
              </p:cNvPr>
              <p:cNvSpPr>
                <a:spLocks/>
              </p:cNvSpPr>
              <p:nvPr/>
            </p:nvSpPr>
            <p:spPr bwMode="auto">
              <a:xfrm>
                <a:off x="2871788" y="2640013"/>
                <a:ext cx="115888" cy="115888"/>
              </a:xfrm>
              <a:custGeom>
                <a:avLst/>
                <a:gdLst>
                  <a:gd name="T0" fmla="*/ 10800 w 21600"/>
                  <a:gd name="T1" fmla="+- 0 10800 134"/>
                  <a:gd name="T2" fmla="*/ 10800 h 21333"/>
                  <a:gd name="T3" fmla="*/ 10800 w 21600"/>
                  <a:gd name="T4" fmla="+- 0 10800 134"/>
                  <a:gd name="T5" fmla="*/ 10800 h 21333"/>
                  <a:gd name="T6" fmla="*/ 10800 w 21600"/>
                  <a:gd name="T7" fmla="+- 0 10800 134"/>
                  <a:gd name="T8" fmla="*/ 10800 h 21333"/>
                  <a:gd name="T9" fmla="*/ 10800 w 21600"/>
                  <a:gd name="T10" fmla="+- 0 10800 134"/>
                  <a:gd name="T11" fmla="*/ 10800 h 21333"/>
                </a:gdLst>
                <a:ahLst/>
                <a:cxnLst>
                  <a:cxn ang="0">
                    <a:pos x="T0" y="T2"/>
                  </a:cxn>
                  <a:cxn ang="0">
                    <a:pos x="T3" y="T5"/>
                  </a:cxn>
                  <a:cxn ang="0">
                    <a:pos x="T6" y="T8"/>
                  </a:cxn>
                  <a:cxn ang="0">
                    <a:pos x="T9" y="T11"/>
                  </a:cxn>
                </a:cxnLst>
                <a:rect l="0" t="0" r="r" b="b"/>
                <a:pathLst>
                  <a:path w="21600" h="21333">
                    <a:moveTo>
                      <a:pt x="13008" y="18684"/>
                    </a:moveTo>
                    <a:cubicBezTo>
                      <a:pt x="9017" y="15850"/>
                      <a:pt x="5542" y="12415"/>
                      <a:pt x="2694" y="8570"/>
                    </a:cubicBezTo>
                    <a:cubicBezTo>
                      <a:pt x="3736" y="5628"/>
                      <a:pt x="5693" y="3697"/>
                      <a:pt x="8585" y="2647"/>
                    </a:cubicBezTo>
                    <a:cubicBezTo>
                      <a:pt x="12578" y="5489"/>
                      <a:pt x="16048" y="8911"/>
                      <a:pt x="18889" y="12809"/>
                    </a:cubicBezTo>
                    <a:cubicBezTo>
                      <a:pt x="17836" y="15730"/>
                      <a:pt x="15883" y="17647"/>
                      <a:pt x="13008" y="18684"/>
                    </a:cubicBezTo>
                    <a:moveTo>
                      <a:pt x="21110" y="11295"/>
                    </a:moveTo>
                    <a:cubicBezTo>
                      <a:pt x="18081" y="7130"/>
                      <a:pt x="14396" y="3496"/>
                      <a:pt x="10161" y="484"/>
                    </a:cubicBezTo>
                    <a:cubicBezTo>
                      <a:pt x="9468" y="-8"/>
                      <a:pt x="8579" y="-134"/>
                      <a:pt x="7778" y="145"/>
                    </a:cubicBezTo>
                    <a:cubicBezTo>
                      <a:pt x="4027" y="1450"/>
                      <a:pt x="1463" y="3983"/>
                      <a:pt x="145" y="7687"/>
                    </a:cubicBezTo>
                    <a:cubicBezTo>
                      <a:pt x="46" y="7962"/>
                      <a:pt x="0" y="8252"/>
                      <a:pt x="0" y="8537"/>
                    </a:cubicBezTo>
                    <a:cubicBezTo>
                      <a:pt x="0" y="9071"/>
                      <a:pt x="167" y="9596"/>
                      <a:pt x="487" y="10041"/>
                    </a:cubicBezTo>
                    <a:cubicBezTo>
                      <a:pt x="3525" y="14213"/>
                      <a:pt x="7211" y="17850"/>
                      <a:pt x="11431" y="20850"/>
                    </a:cubicBezTo>
                    <a:cubicBezTo>
                      <a:pt x="12122" y="21338"/>
                      <a:pt x="13010" y="21466"/>
                      <a:pt x="13812" y="21188"/>
                    </a:cubicBezTo>
                    <a:cubicBezTo>
                      <a:pt x="17563" y="19893"/>
                      <a:pt x="20133" y="17356"/>
                      <a:pt x="21451" y="13647"/>
                    </a:cubicBezTo>
                    <a:cubicBezTo>
                      <a:pt x="21551" y="13372"/>
                      <a:pt x="21600" y="13081"/>
                      <a:pt x="21600" y="12796"/>
                    </a:cubicBezTo>
                    <a:cubicBezTo>
                      <a:pt x="21600" y="12265"/>
                      <a:pt x="21429" y="11740"/>
                      <a:pt x="21110" y="11295"/>
                    </a:cubicBezTo>
                  </a:path>
                </a:pathLst>
              </a:custGeom>
              <a:grp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algn="ctr" defTabSz="228594" eaLnBrk="1" fontAlgn="auto">
                  <a:spcAft>
                    <a:spcPts val="0"/>
                  </a:spcAft>
                  <a:defRPr/>
                </a:pPr>
                <a:endParaRPr lang="en-US" sz="1500" b="0" kern="0">
                  <a:solidFill>
                    <a:srgbClr val="FFFFFF"/>
                  </a:solidFill>
                  <a:effectLst>
                    <a:outerShdw blurRad="38100" dist="38100" dir="2700000" algn="tl">
                      <a:srgbClr val="000000"/>
                    </a:outerShdw>
                  </a:effectLst>
                  <a:latin typeface="Gill Sans" charset="0"/>
                  <a:ea typeface="+mn-ea"/>
                  <a:sym typeface="Gill Sans" charset="0"/>
                </a:endParaRPr>
              </a:p>
            </p:txBody>
          </p:sp>
        </p:grpSp>
      </p:grpSp>
      <p:sp>
        <p:nvSpPr>
          <p:cNvPr id="89094" name="Text Box 5">
            <a:extLst>
              <a:ext uri="{FF2B5EF4-FFF2-40B4-BE49-F238E27FC236}">
                <a16:creationId xmlns:a16="http://schemas.microsoft.com/office/drawing/2014/main" id="{5EE3B846-9865-FE41-9738-9688CCE3558F}"/>
              </a:ext>
            </a:extLst>
          </p:cNvPr>
          <p:cNvSpPr txBox="1">
            <a:spLocks noChangeArrowheads="1"/>
          </p:cNvSpPr>
          <p:nvPr/>
        </p:nvSpPr>
        <p:spPr bwMode="auto">
          <a:xfrm>
            <a:off x="1209675" y="1484313"/>
            <a:ext cx="7556500" cy="470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30000"/>
              </a:lnSpc>
              <a:spcBef>
                <a:spcPts val="1000"/>
              </a:spcBef>
              <a:buFont typeface="Arial" panose="020B0604020202020204" pitchFamily="34" charset="0"/>
              <a:buNone/>
            </a:pPr>
            <a:r>
              <a:rPr lang="zh-CN" altLang="en-US" sz="2200" b="0">
                <a:ea typeface="楷体_GB2312" pitchFamily="49" charset="-122"/>
                <a:sym typeface="+mn-lt"/>
              </a:rPr>
              <a:t>对于每一个待检测的任务，假设病毒</a:t>
            </a:r>
            <a:r>
              <a:rPr lang="en-US" altLang="zh-CN" sz="2200" b="0">
                <a:ea typeface="楷体_GB2312" pitchFamily="49" charset="-122"/>
                <a:sym typeface="+mn-lt"/>
              </a:rPr>
              <a:t>DNA</a:t>
            </a:r>
            <a:r>
              <a:rPr lang="zh-CN" altLang="en-US" sz="2200" b="0">
                <a:ea typeface="楷体_GB2312" pitchFamily="49" charset="-122"/>
                <a:sym typeface="+mn-lt"/>
              </a:rPr>
              <a:t>序列的长度是</a:t>
            </a:r>
            <a:r>
              <a:rPr lang="en-US" altLang="zh-CN" sz="2200" b="0" i="1">
                <a:ea typeface="楷体_GB2312" pitchFamily="49" charset="-122"/>
                <a:sym typeface="+mn-lt"/>
              </a:rPr>
              <a:t>m</a:t>
            </a:r>
            <a:r>
              <a:rPr lang="zh-CN" altLang="en-US" sz="2200" b="0" i="1">
                <a:ea typeface="楷体_GB2312" pitchFamily="49" charset="-122"/>
                <a:sym typeface="+mn-lt"/>
              </a:rPr>
              <a:t>，</a:t>
            </a:r>
            <a:r>
              <a:rPr lang="zh-CN" altLang="en-US" sz="2200" b="0">
                <a:ea typeface="楷体_GB2312" pitchFamily="49" charset="-122"/>
                <a:sym typeface="+mn-lt"/>
              </a:rPr>
              <a:t>因为病毒</a:t>
            </a:r>
            <a:r>
              <a:rPr lang="en-US" altLang="zh-CN" sz="2200" b="0">
                <a:ea typeface="楷体_GB2312" pitchFamily="49" charset="-122"/>
                <a:sym typeface="+mn-lt"/>
              </a:rPr>
              <a:t>DNA</a:t>
            </a:r>
            <a:r>
              <a:rPr lang="zh-CN" altLang="en-US" sz="2200" b="0">
                <a:ea typeface="楷体_GB2312" pitchFamily="49" charset="-122"/>
                <a:sym typeface="+mn-lt"/>
              </a:rPr>
              <a:t>序列是环状的，为了线性取到每个可行的长度为</a:t>
            </a:r>
            <a:r>
              <a:rPr lang="en-US" altLang="zh-CN" sz="2200" b="0" i="1">
                <a:ea typeface="楷体_GB2312" pitchFamily="49" charset="-122"/>
                <a:sym typeface="+mn-lt"/>
              </a:rPr>
              <a:t>m</a:t>
            </a:r>
            <a:r>
              <a:rPr lang="zh-CN" altLang="en-US" sz="2200" b="0">
                <a:ea typeface="楷体_GB2312" pitchFamily="49" charset="-122"/>
                <a:sym typeface="+mn-lt"/>
              </a:rPr>
              <a:t>的模式串，可将存储病毒</a:t>
            </a:r>
            <a:r>
              <a:rPr lang="en-US" altLang="zh-CN" sz="2200" b="0">
                <a:ea typeface="楷体_GB2312" pitchFamily="49" charset="-122"/>
                <a:sym typeface="+mn-lt"/>
              </a:rPr>
              <a:t>DNA</a:t>
            </a:r>
            <a:r>
              <a:rPr lang="zh-CN" altLang="en-US" sz="2200" b="0">
                <a:ea typeface="楷体_GB2312" pitchFamily="49" charset="-122"/>
                <a:sym typeface="+mn-lt"/>
              </a:rPr>
              <a:t>序列的字符串长度扩大为</a:t>
            </a:r>
            <a:r>
              <a:rPr lang="en-US" altLang="zh-CN" sz="2200" b="0">
                <a:ea typeface="楷体_GB2312" pitchFamily="49" charset="-122"/>
                <a:sym typeface="+mn-lt"/>
              </a:rPr>
              <a:t>2</a:t>
            </a:r>
            <a:r>
              <a:rPr lang="en-US" altLang="zh-CN" sz="2200" b="0" i="1">
                <a:ea typeface="楷体_GB2312" pitchFamily="49" charset="-122"/>
                <a:sym typeface="+mn-lt"/>
              </a:rPr>
              <a:t>m</a:t>
            </a:r>
            <a:r>
              <a:rPr lang="zh-CN" altLang="en-US" sz="2200" b="0">
                <a:ea typeface="楷体_GB2312" pitchFamily="49" charset="-122"/>
                <a:sym typeface="+mn-lt"/>
              </a:rPr>
              <a:t>，将病毒</a:t>
            </a:r>
            <a:r>
              <a:rPr lang="en-US" altLang="zh-CN" sz="2200" b="0">
                <a:ea typeface="楷体_GB2312" pitchFamily="49" charset="-122"/>
                <a:sym typeface="+mn-lt"/>
              </a:rPr>
              <a:t>DNA</a:t>
            </a:r>
            <a:r>
              <a:rPr lang="zh-CN" altLang="en-US" sz="2200" b="0">
                <a:ea typeface="楷体_GB2312" pitchFamily="49" charset="-122"/>
                <a:sym typeface="+mn-lt"/>
              </a:rPr>
              <a:t>序列连续存储两次。</a:t>
            </a:r>
            <a:endParaRPr lang="en-US" altLang="zh-CN" sz="2200" b="0">
              <a:ea typeface="楷体_GB2312" pitchFamily="49" charset="-122"/>
              <a:sym typeface="+mn-lt"/>
            </a:endParaRPr>
          </a:p>
          <a:p>
            <a:pPr lvl="1">
              <a:lnSpc>
                <a:spcPct val="130000"/>
              </a:lnSpc>
              <a:spcBef>
                <a:spcPts val="1000"/>
              </a:spcBef>
              <a:buFont typeface="Arial" panose="020B0604020202020204" pitchFamily="34" charset="0"/>
              <a:buNone/>
            </a:pPr>
            <a:r>
              <a:rPr lang="zh-CN" altLang="en-US" sz="2200" b="0">
                <a:ea typeface="楷体_GB2312" pitchFamily="49" charset="-122"/>
                <a:sym typeface="+mn-lt"/>
              </a:rPr>
              <a:t>然后循环</a:t>
            </a:r>
            <a:r>
              <a:rPr lang="en-US" altLang="zh-CN" sz="2200" b="0" i="1">
                <a:ea typeface="楷体_GB2312" pitchFamily="49" charset="-122"/>
                <a:sym typeface="+mn-lt"/>
              </a:rPr>
              <a:t>m</a:t>
            </a:r>
            <a:r>
              <a:rPr lang="zh-CN" altLang="en-US" sz="2200" b="0">
                <a:ea typeface="楷体_GB2312" pitchFamily="49" charset="-122"/>
                <a:sym typeface="+mn-lt"/>
              </a:rPr>
              <a:t>次，依次取得每个长度为</a:t>
            </a:r>
            <a:r>
              <a:rPr lang="en-US" altLang="zh-CN" sz="2200" b="0" i="1">
                <a:ea typeface="楷体_GB2312" pitchFamily="49" charset="-122"/>
                <a:sym typeface="+mn-lt"/>
              </a:rPr>
              <a:t>m</a:t>
            </a:r>
            <a:r>
              <a:rPr lang="zh-CN" altLang="en-US" sz="2200" b="0">
                <a:ea typeface="楷体_GB2312" pitchFamily="49" charset="-122"/>
                <a:sym typeface="+mn-lt"/>
              </a:rPr>
              <a:t>的环状字符串，将此字符串作为模式串，将人的</a:t>
            </a:r>
            <a:r>
              <a:rPr lang="en-US" altLang="zh-CN" sz="2200" b="0">
                <a:ea typeface="楷体_GB2312" pitchFamily="49" charset="-122"/>
                <a:sym typeface="+mn-lt"/>
              </a:rPr>
              <a:t>DNA</a:t>
            </a:r>
            <a:r>
              <a:rPr lang="zh-CN" altLang="en-US" sz="2200" b="0">
                <a:ea typeface="楷体_GB2312" pitchFamily="49" charset="-122"/>
                <a:sym typeface="+mn-lt"/>
              </a:rPr>
              <a:t>序列作为主串，调用</a:t>
            </a:r>
            <a:r>
              <a:rPr lang="en-US" altLang="zh-CN" sz="2200" b="0">
                <a:ea typeface="楷体_GB2312" pitchFamily="49" charset="-122"/>
                <a:sym typeface="+mn-lt"/>
              </a:rPr>
              <a:t>BF</a:t>
            </a:r>
            <a:r>
              <a:rPr lang="zh-CN" altLang="en-US" sz="2200" b="0">
                <a:ea typeface="楷体_GB2312" pitchFamily="49" charset="-122"/>
                <a:sym typeface="+mn-lt"/>
              </a:rPr>
              <a:t>算法进行模式匹配。</a:t>
            </a:r>
            <a:endParaRPr lang="en-US" altLang="zh-CN" sz="2200" b="0">
              <a:ea typeface="楷体_GB2312" pitchFamily="49" charset="-122"/>
              <a:sym typeface="+mn-lt"/>
            </a:endParaRPr>
          </a:p>
          <a:p>
            <a:pPr lvl="1">
              <a:lnSpc>
                <a:spcPct val="130000"/>
              </a:lnSpc>
              <a:spcBef>
                <a:spcPts val="1000"/>
              </a:spcBef>
              <a:buFont typeface="Arial" panose="020B0604020202020204" pitchFamily="34" charset="0"/>
              <a:buNone/>
            </a:pPr>
            <a:r>
              <a:rPr lang="zh-CN" altLang="en-US" sz="2200" b="0">
                <a:ea typeface="楷体_GB2312" pitchFamily="49" charset="-122"/>
                <a:sym typeface="+mn-lt"/>
              </a:rPr>
              <a:t>只要匹配成功，即可中止循环，表明该人感染了对应的病毒；否则，循环</a:t>
            </a:r>
            <a:r>
              <a:rPr lang="en-US" altLang="zh-CN" sz="2200" b="0" i="1">
                <a:ea typeface="楷体_GB2312" pitchFamily="49" charset="-122"/>
                <a:sym typeface="+mn-lt"/>
              </a:rPr>
              <a:t>m</a:t>
            </a:r>
            <a:r>
              <a:rPr lang="zh-CN" altLang="en-US" sz="2200" b="0">
                <a:ea typeface="楷体_GB2312" pitchFamily="49" charset="-122"/>
                <a:sym typeface="+mn-lt"/>
              </a:rPr>
              <a:t>次结束循环时，可通过</a:t>
            </a:r>
            <a:r>
              <a:rPr lang="en-US" altLang="zh-CN" sz="2200" b="0">
                <a:ea typeface="楷体_GB2312" pitchFamily="49" charset="-122"/>
                <a:sym typeface="+mn-lt"/>
              </a:rPr>
              <a:t>BF</a:t>
            </a:r>
            <a:r>
              <a:rPr lang="zh-CN" altLang="en-US" sz="2200" b="0">
                <a:ea typeface="楷体_GB2312" pitchFamily="49" charset="-122"/>
                <a:sym typeface="+mn-lt"/>
              </a:rPr>
              <a:t>算法的返回值判断该人是否感染了对应的病毒。</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DC97-842D-0947-9D45-5E67C04FA176}"/>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6A2B501C-7358-BD43-A94A-137C313FE52E}"/>
              </a:ext>
            </a:extLst>
          </p:cNvPr>
          <p:cNvSpPr>
            <a:spLocks noGrp="1"/>
          </p:cNvSpPr>
          <p:nvPr>
            <p:ph idx="1"/>
          </p:nvPr>
        </p:nvSpPr>
        <p:spPr/>
        <p:txBody>
          <a:bodyPr/>
          <a:lstStyle/>
          <a:p>
            <a:pPr marL="0" indent="0" eaLnBrk="1" hangingPunct="1">
              <a:lnSpc>
                <a:spcPct val="150000"/>
              </a:lnSpc>
            </a:pPr>
            <a:r>
              <a:rPr lang="zh-CN" altLang="en-US" dirty="0"/>
              <a:t>（</a:t>
            </a:r>
            <a:r>
              <a:rPr lang="en-US" altLang="zh-CN" dirty="0"/>
              <a:t>11</a:t>
            </a:r>
            <a:r>
              <a:rPr lang="zh-CN" altLang="en-US" dirty="0"/>
              <a:t>）</a:t>
            </a:r>
            <a:r>
              <a:rPr lang="en-US" altLang="zh-CN" dirty="0" err="1"/>
              <a:t>StrIndex</a:t>
            </a:r>
            <a:r>
              <a:rPr lang="en-US" altLang="zh-CN" dirty="0"/>
              <a:t>(</a:t>
            </a:r>
            <a:r>
              <a:rPr lang="en-US" altLang="zh-CN" dirty="0" err="1"/>
              <a:t>S,pos,T</a:t>
            </a:r>
            <a:r>
              <a:rPr lang="en-US" altLang="zh-CN" dirty="0"/>
              <a:t>)</a:t>
            </a:r>
            <a:r>
              <a:rPr lang="zh-CN" altLang="en-US" dirty="0"/>
              <a:t>：返回子串在主串的位置。如果主串</a:t>
            </a:r>
            <a:r>
              <a:rPr lang="en-US" altLang="zh-CN" dirty="0"/>
              <a:t>S</a:t>
            </a:r>
            <a:r>
              <a:rPr lang="zh-CN" altLang="en-US" dirty="0"/>
              <a:t>中存在与串</a:t>
            </a:r>
            <a:r>
              <a:rPr lang="en-US" altLang="zh-CN" dirty="0"/>
              <a:t>T</a:t>
            </a:r>
            <a:r>
              <a:rPr lang="zh-CN" altLang="en-US" dirty="0"/>
              <a:t>的值相等的子串，则返回子串</a:t>
            </a:r>
            <a:r>
              <a:rPr lang="en-US" altLang="zh-CN" dirty="0"/>
              <a:t>T</a:t>
            </a:r>
            <a:r>
              <a:rPr lang="zh-CN" altLang="en-US" dirty="0"/>
              <a:t>在主串</a:t>
            </a:r>
            <a:r>
              <a:rPr lang="en-US" altLang="zh-CN" dirty="0"/>
              <a:t>S</a:t>
            </a:r>
            <a:r>
              <a:rPr lang="zh-CN" altLang="en-US" dirty="0"/>
              <a:t>中，第</a:t>
            </a:r>
            <a:r>
              <a:rPr lang="en-US" altLang="zh-CN" dirty="0"/>
              <a:t>pos</a:t>
            </a:r>
            <a:r>
              <a:rPr lang="zh-CN" altLang="en-US" dirty="0"/>
              <a:t>个字符之后的第一次出现的位置，否则返回</a:t>
            </a:r>
            <a:r>
              <a:rPr lang="en-US" altLang="zh-CN" dirty="0"/>
              <a:t>0</a:t>
            </a:r>
            <a:r>
              <a:rPr lang="zh-CN" altLang="en-US" dirty="0"/>
              <a:t>。</a:t>
            </a:r>
          </a:p>
          <a:p>
            <a:pPr marL="0" indent="0" eaLnBrk="1" hangingPunct="1">
              <a:lnSpc>
                <a:spcPct val="150000"/>
              </a:lnSpc>
            </a:pPr>
            <a:r>
              <a:rPr lang="zh-CN" altLang="en-US" dirty="0"/>
              <a:t>例如，</a:t>
            </a:r>
            <a:r>
              <a:rPr lang="zh-CN" altLang="zh-CN" dirty="0"/>
              <a:t>在串</a:t>
            </a:r>
            <a:r>
              <a:rPr lang="en-US" altLang="zh-CN" dirty="0"/>
              <a:t>S</a:t>
            </a:r>
            <a:r>
              <a:rPr lang="zh-CN" altLang="zh-CN" dirty="0"/>
              <a:t>中的第</a:t>
            </a:r>
            <a:r>
              <a:rPr lang="en-US" altLang="zh-CN" dirty="0"/>
              <a:t>4</a:t>
            </a:r>
            <a:r>
              <a:rPr lang="zh-CN" altLang="zh-CN" dirty="0"/>
              <a:t>个字符开始查找，如果串</a:t>
            </a:r>
            <a:r>
              <a:rPr lang="en-US" altLang="zh-CN" dirty="0"/>
              <a:t>S</a:t>
            </a:r>
            <a:r>
              <a:rPr lang="zh-CN" altLang="zh-CN" dirty="0"/>
              <a:t>中存在与子串</a:t>
            </a:r>
            <a:r>
              <a:rPr lang="en-US" altLang="zh-CN" dirty="0"/>
              <a:t>R</a:t>
            </a:r>
            <a:r>
              <a:rPr lang="zh-CN" altLang="zh-CN" dirty="0"/>
              <a:t>相等的子串，则返回</a:t>
            </a:r>
            <a:r>
              <a:rPr lang="en-US" altLang="zh-CN" dirty="0"/>
              <a:t>R</a:t>
            </a:r>
            <a:r>
              <a:rPr lang="zh-CN" altLang="zh-CN" dirty="0"/>
              <a:t>在</a:t>
            </a:r>
            <a:r>
              <a:rPr lang="en-US" altLang="zh-CN" dirty="0"/>
              <a:t>S</a:t>
            </a:r>
            <a:r>
              <a:rPr lang="zh-CN" altLang="zh-CN" dirty="0"/>
              <a:t>中第第一次出现的位置，则</a:t>
            </a:r>
            <a:r>
              <a:rPr lang="en-US" altLang="zh-CN" dirty="0" err="1"/>
              <a:t>StrIndex</a:t>
            </a:r>
            <a:r>
              <a:rPr lang="en-US" altLang="zh-CN" dirty="0"/>
              <a:t>(S,4,R)=13</a:t>
            </a:r>
            <a:r>
              <a:rPr lang="zh-CN" altLang="zh-CN" dirty="0"/>
              <a:t>。</a:t>
            </a:r>
          </a:p>
          <a:p>
            <a:pPr marL="0" indent="0" eaLnBrk="1" hangingPunct="1">
              <a:lnSpc>
                <a:spcPct val="150000"/>
              </a:lnSpc>
            </a:pPr>
            <a:r>
              <a:rPr lang="zh-CN" altLang="en-US" dirty="0"/>
              <a:t>（</a:t>
            </a:r>
            <a:r>
              <a:rPr lang="en-US" altLang="zh-CN" dirty="0"/>
              <a:t>12</a:t>
            </a:r>
            <a:r>
              <a:rPr lang="zh-CN" altLang="en-US" dirty="0"/>
              <a:t>）</a:t>
            </a:r>
            <a:r>
              <a:rPr lang="en-US" altLang="zh-CN" dirty="0" err="1"/>
              <a:t>StrClear</a:t>
            </a:r>
            <a:r>
              <a:rPr lang="en-US" altLang="zh-CN" dirty="0"/>
              <a:t>(&amp;S)</a:t>
            </a:r>
            <a:r>
              <a:rPr lang="zh-CN" altLang="en-US" dirty="0"/>
              <a:t>：清空串。将串清空。</a:t>
            </a:r>
          </a:p>
          <a:p>
            <a:pPr marL="0" indent="0" eaLnBrk="1" hangingPunct="1">
              <a:lnSpc>
                <a:spcPct val="150000"/>
              </a:lnSpc>
            </a:pPr>
            <a:r>
              <a:rPr lang="zh-CN" altLang="en-US" dirty="0"/>
              <a:t>（</a:t>
            </a:r>
            <a:r>
              <a:rPr lang="en-US" altLang="zh-CN" dirty="0"/>
              <a:t>13</a:t>
            </a:r>
            <a:r>
              <a:rPr lang="zh-CN" altLang="en-US" dirty="0"/>
              <a:t>）</a:t>
            </a:r>
            <a:r>
              <a:rPr lang="en-US" altLang="zh-CN" dirty="0" err="1"/>
              <a:t>StrDestroy</a:t>
            </a:r>
            <a:r>
              <a:rPr lang="en-US" altLang="zh-CN" dirty="0"/>
              <a:t>(&amp;S)</a:t>
            </a:r>
            <a:r>
              <a:rPr lang="zh-CN" altLang="en-US" dirty="0"/>
              <a:t>：销毁串。将串销毁。</a:t>
            </a:r>
          </a:p>
          <a:p>
            <a:endParaRPr lang="en-US" dirty="0"/>
          </a:p>
        </p:txBody>
      </p:sp>
    </p:spTree>
    <p:extLst>
      <p:ext uri="{BB962C8B-B14F-4D97-AF65-F5344CB8AC3E}">
        <p14:creationId xmlns:p14="http://schemas.microsoft.com/office/powerpoint/2010/main" val="2167379976"/>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矩形 1">
            <a:extLst>
              <a:ext uri="{FF2B5EF4-FFF2-40B4-BE49-F238E27FC236}">
                <a16:creationId xmlns:a16="http://schemas.microsoft.com/office/drawing/2014/main" id="{305D5BE3-4E4A-4B41-9BA8-E9428AB40C24}"/>
              </a:ext>
            </a:extLst>
          </p:cNvPr>
          <p:cNvSpPr>
            <a:spLocks noChangeArrowheads="1"/>
          </p:cNvSpPr>
          <p:nvPr/>
        </p:nvSpPr>
        <p:spPr bwMode="auto">
          <a:xfrm>
            <a:off x="0" y="3482975"/>
            <a:ext cx="9144000" cy="3024188"/>
          </a:xfrm>
          <a:prstGeom prst="rect">
            <a:avLst/>
          </a:prstGeom>
          <a:solidFill>
            <a:srgbClr val="CCCC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90114" name="Text Box 5">
            <a:extLst>
              <a:ext uri="{FF2B5EF4-FFF2-40B4-BE49-F238E27FC236}">
                <a16:creationId xmlns:a16="http://schemas.microsoft.com/office/drawing/2014/main" id="{223CBCB2-C6ED-D244-B1A6-AF3BB659CFE4}"/>
              </a:ext>
            </a:extLst>
          </p:cNvPr>
          <p:cNvSpPr txBox="1">
            <a:spLocks noChangeArrowheads="1"/>
          </p:cNvSpPr>
          <p:nvPr/>
        </p:nvSpPr>
        <p:spPr bwMode="auto">
          <a:xfrm>
            <a:off x="323850" y="1125538"/>
            <a:ext cx="8712200" cy="505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b="0">
                <a:solidFill>
                  <a:srgbClr val="FF0000"/>
                </a:solidFill>
                <a:ea typeface="楷体_GB2312" pitchFamily="49" charset="-122"/>
                <a:sym typeface="+mn-lt"/>
              </a:rPr>
              <a:t>【</a:t>
            </a:r>
            <a:r>
              <a:rPr lang="zh-CN" altLang="en-US" b="0">
                <a:solidFill>
                  <a:srgbClr val="FF0000"/>
                </a:solidFill>
                <a:ea typeface="楷体_GB2312" pitchFamily="49" charset="-122"/>
                <a:sym typeface="+mn-lt"/>
              </a:rPr>
              <a:t>算法步骤</a:t>
            </a:r>
            <a:r>
              <a:rPr lang="en-US" altLang="zh-CN" b="0">
                <a:solidFill>
                  <a:srgbClr val="FF0000"/>
                </a:solidFill>
                <a:ea typeface="楷体_GB2312" pitchFamily="49" charset="-122"/>
                <a:sym typeface="+mn-lt"/>
              </a:rPr>
              <a:t>】</a:t>
            </a:r>
          </a:p>
          <a:p>
            <a:pPr>
              <a:lnSpc>
                <a:spcPct val="125000"/>
              </a:lnSpc>
              <a:spcBef>
                <a:spcPct val="20000"/>
              </a:spcBef>
            </a:pPr>
            <a:r>
              <a:rPr lang="zh-CN" altLang="en-US" b="0">
                <a:ea typeface="楷体_GB2312" pitchFamily="49" charset="-122"/>
                <a:sym typeface="+mn-lt"/>
              </a:rPr>
              <a:t>① 从文件中读取待检测的任务数</a:t>
            </a:r>
            <a:r>
              <a:rPr lang="en-US" altLang="zh-CN" b="0" i="1">
                <a:ea typeface="楷体_GB2312" pitchFamily="49" charset="-122"/>
                <a:sym typeface="+mn-lt"/>
              </a:rPr>
              <a:t>num</a:t>
            </a:r>
            <a:r>
              <a:rPr lang="zh-CN" altLang="en-US" b="0">
                <a:ea typeface="楷体_GB2312" pitchFamily="49" charset="-122"/>
                <a:sym typeface="+mn-lt"/>
              </a:rPr>
              <a:t>。</a:t>
            </a:r>
          </a:p>
          <a:p>
            <a:pPr>
              <a:lnSpc>
                <a:spcPct val="125000"/>
              </a:lnSpc>
              <a:spcBef>
                <a:spcPct val="20000"/>
              </a:spcBef>
            </a:pPr>
            <a:r>
              <a:rPr lang="zh-CN" altLang="en-US" b="0">
                <a:ea typeface="楷体_GB2312" pitchFamily="49" charset="-122"/>
                <a:sym typeface="+mn-lt"/>
              </a:rPr>
              <a:t>②</a:t>
            </a:r>
            <a:r>
              <a:rPr lang="en-US" altLang="zh-CN" b="0">
                <a:ea typeface="楷体_GB2312" pitchFamily="49" charset="-122"/>
                <a:sym typeface="+mn-lt"/>
              </a:rPr>
              <a:t> </a:t>
            </a:r>
            <a:r>
              <a:rPr lang="zh-CN" altLang="en-US" b="0">
                <a:ea typeface="楷体_GB2312" pitchFamily="49" charset="-122"/>
                <a:sym typeface="+mn-lt"/>
              </a:rPr>
              <a:t>根据</a:t>
            </a:r>
            <a:r>
              <a:rPr lang="en-US" altLang="zh-CN" b="0" i="1">
                <a:ea typeface="楷体_GB2312" pitchFamily="49" charset="-122"/>
                <a:sym typeface="+mn-lt"/>
              </a:rPr>
              <a:t>num</a:t>
            </a:r>
            <a:r>
              <a:rPr lang="zh-CN" altLang="en-US" b="0">
                <a:ea typeface="楷体_GB2312" pitchFamily="49" charset="-122"/>
                <a:sym typeface="+mn-lt"/>
              </a:rPr>
              <a:t>个数依次检测每对病毒</a:t>
            </a:r>
            <a:r>
              <a:rPr lang="en-US" altLang="zh-CN" b="0">
                <a:ea typeface="楷体_GB2312" pitchFamily="49" charset="-122"/>
                <a:sym typeface="+mn-lt"/>
              </a:rPr>
              <a:t>DNA</a:t>
            </a:r>
            <a:r>
              <a:rPr lang="zh-CN" altLang="en-US" b="0">
                <a:ea typeface="楷体_GB2312" pitchFamily="49" charset="-122"/>
                <a:sym typeface="+mn-lt"/>
              </a:rPr>
              <a:t>和人的</a:t>
            </a:r>
            <a:r>
              <a:rPr lang="en-US" altLang="zh-CN" b="0">
                <a:ea typeface="楷体_GB2312" pitchFamily="49" charset="-122"/>
                <a:sym typeface="+mn-lt"/>
              </a:rPr>
              <a:t>DNA</a:t>
            </a:r>
            <a:r>
              <a:rPr lang="zh-CN" altLang="en-US" b="0">
                <a:ea typeface="楷体_GB2312" pitchFamily="49" charset="-122"/>
                <a:sym typeface="+mn-lt"/>
              </a:rPr>
              <a:t>是否匹配，循环</a:t>
            </a:r>
            <a:r>
              <a:rPr lang="en-US" altLang="zh-CN" b="0" i="1">
                <a:ea typeface="楷体_GB2312" pitchFamily="49" charset="-122"/>
                <a:sym typeface="+mn-lt"/>
              </a:rPr>
              <a:t>num</a:t>
            </a:r>
            <a:r>
              <a:rPr lang="zh-CN" altLang="en-US" b="0">
                <a:ea typeface="楷体_GB2312" pitchFamily="49" charset="-122"/>
                <a:sym typeface="+mn-lt"/>
              </a:rPr>
              <a:t>次，执行以下操作：</a:t>
            </a:r>
            <a:endParaRPr lang="en-US" altLang="zh-CN" b="0">
              <a:ea typeface="楷体_GB2312" pitchFamily="49" charset="-122"/>
              <a:sym typeface="+mn-lt"/>
            </a:endParaRPr>
          </a:p>
          <a:p>
            <a:pPr>
              <a:lnSpc>
                <a:spcPct val="125000"/>
              </a:lnSpc>
              <a:spcBef>
                <a:spcPct val="20000"/>
              </a:spcBef>
            </a:pPr>
            <a:endParaRPr lang="zh-CN" altLang="en-US" b="0">
              <a:ea typeface="楷体_GB2312" pitchFamily="49" charset="-122"/>
              <a:sym typeface="+mn-lt"/>
            </a:endParaRPr>
          </a:p>
          <a:p>
            <a:pPr lvl="1">
              <a:lnSpc>
                <a:spcPct val="125000"/>
              </a:lnSpc>
              <a:buClr>
                <a:srgbClr val="FF0000"/>
              </a:buClr>
              <a:buFont typeface="Wingdings" pitchFamily="2" charset="2"/>
              <a:buChar char="l"/>
            </a:pPr>
            <a:r>
              <a:rPr lang="zh-CN" altLang="en-US" sz="2400" b="0">
                <a:ea typeface="楷体_GB2312" pitchFamily="49" charset="-122"/>
                <a:sym typeface="+mn-lt"/>
              </a:rPr>
              <a:t>   从文件中分别读取一对病毒</a:t>
            </a:r>
            <a:r>
              <a:rPr lang="en-US" altLang="zh-CN" sz="2400" b="0">
                <a:ea typeface="楷体_GB2312" pitchFamily="49" charset="-122"/>
                <a:sym typeface="+mn-lt"/>
              </a:rPr>
              <a:t>DNA</a:t>
            </a:r>
            <a:r>
              <a:rPr lang="zh-CN" altLang="en-US" sz="2400" b="0">
                <a:ea typeface="楷体_GB2312" pitchFamily="49" charset="-122"/>
                <a:sym typeface="+mn-lt"/>
              </a:rPr>
              <a:t>序列和人的</a:t>
            </a:r>
            <a:r>
              <a:rPr lang="en-US" altLang="zh-CN" sz="2400" b="0">
                <a:ea typeface="楷体_GB2312" pitchFamily="49" charset="-122"/>
                <a:sym typeface="+mn-lt"/>
              </a:rPr>
              <a:t>DNA</a:t>
            </a:r>
            <a:r>
              <a:rPr lang="zh-CN" altLang="en-US" sz="2400" b="0">
                <a:ea typeface="楷体_GB2312" pitchFamily="49" charset="-122"/>
                <a:sym typeface="+mn-lt"/>
              </a:rPr>
              <a:t>序列；</a:t>
            </a:r>
          </a:p>
          <a:p>
            <a:pPr lvl="1">
              <a:lnSpc>
                <a:spcPct val="125000"/>
              </a:lnSpc>
              <a:buClr>
                <a:srgbClr val="FF0000"/>
              </a:buClr>
              <a:buFont typeface="Wingdings" pitchFamily="2" charset="2"/>
              <a:buChar char="l"/>
            </a:pPr>
            <a:r>
              <a:rPr lang="zh-CN" altLang="en-US" sz="2400" b="0">
                <a:ea typeface="楷体_GB2312" pitchFamily="49" charset="-122"/>
                <a:sym typeface="+mn-lt"/>
              </a:rPr>
              <a:t>   设置标志性变量</a:t>
            </a:r>
            <a:r>
              <a:rPr lang="en-US" altLang="zh-CN" sz="2400" b="0">
                <a:ea typeface="楷体_GB2312" pitchFamily="49" charset="-122"/>
                <a:sym typeface="+mn-lt"/>
              </a:rPr>
              <a:t>flag</a:t>
            </a:r>
            <a:r>
              <a:rPr lang="zh-CN" altLang="en-US" sz="2400" b="0">
                <a:ea typeface="楷体_GB2312" pitchFamily="49" charset="-122"/>
                <a:sym typeface="+mn-lt"/>
              </a:rPr>
              <a:t>，用来标识是否匹配成功，初始为</a:t>
            </a:r>
            <a:r>
              <a:rPr lang="en-US" altLang="zh-CN" sz="2400" b="0">
                <a:ea typeface="楷体_GB2312" pitchFamily="49" charset="-122"/>
                <a:sym typeface="+mn-lt"/>
              </a:rPr>
              <a:t>0</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，表示未匹配；</a:t>
            </a:r>
          </a:p>
          <a:p>
            <a:pPr lvl="1">
              <a:lnSpc>
                <a:spcPct val="125000"/>
              </a:lnSpc>
              <a:buClr>
                <a:srgbClr val="FF0000"/>
              </a:buClr>
              <a:buFont typeface="Wingdings" pitchFamily="2" charset="2"/>
              <a:buChar char="l"/>
            </a:pPr>
            <a:r>
              <a:rPr lang="zh-CN" altLang="en-US" sz="2400" b="0">
                <a:ea typeface="楷体_GB2312" pitchFamily="49" charset="-122"/>
                <a:sym typeface="+mn-lt"/>
              </a:rPr>
              <a:t>   病毒</a:t>
            </a:r>
            <a:r>
              <a:rPr lang="en-US" altLang="zh-CN" sz="2400" b="0">
                <a:ea typeface="楷体_GB2312" pitchFamily="49" charset="-122"/>
                <a:sym typeface="+mn-lt"/>
              </a:rPr>
              <a:t>DNA</a:t>
            </a:r>
            <a:r>
              <a:rPr lang="zh-CN" altLang="en-US" sz="2400" b="0">
                <a:ea typeface="楷体_GB2312" pitchFamily="49" charset="-122"/>
                <a:sym typeface="+mn-lt"/>
              </a:rPr>
              <a:t>序列的长度是</a:t>
            </a:r>
            <a:r>
              <a:rPr lang="en-US" altLang="zh-CN" sz="2400" b="0" i="1">
                <a:ea typeface="楷体_GB2312" pitchFamily="49" charset="-122"/>
                <a:sym typeface="+mn-lt"/>
              </a:rPr>
              <a:t>m</a:t>
            </a:r>
            <a:r>
              <a:rPr lang="zh-CN" altLang="en-US" sz="2400" b="0">
                <a:ea typeface="楷体_GB2312" pitchFamily="49" charset="-122"/>
                <a:sym typeface="+mn-lt"/>
              </a:rPr>
              <a:t>，将存储病毒</a:t>
            </a:r>
            <a:r>
              <a:rPr lang="en-US" altLang="zh-CN" sz="2400" b="0">
                <a:ea typeface="楷体_GB2312" pitchFamily="49" charset="-122"/>
                <a:sym typeface="+mn-lt"/>
              </a:rPr>
              <a:t>DNA</a:t>
            </a:r>
            <a:r>
              <a:rPr lang="zh-CN" altLang="en-US" sz="2400" b="0">
                <a:ea typeface="楷体_GB2312" pitchFamily="49" charset="-122"/>
                <a:sym typeface="+mn-lt"/>
              </a:rPr>
              <a:t>序列的字符</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串长度扩大为</a:t>
            </a:r>
            <a:r>
              <a:rPr lang="en-US" altLang="zh-CN" sz="2400" b="0">
                <a:ea typeface="楷体_GB2312" pitchFamily="49" charset="-122"/>
                <a:sym typeface="+mn-lt"/>
              </a:rPr>
              <a:t>2</a:t>
            </a:r>
            <a:r>
              <a:rPr lang="en-US" altLang="zh-CN" sz="2400" b="0" i="1">
                <a:ea typeface="楷体_GB2312" pitchFamily="49" charset="-122"/>
                <a:sym typeface="+mn-lt"/>
              </a:rPr>
              <a:t>m</a:t>
            </a:r>
            <a:r>
              <a:rPr lang="zh-CN" altLang="en-US" sz="2400" b="0">
                <a:ea typeface="楷体_GB2312" pitchFamily="49" charset="-122"/>
                <a:sym typeface="+mn-lt"/>
              </a:rPr>
              <a:t>，将病毒</a:t>
            </a:r>
            <a:r>
              <a:rPr lang="en-US" altLang="zh-CN" sz="2400" b="0">
                <a:ea typeface="楷体_GB2312" pitchFamily="49" charset="-122"/>
                <a:sym typeface="+mn-lt"/>
              </a:rPr>
              <a:t>DNA</a:t>
            </a:r>
            <a:r>
              <a:rPr lang="zh-CN" altLang="en-US" sz="2400" b="0">
                <a:ea typeface="楷体_GB2312" pitchFamily="49" charset="-122"/>
                <a:sym typeface="+mn-lt"/>
              </a:rPr>
              <a:t>序列连续存储两次；</a:t>
            </a:r>
          </a:p>
        </p:txBody>
      </p:sp>
      <p:sp>
        <p:nvSpPr>
          <p:cNvPr id="90115" name="Rectangle 154">
            <a:extLst>
              <a:ext uri="{FF2B5EF4-FFF2-40B4-BE49-F238E27FC236}">
                <a16:creationId xmlns:a16="http://schemas.microsoft.com/office/drawing/2014/main" id="{8D443889-DE98-524F-8148-D5A6335B4E70}"/>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矩形 4">
            <a:extLst>
              <a:ext uri="{FF2B5EF4-FFF2-40B4-BE49-F238E27FC236}">
                <a16:creationId xmlns:a16="http://schemas.microsoft.com/office/drawing/2014/main" id="{969D1AC4-C95B-654D-8052-2BDAA83BE214}"/>
              </a:ext>
            </a:extLst>
          </p:cNvPr>
          <p:cNvSpPr>
            <a:spLocks noChangeArrowheads="1"/>
          </p:cNvSpPr>
          <p:nvPr/>
        </p:nvSpPr>
        <p:spPr bwMode="auto">
          <a:xfrm>
            <a:off x="0" y="1628775"/>
            <a:ext cx="9144000" cy="4176713"/>
          </a:xfrm>
          <a:prstGeom prst="rect">
            <a:avLst/>
          </a:prstGeom>
          <a:solidFill>
            <a:srgbClr val="CCCC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endParaRPr kumimoji="1" lang="zh-CN" altLang="en-US" sz="2800" b="0">
              <a:ea typeface="仿宋_GB2312" pitchFamily="49" charset="-122"/>
              <a:cs typeface="楷体_GB2312" pitchFamily="49" charset="-122"/>
            </a:endParaRPr>
          </a:p>
        </p:txBody>
      </p:sp>
      <p:sp>
        <p:nvSpPr>
          <p:cNvPr id="91138" name="Text Box 5">
            <a:extLst>
              <a:ext uri="{FF2B5EF4-FFF2-40B4-BE49-F238E27FC236}">
                <a16:creationId xmlns:a16="http://schemas.microsoft.com/office/drawing/2014/main" id="{7E5C2B84-33F3-8B41-A420-16D4B5D7D307}"/>
              </a:ext>
            </a:extLst>
          </p:cNvPr>
          <p:cNvSpPr txBox="1">
            <a:spLocks noChangeArrowheads="1"/>
          </p:cNvSpPr>
          <p:nvPr/>
        </p:nvSpPr>
        <p:spPr bwMode="auto">
          <a:xfrm>
            <a:off x="179388" y="1700213"/>
            <a:ext cx="8856662" cy="387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125000"/>
              </a:lnSpc>
              <a:buClr>
                <a:srgbClr val="FF0000"/>
              </a:buClr>
              <a:buFont typeface="Wingdings" pitchFamily="2" charset="2"/>
              <a:buChar char="l"/>
            </a:pPr>
            <a:r>
              <a:rPr lang="zh-CN" altLang="en-US" sz="2400" b="0">
                <a:ea typeface="楷体_GB2312" pitchFamily="49" charset="-122"/>
                <a:sym typeface="+mn-lt"/>
              </a:rPr>
              <a:t>    循环</a:t>
            </a:r>
            <a:r>
              <a:rPr lang="en-US" altLang="zh-CN" sz="2400" b="0">
                <a:ea typeface="楷体_GB2312" pitchFamily="49" charset="-122"/>
                <a:sym typeface="+mn-lt"/>
              </a:rPr>
              <a:t>m</a:t>
            </a:r>
            <a:r>
              <a:rPr lang="zh-CN" altLang="en-US" sz="2400" b="0">
                <a:ea typeface="楷体_GB2312" pitchFamily="49" charset="-122"/>
                <a:sym typeface="+mn-lt"/>
              </a:rPr>
              <a:t>次，重复执行以下操作：</a:t>
            </a:r>
          </a:p>
          <a:p>
            <a:pPr lvl="2">
              <a:lnSpc>
                <a:spcPct val="125000"/>
              </a:lnSpc>
              <a:buClr>
                <a:srgbClr val="4F99E2"/>
              </a:buClr>
              <a:buFont typeface="Wingdings" pitchFamily="2" charset="2"/>
              <a:buChar char="Ø"/>
            </a:pPr>
            <a:r>
              <a:rPr lang="zh-CN" altLang="en-US" sz="2200" b="0">
                <a:ea typeface="楷体_GB2312" pitchFamily="49" charset="-122"/>
                <a:sym typeface="+mn-lt"/>
              </a:rPr>
              <a:t>   依次取得每个长度为</a:t>
            </a:r>
            <a:r>
              <a:rPr lang="en-US" altLang="zh-CN" sz="2200" b="0" i="1">
                <a:ea typeface="楷体_GB2312" pitchFamily="49" charset="-122"/>
                <a:sym typeface="+mn-lt"/>
              </a:rPr>
              <a:t>m</a:t>
            </a:r>
            <a:r>
              <a:rPr lang="zh-CN" altLang="en-US" sz="2200" b="0">
                <a:ea typeface="楷体_GB2312" pitchFamily="49" charset="-122"/>
                <a:sym typeface="+mn-lt"/>
              </a:rPr>
              <a:t>的病毒</a:t>
            </a:r>
            <a:r>
              <a:rPr lang="en-US" altLang="zh-CN" sz="2200" b="0">
                <a:ea typeface="楷体_GB2312" pitchFamily="49" charset="-122"/>
                <a:sym typeface="+mn-lt"/>
              </a:rPr>
              <a:t>DNA</a:t>
            </a:r>
            <a:r>
              <a:rPr lang="zh-CN" altLang="en-US" sz="2200" b="0">
                <a:ea typeface="楷体_GB2312" pitchFamily="49" charset="-122"/>
                <a:sym typeface="+mn-lt"/>
              </a:rPr>
              <a:t>环状字符串；</a:t>
            </a:r>
          </a:p>
          <a:p>
            <a:pPr lvl="2">
              <a:lnSpc>
                <a:spcPct val="125000"/>
              </a:lnSpc>
              <a:buClr>
                <a:srgbClr val="4F99E2"/>
              </a:buClr>
              <a:buFont typeface="Wingdings" pitchFamily="2" charset="2"/>
              <a:buChar char="Ø"/>
            </a:pPr>
            <a:r>
              <a:rPr lang="zh-CN" altLang="en-US" sz="2200" b="0">
                <a:ea typeface="楷体_GB2312" pitchFamily="49" charset="-122"/>
                <a:sym typeface="+mn-lt"/>
              </a:rPr>
              <a:t>   将此字符串作为模式串，将人的</a:t>
            </a:r>
            <a:r>
              <a:rPr lang="en-US" altLang="zh-CN" sz="2200" b="0">
                <a:ea typeface="楷体_GB2312" pitchFamily="49" charset="-122"/>
                <a:sym typeface="+mn-lt"/>
              </a:rPr>
              <a:t>DNA</a:t>
            </a:r>
            <a:r>
              <a:rPr lang="zh-CN" altLang="en-US" sz="2200" b="0">
                <a:ea typeface="楷体_GB2312" pitchFamily="49" charset="-122"/>
                <a:sym typeface="+mn-lt"/>
              </a:rPr>
              <a:t>序列作为主串，</a:t>
            </a:r>
            <a:br>
              <a:rPr lang="en-US" altLang="zh-CN" sz="2200" b="0">
                <a:ea typeface="楷体_GB2312" pitchFamily="49" charset="-122"/>
                <a:sym typeface="+mn-lt"/>
              </a:rPr>
            </a:br>
            <a:r>
              <a:rPr lang="en-US" altLang="zh-CN" sz="2200" b="0">
                <a:ea typeface="楷体_GB2312" pitchFamily="49" charset="-122"/>
                <a:sym typeface="+mn-lt"/>
              </a:rPr>
              <a:t>      </a:t>
            </a:r>
            <a:r>
              <a:rPr lang="zh-CN" altLang="en-US" sz="2200" b="0">
                <a:ea typeface="楷体_GB2312" pitchFamily="49" charset="-122"/>
                <a:sym typeface="+mn-lt"/>
              </a:rPr>
              <a:t>调用</a:t>
            </a:r>
            <a:r>
              <a:rPr lang="en-US" altLang="zh-CN" sz="2200" b="0">
                <a:ea typeface="楷体_GB2312" pitchFamily="49" charset="-122"/>
                <a:sym typeface="+mn-lt"/>
              </a:rPr>
              <a:t>BF</a:t>
            </a:r>
            <a:r>
              <a:rPr lang="zh-CN" altLang="en-US" sz="2200" b="0">
                <a:ea typeface="楷体_GB2312" pitchFamily="49" charset="-122"/>
                <a:sym typeface="+mn-lt"/>
              </a:rPr>
              <a:t>算法进行模式匹配，将匹配结果返回赋值给</a:t>
            </a:r>
            <a:r>
              <a:rPr lang="en-US" altLang="zh-CN" sz="2200" b="0">
                <a:ea typeface="楷体_GB2312" pitchFamily="49" charset="-122"/>
                <a:sym typeface="+mn-lt"/>
              </a:rPr>
              <a:t>flag</a:t>
            </a:r>
            <a:r>
              <a:rPr lang="zh-CN" altLang="en-US" sz="2200" b="0">
                <a:ea typeface="楷体_GB2312" pitchFamily="49" charset="-122"/>
                <a:sym typeface="+mn-lt"/>
              </a:rPr>
              <a:t>；</a:t>
            </a:r>
          </a:p>
          <a:p>
            <a:pPr lvl="2">
              <a:lnSpc>
                <a:spcPct val="125000"/>
              </a:lnSpc>
              <a:buClr>
                <a:srgbClr val="4F99E2"/>
              </a:buClr>
              <a:buFont typeface="Wingdings" pitchFamily="2" charset="2"/>
              <a:buChar char="Ø"/>
            </a:pPr>
            <a:r>
              <a:rPr lang="zh-CN" altLang="en-US" sz="2200" b="0">
                <a:ea typeface="楷体_GB2312" pitchFamily="49" charset="-122"/>
                <a:sym typeface="+mn-lt"/>
              </a:rPr>
              <a:t>   若</a:t>
            </a:r>
            <a:r>
              <a:rPr lang="en-US" altLang="zh-CN" sz="2200" b="0">
                <a:ea typeface="楷体_GB2312" pitchFamily="49" charset="-122"/>
                <a:sym typeface="+mn-lt"/>
              </a:rPr>
              <a:t>flag</a:t>
            </a:r>
            <a:r>
              <a:rPr lang="zh-CN" altLang="en-US" sz="2200" b="0">
                <a:ea typeface="楷体_GB2312" pitchFamily="49" charset="-122"/>
                <a:sym typeface="+mn-lt"/>
              </a:rPr>
              <a:t>非</a:t>
            </a:r>
            <a:r>
              <a:rPr lang="en-US" altLang="zh-CN" sz="2200" b="0">
                <a:ea typeface="楷体_GB2312" pitchFamily="49" charset="-122"/>
                <a:sym typeface="+mn-lt"/>
              </a:rPr>
              <a:t>0</a:t>
            </a:r>
            <a:r>
              <a:rPr lang="zh-CN" altLang="en-US" sz="2200" b="0">
                <a:ea typeface="楷体_GB2312" pitchFamily="49" charset="-122"/>
                <a:sym typeface="+mn-lt"/>
              </a:rPr>
              <a:t>，表示匹配成功，中止循环，表明该人感染</a:t>
            </a:r>
            <a:br>
              <a:rPr lang="en-US" altLang="zh-CN" sz="2200" b="0">
                <a:ea typeface="楷体_GB2312" pitchFamily="49" charset="-122"/>
                <a:sym typeface="+mn-lt"/>
              </a:rPr>
            </a:br>
            <a:r>
              <a:rPr lang="en-US" altLang="zh-CN" sz="2200" b="0">
                <a:ea typeface="楷体_GB2312" pitchFamily="49" charset="-122"/>
                <a:sym typeface="+mn-lt"/>
              </a:rPr>
              <a:t>      </a:t>
            </a:r>
            <a:r>
              <a:rPr lang="zh-CN" altLang="en-US" sz="2200" b="0">
                <a:ea typeface="楷体_GB2312" pitchFamily="49" charset="-122"/>
                <a:sym typeface="+mn-lt"/>
              </a:rPr>
              <a:t>了对应的病毒。</a:t>
            </a:r>
          </a:p>
          <a:p>
            <a:pPr lvl="1">
              <a:lnSpc>
                <a:spcPct val="125000"/>
              </a:lnSpc>
              <a:buClr>
                <a:srgbClr val="FF0000"/>
              </a:buClr>
              <a:buFont typeface="Wingdings" pitchFamily="2" charset="2"/>
              <a:buChar char="l"/>
            </a:pPr>
            <a:r>
              <a:rPr lang="zh-CN" altLang="en-US" sz="2400" b="0">
                <a:ea typeface="楷体_GB2312" pitchFamily="49" charset="-122"/>
                <a:sym typeface="+mn-lt"/>
              </a:rPr>
              <a:t>   退出循环时，判断</a:t>
            </a:r>
            <a:r>
              <a:rPr lang="en-US" altLang="zh-CN" sz="2400" b="0">
                <a:ea typeface="楷体_GB2312" pitchFamily="49" charset="-122"/>
                <a:sym typeface="+mn-lt"/>
              </a:rPr>
              <a:t>flag</a:t>
            </a:r>
            <a:r>
              <a:rPr lang="zh-CN" altLang="en-US" sz="2400" b="0">
                <a:ea typeface="楷体_GB2312" pitchFamily="49" charset="-122"/>
                <a:sym typeface="+mn-lt"/>
              </a:rPr>
              <a:t>的值，若</a:t>
            </a:r>
            <a:r>
              <a:rPr lang="en-US" altLang="zh-CN" sz="2400" b="0">
                <a:ea typeface="楷体_GB2312" pitchFamily="49" charset="-122"/>
                <a:sym typeface="+mn-lt"/>
              </a:rPr>
              <a:t>flag</a:t>
            </a:r>
            <a:r>
              <a:rPr lang="zh-CN" altLang="en-US" sz="2400" b="0">
                <a:ea typeface="楷体_GB2312" pitchFamily="49" charset="-122"/>
                <a:sym typeface="+mn-lt"/>
              </a:rPr>
              <a:t>非</a:t>
            </a:r>
            <a:r>
              <a:rPr lang="en-US" altLang="zh-CN" sz="2400" b="0">
                <a:ea typeface="楷体_GB2312" pitchFamily="49" charset="-122"/>
                <a:sym typeface="+mn-lt"/>
              </a:rPr>
              <a:t>0</a:t>
            </a:r>
            <a:r>
              <a:rPr lang="zh-CN" altLang="en-US" sz="2400" b="0">
                <a:ea typeface="楷体_GB2312" pitchFamily="49" charset="-122"/>
                <a:sym typeface="+mn-lt"/>
              </a:rPr>
              <a:t>，输出“</a:t>
            </a:r>
            <a:r>
              <a:rPr lang="en-US" altLang="zh-CN" sz="2400" b="0">
                <a:ea typeface="楷体_GB2312" pitchFamily="49" charset="-122"/>
                <a:sym typeface="+mn-lt"/>
              </a:rPr>
              <a:t>YES</a:t>
            </a:r>
            <a:r>
              <a:rPr lang="zh-CN" altLang="en-US" sz="2400" b="0">
                <a:ea typeface="楷体_GB2312" pitchFamily="49" charset="-122"/>
                <a:sym typeface="+mn-lt"/>
              </a:rPr>
              <a:t>”，</a:t>
            </a:r>
            <a:br>
              <a:rPr lang="en-US" altLang="zh-CN" sz="2400" b="0">
                <a:ea typeface="楷体_GB2312" pitchFamily="49" charset="-122"/>
                <a:sym typeface="+mn-lt"/>
              </a:rPr>
            </a:br>
            <a:r>
              <a:rPr lang="en-US" altLang="zh-CN" sz="2400" b="0">
                <a:ea typeface="楷体_GB2312" pitchFamily="49" charset="-122"/>
                <a:sym typeface="+mn-lt"/>
              </a:rPr>
              <a:t>      </a:t>
            </a:r>
            <a:r>
              <a:rPr lang="zh-CN" altLang="en-US" sz="2400" b="0">
                <a:ea typeface="楷体_GB2312" pitchFamily="49" charset="-122"/>
                <a:sym typeface="+mn-lt"/>
              </a:rPr>
              <a:t>否则，输出“</a:t>
            </a:r>
            <a:r>
              <a:rPr lang="en-US" altLang="zh-CN" sz="2400" b="0">
                <a:ea typeface="楷体_GB2312" pitchFamily="49" charset="-122"/>
                <a:sym typeface="+mn-lt"/>
              </a:rPr>
              <a:t>NO</a:t>
            </a:r>
            <a:r>
              <a:rPr lang="zh-CN" altLang="en-US" sz="2400" b="0">
                <a:ea typeface="楷体_GB2312" pitchFamily="49" charset="-122"/>
                <a:sym typeface="+mn-lt"/>
              </a:rPr>
              <a:t>”。</a:t>
            </a:r>
          </a:p>
        </p:txBody>
      </p:sp>
      <p:sp>
        <p:nvSpPr>
          <p:cNvPr id="91139" name="Rectangle 154">
            <a:extLst>
              <a:ext uri="{FF2B5EF4-FFF2-40B4-BE49-F238E27FC236}">
                <a16:creationId xmlns:a16="http://schemas.microsoft.com/office/drawing/2014/main" id="{D957D614-0DD6-D246-AB0F-D49759813A77}"/>
              </a:ext>
            </a:extLst>
          </p:cNvPr>
          <p:cNvSpPr txBox="1">
            <a:spLocks noChangeArrowheads="1"/>
          </p:cNvSpPr>
          <p:nvPr/>
        </p:nvSpPr>
        <p:spPr bwMode="auto">
          <a:xfrm>
            <a:off x="827088" y="192088"/>
            <a:ext cx="4933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病毒感染检测</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2">
            <a:extLst>
              <a:ext uri="{FF2B5EF4-FFF2-40B4-BE49-F238E27FC236}">
                <a16:creationId xmlns:a16="http://schemas.microsoft.com/office/drawing/2014/main" id="{03BFDB37-68A0-CA46-8F86-4D88A6765105}"/>
              </a:ext>
            </a:extLst>
          </p:cNvPr>
          <p:cNvSpPr>
            <a:spLocks noChangeArrowheads="1"/>
          </p:cNvSpPr>
          <p:nvPr/>
        </p:nvSpPr>
        <p:spPr bwMode="auto">
          <a:xfrm>
            <a:off x="1411288" y="1484313"/>
            <a:ext cx="7153275" cy="410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spcBef>
                <a:spcPct val="20000"/>
              </a:spcBef>
            </a:pPr>
            <a:r>
              <a:rPr kumimoji="1" lang="zh-CN" altLang="en-US" sz="2600" b="0">
                <a:ea typeface="楷体_GB2312" pitchFamily="49" charset="-122"/>
                <a:sym typeface="+mn-lt"/>
              </a:rPr>
              <a:t>了解串的存储方法，理解串的两种模式匹配算法，重点掌握</a:t>
            </a:r>
            <a:r>
              <a:rPr kumimoji="1" lang="en-US" altLang="zh-CN" sz="2600" b="0">
                <a:solidFill>
                  <a:srgbClr val="FF0000"/>
                </a:solidFill>
                <a:ea typeface="楷体_GB2312" pitchFamily="49" charset="-122"/>
                <a:sym typeface="+mn-lt"/>
              </a:rPr>
              <a:t>BF</a:t>
            </a:r>
            <a:r>
              <a:rPr kumimoji="1" lang="zh-CN" altLang="en-US" sz="2600" b="0">
                <a:solidFill>
                  <a:srgbClr val="FF0000"/>
                </a:solidFill>
                <a:ea typeface="楷体_GB2312" pitchFamily="49" charset="-122"/>
                <a:sym typeface="+mn-lt"/>
              </a:rPr>
              <a:t>算法</a:t>
            </a:r>
            <a:r>
              <a:rPr kumimoji="1" lang="zh-CN" altLang="en-US" sz="2600" b="0">
                <a:ea typeface="楷体_GB2312" pitchFamily="49" charset="-122"/>
                <a:sym typeface="+mn-lt"/>
              </a:rPr>
              <a:t>。</a:t>
            </a:r>
          </a:p>
          <a:p>
            <a:pPr>
              <a:spcBef>
                <a:spcPct val="20000"/>
              </a:spcBef>
            </a:pPr>
            <a:r>
              <a:rPr kumimoji="1" lang="zh-CN" altLang="en-US" sz="2600" b="0">
                <a:ea typeface="楷体_GB2312" pitchFamily="49" charset="-122"/>
                <a:sym typeface="+mn-lt"/>
              </a:rPr>
              <a:t>明确数组和广义表这两种数据结构的特点，掌握</a:t>
            </a:r>
            <a:r>
              <a:rPr kumimoji="1" lang="zh-CN" altLang="en-US" sz="2600" b="0">
                <a:solidFill>
                  <a:srgbClr val="FF0000"/>
                </a:solidFill>
                <a:ea typeface="楷体_GB2312" pitchFamily="49" charset="-122"/>
                <a:sym typeface="+mn-lt"/>
              </a:rPr>
              <a:t>数组地址计算方法</a:t>
            </a:r>
            <a:r>
              <a:rPr kumimoji="1" lang="zh-CN" altLang="en-US" sz="2600" b="0">
                <a:ea typeface="楷体_GB2312" pitchFamily="49" charset="-122"/>
                <a:sym typeface="+mn-lt"/>
              </a:rPr>
              <a:t>，了解几种特殊矩阵的压缩存储方法。 </a:t>
            </a:r>
          </a:p>
          <a:p>
            <a:pPr>
              <a:spcBef>
                <a:spcPct val="20000"/>
              </a:spcBef>
            </a:pPr>
            <a:r>
              <a:rPr kumimoji="1" lang="zh-CN" altLang="en-US" sz="2600" b="0">
                <a:ea typeface="楷体_GB2312" pitchFamily="49" charset="-122"/>
                <a:sym typeface="+mn-lt"/>
              </a:rPr>
              <a:t>掌握广义表的定义、性质及其</a:t>
            </a:r>
            <a:r>
              <a:rPr kumimoji="1" lang="en-US" altLang="zh-CN" sz="2600" b="0">
                <a:solidFill>
                  <a:srgbClr val="FF0000"/>
                </a:solidFill>
                <a:ea typeface="楷体_GB2312" pitchFamily="49" charset="-122"/>
                <a:sym typeface="+mn-lt"/>
              </a:rPr>
              <a:t>GetHead</a:t>
            </a:r>
            <a:r>
              <a:rPr kumimoji="1" lang="zh-CN" altLang="en-US" sz="2600" b="0">
                <a:solidFill>
                  <a:srgbClr val="FF0000"/>
                </a:solidFill>
                <a:ea typeface="楷体_GB2312" pitchFamily="49" charset="-122"/>
                <a:sym typeface="+mn-lt"/>
              </a:rPr>
              <a:t>和</a:t>
            </a:r>
            <a:r>
              <a:rPr kumimoji="1" lang="en-US" altLang="zh-CN" sz="2600" b="0">
                <a:solidFill>
                  <a:srgbClr val="FF0000"/>
                </a:solidFill>
                <a:ea typeface="楷体_GB2312" pitchFamily="49" charset="-122"/>
                <a:sym typeface="+mn-lt"/>
              </a:rPr>
              <a:t>GetTail</a:t>
            </a:r>
            <a:r>
              <a:rPr kumimoji="1" lang="zh-CN" altLang="en-US" sz="2600" b="0">
                <a:solidFill>
                  <a:srgbClr val="FF0000"/>
                </a:solidFill>
                <a:ea typeface="楷体_GB2312" pitchFamily="49" charset="-122"/>
                <a:sym typeface="+mn-lt"/>
              </a:rPr>
              <a:t>的操作</a:t>
            </a:r>
            <a:r>
              <a:rPr kumimoji="1" lang="zh-CN" altLang="en-US" sz="2600" b="0">
                <a:ea typeface="楷体_GB2312" pitchFamily="49" charset="-122"/>
                <a:sym typeface="+mn-lt"/>
              </a:rPr>
              <a:t>。</a:t>
            </a:r>
            <a:endParaRPr kumimoji="1" lang="zh-CN" altLang="en-US" sz="2600" b="0">
              <a:solidFill>
                <a:srgbClr val="FF0000"/>
              </a:solidFill>
              <a:ea typeface="楷体_GB2312" pitchFamily="49" charset="-122"/>
              <a:sym typeface="+mn-lt"/>
            </a:endParaRPr>
          </a:p>
        </p:txBody>
      </p:sp>
      <p:sp>
        <p:nvSpPr>
          <p:cNvPr id="92162" name="Comment 3">
            <a:extLst>
              <a:ext uri="{FF2B5EF4-FFF2-40B4-BE49-F238E27FC236}">
                <a16:creationId xmlns:a16="http://schemas.microsoft.com/office/drawing/2014/main" id="{DBDC97A2-117D-CF43-805C-2072880BF5B4}"/>
              </a:ext>
            </a:extLst>
          </p:cNvPr>
          <p:cNvSpPr>
            <a:spLocks noChangeArrowheads="1"/>
          </p:cNvSpPr>
          <p:nvPr/>
        </p:nvSpPr>
        <p:spPr bwMode="auto">
          <a:xfrm>
            <a:off x="900113" y="198438"/>
            <a:ext cx="16764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小结</a:t>
            </a:r>
          </a:p>
        </p:txBody>
      </p:sp>
      <p:grpSp>
        <p:nvGrpSpPr>
          <p:cNvPr id="92163" name="组合 16">
            <a:extLst>
              <a:ext uri="{FF2B5EF4-FFF2-40B4-BE49-F238E27FC236}">
                <a16:creationId xmlns:a16="http://schemas.microsoft.com/office/drawing/2014/main" id="{CFFE9BC3-6A74-B74B-A772-8FCF9EC33DCA}"/>
              </a:ext>
            </a:extLst>
          </p:cNvPr>
          <p:cNvGrpSpPr>
            <a:grpSpLocks/>
          </p:cNvGrpSpPr>
          <p:nvPr/>
        </p:nvGrpSpPr>
        <p:grpSpPr bwMode="auto">
          <a:xfrm>
            <a:off x="833438" y="1538288"/>
            <a:ext cx="577850" cy="627062"/>
            <a:chOff x="6242320" y="1105727"/>
            <a:chExt cx="579005" cy="626656"/>
          </a:xfrm>
        </p:grpSpPr>
        <p:sp>
          <p:nvSpPr>
            <p:cNvPr id="92170" name="TextBox 6">
              <a:extLst>
                <a:ext uri="{FF2B5EF4-FFF2-40B4-BE49-F238E27FC236}">
                  <a16:creationId xmlns:a16="http://schemas.microsoft.com/office/drawing/2014/main" id="{D03ED896-59FE-DB48-8E5C-B7309923C573}"/>
                </a:ext>
              </a:extLst>
            </p:cNvPr>
            <p:cNvSpPr txBox="1">
              <a:spLocks noChangeArrowheads="1"/>
            </p:cNvSpPr>
            <p:nvPr/>
          </p:nvSpPr>
          <p:spPr bwMode="auto">
            <a:xfrm>
              <a:off x="6327224" y="1105727"/>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FF9900"/>
                  </a:solidFill>
                  <a:latin typeface="Impact" panose="020B0806030902050204" pitchFamily="34" charset="0"/>
                  <a:ea typeface="楷体_GB2312" pitchFamily="49" charset="-122"/>
                </a:rPr>
                <a:t>01</a:t>
              </a:r>
              <a:endParaRPr lang="zh-CN" altLang="en-US" sz="3200">
                <a:solidFill>
                  <a:srgbClr val="FF9900"/>
                </a:solidFill>
                <a:latin typeface="微软雅黑" panose="020B0503020204020204" pitchFamily="34" charset="-122"/>
                <a:ea typeface="楷体_GB2312" pitchFamily="49" charset="-122"/>
              </a:endParaRPr>
            </a:p>
          </p:txBody>
        </p:sp>
        <p:sp>
          <p:nvSpPr>
            <p:cNvPr id="92171" name="文本框 22">
              <a:extLst>
                <a:ext uri="{FF2B5EF4-FFF2-40B4-BE49-F238E27FC236}">
                  <a16:creationId xmlns:a16="http://schemas.microsoft.com/office/drawing/2014/main" id="{24FBE726-A960-1C46-B6D0-DD945D4AE063}"/>
                </a:ext>
              </a:extLst>
            </p:cNvPr>
            <p:cNvSpPr txBox="1">
              <a:spLocks noChangeArrowheads="1"/>
            </p:cNvSpPr>
            <p:nvPr/>
          </p:nvSpPr>
          <p:spPr bwMode="auto">
            <a:xfrm>
              <a:off x="6242320" y="151693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grpSp>
        <p:nvGrpSpPr>
          <p:cNvPr id="92164" name="组合 19">
            <a:extLst>
              <a:ext uri="{FF2B5EF4-FFF2-40B4-BE49-F238E27FC236}">
                <a16:creationId xmlns:a16="http://schemas.microsoft.com/office/drawing/2014/main" id="{128B8EFF-BBB7-D943-866F-487CF18C41E9}"/>
              </a:ext>
            </a:extLst>
          </p:cNvPr>
          <p:cNvGrpSpPr>
            <a:grpSpLocks/>
          </p:cNvGrpSpPr>
          <p:nvPr/>
        </p:nvGrpSpPr>
        <p:grpSpPr bwMode="auto">
          <a:xfrm>
            <a:off x="833438" y="2708275"/>
            <a:ext cx="577850" cy="631825"/>
            <a:chOff x="6242320" y="2373233"/>
            <a:chExt cx="579005" cy="631762"/>
          </a:xfrm>
        </p:grpSpPr>
        <p:sp>
          <p:nvSpPr>
            <p:cNvPr id="92168" name="TextBox 6">
              <a:extLst>
                <a:ext uri="{FF2B5EF4-FFF2-40B4-BE49-F238E27FC236}">
                  <a16:creationId xmlns:a16="http://schemas.microsoft.com/office/drawing/2014/main" id="{1718E974-0501-CE42-AF2C-BE3657692EF2}"/>
                </a:ext>
              </a:extLst>
            </p:cNvPr>
            <p:cNvSpPr txBox="1">
              <a:spLocks noChangeArrowheads="1"/>
            </p:cNvSpPr>
            <p:nvPr/>
          </p:nvSpPr>
          <p:spPr bwMode="auto">
            <a:xfrm>
              <a:off x="6327224" y="2373233"/>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01ACBE"/>
                  </a:solidFill>
                  <a:latin typeface="Impact" panose="020B0806030902050204" pitchFamily="34" charset="0"/>
                  <a:ea typeface="楷体_GB2312" pitchFamily="49" charset="-122"/>
                </a:rPr>
                <a:t>02</a:t>
              </a:r>
              <a:endParaRPr lang="zh-CN" altLang="en-US" sz="3200">
                <a:solidFill>
                  <a:srgbClr val="01ACBE"/>
                </a:solidFill>
                <a:latin typeface="微软雅黑" panose="020B0503020204020204" pitchFamily="34" charset="-122"/>
                <a:ea typeface="楷体_GB2312" pitchFamily="49" charset="-122"/>
              </a:endParaRPr>
            </a:p>
          </p:txBody>
        </p:sp>
        <p:sp>
          <p:nvSpPr>
            <p:cNvPr id="92169" name="文本框 23">
              <a:extLst>
                <a:ext uri="{FF2B5EF4-FFF2-40B4-BE49-F238E27FC236}">
                  <a16:creationId xmlns:a16="http://schemas.microsoft.com/office/drawing/2014/main" id="{5F6F2006-FE0D-1349-8813-045EFE4850D5}"/>
                </a:ext>
              </a:extLst>
            </p:cNvPr>
            <p:cNvSpPr txBox="1">
              <a:spLocks noChangeArrowheads="1"/>
            </p:cNvSpPr>
            <p:nvPr/>
          </p:nvSpPr>
          <p:spPr bwMode="auto">
            <a:xfrm>
              <a:off x="6242320" y="2789551"/>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grpSp>
        <p:nvGrpSpPr>
          <p:cNvPr id="92165" name="组合 22">
            <a:extLst>
              <a:ext uri="{FF2B5EF4-FFF2-40B4-BE49-F238E27FC236}">
                <a16:creationId xmlns:a16="http://schemas.microsoft.com/office/drawing/2014/main" id="{3049AEEB-181F-AA40-B9CD-12B4B0B576B6}"/>
              </a:ext>
            </a:extLst>
          </p:cNvPr>
          <p:cNvGrpSpPr>
            <a:grpSpLocks/>
          </p:cNvGrpSpPr>
          <p:nvPr/>
        </p:nvGrpSpPr>
        <p:grpSpPr bwMode="auto">
          <a:xfrm>
            <a:off x="833438" y="4321175"/>
            <a:ext cx="577850" cy="620713"/>
            <a:chOff x="6242320" y="3640739"/>
            <a:chExt cx="579005" cy="620494"/>
          </a:xfrm>
        </p:grpSpPr>
        <p:sp>
          <p:nvSpPr>
            <p:cNvPr id="92166" name="TextBox 6">
              <a:extLst>
                <a:ext uri="{FF2B5EF4-FFF2-40B4-BE49-F238E27FC236}">
                  <a16:creationId xmlns:a16="http://schemas.microsoft.com/office/drawing/2014/main" id="{E04512BF-7BDF-7443-BB08-B72A42B10392}"/>
                </a:ext>
              </a:extLst>
            </p:cNvPr>
            <p:cNvSpPr txBox="1">
              <a:spLocks noChangeArrowheads="1"/>
            </p:cNvSpPr>
            <p:nvPr/>
          </p:nvSpPr>
          <p:spPr bwMode="auto">
            <a:xfrm>
              <a:off x="6327224" y="3640739"/>
              <a:ext cx="44842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C00000"/>
                  </a:solidFill>
                  <a:latin typeface="Impact" panose="020B0806030902050204" pitchFamily="34" charset="0"/>
                  <a:ea typeface="楷体_GB2312" pitchFamily="49" charset="-122"/>
                </a:rPr>
                <a:t>03</a:t>
              </a:r>
              <a:endParaRPr lang="zh-CN" altLang="en-US" sz="3200">
                <a:solidFill>
                  <a:srgbClr val="C00000"/>
                </a:solidFill>
                <a:latin typeface="微软雅黑" panose="020B0503020204020204" pitchFamily="34" charset="-122"/>
                <a:ea typeface="楷体_GB2312" pitchFamily="49" charset="-122"/>
              </a:endParaRPr>
            </a:p>
          </p:txBody>
        </p:sp>
        <p:sp>
          <p:nvSpPr>
            <p:cNvPr id="92167" name="文本框 24">
              <a:extLst>
                <a:ext uri="{FF2B5EF4-FFF2-40B4-BE49-F238E27FC236}">
                  <a16:creationId xmlns:a16="http://schemas.microsoft.com/office/drawing/2014/main" id="{947AA812-5180-0443-809D-D21842781FAF}"/>
                </a:ext>
              </a:extLst>
            </p:cNvPr>
            <p:cNvSpPr txBox="1">
              <a:spLocks noChangeArrowheads="1"/>
            </p:cNvSpPr>
            <p:nvPr/>
          </p:nvSpPr>
          <p:spPr bwMode="auto">
            <a:xfrm>
              <a:off x="6242320" y="4045789"/>
              <a:ext cx="57900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latin typeface="Leelawadee" panose="020B0502040204020203" pitchFamily="34" charset="-34"/>
                  <a:ea typeface="楷体_GB2312" pitchFamily="49" charset="-122"/>
                  <a:cs typeface="Leelawadee" panose="020B0502040204020203" pitchFamily="34" charset="-34"/>
                </a:rPr>
                <a:t>OPTION</a:t>
              </a:r>
              <a:endParaRPr lang="zh-CN" altLang="en-US" sz="800">
                <a:solidFill>
                  <a:srgbClr val="818181"/>
                </a:solidFill>
                <a:latin typeface="Leelawadee" panose="020B0502040204020203" pitchFamily="34" charset="-34"/>
                <a:ea typeface="楷体_GB2312" pitchFamily="49" charset="-122"/>
                <a:cs typeface="Leelawadee" panose="020B0502040204020203" pitchFamily="34" charset="-34"/>
              </a:endParaRPr>
            </a:p>
          </p:txBody>
        </p:sp>
      </p:gr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757A97E-A4CF-634B-897C-57A8EF11B6DF}"/>
              </a:ext>
            </a:extLst>
          </p:cNvPr>
          <p:cNvSpPr>
            <a:spLocks noGrp="1" noChangeArrowheads="1"/>
          </p:cNvSpPr>
          <p:nvPr>
            <p:ph type="title"/>
          </p:nvPr>
        </p:nvSpPr>
        <p:spPr/>
        <p:txBody>
          <a:bodyPr/>
          <a:lstStyle/>
          <a:p>
            <a:pPr eaLnBrk="1" hangingPunct="1"/>
            <a:r>
              <a:rPr lang="zh-CN" altLang="en-US" dirty="0"/>
              <a:t> 小结 </a:t>
            </a:r>
          </a:p>
        </p:txBody>
      </p:sp>
      <p:sp>
        <p:nvSpPr>
          <p:cNvPr id="111619" name="Rectangle 3">
            <a:extLst>
              <a:ext uri="{FF2B5EF4-FFF2-40B4-BE49-F238E27FC236}">
                <a16:creationId xmlns:a16="http://schemas.microsoft.com/office/drawing/2014/main" id="{CFF649B9-AA52-DE4A-821B-3BE47BE92C70}"/>
              </a:ext>
            </a:extLst>
          </p:cNvPr>
          <p:cNvSpPr>
            <a:spLocks noGrp="1" noChangeArrowheads="1"/>
          </p:cNvSpPr>
          <p:nvPr>
            <p:ph type="body" idx="1"/>
          </p:nvPr>
        </p:nvSpPr>
        <p:spPr>
          <a:xfrm>
            <a:off x="323850" y="981075"/>
            <a:ext cx="8435975" cy="5472113"/>
          </a:xfrm>
        </p:spPr>
        <p:txBody>
          <a:bodyPr/>
          <a:lstStyle/>
          <a:p>
            <a:pPr indent="11113">
              <a:lnSpc>
                <a:spcPct val="140000"/>
              </a:lnSpc>
            </a:pPr>
            <a:r>
              <a:rPr lang="en-US" altLang="zh-CN" sz="2000" dirty="0"/>
              <a:t>          </a:t>
            </a:r>
            <a:r>
              <a:rPr lang="zh-CN" altLang="zh-CN" sz="2000" dirty="0"/>
              <a:t>数组是由</a:t>
            </a:r>
            <a:r>
              <a:rPr lang="en-US" altLang="zh-CN" sz="2000" dirty="0"/>
              <a:t>n</a:t>
            </a:r>
            <a:r>
              <a:rPr lang="zh-CN" altLang="zh-CN" sz="2000" dirty="0"/>
              <a:t>个相同数据类型的数据元素</a:t>
            </a:r>
            <a:r>
              <a:rPr lang="en-US" altLang="zh-CN" sz="2000" dirty="0"/>
              <a:t>(a</a:t>
            </a:r>
            <a:r>
              <a:rPr lang="en-US" altLang="zh-CN" sz="2000" baseline="-25000" dirty="0"/>
              <a:t>0</a:t>
            </a:r>
            <a:r>
              <a:rPr lang="en-US" altLang="zh-CN" sz="2000" dirty="0"/>
              <a:t>,a</a:t>
            </a:r>
            <a:r>
              <a:rPr lang="en-US" altLang="zh-CN" sz="2000" baseline="-25000" dirty="0"/>
              <a:t>1</a:t>
            </a:r>
            <a:r>
              <a:rPr lang="en-US" altLang="zh-CN" sz="2000" dirty="0"/>
              <a:t>,a</a:t>
            </a:r>
            <a:r>
              <a:rPr lang="en-US" altLang="zh-CN" sz="2000" baseline="-25000" dirty="0"/>
              <a:t>2</a:t>
            </a:r>
            <a:r>
              <a:rPr lang="en-US" altLang="zh-CN" sz="2000" dirty="0"/>
              <a:t>,…a</a:t>
            </a:r>
            <a:r>
              <a:rPr lang="en-US" altLang="zh-CN" sz="2000" baseline="-25000" dirty="0"/>
              <a:t>n-1</a:t>
            </a:r>
            <a:r>
              <a:rPr lang="en-US" altLang="zh-CN" sz="2000" dirty="0"/>
              <a:t>)</a:t>
            </a:r>
            <a:r>
              <a:rPr lang="zh-CN" altLang="zh-CN" sz="2000" dirty="0"/>
              <a:t>组成的有限序列。数组</a:t>
            </a:r>
            <a:r>
              <a:rPr lang="zh-CN" altLang="en-US" sz="2000" dirty="0"/>
              <a:t>看作</a:t>
            </a:r>
            <a:r>
              <a:rPr lang="zh-CN" altLang="zh-CN" sz="2000" dirty="0"/>
              <a:t>是一种扩展类型的线性表。</a:t>
            </a:r>
          </a:p>
          <a:p>
            <a:pPr indent="11113">
              <a:lnSpc>
                <a:spcPct val="140000"/>
              </a:lnSpc>
            </a:pPr>
            <a:r>
              <a:rPr lang="en-US" altLang="zh-CN" sz="2000" dirty="0"/>
              <a:t>          </a:t>
            </a:r>
            <a:r>
              <a:rPr lang="zh-CN" altLang="zh-CN" sz="2000" dirty="0"/>
              <a:t>特殊矩阵的压缩存储一般分为三种：对称矩阵的压缩存储、三角矩阵的压缩存储和对角矩阵的压缩存储。</a:t>
            </a:r>
          </a:p>
          <a:p>
            <a:pPr indent="11113">
              <a:lnSpc>
                <a:spcPct val="140000"/>
              </a:lnSpc>
            </a:pPr>
            <a:r>
              <a:rPr lang="en-US" altLang="zh-CN" sz="2000" dirty="0"/>
              <a:t>         </a:t>
            </a:r>
            <a:r>
              <a:rPr lang="zh-CN" altLang="zh-CN" sz="2000" dirty="0"/>
              <a:t>稀疏矩阵的三元组顺序表表示和稀疏矩阵的十字链表表示。</a:t>
            </a:r>
          </a:p>
          <a:p>
            <a:pPr indent="11113" eaLnBrk="1" hangingPunct="1">
              <a:lnSpc>
                <a:spcPct val="140000"/>
              </a:lnSpc>
            </a:pPr>
            <a:r>
              <a:rPr lang="zh-CN" altLang="en-US" sz="2000" dirty="0"/>
              <a:t>         与数组一样，广义表也可看作是一种扩展的线性表。由于广义表中的数据元素既可以是原子，也可以是广义表。广义表的链式存储结构有两种：广义表的头尾链表存储表示和广义表的扩展线性链表存储表示。</a:t>
            </a:r>
          </a:p>
          <a:p>
            <a:pPr indent="11113" eaLnBrk="1" hangingPunct="1">
              <a:lnSpc>
                <a:spcPct val="140000"/>
              </a:lnSpc>
            </a:pPr>
            <a:r>
              <a:rPr lang="zh-CN" altLang="en-US" sz="2000" dirty="0"/>
              <a:t>          广义表的深度指的是括号的嵌套层数。广义表的长度指的是最外层元素的个数。例如，广义表</a:t>
            </a:r>
            <a:r>
              <a:rPr lang="en-US" altLang="zh-CN" sz="2000" dirty="0"/>
              <a:t>D=((</a:t>
            </a:r>
            <a:r>
              <a:rPr lang="en-US" altLang="zh-CN" sz="2000" dirty="0" err="1"/>
              <a:t>a,b</a:t>
            </a:r>
            <a:r>
              <a:rPr lang="en-US" altLang="zh-CN" sz="2000" dirty="0"/>
              <a:t>),(),(a,(</a:t>
            </a:r>
            <a:r>
              <a:rPr lang="en-US" altLang="zh-CN" sz="2000" dirty="0" err="1"/>
              <a:t>b,c,d</a:t>
            </a:r>
            <a:r>
              <a:rPr lang="en-US" altLang="zh-CN" sz="2000" dirty="0"/>
              <a:t>)),(</a:t>
            </a:r>
            <a:r>
              <a:rPr lang="en-US" altLang="zh-CN" sz="2000" dirty="0" err="1"/>
              <a:t>a,e</a:t>
            </a:r>
            <a:r>
              <a:rPr lang="en-US" altLang="zh-CN" sz="2000" dirty="0"/>
              <a:t>))</a:t>
            </a:r>
            <a:r>
              <a:rPr lang="zh-CN" altLang="en-US" sz="2000" dirty="0"/>
              <a:t>的长度为</a:t>
            </a:r>
            <a:r>
              <a:rPr lang="en-US" altLang="zh-CN" sz="2000" dirty="0"/>
              <a:t>4</a:t>
            </a:r>
            <a:r>
              <a:rPr lang="zh-CN" altLang="en-US" sz="2000" dirty="0"/>
              <a:t>，深度为</a:t>
            </a:r>
            <a:r>
              <a:rPr lang="en-US" altLang="zh-CN" sz="2000" dirty="0"/>
              <a:t>3</a:t>
            </a:r>
            <a:r>
              <a:rPr lang="zh-CN" altLang="en-US" sz="2000" dirty="0"/>
              <a:t>。</a:t>
            </a:r>
          </a:p>
        </p:txBody>
      </p:sp>
      <p:sp>
        <p:nvSpPr>
          <p:cNvPr id="111620" name="Rectangle 8">
            <a:extLst>
              <a:ext uri="{FF2B5EF4-FFF2-40B4-BE49-F238E27FC236}">
                <a16:creationId xmlns:a16="http://schemas.microsoft.com/office/drawing/2014/main" id="{54B3191A-16C6-044B-8B0C-FAED530704D2}"/>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1" name="Rectangle 10">
            <a:extLst>
              <a:ext uri="{FF2B5EF4-FFF2-40B4-BE49-F238E27FC236}">
                <a16:creationId xmlns:a16="http://schemas.microsoft.com/office/drawing/2014/main" id="{EFDE4956-3E53-BA47-91A1-B5BE4834ADB5}"/>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2" name="Rectangle 12">
            <a:extLst>
              <a:ext uri="{FF2B5EF4-FFF2-40B4-BE49-F238E27FC236}">
                <a16:creationId xmlns:a16="http://schemas.microsoft.com/office/drawing/2014/main" id="{26BFDE16-B28E-BB4A-BEC4-36258D34EE7B}"/>
              </a:ext>
            </a:extLst>
          </p:cNvPr>
          <p:cNvSpPr>
            <a:spLocks noChangeArrowheads="1"/>
          </p:cNvSpPr>
          <p:nvPr/>
        </p:nvSpPr>
        <p:spPr bwMode="auto">
          <a:xfrm>
            <a:off x="0" y="2943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3" name="Rectangle 14">
            <a:extLst>
              <a:ext uri="{FF2B5EF4-FFF2-40B4-BE49-F238E27FC236}">
                <a16:creationId xmlns:a16="http://schemas.microsoft.com/office/drawing/2014/main" id="{64C54C3B-9CA8-4A40-8E51-31E04056227B}"/>
              </a:ext>
            </a:extLst>
          </p:cNvPr>
          <p:cNvSpPr>
            <a:spLocks noChangeArrowheads="1"/>
          </p:cNvSpPr>
          <p:nvPr/>
        </p:nvSpPr>
        <p:spPr bwMode="auto">
          <a:xfrm>
            <a:off x="0" y="3228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4" name="Rectangle 16">
            <a:extLst>
              <a:ext uri="{FF2B5EF4-FFF2-40B4-BE49-F238E27FC236}">
                <a16:creationId xmlns:a16="http://schemas.microsoft.com/office/drawing/2014/main" id="{544A504E-102F-104D-9169-CFDAA6E1FAD5}"/>
              </a:ext>
            </a:extLst>
          </p:cNvPr>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5" name="Rectangle 18">
            <a:extLst>
              <a:ext uri="{FF2B5EF4-FFF2-40B4-BE49-F238E27FC236}">
                <a16:creationId xmlns:a16="http://schemas.microsoft.com/office/drawing/2014/main" id="{EEEE6578-557B-764A-8AC9-C9366300AB0F}"/>
              </a:ext>
            </a:extLst>
          </p:cNvPr>
          <p:cNvSpPr>
            <a:spLocks noChangeArrowheads="1"/>
          </p:cNvSpPr>
          <p:nvPr/>
        </p:nvSpPr>
        <p:spPr bwMode="auto">
          <a:xfrm>
            <a:off x="0" y="3281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11626" name="Rectangle 20">
            <a:extLst>
              <a:ext uri="{FF2B5EF4-FFF2-40B4-BE49-F238E27FC236}">
                <a16:creationId xmlns:a16="http://schemas.microsoft.com/office/drawing/2014/main" id="{A2DD0256-2F10-A740-A180-44724054807E}"/>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3711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0D4082C-D22A-4BAF-AEBF-FFB477666951}"/>
              </a:ext>
            </a:extLst>
          </p:cNvPr>
          <p:cNvSpPr/>
          <p:nvPr/>
        </p:nvSpPr>
        <p:spPr bwMode="auto">
          <a:xfrm>
            <a:off x="0" y="1654175"/>
            <a:ext cx="9144000" cy="2519363"/>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147" name="AutoShape 5">
            <a:extLst>
              <a:ext uri="{FF2B5EF4-FFF2-40B4-BE49-F238E27FC236}">
                <a16:creationId xmlns:a16="http://schemas.microsoft.com/office/drawing/2014/main" id="{698AA2C0-6664-4B30-AE7C-AB787A7BD7C4}"/>
              </a:ext>
            </a:extLst>
          </p:cNvPr>
          <p:cNvSpPr>
            <a:spLocks/>
          </p:cNvSpPr>
          <p:nvPr/>
        </p:nvSpPr>
        <p:spPr bwMode="auto">
          <a:xfrm>
            <a:off x="6227763" y="2043113"/>
            <a:ext cx="182562" cy="1411287"/>
          </a:xfrm>
          <a:prstGeom prst="rightBrace">
            <a:avLst>
              <a:gd name="adj1" fmla="val 97645"/>
              <a:gd name="adj2" fmla="val 50000"/>
            </a:avLst>
          </a:prstGeom>
          <a:noFill/>
          <a:ln w="349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solidFill>
                <a:srgbClr val="FF0000"/>
              </a:solidFill>
              <a:latin typeface="+mn-lt"/>
              <a:ea typeface="+mn-ea"/>
              <a:cs typeface="+mn-ea"/>
              <a:sym typeface="+mn-lt"/>
            </a:endParaRPr>
          </a:p>
        </p:txBody>
      </p:sp>
      <p:sp>
        <p:nvSpPr>
          <p:cNvPr id="16387" name="Rectangle 6">
            <a:extLst>
              <a:ext uri="{FF2B5EF4-FFF2-40B4-BE49-F238E27FC236}">
                <a16:creationId xmlns:a16="http://schemas.microsoft.com/office/drawing/2014/main" id="{70E78804-3F02-0347-B7EC-2AEAA8AD44EA}"/>
              </a:ext>
            </a:extLst>
          </p:cNvPr>
          <p:cNvSpPr>
            <a:spLocks noChangeArrowheads="1"/>
          </p:cNvSpPr>
          <p:nvPr/>
        </p:nvSpPr>
        <p:spPr bwMode="auto">
          <a:xfrm>
            <a:off x="0" y="4289425"/>
            <a:ext cx="9144000" cy="579438"/>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  可表示为</a:t>
            </a:r>
            <a:r>
              <a:rPr lang="zh-CN" altLang="en-US" sz="3200" b="0">
                <a:ea typeface="楷体_GB2312" pitchFamily="49" charset="-122"/>
                <a:sym typeface="+mn-lt"/>
              </a:rPr>
              <a:t>：（</a:t>
            </a:r>
            <a:r>
              <a:rPr lang="en-US" altLang="zh-CN" sz="3200" b="0">
                <a:ea typeface="楷体_GB2312" pitchFamily="49" charset="-122"/>
                <a:sym typeface="+mn-lt"/>
              </a:rPr>
              <a:t>a</a:t>
            </a:r>
            <a:r>
              <a:rPr lang="en-US" altLang="zh-CN" sz="3200" b="0" baseline="-30000">
                <a:ea typeface="楷体_GB2312" pitchFamily="49" charset="-122"/>
                <a:sym typeface="+mn-lt"/>
              </a:rPr>
              <a:t>1 </a:t>
            </a:r>
            <a:r>
              <a:rPr lang="en-US" altLang="zh-CN" sz="3200" b="0">
                <a:ea typeface="楷体_GB2312" pitchFamily="49" charset="-122"/>
                <a:sym typeface="+mn-lt"/>
              </a:rPr>
              <a:t>,  a</a:t>
            </a:r>
            <a:r>
              <a:rPr lang="en-US" altLang="zh-CN" sz="3200" b="0" baseline="-30000">
                <a:ea typeface="楷体_GB2312" pitchFamily="49" charset="-122"/>
                <a:sym typeface="+mn-lt"/>
              </a:rPr>
              <a:t>2   </a:t>
            </a:r>
            <a:r>
              <a:rPr lang="en-US" altLang="zh-CN" sz="3200" b="0">
                <a:ea typeface="楷体_GB2312" pitchFamily="49" charset="-122"/>
                <a:sym typeface="+mn-lt"/>
              </a:rPr>
              <a:t>, ……,    a</a:t>
            </a:r>
            <a:r>
              <a:rPr lang="en-US" altLang="zh-CN" sz="3200" b="0" baseline="-30000">
                <a:ea typeface="楷体_GB2312" pitchFamily="49" charset="-122"/>
                <a:sym typeface="+mn-lt"/>
              </a:rPr>
              <a:t>n</a:t>
            </a:r>
            <a:r>
              <a:rPr lang="zh-CN" altLang="en-US" sz="3200" b="0">
                <a:ea typeface="楷体_GB2312" pitchFamily="49" charset="-122"/>
                <a:sym typeface="+mn-lt"/>
              </a:rPr>
              <a:t>） </a:t>
            </a:r>
          </a:p>
        </p:txBody>
      </p:sp>
      <p:sp>
        <p:nvSpPr>
          <p:cNvPr id="16388" name="Rectangle 7">
            <a:extLst>
              <a:ext uri="{FF2B5EF4-FFF2-40B4-BE49-F238E27FC236}">
                <a16:creationId xmlns:a16="http://schemas.microsoft.com/office/drawing/2014/main" id="{B87B22A6-8248-724E-A631-D060CC89B01F}"/>
              </a:ext>
            </a:extLst>
          </p:cNvPr>
          <p:cNvSpPr>
            <a:spLocks noChangeArrowheads="1"/>
          </p:cNvSpPr>
          <p:nvPr/>
        </p:nvSpPr>
        <p:spPr bwMode="auto">
          <a:xfrm>
            <a:off x="6619875" y="2522538"/>
            <a:ext cx="172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50000"/>
              </a:spcBef>
            </a:pPr>
            <a:r>
              <a:rPr lang="zh-CN" altLang="en-US" sz="2800" b="0">
                <a:solidFill>
                  <a:srgbClr val="FF0000"/>
                </a:solidFill>
                <a:ea typeface="楷体_GB2312" pitchFamily="49" charset="-122"/>
                <a:sym typeface="+mn-lt"/>
              </a:rPr>
              <a:t>线性结构</a:t>
            </a:r>
          </a:p>
        </p:txBody>
      </p:sp>
      <p:sp>
        <p:nvSpPr>
          <p:cNvPr id="16389" name="Rectangle 8">
            <a:extLst>
              <a:ext uri="{FF2B5EF4-FFF2-40B4-BE49-F238E27FC236}">
                <a16:creationId xmlns:a16="http://schemas.microsoft.com/office/drawing/2014/main" id="{CCA8B13E-023E-6E4A-811A-141526B472AB}"/>
              </a:ext>
            </a:extLst>
          </p:cNvPr>
          <p:cNvSpPr>
            <a:spLocks noChangeArrowheads="1"/>
          </p:cNvSpPr>
          <p:nvPr/>
        </p:nvSpPr>
        <p:spPr bwMode="auto">
          <a:xfrm>
            <a:off x="844550" y="2043113"/>
            <a:ext cx="51816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2</a:t>
            </a:r>
            <a:r>
              <a:rPr lang="zh-CN" altLang="en-US" sz="3200" b="0">
                <a:ea typeface="楷体_GB2312" pitchFamily="49" charset="-122"/>
                <a:sym typeface="+mn-lt"/>
              </a:rPr>
              <a:t>章  线性表</a:t>
            </a:r>
          </a:p>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3</a:t>
            </a:r>
            <a:r>
              <a:rPr lang="zh-CN" altLang="en-US" sz="3200" b="0">
                <a:ea typeface="楷体_GB2312" pitchFamily="49" charset="-122"/>
                <a:sym typeface="+mn-lt"/>
              </a:rPr>
              <a:t>章  栈和队列</a:t>
            </a:r>
          </a:p>
          <a:p>
            <a:pPr>
              <a:lnSpc>
                <a:spcPct val="90000"/>
              </a:lnSpc>
              <a:spcBef>
                <a:spcPct val="20000"/>
              </a:spcBef>
              <a:buFontTx/>
              <a:buChar char="•"/>
            </a:pPr>
            <a:r>
              <a:rPr lang="zh-CN" altLang="en-US" sz="3200" b="0">
                <a:ea typeface="楷体_GB2312" pitchFamily="49" charset="-122"/>
                <a:sym typeface="+mn-lt"/>
              </a:rPr>
              <a:t>第</a:t>
            </a:r>
            <a:r>
              <a:rPr lang="en-US" altLang="zh-CN" sz="3200" b="0">
                <a:ea typeface="楷体_GB2312" pitchFamily="49" charset="-122"/>
                <a:sym typeface="+mn-lt"/>
              </a:rPr>
              <a:t>4</a:t>
            </a:r>
            <a:r>
              <a:rPr lang="zh-CN" altLang="en-US" sz="3200" b="0">
                <a:ea typeface="楷体_GB2312" pitchFamily="49" charset="-122"/>
                <a:sym typeface="+mn-lt"/>
              </a:rPr>
              <a:t>章  串、数组和广义表  </a:t>
            </a:r>
          </a:p>
        </p:txBody>
      </p:sp>
      <p:sp>
        <p:nvSpPr>
          <p:cNvPr id="16390" name="标题 1">
            <a:extLst>
              <a:ext uri="{FF2B5EF4-FFF2-40B4-BE49-F238E27FC236}">
                <a16:creationId xmlns:a16="http://schemas.microsoft.com/office/drawing/2014/main" id="{AFD3781D-E4E5-8D4A-994C-07CFF83B3500}"/>
              </a:ext>
            </a:extLst>
          </p:cNvPr>
          <p:cNvSpPr>
            <a:spLocks noGrp="1" noChangeArrowheads="1"/>
          </p:cNvSpPr>
          <p:nvPr>
            <p:ph type="title"/>
          </p:nvPr>
        </p:nvSpPr>
        <p:spPr/>
        <p:txBody>
          <a:bodyPr/>
          <a:lstStyle/>
          <a:p>
            <a:r>
              <a:rPr lang="zh-CN" altLang="en-US">
                <a:sym typeface="+mn-lt"/>
              </a:rPr>
              <a:t>线性结构</a:t>
            </a:r>
          </a:p>
        </p:txBody>
      </p:sp>
      <p:sp>
        <p:nvSpPr>
          <p:cNvPr id="10" name="Shape 26">
            <a:extLst>
              <a:ext uri="{FF2B5EF4-FFF2-40B4-BE49-F238E27FC236}">
                <a16:creationId xmlns:a16="http://schemas.microsoft.com/office/drawing/2014/main" id="{681B143D-F804-4AA4-B38A-1CB984BB109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98">
            <a:extLst>
              <a:ext uri="{FF2B5EF4-FFF2-40B4-BE49-F238E27FC236}">
                <a16:creationId xmlns:a16="http://schemas.microsoft.com/office/drawing/2014/main" id="{D0126EFF-F4C5-CF4A-927B-D461EE51F1E5}"/>
              </a:ext>
            </a:extLst>
          </p:cNvPr>
          <p:cNvSpPr>
            <a:spLocks noChangeArrowheads="1"/>
          </p:cNvSpPr>
          <p:nvPr/>
        </p:nvSpPr>
        <p:spPr bwMode="auto">
          <a:xfrm>
            <a:off x="900113" y="258763"/>
            <a:ext cx="52530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串的存储结构</a:t>
            </a:r>
          </a:p>
        </p:txBody>
      </p:sp>
      <p:grpSp>
        <p:nvGrpSpPr>
          <p:cNvPr id="6" name="组合 5">
            <a:extLst>
              <a:ext uri="{FF2B5EF4-FFF2-40B4-BE49-F238E27FC236}">
                <a16:creationId xmlns:a16="http://schemas.microsoft.com/office/drawing/2014/main" id="{9EB2F581-68F2-7C4B-8F7D-2C6A3ED176B1}"/>
              </a:ext>
            </a:extLst>
          </p:cNvPr>
          <p:cNvGrpSpPr>
            <a:grpSpLocks/>
          </p:cNvGrpSpPr>
          <p:nvPr/>
        </p:nvGrpSpPr>
        <p:grpSpPr bwMode="auto">
          <a:xfrm>
            <a:off x="4373563" y="3225800"/>
            <a:ext cx="2711450" cy="2270125"/>
            <a:chOff x="4561682" y="2200808"/>
            <a:chExt cx="3219450" cy="2697163"/>
          </a:xfrm>
        </p:grpSpPr>
        <p:sp>
          <p:nvSpPr>
            <p:cNvPr id="31754" name="i$liḋe-Oval 12">
              <a:extLst>
                <a:ext uri="{FF2B5EF4-FFF2-40B4-BE49-F238E27FC236}">
                  <a16:creationId xmlns:a16="http://schemas.microsoft.com/office/drawing/2014/main" id="{31D5887A-9809-9842-9C49-106971C86AD6}"/>
                </a:ext>
              </a:extLst>
            </p:cNvPr>
            <p:cNvSpPr>
              <a:spLocks/>
            </p:cNvSpPr>
            <p:nvPr/>
          </p:nvSpPr>
          <p:spPr bwMode="auto">
            <a:xfrm>
              <a:off x="4997099" y="2200808"/>
              <a:ext cx="2284528" cy="2284102"/>
            </a:xfrm>
            <a:prstGeom prst="ellipse">
              <a:avLst/>
            </a:prstGeom>
            <a:solidFill>
              <a:schemeClr val="accent1"/>
            </a:solidFill>
            <a:ln w="50800">
              <a:solidFill>
                <a:schemeClr val="tx1">
                  <a:alpha val="0"/>
                </a:schemeClr>
              </a:solidFill>
              <a:miter lim="800000"/>
              <a:headEnd/>
              <a:tailEnd/>
            </a:ln>
          </p:spPr>
          <p:txBody>
            <a:bodyPr wrap="none" lIns="0" tIns="0" rIns="0" bIns="0"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2800">
                  <a:solidFill>
                    <a:schemeClr val="bg1"/>
                  </a:solidFill>
                  <a:ea typeface="楷体_GB2312" pitchFamily="49" charset="-122"/>
                  <a:sym typeface="+mn-lt"/>
                </a:rPr>
                <a:t>链式存储</a:t>
              </a:r>
            </a:p>
          </p:txBody>
        </p:sp>
        <p:sp>
          <p:nvSpPr>
            <p:cNvPr id="8" name="i$liḋe-Oval 14">
              <a:extLst>
                <a:ext uri="{FF2B5EF4-FFF2-40B4-BE49-F238E27FC236}">
                  <a16:creationId xmlns:a16="http://schemas.microsoft.com/office/drawing/2014/main" id="{884ED070-9612-485A-A850-B9D1A1FC1124}"/>
                </a:ext>
              </a:extLst>
            </p:cNvPr>
            <p:cNvSpPr>
              <a:spLocks/>
            </p:cNvSpPr>
            <p:nvPr/>
          </p:nvSpPr>
          <p:spPr bwMode="auto">
            <a:xfrm>
              <a:off x="4561682" y="3047680"/>
              <a:ext cx="326091" cy="326300"/>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9" name="i$liḋe-Oval 15">
              <a:extLst>
                <a:ext uri="{FF2B5EF4-FFF2-40B4-BE49-F238E27FC236}">
                  <a16:creationId xmlns:a16="http://schemas.microsoft.com/office/drawing/2014/main" id="{8FC0D9B5-BD8D-437A-9F51-A108F5D0FE20}"/>
                </a:ext>
              </a:extLst>
            </p:cNvPr>
            <p:cNvSpPr>
              <a:spLocks/>
            </p:cNvSpPr>
            <p:nvPr/>
          </p:nvSpPr>
          <p:spPr bwMode="auto">
            <a:xfrm>
              <a:off x="5877359" y="4354766"/>
              <a:ext cx="544742" cy="543205"/>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0" name="i$liḋe-Oval 16">
              <a:extLst>
                <a:ext uri="{FF2B5EF4-FFF2-40B4-BE49-F238E27FC236}">
                  <a16:creationId xmlns:a16="http://schemas.microsoft.com/office/drawing/2014/main" id="{DCF3C470-56E6-4A70-91C8-F4F2145677A7}"/>
                </a:ext>
              </a:extLst>
            </p:cNvPr>
            <p:cNvSpPr>
              <a:spLocks/>
            </p:cNvSpPr>
            <p:nvPr/>
          </p:nvSpPr>
          <p:spPr bwMode="auto">
            <a:xfrm>
              <a:off x="6857519" y="2221556"/>
              <a:ext cx="173413" cy="175409"/>
            </a:xfrm>
            <a:prstGeom prst="ellipse">
              <a:avLst/>
            </a:prstGeom>
            <a:solidFill>
              <a:schemeClr val="accent1">
                <a:lumMod val="40000"/>
                <a:lumOff val="60000"/>
                <a:alpha val="20000"/>
              </a:schemeClr>
            </a:solidFill>
            <a:ln w="50800">
              <a:no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1" name="i$liḋe-Oval 17">
              <a:extLst>
                <a:ext uri="{FF2B5EF4-FFF2-40B4-BE49-F238E27FC236}">
                  <a16:creationId xmlns:a16="http://schemas.microsoft.com/office/drawing/2014/main" id="{FC11583B-342A-4806-8098-DC9630EE2488}"/>
                </a:ext>
              </a:extLst>
            </p:cNvPr>
            <p:cNvSpPr>
              <a:spLocks/>
            </p:cNvSpPr>
            <p:nvPr/>
          </p:nvSpPr>
          <p:spPr bwMode="auto">
            <a:xfrm>
              <a:off x="7117639" y="3907754"/>
              <a:ext cx="403374" cy="403631"/>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2" name="i$liḋe-Oval 18">
              <a:extLst>
                <a:ext uri="{FF2B5EF4-FFF2-40B4-BE49-F238E27FC236}">
                  <a16:creationId xmlns:a16="http://schemas.microsoft.com/office/drawing/2014/main" id="{F32F887F-8E73-4DC8-86DD-D392087849BE}"/>
                </a:ext>
              </a:extLst>
            </p:cNvPr>
            <p:cNvSpPr>
              <a:spLocks/>
            </p:cNvSpPr>
            <p:nvPr/>
          </p:nvSpPr>
          <p:spPr bwMode="auto">
            <a:xfrm>
              <a:off x="7292936" y="2940170"/>
              <a:ext cx="488196" cy="488508"/>
            </a:xfrm>
            <a:prstGeom prst="ellipse">
              <a:avLst/>
            </a:prstGeom>
            <a:solidFill>
              <a:schemeClr val="accent1">
                <a:lumMod val="40000"/>
                <a:lumOff val="60000"/>
                <a:alpha val="20000"/>
              </a:schemeClr>
            </a:solidFill>
            <a:ln w="50800">
              <a:solidFill>
                <a:schemeClr val="tx1">
                  <a:alpha val="0"/>
                </a:schemeClr>
              </a:solidFill>
              <a:miter lim="800000"/>
              <a:headEnd/>
              <a:tailEn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grpSp>
      <p:grpSp>
        <p:nvGrpSpPr>
          <p:cNvPr id="13" name="组合 12">
            <a:extLst>
              <a:ext uri="{FF2B5EF4-FFF2-40B4-BE49-F238E27FC236}">
                <a16:creationId xmlns:a16="http://schemas.microsoft.com/office/drawing/2014/main" id="{0B98F440-DB18-4B4E-905C-DA4CE791B0B0}"/>
              </a:ext>
            </a:extLst>
          </p:cNvPr>
          <p:cNvGrpSpPr>
            <a:grpSpLocks/>
          </p:cNvGrpSpPr>
          <p:nvPr/>
        </p:nvGrpSpPr>
        <p:grpSpPr bwMode="auto">
          <a:xfrm>
            <a:off x="1138238" y="1828800"/>
            <a:ext cx="3000375" cy="2557463"/>
            <a:chOff x="755650" y="1929345"/>
            <a:chExt cx="3562350" cy="3037682"/>
          </a:xfrm>
        </p:grpSpPr>
        <p:sp>
          <p:nvSpPr>
            <p:cNvPr id="14" name="i$liḋe-Oval 4">
              <a:extLst>
                <a:ext uri="{FF2B5EF4-FFF2-40B4-BE49-F238E27FC236}">
                  <a16:creationId xmlns:a16="http://schemas.microsoft.com/office/drawing/2014/main" id="{F69D91C4-1A0F-4C49-9F42-E9518EE33560}"/>
                </a:ext>
              </a:extLst>
            </p:cNvPr>
            <p:cNvSpPr>
              <a:spLocks/>
            </p:cNvSpPr>
            <p:nvPr/>
          </p:nvSpPr>
          <p:spPr bwMode="auto">
            <a:xfrm>
              <a:off x="1560477" y="2263095"/>
              <a:ext cx="2222228" cy="2223107"/>
            </a:xfrm>
            <a:prstGeom prst="ellipse">
              <a:avLst/>
            </a:prstGeom>
            <a:solidFill>
              <a:schemeClr val="tx1">
                <a:lumMod val="65000"/>
                <a:lumOff val="35000"/>
              </a:schemeClr>
            </a:solidFill>
            <a:ln w="50800" cap="flat">
              <a:solidFill>
                <a:schemeClr val="tx1">
                  <a:alpha val="0"/>
                </a:schemeClr>
              </a:solidFill>
              <a:prstDash val="solid"/>
              <a:miter lim="800000"/>
              <a:headEnd type="none" w="med" len="med"/>
              <a:tailEnd type="none" w="med" len="med"/>
            </a:ln>
          </p:spPr>
          <p:txBody>
            <a:bodyPr wrap="none" lIns="0" tIns="0" rIns="0" bIns="0" anchor="ctr">
              <a:norm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defRPr/>
              </a:pPr>
              <a:r>
                <a:rPr lang="zh-CN" altLang="en-US" sz="2800">
                  <a:solidFill>
                    <a:schemeClr val="bg1"/>
                  </a:solidFill>
                  <a:ea typeface="楷体_GB2312"/>
                  <a:cs typeface="楷体_GB2312"/>
                  <a:sym typeface="+mn-lt"/>
                </a:rPr>
                <a:t>顺序存储</a:t>
              </a:r>
            </a:p>
          </p:txBody>
        </p:sp>
        <p:sp>
          <p:nvSpPr>
            <p:cNvPr id="15" name="i$liḋe-Oval 6">
              <a:extLst>
                <a:ext uri="{FF2B5EF4-FFF2-40B4-BE49-F238E27FC236}">
                  <a16:creationId xmlns:a16="http://schemas.microsoft.com/office/drawing/2014/main" id="{E98D1726-09E2-4A85-9061-118BEAD9EE36}"/>
                </a:ext>
              </a:extLst>
            </p:cNvPr>
            <p:cNvSpPr>
              <a:spLocks/>
            </p:cNvSpPr>
            <p:nvPr/>
          </p:nvSpPr>
          <p:spPr bwMode="auto">
            <a:xfrm>
              <a:off x="3967420" y="3601862"/>
              <a:ext cx="350580"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6" name="i$liḋe-Oval 7">
              <a:extLst>
                <a:ext uri="{FF2B5EF4-FFF2-40B4-BE49-F238E27FC236}">
                  <a16:creationId xmlns:a16="http://schemas.microsoft.com/office/drawing/2014/main" id="{8BA0FF1A-91B9-421A-98B0-F012F7C29A80}"/>
                </a:ext>
              </a:extLst>
            </p:cNvPr>
            <p:cNvSpPr>
              <a:spLocks/>
            </p:cNvSpPr>
            <p:nvPr/>
          </p:nvSpPr>
          <p:spPr bwMode="auto">
            <a:xfrm>
              <a:off x="1524665" y="3835675"/>
              <a:ext cx="348695" cy="348833"/>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7" name="i$liḋe-Oval 8">
              <a:extLst>
                <a:ext uri="{FF2B5EF4-FFF2-40B4-BE49-F238E27FC236}">
                  <a16:creationId xmlns:a16="http://schemas.microsoft.com/office/drawing/2014/main" id="{C3D8699B-1DAD-4948-B2FE-E9C481BD65D3}"/>
                </a:ext>
              </a:extLst>
            </p:cNvPr>
            <p:cNvSpPr>
              <a:spLocks/>
            </p:cNvSpPr>
            <p:nvPr/>
          </p:nvSpPr>
          <p:spPr bwMode="auto">
            <a:xfrm>
              <a:off x="2010954" y="4363639"/>
              <a:ext cx="603149" cy="60338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8" name="i$liḋe-Oval 9">
              <a:extLst>
                <a:ext uri="{FF2B5EF4-FFF2-40B4-BE49-F238E27FC236}">
                  <a16:creationId xmlns:a16="http://schemas.microsoft.com/office/drawing/2014/main" id="{3423E011-9E2D-4034-9FF8-9258FC652D63}"/>
                </a:ext>
              </a:extLst>
            </p:cNvPr>
            <p:cNvSpPr>
              <a:spLocks/>
            </p:cNvSpPr>
            <p:nvPr/>
          </p:nvSpPr>
          <p:spPr bwMode="auto">
            <a:xfrm>
              <a:off x="2485934" y="1929345"/>
              <a:ext cx="201677" cy="201758"/>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sp>
          <p:nvSpPr>
            <p:cNvPr id="19" name="i$liḋe-Oval 10">
              <a:extLst>
                <a:ext uri="{FF2B5EF4-FFF2-40B4-BE49-F238E27FC236}">
                  <a16:creationId xmlns:a16="http://schemas.microsoft.com/office/drawing/2014/main" id="{2AE840C7-7F34-4BF8-885C-FE39428EE18D}"/>
                </a:ext>
              </a:extLst>
            </p:cNvPr>
            <p:cNvSpPr>
              <a:spLocks/>
            </p:cNvSpPr>
            <p:nvPr/>
          </p:nvSpPr>
          <p:spPr bwMode="auto">
            <a:xfrm>
              <a:off x="755650" y="3109723"/>
              <a:ext cx="433513" cy="435571"/>
            </a:xfrm>
            <a:prstGeom prst="ellipse">
              <a:avLst/>
            </a:prstGeom>
            <a:solidFill>
              <a:schemeClr val="accent1">
                <a:lumMod val="40000"/>
                <a:lumOff val="60000"/>
                <a:alpha val="39999"/>
              </a:schemeClr>
            </a:solidFill>
            <a:ln w="50800" cap="flat">
              <a:solidFill>
                <a:schemeClr val="tx1">
                  <a:alpha val="0"/>
                </a:schemeClr>
              </a:solidFill>
              <a:prstDash val="solid"/>
              <a:miter lim="800000"/>
              <a:headEnd type="none" w="med" len="med"/>
              <a:tailEnd type="none" w="med" len="med"/>
            </a:ln>
          </p:spPr>
          <p:txBody>
            <a:bodyPr anchor="ctr"/>
            <a:lstStyle/>
            <a:p>
              <a:pPr algn="ctr" eaLnBrk="1" hangingPunct="1">
                <a:spcBef>
                  <a:spcPct val="20000"/>
                </a:spcBef>
                <a:buFont typeface="Arial" panose="020B0604020202020204" pitchFamily="34" charset="0"/>
                <a:buNone/>
                <a:defRPr/>
              </a:pPr>
              <a:endParaRPr>
                <a:latin typeface="+mn-lt"/>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64F1-DE10-9444-AD0D-DD17AE600737}"/>
              </a:ext>
            </a:extLst>
          </p:cNvPr>
          <p:cNvSpPr>
            <a:spLocks noGrp="1"/>
          </p:cNvSpPr>
          <p:nvPr>
            <p:ph type="title"/>
          </p:nvPr>
        </p:nvSpPr>
        <p:spPr/>
        <p:txBody>
          <a:bodyPr/>
          <a:lstStyle/>
          <a:p>
            <a:r>
              <a:rPr lang="zh-CN" altLang="en-US" dirty="0">
                <a:ea typeface="楷体_GB2312" pitchFamily="49" charset="-122"/>
                <a:sym typeface="+mn-lt"/>
              </a:rPr>
              <a:t>顺序存储表示</a:t>
            </a:r>
            <a:endParaRPr lang="en-US" dirty="0"/>
          </a:p>
        </p:txBody>
      </p:sp>
      <p:sp>
        <p:nvSpPr>
          <p:cNvPr id="3" name="Content Placeholder 2">
            <a:extLst>
              <a:ext uri="{FF2B5EF4-FFF2-40B4-BE49-F238E27FC236}">
                <a16:creationId xmlns:a16="http://schemas.microsoft.com/office/drawing/2014/main" id="{722F4F00-5D19-2149-B4CE-89CF0D241984}"/>
              </a:ext>
            </a:extLst>
          </p:cNvPr>
          <p:cNvSpPr>
            <a:spLocks noGrp="1"/>
          </p:cNvSpPr>
          <p:nvPr>
            <p:ph idx="1"/>
          </p:nvPr>
        </p:nvSpPr>
        <p:spPr/>
        <p:txBody>
          <a:bodyPr/>
          <a:lstStyle/>
          <a:p>
            <a:pPr eaLnBrk="1" hangingPunct="1">
              <a:lnSpc>
                <a:spcPct val="140000"/>
              </a:lnSpc>
            </a:pPr>
            <a:r>
              <a:rPr lang="zh-CN" altLang="en-US" dirty="0"/>
              <a:t> 采用顺序存储结构的串称为顺序串，又称定长顺序串。一般我们采用字符型数组存放顺序串。当定义了一个字符数组，数组的起始地址已经确定。</a:t>
            </a:r>
          </a:p>
          <a:p>
            <a:pPr eaLnBrk="1" hangingPunct="1">
              <a:lnSpc>
                <a:spcPct val="140000"/>
              </a:lnSpc>
            </a:pPr>
            <a:r>
              <a:rPr lang="zh-CN" altLang="en-US" dirty="0"/>
              <a:t>在串的顺序存储结构中，确定串的长度有两种方法：一种方法就是在串的末尾加上一个结束标记，在</a:t>
            </a:r>
            <a:r>
              <a:rPr lang="en-US" altLang="zh-CN" dirty="0"/>
              <a:t>C</a:t>
            </a:r>
            <a:r>
              <a:rPr lang="zh-CN" altLang="en-US" dirty="0"/>
              <a:t>语言中，在定义串时，系统会自动在串值的最后添加</a:t>
            </a:r>
            <a:r>
              <a:rPr lang="zh-CN" altLang="en-US" dirty="0">
                <a:latin typeface="Times New Roman" panose="02020603050405020304" pitchFamily="18" charset="0"/>
              </a:rPr>
              <a:t>’</a:t>
            </a:r>
            <a:r>
              <a:rPr lang="en-US" altLang="zh-CN" dirty="0"/>
              <a:t>\0</a:t>
            </a:r>
            <a:r>
              <a:rPr lang="en-US" altLang="zh-CN" dirty="0">
                <a:latin typeface="Times New Roman" panose="02020603050405020304" pitchFamily="18" charset="0"/>
              </a:rPr>
              <a:t>’</a:t>
            </a:r>
            <a:r>
              <a:rPr lang="zh-CN" altLang="en-US" dirty="0"/>
              <a:t>作为结束标记。例如，在</a:t>
            </a:r>
            <a:r>
              <a:rPr lang="en-US" altLang="zh-CN" dirty="0"/>
              <a:t>C</a:t>
            </a:r>
            <a:r>
              <a:rPr lang="zh-CN" altLang="en-US" dirty="0"/>
              <a:t>语言中定义一个字符数组：</a:t>
            </a:r>
          </a:p>
          <a:p>
            <a:pPr eaLnBrk="1" hangingPunct="1">
              <a:lnSpc>
                <a:spcPct val="140000"/>
              </a:lnSpc>
            </a:pPr>
            <a:r>
              <a:rPr lang="zh-CN" altLang="en-US" dirty="0"/>
              <a:t>           </a:t>
            </a:r>
            <a:r>
              <a:rPr lang="en-US" altLang="zh-CN" dirty="0"/>
              <a:t>char str[]=”Hello World!”;</a:t>
            </a:r>
            <a:endParaRPr lang="en-US" dirty="0"/>
          </a:p>
        </p:txBody>
      </p:sp>
    </p:spTree>
    <p:extLst>
      <p:ext uri="{BB962C8B-B14F-4D97-AF65-F5344CB8AC3E}">
        <p14:creationId xmlns:p14="http://schemas.microsoft.com/office/powerpoint/2010/main" val="424542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64F1-DE10-9444-AD0D-DD17AE600737}"/>
              </a:ext>
            </a:extLst>
          </p:cNvPr>
          <p:cNvSpPr>
            <a:spLocks noGrp="1"/>
          </p:cNvSpPr>
          <p:nvPr>
            <p:ph type="title"/>
          </p:nvPr>
        </p:nvSpPr>
        <p:spPr/>
        <p:txBody>
          <a:bodyPr/>
          <a:lstStyle/>
          <a:p>
            <a:r>
              <a:rPr lang="zh-CN" altLang="en-US" dirty="0">
                <a:ea typeface="楷体_GB2312" pitchFamily="49" charset="-122"/>
                <a:sym typeface="+mn-lt"/>
              </a:rPr>
              <a:t>顺序存储表示</a:t>
            </a:r>
            <a:endParaRPr lang="en-US" dirty="0"/>
          </a:p>
        </p:txBody>
      </p:sp>
      <p:sp>
        <p:nvSpPr>
          <p:cNvPr id="4" name="Rectangle 3">
            <a:extLst>
              <a:ext uri="{FF2B5EF4-FFF2-40B4-BE49-F238E27FC236}">
                <a16:creationId xmlns:a16="http://schemas.microsoft.com/office/drawing/2014/main" id="{00B5F9DC-1361-6345-B6EB-8849319EA3F8}"/>
              </a:ext>
            </a:extLst>
          </p:cNvPr>
          <p:cNvSpPr txBox="1">
            <a:spLocks noChangeArrowheads="1"/>
          </p:cNvSpPr>
          <p:nvPr/>
        </p:nvSpPr>
        <p:spPr bwMode="auto">
          <a:xfrm>
            <a:off x="501650" y="836613"/>
            <a:ext cx="8247063"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algn="just" eaLnBrk="1" hangingPunct="1"/>
            <a:r>
              <a:rPr lang="en-US" altLang="zh-CN" b="0" kern="0" dirty="0"/>
              <a:t>        </a:t>
            </a:r>
            <a:r>
              <a:rPr lang="zh-CN" altLang="en-US" b="0" kern="0" dirty="0"/>
              <a:t>串</a:t>
            </a:r>
            <a:r>
              <a:rPr lang="zh-CN" altLang="en-US" b="0" kern="0" dirty="0">
                <a:latin typeface="Times New Roman" panose="02020603050405020304" pitchFamily="18" charset="0"/>
              </a:rPr>
              <a:t>“</a:t>
            </a:r>
            <a:r>
              <a:rPr lang="en-US" altLang="zh-CN" b="0" kern="0" dirty="0"/>
              <a:t>Hello World!</a:t>
            </a:r>
            <a:r>
              <a:rPr lang="en-US" altLang="zh-CN" b="0" kern="0" dirty="0">
                <a:latin typeface="Times New Roman" panose="02020603050405020304" pitchFamily="18" charset="0"/>
              </a:rPr>
              <a:t>”</a:t>
            </a:r>
            <a:r>
              <a:rPr lang="zh-CN" altLang="en-US" b="0" kern="0" dirty="0"/>
              <a:t>在内存中的存放形式如图所示。</a:t>
            </a:r>
          </a:p>
          <a:p>
            <a:pPr algn="just" eaLnBrk="1" hangingPunct="1"/>
            <a:endParaRPr lang="zh-CN" altLang="en-US" b="0" kern="0" dirty="0"/>
          </a:p>
          <a:p>
            <a:pPr algn="just" eaLnBrk="1" hangingPunct="1"/>
            <a:endParaRPr lang="zh-CN" altLang="en-US" b="0" kern="0" dirty="0"/>
          </a:p>
          <a:p>
            <a:pPr eaLnBrk="1" hangingPunct="1"/>
            <a:r>
              <a:rPr lang="zh-CN" altLang="en-US" b="0" kern="0" dirty="0"/>
              <a:t>        其中，数组名</a:t>
            </a:r>
            <a:r>
              <a:rPr lang="en-US" altLang="zh-CN" b="0" kern="0" dirty="0"/>
              <a:t>str</a:t>
            </a:r>
            <a:r>
              <a:rPr lang="zh-CN" altLang="en-US" b="0" kern="0" dirty="0"/>
              <a:t>指示串的起始地址，</a:t>
            </a:r>
            <a:r>
              <a:rPr lang="zh-CN" altLang="en-US" b="0" kern="0" dirty="0">
                <a:latin typeface="Times New Roman" panose="02020603050405020304" pitchFamily="18" charset="0"/>
              </a:rPr>
              <a:t>”</a:t>
            </a:r>
            <a:r>
              <a:rPr lang="en-US" altLang="zh-CN" b="0" kern="0" dirty="0"/>
              <a:t>\0</a:t>
            </a:r>
            <a:r>
              <a:rPr lang="en-US" altLang="zh-CN" b="0" kern="0" dirty="0">
                <a:latin typeface="Times New Roman" panose="02020603050405020304" pitchFamily="18" charset="0"/>
              </a:rPr>
              <a:t>”</a:t>
            </a:r>
            <a:r>
              <a:rPr lang="zh-CN" altLang="en-US" b="0" kern="0" dirty="0"/>
              <a:t>表示串的结束。因此，串</a:t>
            </a:r>
            <a:r>
              <a:rPr lang="en-US" altLang="zh-CN" b="0" kern="0" dirty="0"/>
              <a:t>“ Hello World!</a:t>
            </a:r>
            <a:r>
              <a:rPr lang="en-US" altLang="zh-CN" b="0" kern="0" dirty="0">
                <a:latin typeface="Times New Roman" panose="02020603050405020304" pitchFamily="18" charset="0"/>
              </a:rPr>
              <a:t>”</a:t>
            </a:r>
            <a:r>
              <a:rPr lang="zh-CN" altLang="en-US" b="0" kern="0" dirty="0"/>
              <a:t>的长度为</a:t>
            </a:r>
            <a:r>
              <a:rPr lang="en-US" altLang="zh-CN" b="0" kern="0" dirty="0"/>
              <a:t>12</a:t>
            </a:r>
            <a:r>
              <a:rPr lang="zh-CN" altLang="en-US" b="0" kern="0" dirty="0"/>
              <a:t>，不包括结束标记</a:t>
            </a:r>
            <a:r>
              <a:rPr lang="zh-CN" altLang="en-US" b="0" kern="0" dirty="0">
                <a:latin typeface="Times New Roman" panose="02020603050405020304" pitchFamily="18" charset="0"/>
              </a:rPr>
              <a:t>”</a:t>
            </a:r>
            <a:r>
              <a:rPr lang="en-US" altLang="zh-CN" b="0" kern="0" dirty="0"/>
              <a:t>\0</a:t>
            </a:r>
            <a:r>
              <a:rPr lang="en-US" altLang="zh-CN" b="0" kern="0" dirty="0">
                <a:latin typeface="Times New Roman" panose="02020603050405020304" pitchFamily="18" charset="0"/>
              </a:rPr>
              <a:t>”</a:t>
            </a:r>
            <a:r>
              <a:rPr lang="zh-CN" altLang="en-US" b="0" kern="0" dirty="0"/>
              <a:t>。此时的串长为隐含值，显然不便于某些操作。</a:t>
            </a:r>
          </a:p>
          <a:p>
            <a:pPr eaLnBrk="1" hangingPunct="1"/>
            <a:r>
              <a:rPr lang="zh-CN" altLang="en-US" b="0" kern="0" dirty="0"/>
              <a:t>         另一种方法是用一个变量</a:t>
            </a:r>
            <a:r>
              <a:rPr lang="en-US" altLang="zh-CN" b="0" kern="0" dirty="0"/>
              <a:t>length</a:t>
            </a:r>
            <a:r>
              <a:rPr lang="zh-CN" altLang="en-US" b="0" kern="0" dirty="0"/>
              <a:t>存放串的长度，通常这种方法更为常用。例如，串</a:t>
            </a:r>
            <a:r>
              <a:rPr lang="en-US" altLang="zh-CN" b="0" kern="0" dirty="0"/>
              <a:t>“Hello World!</a:t>
            </a:r>
            <a:r>
              <a:rPr lang="en-US" altLang="zh-CN" b="0" kern="0" dirty="0">
                <a:latin typeface="Times New Roman" panose="02020603050405020304" pitchFamily="18" charset="0"/>
              </a:rPr>
              <a:t>”</a:t>
            </a:r>
            <a:r>
              <a:rPr lang="zh-CN" altLang="en-US" b="0" kern="0" dirty="0"/>
              <a:t>在内存中，用设置串的长度的方法的表示如图所示。</a:t>
            </a:r>
          </a:p>
        </p:txBody>
      </p:sp>
      <p:graphicFrame>
        <p:nvGraphicFramePr>
          <p:cNvPr id="5" name="对象 6">
            <a:extLst>
              <a:ext uri="{FF2B5EF4-FFF2-40B4-BE49-F238E27FC236}">
                <a16:creationId xmlns:a16="http://schemas.microsoft.com/office/drawing/2014/main" id="{B0315966-1153-B34E-BF21-39B90AEB7591}"/>
              </a:ext>
            </a:extLst>
          </p:cNvPr>
          <p:cNvGraphicFramePr>
            <a:graphicFrameLocks noChangeAspect="1"/>
          </p:cNvGraphicFramePr>
          <p:nvPr/>
        </p:nvGraphicFramePr>
        <p:xfrm>
          <a:off x="1763713" y="1492250"/>
          <a:ext cx="5130800" cy="352425"/>
        </p:xfrm>
        <a:graphic>
          <a:graphicData uri="http://schemas.openxmlformats.org/presentationml/2006/ole">
            <mc:AlternateContent xmlns:mc="http://schemas.openxmlformats.org/markup-compatibility/2006">
              <mc:Choice xmlns:v="urn:schemas-microsoft-com:vml" Requires="v">
                <p:oleObj spid="_x0000_s115875" name="Visio" r:id="rId3" imgW="3111500" imgH="228600" progId="Visio.Drawing.11">
                  <p:embed/>
                </p:oleObj>
              </mc:Choice>
              <mc:Fallback>
                <p:oleObj name="Visio" r:id="rId3" imgW="3111500" imgH="228600" progId="Visio.Drawing.11">
                  <p:embed/>
                  <p:pic>
                    <p:nvPicPr>
                      <p:cNvPr id="16391" name="对象 6">
                        <a:extLst>
                          <a:ext uri="{FF2B5EF4-FFF2-40B4-BE49-F238E27FC236}">
                            <a16:creationId xmlns:a16="http://schemas.microsoft.com/office/drawing/2014/main" id="{58015A5E-3ED2-EB4B-AC9A-81C43B206B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492250"/>
                        <a:ext cx="51308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8">
            <a:extLst>
              <a:ext uri="{FF2B5EF4-FFF2-40B4-BE49-F238E27FC236}">
                <a16:creationId xmlns:a16="http://schemas.microsoft.com/office/drawing/2014/main" id="{F0378DBC-90A0-3445-B98A-7E188990D8A3}"/>
              </a:ext>
            </a:extLst>
          </p:cNvPr>
          <p:cNvGraphicFramePr>
            <a:graphicFrameLocks noChangeAspect="1"/>
          </p:cNvGraphicFramePr>
          <p:nvPr>
            <p:extLst>
              <p:ext uri="{D42A27DB-BD31-4B8C-83A1-F6EECF244321}">
                <p14:modId xmlns:p14="http://schemas.microsoft.com/office/powerpoint/2010/main" val="1327324522"/>
              </p:ext>
            </p:extLst>
          </p:nvPr>
        </p:nvGraphicFramePr>
        <p:xfrm>
          <a:off x="1978819" y="5245099"/>
          <a:ext cx="4700588" cy="776288"/>
        </p:xfrm>
        <a:graphic>
          <a:graphicData uri="http://schemas.openxmlformats.org/presentationml/2006/ole">
            <mc:AlternateContent xmlns:mc="http://schemas.openxmlformats.org/markup-compatibility/2006">
              <mc:Choice xmlns:v="urn:schemas-microsoft-com:vml" Requires="v">
                <p:oleObj spid="_x0000_s115876" name="Visio" r:id="rId5" imgW="3111500" imgH="520700" progId="Visio.Drawing.11">
                  <p:embed/>
                </p:oleObj>
              </mc:Choice>
              <mc:Fallback>
                <p:oleObj name="Visio" r:id="rId5" imgW="3111500" imgH="520700" progId="Visio.Drawing.11">
                  <p:embed/>
                  <p:pic>
                    <p:nvPicPr>
                      <p:cNvPr id="16393" name="对象 8">
                        <a:extLst>
                          <a:ext uri="{FF2B5EF4-FFF2-40B4-BE49-F238E27FC236}">
                            <a16:creationId xmlns:a16="http://schemas.microsoft.com/office/drawing/2014/main" id="{853F4323-9210-9744-8732-A3BD3E441E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8819" y="5245099"/>
                        <a:ext cx="4700588" cy="77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25063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 calcmode="lin" valueType="num">
                                      <p:cBhvr additive="base">
                                        <p:cTn id="13"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 calcmode="lin" valueType="num">
                                      <p:cBhvr additive="base">
                                        <p:cTn id="19"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43CDA5-2BE7-454C-BC1A-4096C19E82D6}"/>
              </a:ext>
            </a:extLst>
          </p:cNvPr>
          <p:cNvSpPr/>
          <p:nvPr/>
        </p:nvSpPr>
        <p:spPr bwMode="auto">
          <a:xfrm>
            <a:off x="0" y="1628775"/>
            <a:ext cx="9144000" cy="3600450"/>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41046" name="Rectangle 22">
            <a:extLst>
              <a:ext uri="{FF2B5EF4-FFF2-40B4-BE49-F238E27FC236}">
                <a16:creationId xmlns:a16="http://schemas.microsoft.com/office/drawing/2014/main" id="{A79E86F7-DAC3-5C47-BB70-968893D12F24}"/>
              </a:ext>
            </a:extLst>
          </p:cNvPr>
          <p:cNvSpPr>
            <a:spLocks noChangeArrowheads="1"/>
          </p:cNvSpPr>
          <p:nvPr/>
        </p:nvSpPr>
        <p:spPr bwMode="auto">
          <a:xfrm>
            <a:off x="539750" y="1628775"/>
            <a:ext cx="813593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40000"/>
              </a:lnSpc>
            </a:pPr>
            <a:r>
              <a:rPr lang="en-US" altLang="zh-CN" sz="2000" b="0" dirty="0"/>
              <a:t>#define MAXLEN 80</a:t>
            </a:r>
          </a:p>
          <a:p>
            <a:pPr eaLnBrk="1" hangingPunct="1">
              <a:lnSpc>
                <a:spcPct val="140000"/>
              </a:lnSpc>
            </a:pPr>
            <a:r>
              <a:rPr lang="en-US" altLang="zh-CN" sz="2000" b="0" dirty="0"/>
              <a:t>    typedef struct</a:t>
            </a:r>
          </a:p>
          <a:p>
            <a:pPr eaLnBrk="1" hangingPunct="1">
              <a:lnSpc>
                <a:spcPct val="140000"/>
              </a:lnSpc>
            </a:pPr>
            <a:r>
              <a:rPr lang="en-US" altLang="zh-CN" sz="2000" b="0" dirty="0"/>
              <a:t>   {</a:t>
            </a:r>
          </a:p>
          <a:p>
            <a:pPr eaLnBrk="1" hangingPunct="1">
              <a:lnSpc>
                <a:spcPct val="140000"/>
              </a:lnSpc>
            </a:pPr>
            <a:r>
              <a:rPr lang="en-US" altLang="zh-CN" sz="2000" b="0" dirty="0"/>
              <a:t>        char str[MAXLEN];</a:t>
            </a:r>
          </a:p>
          <a:p>
            <a:pPr eaLnBrk="1" hangingPunct="1">
              <a:lnSpc>
                <a:spcPct val="140000"/>
              </a:lnSpc>
            </a:pPr>
            <a:r>
              <a:rPr lang="en-US" altLang="zh-CN" sz="2000" b="0" dirty="0"/>
              <a:t>        int length;</a:t>
            </a:r>
          </a:p>
          <a:p>
            <a:pPr eaLnBrk="1" hangingPunct="1">
              <a:lnSpc>
                <a:spcPct val="140000"/>
              </a:lnSpc>
            </a:pPr>
            <a:r>
              <a:rPr lang="en-US" altLang="zh-CN" sz="2000" b="0" dirty="0"/>
              <a:t>    }</a:t>
            </a:r>
            <a:r>
              <a:rPr lang="en-US" altLang="zh-CN" sz="2000" b="0" dirty="0" err="1"/>
              <a:t>SeqString</a:t>
            </a:r>
            <a:r>
              <a:rPr lang="en-US" altLang="zh-CN" sz="2000" b="0" dirty="0"/>
              <a:t>;</a:t>
            </a:r>
          </a:p>
          <a:p>
            <a:pPr eaLnBrk="1" hangingPunct="1">
              <a:lnSpc>
                <a:spcPct val="140000"/>
              </a:lnSpc>
            </a:pPr>
            <a:r>
              <a:rPr lang="en-US" altLang="zh-CN" sz="2000" b="0" dirty="0"/>
              <a:t>     </a:t>
            </a:r>
            <a:r>
              <a:rPr lang="zh-CN" altLang="en-US" sz="2000" b="0" dirty="0"/>
              <a:t>其中，</a:t>
            </a:r>
            <a:r>
              <a:rPr lang="en-US" altLang="zh-CN" sz="2000" b="0" dirty="0" err="1"/>
              <a:t>MaxLen</a:t>
            </a:r>
            <a:r>
              <a:rPr lang="zh-CN" altLang="en-US" sz="2000" b="0" dirty="0"/>
              <a:t>表示串的最大长度，</a:t>
            </a:r>
            <a:r>
              <a:rPr lang="en-US" altLang="zh-CN" sz="2000" b="0" dirty="0"/>
              <a:t>str</a:t>
            </a:r>
            <a:r>
              <a:rPr lang="zh-CN" altLang="en-US" sz="2000" b="0" dirty="0"/>
              <a:t>是存储串的字符数组，</a:t>
            </a:r>
            <a:r>
              <a:rPr lang="en-US" altLang="zh-CN" sz="2000" b="0" dirty="0"/>
              <a:t>length</a:t>
            </a:r>
            <a:r>
              <a:rPr lang="zh-CN" altLang="en-US" sz="2000" b="0" dirty="0"/>
              <a:t>为串的长度</a:t>
            </a:r>
            <a:r>
              <a:rPr lang="zh-CN" altLang="en-US" sz="2800" dirty="0"/>
              <a:t>。</a:t>
            </a:r>
            <a:r>
              <a:rPr lang="en-US" altLang="zh-CN" b="0" dirty="0">
                <a:ea typeface="楷体_GB2312" pitchFamily="49" charset="-122"/>
                <a:sym typeface="+mn-lt"/>
              </a:rPr>
              <a:t>                                               </a:t>
            </a:r>
          </a:p>
        </p:txBody>
      </p:sp>
      <p:sp>
        <p:nvSpPr>
          <p:cNvPr id="32771" name="Rectangle 23">
            <a:extLst>
              <a:ext uri="{FF2B5EF4-FFF2-40B4-BE49-F238E27FC236}">
                <a16:creationId xmlns:a16="http://schemas.microsoft.com/office/drawing/2014/main" id="{934C5F78-44A8-0649-92C9-EDB567DB00B9}"/>
              </a:ext>
            </a:extLst>
          </p:cNvPr>
          <p:cNvSpPr>
            <a:spLocks noChangeArrowheads="1"/>
          </p:cNvSpPr>
          <p:nvPr/>
        </p:nvSpPr>
        <p:spPr bwMode="auto">
          <a:xfrm>
            <a:off x="827088" y="231775"/>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ea typeface="楷体_GB2312" pitchFamily="49" charset="-122"/>
                <a:sym typeface="+mn-lt"/>
              </a:rPr>
              <a:t>顺序存储表示</a:t>
            </a:r>
          </a:p>
        </p:txBody>
      </p:sp>
      <p:sp>
        <p:nvSpPr>
          <p:cNvPr id="6" name="Shape 26">
            <a:extLst>
              <a:ext uri="{FF2B5EF4-FFF2-40B4-BE49-F238E27FC236}">
                <a16:creationId xmlns:a16="http://schemas.microsoft.com/office/drawing/2014/main" id="{C3427A59-EAAE-4E10-BAD9-126493B17AF0}"/>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641046">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641046">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41046">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41046">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641046">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641046">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641046">
                                            <p:txEl>
                                              <p:pRg st="6" end="6"/>
                                            </p:txEl>
                                          </p:spTgt>
                                        </p:tgtEl>
                                        <p:attrNameLst>
                                          <p:attrName>style.visibility</p:attrName>
                                        </p:attrNameLst>
                                      </p:cBhvr>
                                      <p:to>
                                        <p:strVal val="visible"/>
                                      </p:to>
                                    </p:set>
                                  </p:childTnLst>
                                </p:cTn>
                              </p:par>
                              <p:par>
                                <p:cTn id="38" presetID="42" presetClass="entr" presetSubtype="0" fill="hold"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4104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B3D8-C12A-ED4E-B047-110133A61BC2}"/>
              </a:ext>
            </a:extLst>
          </p:cNvPr>
          <p:cNvSpPr>
            <a:spLocks noGrp="1"/>
          </p:cNvSpPr>
          <p:nvPr>
            <p:ph type="title"/>
          </p:nvPr>
        </p:nvSpPr>
        <p:spPr/>
        <p:txBody>
          <a:bodyPr/>
          <a:lstStyle/>
          <a:p>
            <a:r>
              <a:rPr lang="zh-CN" altLang="en-US" b="0" dirty="0">
                <a:latin typeface="隶书" pitchFamily="49" charset="-122"/>
                <a:ea typeface="隶书" pitchFamily="49" charset="-122"/>
              </a:rPr>
              <a:t>顺序串的基本运算</a:t>
            </a:r>
            <a:endParaRPr lang="en-US" dirty="0"/>
          </a:p>
        </p:txBody>
      </p:sp>
      <p:sp>
        <p:nvSpPr>
          <p:cNvPr id="3" name="Content Placeholder 2">
            <a:extLst>
              <a:ext uri="{FF2B5EF4-FFF2-40B4-BE49-F238E27FC236}">
                <a16:creationId xmlns:a16="http://schemas.microsoft.com/office/drawing/2014/main" id="{69D83699-7769-1C48-B765-EBF15DF97134}"/>
              </a:ext>
            </a:extLst>
          </p:cNvPr>
          <p:cNvSpPr>
            <a:spLocks noGrp="1"/>
          </p:cNvSpPr>
          <p:nvPr>
            <p:ph idx="1"/>
          </p:nvPr>
        </p:nvSpPr>
        <p:spPr/>
        <p:txBody>
          <a:bodyPr/>
          <a:lstStyle/>
          <a:p>
            <a:pPr eaLnBrk="1" hangingPunct="1">
              <a:lnSpc>
                <a:spcPct val="140000"/>
              </a:lnSpc>
            </a:pPr>
            <a:r>
              <a:rPr lang="zh-CN" altLang="en-US" dirty="0"/>
              <a:t>（</a:t>
            </a:r>
            <a:r>
              <a:rPr lang="en-US" altLang="zh-CN" dirty="0"/>
              <a:t>1</a:t>
            </a:r>
            <a:r>
              <a:rPr lang="zh-CN" altLang="en-US" dirty="0"/>
              <a:t>）串的赋值。串的赋值即把字符串常量</a:t>
            </a:r>
            <a:r>
              <a:rPr lang="en-US" altLang="zh-CN" dirty="0" err="1"/>
              <a:t>cstr</a:t>
            </a:r>
            <a:r>
              <a:rPr lang="zh-CN" altLang="en-US" dirty="0"/>
              <a:t>中的每一个字符赋值给串</a:t>
            </a:r>
            <a:r>
              <a:rPr lang="en-US" altLang="zh-CN" dirty="0"/>
              <a:t>S</a:t>
            </a:r>
            <a:r>
              <a:rPr lang="zh-CN" altLang="en-US" dirty="0"/>
              <a:t>。串的赋值算法实现如下。</a:t>
            </a:r>
          </a:p>
          <a:p>
            <a:pPr eaLnBrk="1" hangingPunct="1">
              <a:lnSpc>
                <a:spcPct val="140000"/>
              </a:lnSpc>
            </a:pPr>
            <a:r>
              <a:rPr lang="zh-CN" altLang="en-US" dirty="0"/>
              <a:t>    </a:t>
            </a:r>
            <a:r>
              <a:rPr lang="en-US" altLang="zh-CN" dirty="0"/>
              <a:t>void </a:t>
            </a:r>
            <a:r>
              <a:rPr lang="en-US" altLang="zh-CN" dirty="0" err="1"/>
              <a:t>StrAssign</a:t>
            </a:r>
            <a:r>
              <a:rPr lang="en-US" altLang="zh-CN" dirty="0"/>
              <a:t>(</a:t>
            </a:r>
            <a:r>
              <a:rPr lang="en-US" altLang="zh-CN" dirty="0" err="1"/>
              <a:t>SeqString</a:t>
            </a:r>
            <a:r>
              <a:rPr lang="en-US" altLang="zh-CN" dirty="0"/>
              <a:t> *</a:t>
            </a:r>
            <a:r>
              <a:rPr lang="en-US" altLang="zh-CN" dirty="0" err="1"/>
              <a:t>S,char</a:t>
            </a:r>
            <a:r>
              <a:rPr lang="en-US" altLang="zh-CN" dirty="0"/>
              <a:t> </a:t>
            </a:r>
            <a:r>
              <a:rPr lang="en-US" altLang="zh-CN" dirty="0" err="1"/>
              <a:t>cstr</a:t>
            </a:r>
            <a:r>
              <a:rPr lang="en-US" altLang="zh-CN" dirty="0"/>
              <a:t>[]) </a:t>
            </a:r>
          </a:p>
          <a:p>
            <a:pPr eaLnBrk="1" hangingPunct="1">
              <a:lnSpc>
                <a:spcPct val="140000"/>
              </a:lnSpc>
            </a:pPr>
            <a:r>
              <a:rPr lang="en-US" altLang="zh-CN" dirty="0"/>
              <a:t>    /*</a:t>
            </a:r>
            <a:r>
              <a:rPr lang="zh-CN" altLang="en-US" dirty="0"/>
              <a:t>串的赋值操作*</a:t>
            </a:r>
            <a:r>
              <a:rPr lang="en-US" altLang="zh-CN" dirty="0"/>
              <a:t>/</a:t>
            </a:r>
          </a:p>
          <a:p>
            <a:pPr eaLnBrk="1" hangingPunct="1">
              <a:lnSpc>
                <a:spcPct val="140000"/>
              </a:lnSpc>
            </a:pPr>
            <a:r>
              <a:rPr lang="en-US" altLang="zh-CN" dirty="0"/>
              <a:t>   {</a:t>
            </a:r>
          </a:p>
          <a:p>
            <a:pPr eaLnBrk="1" hangingPunct="1">
              <a:lnSpc>
                <a:spcPct val="140000"/>
              </a:lnSpc>
            </a:pPr>
            <a:r>
              <a:rPr lang="en-US" altLang="zh-CN" dirty="0"/>
              <a:t>         int </a:t>
            </a:r>
            <a:r>
              <a:rPr lang="en-US" altLang="zh-CN" dirty="0" err="1"/>
              <a:t>i</a:t>
            </a:r>
            <a:r>
              <a:rPr lang="en-US" altLang="zh-CN" dirty="0"/>
              <a:t>=0;</a:t>
            </a:r>
          </a:p>
          <a:p>
            <a:pPr eaLnBrk="1" hangingPunct="1">
              <a:lnSpc>
                <a:spcPct val="140000"/>
              </a:lnSpc>
            </a:pPr>
            <a:r>
              <a:rPr lang="en-US" altLang="zh-CN" dirty="0"/>
              <a:t>         for(</a:t>
            </a:r>
            <a:r>
              <a:rPr lang="en-US" altLang="zh-CN" dirty="0" err="1"/>
              <a:t>i</a:t>
            </a:r>
            <a:r>
              <a:rPr lang="en-US" altLang="zh-CN" dirty="0"/>
              <a:t>=0;cstr[</a:t>
            </a:r>
            <a:r>
              <a:rPr lang="en-US" altLang="zh-CN" dirty="0" err="1"/>
              <a:t>i</a:t>
            </a:r>
            <a:r>
              <a:rPr lang="en-US" altLang="zh-CN" dirty="0"/>
              <a:t>]!=</a:t>
            </a:r>
            <a:r>
              <a:rPr lang="en-US" altLang="zh-CN" dirty="0">
                <a:latin typeface="Times New Roman" panose="02020603050405020304" pitchFamily="18" charset="0"/>
              </a:rPr>
              <a:t>’</a:t>
            </a:r>
            <a:r>
              <a:rPr lang="en-US" altLang="zh-CN" dirty="0"/>
              <a:t>\0</a:t>
            </a:r>
            <a:r>
              <a:rPr lang="en-US" altLang="zh-CN" dirty="0">
                <a:latin typeface="Times New Roman" panose="02020603050405020304" pitchFamily="18" charset="0"/>
              </a:rPr>
              <a:t>’</a:t>
            </a:r>
            <a:r>
              <a:rPr lang="en-US" altLang="zh-CN" dirty="0"/>
              <a:t>;i++)	/*</a:t>
            </a:r>
            <a:r>
              <a:rPr lang="zh-CN" altLang="en-US" dirty="0"/>
              <a:t>将常量</a:t>
            </a:r>
            <a:r>
              <a:rPr lang="en-US" altLang="zh-CN" dirty="0" err="1"/>
              <a:t>cstr</a:t>
            </a:r>
            <a:r>
              <a:rPr lang="zh-CN" altLang="en-US" dirty="0"/>
              <a:t>中的字符赋值给串</a:t>
            </a:r>
            <a:r>
              <a:rPr lang="en-US" altLang="zh-CN" dirty="0"/>
              <a:t>S*/</a:t>
            </a:r>
          </a:p>
          <a:p>
            <a:pPr eaLnBrk="1" hangingPunct="1">
              <a:lnSpc>
                <a:spcPct val="140000"/>
              </a:lnSpc>
            </a:pPr>
            <a:r>
              <a:rPr lang="en-US" altLang="zh-CN" dirty="0"/>
              <a:t>         S-&gt;str[</a:t>
            </a:r>
            <a:r>
              <a:rPr lang="en-US" altLang="zh-CN" dirty="0" err="1"/>
              <a:t>i</a:t>
            </a:r>
            <a:r>
              <a:rPr lang="en-US" altLang="zh-CN" dirty="0"/>
              <a:t>]=</a:t>
            </a:r>
            <a:r>
              <a:rPr lang="en-US" altLang="zh-CN" dirty="0" err="1"/>
              <a:t>cstr</a:t>
            </a:r>
            <a:r>
              <a:rPr lang="en-US" altLang="zh-CN" dirty="0"/>
              <a:t>[</a:t>
            </a:r>
            <a:r>
              <a:rPr lang="en-US" altLang="zh-CN" dirty="0" err="1"/>
              <a:t>i</a:t>
            </a:r>
            <a:r>
              <a:rPr lang="en-US" altLang="zh-CN" dirty="0"/>
              <a:t>];</a:t>
            </a:r>
          </a:p>
          <a:p>
            <a:pPr eaLnBrk="1" hangingPunct="1">
              <a:lnSpc>
                <a:spcPct val="140000"/>
              </a:lnSpc>
            </a:pPr>
            <a:r>
              <a:rPr lang="en-US" altLang="zh-CN" dirty="0"/>
              <a:t>         S-&gt;length=</a:t>
            </a:r>
            <a:r>
              <a:rPr lang="en-US" altLang="zh-CN" dirty="0" err="1"/>
              <a:t>i</a:t>
            </a:r>
            <a:r>
              <a:rPr lang="en-US" altLang="zh-CN" dirty="0"/>
              <a:t>;</a:t>
            </a:r>
          </a:p>
          <a:p>
            <a:pPr eaLnBrk="1" hangingPunct="1">
              <a:lnSpc>
                <a:spcPct val="140000"/>
              </a:lnSpc>
            </a:pPr>
            <a:r>
              <a:rPr lang="en-US" altLang="zh-CN" dirty="0"/>
              <a:t>     }</a:t>
            </a:r>
          </a:p>
          <a:p>
            <a:endParaRPr lang="en-US" dirty="0"/>
          </a:p>
        </p:txBody>
      </p:sp>
    </p:spTree>
    <p:extLst>
      <p:ext uri="{BB962C8B-B14F-4D97-AF65-F5344CB8AC3E}">
        <p14:creationId xmlns:p14="http://schemas.microsoft.com/office/powerpoint/2010/main" val="4078528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zh-CN" altLang="en-US" dirty="0"/>
              <a:t>（</a:t>
            </a:r>
            <a:r>
              <a:rPr lang="en-US" altLang="zh-CN" dirty="0"/>
              <a:t>2</a:t>
            </a:r>
            <a:r>
              <a:rPr lang="zh-CN" altLang="en-US" dirty="0"/>
              <a:t>）判断串是否为空。</a:t>
            </a:r>
          </a:p>
          <a:p>
            <a:pPr eaLnBrk="1" hangingPunct="1">
              <a:lnSpc>
                <a:spcPct val="140000"/>
              </a:lnSpc>
            </a:pPr>
            <a:r>
              <a:rPr lang="en-US" altLang="zh-CN" dirty="0"/>
              <a:t>int </a:t>
            </a:r>
            <a:r>
              <a:rPr lang="en-US" altLang="zh-CN" dirty="0" err="1"/>
              <a:t>StrEmpty</a:t>
            </a:r>
            <a:r>
              <a:rPr lang="en-US" altLang="zh-CN" dirty="0"/>
              <a:t>(</a:t>
            </a:r>
            <a:r>
              <a:rPr lang="en-US" altLang="zh-CN" dirty="0" err="1"/>
              <a:t>SeqString</a:t>
            </a:r>
            <a:r>
              <a:rPr lang="en-US" altLang="zh-CN" dirty="0"/>
              <a:t> S)   </a:t>
            </a:r>
          </a:p>
          <a:p>
            <a:pPr eaLnBrk="1" hangingPunct="1">
              <a:lnSpc>
                <a:spcPct val="140000"/>
              </a:lnSpc>
            </a:pPr>
            <a:r>
              <a:rPr lang="en-US" altLang="zh-CN" dirty="0"/>
              <a:t>/*</a:t>
            </a:r>
            <a:r>
              <a:rPr lang="zh-CN" altLang="en-US" dirty="0"/>
              <a:t>判断串是否为空，串为空返回</a:t>
            </a:r>
            <a:r>
              <a:rPr lang="en-US" altLang="zh-CN" dirty="0"/>
              <a:t>1</a:t>
            </a:r>
            <a:r>
              <a:rPr lang="zh-CN" altLang="en-US" dirty="0"/>
              <a:t>，否则返回</a:t>
            </a:r>
            <a:r>
              <a:rPr lang="en-US" altLang="zh-CN" dirty="0"/>
              <a:t>0*/</a:t>
            </a:r>
          </a:p>
          <a:p>
            <a:pPr eaLnBrk="1" hangingPunct="1">
              <a:lnSpc>
                <a:spcPct val="140000"/>
              </a:lnSpc>
            </a:pPr>
            <a:r>
              <a:rPr lang="en-US" altLang="zh-CN" dirty="0"/>
              <a:t>{</a:t>
            </a:r>
          </a:p>
          <a:p>
            <a:pPr eaLnBrk="1" hangingPunct="1">
              <a:lnSpc>
                <a:spcPct val="140000"/>
              </a:lnSpc>
            </a:pPr>
            <a:r>
              <a:rPr lang="en-US" altLang="zh-CN" dirty="0"/>
              <a:t>    if(</a:t>
            </a:r>
            <a:r>
              <a:rPr lang="en-US" altLang="zh-CN" dirty="0" err="1"/>
              <a:t>S.length</a:t>
            </a:r>
            <a:r>
              <a:rPr lang="en-US" altLang="zh-CN" dirty="0"/>
              <a:t>==0)	/*</a:t>
            </a:r>
            <a:r>
              <a:rPr lang="zh-CN" altLang="en-US" dirty="0"/>
              <a:t>如果串的长度等于</a:t>
            </a:r>
            <a:r>
              <a:rPr lang="en-US" altLang="zh-CN" dirty="0"/>
              <a:t>0*/</a:t>
            </a:r>
          </a:p>
          <a:p>
            <a:pPr eaLnBrk="1" hangingPunct="1">
              <a:lnSpc>
                <a:spcPct val="140000"/>
              </a:lnSpc>
            </a:pPr>
            <a:r>
              <a:rPr lang="en-US" altLang="zh-CN" dirty="0"/>
              <a:t>        return 1;		/*</a:t>
            </a:r>
            <a:r>
              <a:rPr lang="zh-CN" altLang="en-US" dirty="0"/>
              <a:t>返回</a:t>
            </a:r>
            <a:r>
              <a:rPr lang="en-US" altLang="zh-CN" dirty="0"/>
              <a:t>1*/</a:t>
            </a:r>
          </a:p>
          <a:p>
            <a:pPr eaLnBrk="1" hangingPunct="1">
              <a:lnSpc>
                <a:spcPct val="140000"/>
              </a:lnSpc>
            </a:pPr>
            <a:r>
              <a:rPr lang="en-US" altLang="zh-CN" dirty="0"/>
              <a:t>    else                    /*</a:t>
            </a:r>
            <a:r>
              <a:rPr lang="zh-CN" altLang="en-US" dirty="0"/>
              <a:t>否则*</a:t>
            </a:r>
            <a:r>
              <a:rPr lang="en-US" altLang="zh-CN" dirty="0"/>
              <a:t>/</a:t>
            </a:r>
          </a:p>
          <a:p>
            <a:pPr eaLnBrk="1" hangingPunct="1">
              <a:lnSpc>
                <a:spcPct val="140000"/>
              </a:lnSpc>
            </a:pPr>
            <a:r>
              <a:rPr lang="en-US" altLang="zh-CN" dirty="0"/>
              <a:t>        return 0;        /*</a:t>
            </a:r>
            <a:r>
              <a:rPr lang="zh-CN" altLang="en-US" dirty="0"/>
              <a:t>返回</a:t>
            </a:r>
            <a:r>
              <a:rPr lang="en-US" altLang="zh-CN" dirty="0"/>
              <a:t>0*/</a:t>
            </a:r>
          </a:p>
          <a:p>
            <a:pPr eaLnBrk="1" hangingPunct="1">
              <a:lnSpc>
                <a:spcPct val="140000"/>
              </a:lnSpc>
            </a:pPr>
            <a:r>
              <a:rPr lang="en-US" altLang="zh-CN" dirty="0"/>
              <a:t>}</a:t>
            </a:r>
          </a:p>
          <a:p>
            <a:endParaRPr lang="en-US" dirty="0"/>
          </a:p>
        </p:txBody>
      </p:sp>
    </p:spTree>
    <p:extLst>
      <p:ext uri="{BB962C8B-B14F-4D97-AF65-F5344CB8AC3E}">
        <p14:creationId xmlns:p14="http://schemas.microsoft.com/office/powerpoint/2010/main" val="1826701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r>
              <a:rPr lang="en-US" altLang="zh-CN" sz="2000" dirty="0"/>
              <a:t> </a:t>
            </a:r>
            <a:r>
              <a:rPr lang="zh-CN" altLang="en-US" sz="2000" dirty="0"/>
              <a:t>（</a:t>
            </a:r>
            <a:r>
              <a:rPr lang="en-US" altLang="zh-CN" sz="2000" dirty="0"/>
              <a:t>3</a:t>
            </a:r>
            <a:r>
              <a:rPr lang="zh-CN" altLang="en-US" sz="2000" dirty="0"/>
              <a:t>）求串的长度。</a:t>
            </a:r>
          </a:p>
          <a:p>
            <a:pPr eaLnBrk="1" hangingPunct="1"/>
            <a:r>
              <a:rPr lang="en-US" altLang="zh-CN" sz="2000" dirty="0"/>
              <a:t>int </a:t>
            </a:r>
            <a:r>
              <a:rPr lang="en-US" altLang="zh-CN" sz="2000" dirty="0" err="1"/>
              <a:t>StrLength</a:t>
            </a:r>
            <a:r>
              <a:rPr lang="en-US" altLang="zh-CN" sz="2000" dirty="0"/>
              <a:t>(</a:t>
            </a:r>
            <a:r>
              <a:rPr lang="en-US" altLang="zh-CN" sz="2000" dirty="0" err="1"/>
              <a:t>SeqString</a:t>
            </a:r>
            <a:r>
              <a:rPr lang="en-US" altLang="zh-CN" sz="2000" dirty="0"/>
              <a:t> S) </a:t>
            </a:r>
          </a:p>
          <a:p>
            <a:pPr eaLnBrk="1" hangingPunct="1"/>
            <a:r>
              <a:rPr lang="en-US" altLang="zh-CN" sz="2000" dirty="0"/>
              <a:t>{</a:t>
            </a:r>
          </a:p>
          <a:p>
            <a:pPr eaLnBrk="1" hangingPunct="1"/>
            <a:r>
              <a:rPr lang="en-US" altLang="zh-CN" sz="2000" dirty="0"/>
              <a:t>      return </a:t>
            </a:r>
            <a:r>
              <a:rPr lang="en-US" altLang="zh-CN" sz="2000" dirty="0" err="1"/>
              <a:t>S.length</a:t>
            </a:r>
            <a:r>
              <a:rPr lang="en-US" altLang="zh-CN" sz="2000" dirty="0"/>
              <a:t>;</a:t>
            </a:r>
          </a:p>
          <a:p>
            <a:pPr eaLnBrk="1" hangingPunct="1"/>
            <a:r>
              <a:rPr lang="en-US" altLang="zh-CN" sz="2000" dirty="0"/>
              <a:t>}</a:t>
            </a:r>
          </a:p>
          <a:p>
            <a:pPr eaLnBrk="1" hangingPunct="1"/>
            <a:r>
              <a:rPr lang="zh-CN" altLang="en-US" sz="2000" dirty="0"/>
              <a:t>（</a:t>
            </a:r>
            <a:r>
              <a:rPr lang="en-US" altLang="zh-CN" sz="2000" dirty="0"/>
              <a:t>4</a:t>
            </a:r>
            <a:r>
              <a:rPr lang="zh-CN" altLang="en-US" sz="2000" dirty="0"/>
              <a:t>）串的复制。</a:t>
            </a:r>
          </a:p>
          <a:p>
            <a:pPr eaLnBrk="1" hangingPunct="1"/>
            <a:r>
              <a:rPr lang="en-US" altLang="zh-CN" sz="2000" dirty="0"/>
              <a:t>void </a:t>
            </a:r>
            <a:r>
              <a:rPr lang="en-US" altLang="zh-CN" sz="2000" dirty="0" err="1"/>
              <a:t>StrCopy</a:t>
            </a:r>
            <a:r>
              <a:rPr lang="en-US" altLang="zh-CN" sz="2000" dirty="0"/>
              <a:t>(</a:t>
            </a:r>
            <a:r>
              <a:rPr lang="en-US" altLang="zh-CN" sz="2000" dirty="0" err="1"/>
              <a:t>SeqString</a:t>
            </a:r>
            <a:r>
              <a:rPr lang="en-US" altLang="zh-CN" sz="2000" dirty="0"/>
              <a:t> *</a:t>
            </a:r>
            <a:r>
              <a:rPr lang="en-US" altLang="zh-CN" sz="2000" dirty="0" err="1"/>
              <a:t>T,SeqString</a:t>
            </a:r>
            <a:r>
              <a:rPr lang="en-US" altLang="zh-CN" sz="2000" dirty="0"/>
              <a:t> S) </a:t>
            </a:r>
          </a:p>
          <a:p>
            <a:pPr eaLnBrk="1" hangingPunct="1"/>
            <a:r>
              <a:rPr lang="en-US" altLang="zh-CN" sz="2000" dirty="0"/>
              <a:t>{</a:t>
            </a:r>
          </a:p>
          <a:p>
            <a:pPr eaLnBrk="1" hangingPunct="1"/>
            <a:r>
              <a:rPr lang="en-US" altLang="zh-CN" sz="2000" dirty="0"/>
              <a:t>      int </a:t>
            </a:r>
            <a:r>
              <a:rPr lang="en-US" altLang="zh-CN" sz="2000" dirty="0" err="1"/>
              <a:t>i</a:t>
            </a:r>
            <a:r>
              <a:rPr lang="en-US" altLang="zh-CN" sz="2000" dirty="0"/>
              <a:t>;</a:t>
            </a:r>
          </a:p>
          <a:p>
            <a:pPr eaLnBrk="1" hangingPunct="1"/>
            <a:r>
              <a:rPr lang="en-US" altLang="zh-CN" sz="2000" dirty="0"/>
              <a:t>      for(</a:t>
            </a:r>
            <a:r>
              <a:rPr lang="en-US" altLang="zh-CN" sz="2000" dirty="0" err="1"/>
              <a:t>i</a:t>
            </a:r>
            <a:r>
              <a:rPr lang="en-US" altLang="zh-CN" sz="2000" dirty="0"/>
              <a:t>=0;i&lt;</a:t>
            </a:r>
            <a:r>
              <a:rPr lang="en-US" altLang="zh-CN" sz="2000" dirty="0" err="1"/>
              <a:t>S.length;i</a:t>
            </a:r>
            <a:r>
              <a:rPr lang="en-US" altLang="zh-CN" sz="2000" dirty="0"/>
              <a:t>++)		/*</a:t>
            </a:r>
            <a:r>
              <a:rPr lang="zh-CN" altLang="en-US" sz="2000" dirty="0"/>
              <a:t>将串</a:t>
            </a:r>
            <a:r>
              <a:rPr lang="en-US" altLang="zh-CN" sz="2000" dirty="0"/>
              <a:t>S</a:t>
            </a:r>
            <a:r>
              <a:rPr lang="zh-CN" altLang="en-US" sz="2000" dirty="0"/>
              <a:t>的字符赋值给串</a:t>
            </a:r>
            <a:r>
              <a:rPr lang="en-US" altLang="zh-CN" sz="2000" dirty="0"/>
              <a:t>T*/</a:t>
            </a:r>
          </a:p>
          <a:p>
            <a:pPr eaLnBrk="1" hangingPunct="1"/>
            <a:r>
              <a:rPr lang="en-US" altLang="zh-CN" sz="2000" dirty="0"/>
              <a:t>           T-&gt;str[</a:t>
            </a:r>
            <a:r>
              <a:rPr lang="en-US" altLang="zh-CN" sz="2000" dirty="0" err="1"/>
              <a:t>i</a:t>
            </a:r>
            <a:r>
              <a:rPr lang="en-US" altLang="zh-CN" sz="2000" dirty="0"/>
              <a:t>]=</a:t>
            </a:r>
            <a:r>
              <a:rPr lang="en-US" altLang="zh-CN" sz="2000" dirty="0" err="1"/>
              <a:t>S.str</a:t>
            </a:r>
            <a:r>
              <a:rPr lang="en-US" altLang="zh-CN" sz="2000" dirty="0"/>
              <a:t>[</a:t>
            </a:r>
            <a:r>
              <a:rPr lang="en-US" altLang="zh-CN" sz="2000" dirty="0" err="1"/>
              <a:t>i</a:t>
            </a:r>
            <a:r>
              <a:rPr lang="en-US" altLang="zh-CN" sz="2000" dirty="0"/>
              <a:t>];</a:t>
            </a:r>
          </a:p>
          <a:p>
            <a:pPr eaLnBrk="1" hangingPunct="1"/>
            <a:r>
              <a:rPr lang="en-US" altLang="zh-CN" sz="2000" dirty="0"/>
              <a:t>      T-&gt;length=</a:t>
            </a:r>
            <a:r>
              <a:rPr lang="en-US" altLang="zh-CN" sz="2000" dirty="0" err="1"/>
              <a:t>S.length</a:t>
            </a:r>
            <a:r>
              <a:rPr lang="en-US" altLang="zh-CN" sz="2000" dirty="0"/>
              <a:t>; 		/*</a:t>
            </a:r>
            <a:r>
              <a:rPr lang="zh-CN" altLang="en-US" sz="2000" dirty="0"/>
              <a:t>将串</a:t>
            </a:r>
            <a:r>
              <a:rPr lang="en-US" altLang="zh-CN" sz="2000" dirty="0"/>
              <a:t>S</a:t>
            </a:r>
            <a:r>
              <a:rPr lang="zh-CN" altLang="en-US" sz="2000" dirty="0"/>
              <a:t>的长度赋值给串</a:t>
            </a:r>
            <a:r>
              <a:rPr lang="en-US" altLang="zh-CN" sz="2000" dirty="0"/>
              <a:t>T*/</a:t>
            </a:r>
          </a:p>
          <a:p>
            <a:pPr eaLnBrk="1" hangingPunct="1"/>
            <a:r>
              <a:rPr lang="en-US" altLang="zh-CN" sz="2000" dirty="0"/>
              <a:t>}</a:t>
            </a:r>
            <a:endParaRPr lang="en-US" sz="2000" dirty="0"/>
          </a:p>
        </p:txBody>
      </p:sp>
    </p:spTree>
    <p:extLst>
      <p:ext uri="{BB962C8B-B14F-4D97-AF65-F5344CB8AC3E}">
        <p14:creationId xmlns:p14="http://schemas.microsoft.com/office/powerpoint/2010/main" val="2898872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en-US" altLang="zh-CN" sz="2000" dirty="0">
                <a:latin typeface="隶书" pitchFamily="49" charset="-122"/>
                <a:ea typeface="隶书" pitchFamily="49" charset="-122"/>
              </a:rPr>
              <a:t> </a:t>
            </a:r>
            <a:r>
              <a:rPr lang="zh-CN" altLang="en-US" sz="2000" dirty="0"/>
              <a:t>（</a:t>
            </a:r>
            <a:r>
              <a:rPr lang="en-US" altLang="zh-CN" sz="2000" dirty="0"/>
              <a:t>6</a:t>
            </a:r>
            <a:r>
              <a:rPr lang="zh-CN" altLang="en-US" sz="2000" dirty="0"/>
              <a:t>）在串</a:t>
            </a:r>
            <a:r>
              <a:rPr lang="en-US" altLang="zh-CN" sz="2000" dirty="0"/>
              <a:t>S</a:t>
            </a:r>
            <a:r>
              <a:rPr lang="zh-CN" altLang="en-US" sz="2000" dirty="0"/>
              <a:t>的第</a:t>
            </a:r>
            <a:r>
              <a:rPr lang="en-US" altLang="zh-CN" sz="2000" dirty="0"/>
              <a:t>pos</a:t>
            </a:r>
            <a:r>
              <a:rPr lang="zh-CN" altLang="en-US" sz="2000" dirty="0"/>
              <a:t>位置插入串</a:t>
            </a:r>
            <a:r>
              <a:rPr lang="en-US" altLang="zh-CN" sz="2000" dirty="0"/>
              <a:t>T</a:t>
            </a:r>
            <a:r>
              <a:rPr lang="zh-CN" altLang="en-US" sz="2000" dirty="0"/>
              <a:t>。若插入成功，返回</a:t>
            </a:r>
            <a:r>
              <a:rPr lang="en-US" altLang="zh-CN" sz="2000" dirty="0"/>
              <a:t>1</a:t>
            </a:r>
            <a:r>
              <a:rPr lang="zh-CN" altLang="en-US" sz="2000" dirty="0"/>
              <a:t>；否则，返回</a:t>
            </a:r>
            <a:r>
              <a:rPr lang="en-US" altLang="zh-CN" sz="2000" dirty="0"/>
              <a:t>0</a:t>
            </a:r>
            <a:r>
              <a:rPr lang="zh-CN" altLang="en-US" sz="2000" dirty="0"/>
              <a:t>。</a:t>
            </a:r>
          </a:p>
          <a:p>
            <a:pPr eaLnBrk="1" hangingPunct="1">
              <a:lnSpc>
                <a:spcPct val="140000"/>
              </a:lnSpc>
            </a:pPr>
            <a:r>
              <a:rPr lang="zh-CN" altLang="en-US" sz="2000" dirty="0"/>
              <a:t>串的插入操作具体实现分为</a:t>
            </a:r>
            <a:r>
              <a:rPr lang="en-US" altLang="zh-CN" sz="2000" dirty="0"/>
              <a:t>3</a:t>
            </a:r>
            <a:r>
              <a:rPr lang="zh-CN" altLang="en-US" sz="2000" dirty="0"/>
              <a:t>种情况：</a:t>
            </a:r>
          </a:p>
          <a:p>
            <a:pPr eaLnBrk="1" hangingPunct="1">
              <a:lnSpc>
                <a:spcPct val="140000"/>
              </a:lnSpc>
            </a:pPr>
            <a:r>
              <a:rPr lang="zh-CN" altLang="en-US" sz="2000" dirty="0"/>
              <a:t>第</a:t>
            </a:r>
            <a:r>
              <a:rPr lang="en-US" altLang="zh-CN" sz="2000" dirty="0"/>
              <a:t>1</a:t>
            </a:r>
            <a:r>
              <a:rPr lang="zh-CN" altLang="en-US" sz="2000" dirty="0"/>
              <a:t>种情况，在</a:t>
            </a:r>
            <a:r>
              <a:rPr lang="en-US" altLang="zh-CN" sz="2000" dirty="0"/>
              <a:t>S</a:t>
            </a:r>
            <a:r>
              <a:rPr lang="zh-CN" altLang="en-US" sz="2000" dirty="0"/>
              <a:t>中插入</a:t>
            </a:r>
            <a:r>
              <a:rPr lang="en-US" altLang="zh-CN" sz="2000" dirty="0"/>
              <a:t>T</a:t>
            </a:r>
            <a:r>
              <a:rPr lang="zh-CN" altLang="en-US" sz="2000" dirty="0"/>
              <a:t>后串长不超过能容纳的最长字符，即</a:t>
            </a:r>
            <a:r>
              <a:rPr lang="en-US" altLang="zh-CN" sz="2000" dirty="0"/>
              <a:t>S-&gt;</a:t>
            </a:r>
            <a:r>
              <a:rPr lang="en-US" altLang="zh-CN" sz="2000" dirty="0" err="1"/>
              <a:t>length+T.length≤MaxLen</a:t>
            </a:r>
            <a:r>
              <a:rPr lang="zh-CN" altLang="en-US" sz="2000" dirty="0"/>
              <a:t>，则先将串</a:t>
            </a:r>
            <a:r>
              <a:rPr lang="en-US" altLang="zh-CN" sz="2000" dirty="0"/>
              <a:t>S</a:t>
            </a:r>
            <a:r>
              <a:rPr lang="zh-CN" altLang="en-US" sz="2000" dirty="0"/>
              <a:t>中</a:t>
            </a:r>
            <a:r>
              <a:rPr lang="en-US" altLang="zh-CN" sz="2000" dirty="0"/>
              <a:t>pos</a:t>
            </a:r>
            <a:r>
              <a:rPr lang="zh-CN" altLang="en-US" sz="2000" dirty="0"/>
              <a:t>后的字符向后移动</a:t>
            </a:r>
            <a:r>
              <a:rPr lang="en-US" altLang="zh-CN" sz="2000" dirty="0" err="1"/>
              <a:t>len</a:t>
            </a:r>
            <a:r>
              <a:rPr lang="zh-CN" altLang="en-US" sz="2000" dirty="0"/>
              <a:t>个位置，然后将串</a:t>
            </a:r>
            <a:r>
              <a:rPr lang="en-US" altLang="zh-CN" sz="2000" dirty="0"/>
              <a:t>T</a:t>
            </a:r>
            <a:r>
              <a:rPr lang="zh-CN" altLang="en-US" sz="2000" dirty="0"/>
              <a:t>插入</a:t>
            </a:r>
            <a:r>
              <a:rPr lang="en-US" altLang="zh-CN" sz="2000" dirty="0"/>
              <a:t>S</a:t>
            </a:r>
            <a:r>
              <a:rPr lang="zh-CN" altLang="en-US" sz="2000" dirty="0"/>
              <a:t>中即可；</a:t>
            </a:r>
          </a:p>
          <a:p>
            <a:pPr eaLnBrk="1" hangingPunct="1">
              <a:lnSpc>
                <a:spcPct val="140000"/>
              </a:lnSpc>
            </a:pPr>
            <a:r>
              <a:rPr lang="zh-CN" altLang="en-US" sz="2000" dirty="0"/>
              <a:t>第</a:t>
            </a:r>
            <a:r>
              <a:rPr lang="en-US" altLang="zh-CN" sz="2000" dirty="0"/>
              <a:t>2</a:t>
            </a:r>
            <a:r>
              <a:rPr lang="zh-CN" altLang="en-US" sz="2000" dirty="0"/>
              <a:t>种情况，若将</a:t>
            </a:r>
            <a:r>
              <a:rPr lang="en-US" altLang="zh-CN" sz="2000" dirty="0"/>
              <a:t>T</a:t>
            </a:r>
            <a:r>
              <a:rPr lang="zh-CN" altLang="en-US" sz="2000" dirty="0"/>
              <a:t>插入</a:t>
            </a:r>
            <a:r>
              <a:rPr lang="en-US" altLang="zh-CN" sz="2000" dirty="0"/>
              <a:t>S</a:t>
            </a:r>
            <a:r>
              <a:rPr lang="zh-CN" altLang="en-US" sz="2000" dirty="0"/>
              <a:t>后，串长超过能容纳的最长字符但</a:t>
            </a:r>
            <a:r>
              <a:rPr lang="en-US" altLang="zh-CN" sz="2000" dirty="0"/>
              <a:t>T</a:t>
            </a:r>
            <a:r>
              <a:rPr lang="zh-CN" altLang="en-US" sz="2000" dirty="0"/>
              <a:t>能完全插入到</a:t>
            </a:r>
            <a:r>
              <a:rPr lang="en-US" altLang="zh-CN" sz="2000" dirty="0"/>
              <a:t>S</a:t>
            </a:r>
            <a:r>
              <a:rPr lang="zh-CN" altLang="en-US" sz="2000" dirty="0"/>
              <a:t>中，即</a:t>
            </a:r>
            <a:r>
              <a:rPr lang="en-US" altLang="zh-CN" sz="2000" dirty="0"/>
              <a:t>S-&gt;</a:t>
            </a:r>
            <a:r>
              <a:rPr lang="en-US" altLang="zh-CN" sz="2000" dirty="0" err="1"/>
              <a:t>length+T.length</a:t>
            </a:r>
            <a:r>
              <a:rPr lang="en-US" altLang="zh-CN" sz="2000" dirty="0"/>
              <a:t>&gt;</a:t>
            </a:r>
            <a:r>
              <a:rPr lang="en-US" altLang="zh-CN" sz="2000" dirty="0" err="1"/>
              <a:t>MaxLen</a:t>
            </a:r>
            <a:r>
              <a:rPr lang="zh-CN" altLang="en-US" sz="2000" dirty="0"/>
              <a:t>，则将串</a:t>
            </a:r>
            <a:r>
              <a:rPr lang="en-US" altLang="zh-CN" sz="2000" dirty="0"/>
              <a:t>S</a:t>
            </a:r>
            <a:r>
              <a:rPr lang="zh-CN" altLang="en-US" sz="2000" dirty="0"/>
              <a:t>中</a:t>
            </a:r>
            <a:r>
              <a:rPr lang="en-US" altLang="zh-CN" sz="2000" dirty="0"/>
              <a:t>pos</a:t>
            </a:r>
            <a:r>
              <a:rPr lang="zh-CN" altLang="en-US" sz="2000" dirty="0"/>
              <a:t>后的字符往后移</a:t>
            </a:r>
            <a:r>
              <a:rPr lang="en-US" altLang="zh-CN" sz="2000" dirty="0" err="1"/>
              <a:t>len</a:t>
            </a:r>
            <a:r>
              <a:rPr lang="zh-CN" altLang="en-US" sz="2000" dirty="0"/>
              <a:t>个位置后，</a:t>
            </a:r>
            <a:r>
              <a:rPr lang="en-US" altLang="zh-CN" sz="2000" dirty="0"/>
              <a:t>S</a:t>
            </a:r>
            <a:r>
              <a:rPr lang="zh-CN" altLang="en-US" sz="2000" dirty="0"/>
              <a:t>中的部分字符被舍弃；</a:t>
            </a:r>
          </a:p>
          <a:p>
            <a:pPr eaLnBrk="1" hangingPunct="1">
              <a:lnSpc>
                <a:spcPct val="140000"/>
              </a:lnSpc>
            </a:pPr>
            <a:r>
              <a:rPr lang="zh-CN" altLang="en-US" sz="2000" dirty="0"/>
              <a:t>第</a:t>
            </a:r>
            <a:r>
              <a:rPr lang="en-US" altLang="zh-CN" sz="2000" dirty="0"/>
              <a:t>3</a:t>
            </a:r>
            <a:r>
              <a:rPr lang="zh-CN" altLang="en-US" sz="2000" dirty="0"/>
              <a:t>种情况，将</a:t>
            </a:r>
            <a:r>
              <a:rPr lang="en-US" altLang="zh-CN" sz="2000" dirty="0"/>
              <a:t>T</a:t>
            </a:r>
            <a:r>
              <a:rPr lang="zh-CN" altLang="en-US" sz="2000" dirty="0"/>
              <a:t>插入</a:t>
            </a:r>
            <a:r>
              <a:rPr lang="en-US" altLang="zh-CN" sz="2000" dirty="0"/>
              <a:t>S</a:t>
            </a:r>
            <a:r>
              <a:rPr lang="zh-CN" altLang="en-US" sz="2000" dirty="0"/>
              <a:t>中，有</a:t>
            </a:r>
            <a:r>
              <a:rPr lang="en-US" altLang="zh-CN" sz="2000" dirty="0"/>
              <a:t>S-&gt;</a:t>
            </a:r>
            <a:r>
              <a:rPr lang="en-US" altLang="zh-CN" sz="2000" dirty="0" err="1"/>
              <a:t>length+T.length</a:t>
            </a:r>
            <a:r>
              <a:rPr lang="en-US" altLang="zh-CN" sz="2000" dirty="0"/>
              <a:t>&gt;</a:t>
            </a:r>
            <a:r>
              <a:rPr lang="en-US" altLang="zh-CN" sz="2000" dirty="0" err="1"/>
              <a:t>MaxLen</a:t>
            </a:r>
            <a:r>
              <a:rPr lang="zh-CN" altLang="en-US" sz="2000" dirty="0"/>
              <a:t>且</a:t>
            </a:r>
            <a:r>
              <a:rPr lang="en-US" altLang="zh-CN" sz="2000" dirty="0"/>
              <a:t>T</a:t>
            </a:r>
            <a:r>
              <a:rPr lang="zh-CN" altLang="en-US" sz="2000" dirty="0"/>
              <a:t>不能完全被插入到</a:t>
            </a:r>
            <a:r>
              <a:rPr lang="en-US" altLang="zh-CN" sz="2000" dirty="0"/>
              <a:t>S</a:t>
            </a:r>
            <a:r>
              <a:rPr lang="zh-CN" altLang="en-US" sz="2000" dirty="0"/>
              <a:t>中，则</a:t>
            </a:r>
            <a:r>
              <a:rPr lang="en-US" altLang="zh-CN" sz="2000" dirty="0"/>
              <a:t>T</a:t>
            </a:r>
            <a:r>
              <a:rPr lang="zh-CN" altLang="en-US" sz="2000" dirty="0"/>
              <a:t>中部分字符和</a:t>
            </a:r>
            <a:r>
              <a:rPr lang="en-US" altLang="zh-CN" sz="2000" dirty="0"/>
              <a:t>S</a:t>
            </a:r>
            <a:r>
              <a:rPr lang="zh-CN" altLang="en-US" sz="2000" dirty="0"/>
              <a:t>中第</a:t>
            </a:r>
            <a:r>
              <a:rPr lang="en-US" altLang="zh-CN" sz="2000" dirty="0" err="1"/>
              <a:t>len</a:t>
            </a:r>
            <a:r>
              <a:rPr lang="zh-CN" altLang="en-US" sz="2000" dirty="0"/>
              <a:t>个位置之后的字符均被舍弃。</a:t>
            </a:r>
            <a:endParaRPr lang="en-US" sz="2000" dirty="0"/>
          </a:p>
        </p:txBody>
      </p:sp>
    </p:spTree>
    <p:extLst>
      <p:ext uri="{BB962C8B-B14F-4D97-AF65-F5344CB8AC3E}">
        <p14:creationId xmlns:p14="http://schemas.microsoft.com/office/powerpoint/2010/main" val="3728838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lvl="1" eaLnBrk="1" hangingPunct="1">
              <a:buFont typeface="Wingdings" pitchFamily="2" charset="2"/>
              <a:buNone/>
            </a:pPr>
            <a:r>
              <a:rPr lang="zh-CN" altLang="en-US" sz="1800" dirty="0"/>
              <a:t>（</a:t>
            </a:r>
            <a:r>
              <a:rPr lang="en-US" altLang="zh-CN" sz="1800" dirty="0"/>
              <a:t>7</a:t>
            </a:r>
            <a:r>
              <a:rPr lang="zh-CN" altLang="en-US" sz="1800" dirty="0"/>
              <a:t>）删除串</a:t>
            </a:r>
            <a:r>
              <a:rPr lang="en-US" altLang="zh-CN" sz="1800" dirty="0"/>
              <a:t>S</a:t>
            </a:r>
            <a:r>
              <a:rPr lang="zh-CN" altLang="en-US" sz="1800" dirty="0"/>
              <a:t>中</a:t>
            </a:r>
            <a:r>
              <a:rPr lang="en-US" altLang="zh-CN" sz="1800" dirty="0"/>
              <a:t>pos</a:t>
            </a:r>
            <a:r>
              <a:rPr lang="zh-CN" altLang="en-US" sz="1800" dirty="0"/>
              <a:t>开始的</a:t>
            </a:r>
            <a:r>
              <a:rPr lang="en-US" altLang="zh-CN" sz="1800" dirty="0" err="1"/>
              <a:t>len</a:t>
            </a:r>
            <a:r>
              <a:rPr lang="zh-CN" altLang="en-US" sz="1800" dirty="0"/>
              <a:t>个字符。</a:t>
            </a:r>
          </a:p>
          <a:p>
            <a:pPr lvl="1" eaLnBrk="1" hangingPunct="1">
              <a:buFont typeface="Wingdings" pitchFamily="2" charset="2"/>
              <a:buNone/>
            </a:pPr>
            <a:r>
              <a:rPr lang="en-US" altLang="zh-CN" sz="1800" dirty="0"/>
              <a:t>int </a:t>
            </a:r>
            <a:r>
              <a:rPr lang="en-US" altLang="zh-CN" sz="1800" dirty="0" err="1"/>
              <a:t>StrDelete</a:t>
            </a:r>
            <a:r>
              <a:rPr lang="en-US" altLang="zh-CN" sz="1800" dirty="0"/>
              <a:t>(</a:t>
            </a:r>
            <a:r>
              <a:rPr lang="en-US" altLang="zh-CN" sz="1800" dirty="0" err="1"/>
              <a:t>SeqString</a:t>
            </a:r>
            <a:r>
              <a:rPr lang="en-US" altLang="zh-CN" sz="1800" dirty="0"/>
              <a:t> *</a:t>
            </a:r>
            <a:r>
              <a:rPr lang="en-US" altLang="zh-CN" sz="1800" dirty="0" err="1"/>
              <a:t>S,int</a:t>
            </a:r>
            <a:r>
              <a:rPr lang="en-US" altLang="zh-CN" sz="1800" dirty="0"/>
              <a:t> </a:t>
            </a:r>
            <a:r>
              <a:rPr lang="en-US" altLang="zh-CN" sz="1800" dirty="0" err="1"/>
              <a:t>pos,int</a:t>
            </a:r>
            <a:r>
              <a:rPr lang="en-US" altLang="zh-CN" sz="1800" dirty="0"/>
              <a:t> </a:t>
            </a:r>
            <a:r>
              <a:rPr lang="en-US" altLang="zh-CN" sz="1800" dirty="0" err="1"/>
              <a:t>len</a:t>
            </a:r>
            <a:r>
              <a:rPr lang="en-US" altLang="zh-CN" sz="1800" dirty="0"/>
              <a:t>)</a:t>
            </a:r>
          </a:p>
          <a:p>
            <a:pPr lvl="1" eaLnBrk="1" hangingPunct="1">
              <a:buFont typeface="Wingdings" pitchFamily="2" charset="2"/>
              <a:buNone/>
            </a:pPr>
            <a:r>
              <a:rPr lang="en-US" altLang="zh-CN" sz="1800" dirty="0"/>
              <a:t>{</a:t>
            </a:r>
          </a:p>
          <a:p>
            <a:pPr lvl="1" eaLnBrk="1" hangingPunct="1">
              <a:buFont typeface="Wingdings" pitchFamily="2" charset="2"/>
              <a:buNone/>
            </a:pPr>
            <a:r>
              <a:rPr lang="en-US" altLang="zh-CN" sz="1800" dirty="0"/>
              <a:t>     int </a:t>
            </a:r>
            <a:r>
              <a:rPr lang="en-US" altLang="zh-CN" sz="1800" dirty="0" err="1"/>
              <a:t>i</a:t>
            </a:r>
            <a:r>
              <a:rPr lang="en-US" altLang="zh-CN" sz="1800" dirty="0"/>
              <a:t>;</a:t>
            </a:r>
          </a:p>
          <a:p>
            <a:pPr lvl="1" eaLnBrk="1" hangingPunct="1">
              <a:buFont typeface="Wingdings" pitchFamily="2" charset="2"/>
              <a:buNone/>
            </a:pPr>
            <a:r>
              <a:rPr lang="en-US" altLang="zh-CN" sz="1800" dirty="0"/>
              <a:t>     if(pos&lt;0||</a:t>
            </a:r>
            <a:r>
              <a:rPr lang="en-US" altLang="zh-CN" sz="1800" dirty="0" err="1"/>
              <a:t>len</a:t>
            </a:r>
            <a:r>
              <a:rPr lang="en-US" altLang="zh-CN" sz="1800" dirty="0"/>
              <a:t>&lt;0||pos+len-1&gt;S-&gt;length)/*</a:t>
            </a:r>
            <a:r>
              <a:rPr lang="zh-CN" altLang="en-US" sz="1800" dirty="0"/>
              <a:t>如果参数不合法，则返回</a:t>
            </a:r>
            <a:r>
              <a:rPr lang="en-US" altLang="zh-CN" sz="1800" dirty="0"/>
              <a:t>0*/</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删除位置不正确，参数</a:t>
            </a:r>
            <a:r>
              <a:rPr lang="en-US" altLang="zh-CN" sz="1800" dirty="0" err="1"/>
              <a:t>len</a:t>
            </a:r>
            <a:r>
              <a:rPr lang="zh-CN" altLang="en-US" sz="1800" dirty="0"/>
              <a:t>不合法</a:t>
            </a:r>
            <a:r>
              <a:rPr lang="zh-CN" altLang="en-US" sz="1800" dirty="0">
                <a:latin typeface="Times New Roman" panose="02020603050405020304" pitchFamily="18" charset="0"/>
              </a:rPr>
              <a:t>”</a:t>
            </a:r>
            <a:r>
              <a:rPr lang="en-US" altLang="zh-CN" sz="1800" dirty="0"/>
              <a:t>);</a:t>
            </a:r>
          </a:p>
          <a:p>
            <a:pPr lvl="1" eaLnBrk="1" hangingPunct="1">
              <a:buFont typeface="Wingdings" pitchFamily="2" charset="2"/>
              <a:buNone/>
            </a:pPr>
            <a:r>
              <a:rPr lang="en-US" altLang="zh-CN" sz="1800" dirty="0"/>
              <a:t>          return 0;</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else</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          for(</a:t>
            </a:r>
            <a:r>
              <a:rPr lang="en-US" altLang="zh-CN" sz="1800" dirty="0" err="1"/>
              <a:t>i</a:t>
            </a:r>
            <a:r>
              <a:rPr lang="en-US" altLang="zh-CN" sz="1800" dirty="0"/>
              <a:t>=</a:t>
            </a:r>
            <a:r>
              <a:rPr lang="en-US" altLang="zh-CN" sz="1800" dirty="0" err="1"/>
              <a:t>pos+len;i</a:t>
            </a:r>
            <a:r>
              <a:rPr lang="en-US" altLang="zh-CN" sz="1800" dirty="0"/>
              <a:t>&lt;=S-&gt;length-1;i++)	/*</a:t>
            </a:r>
            <a:r>
              <a:rPr lang="zh-CN" altLang="en-US" sz="1800" dirty="0"/>
              <a:t>将串</a:t>
            </a:r>
            <a:r>
              <a:rPr lang="en-US" altLang="zh-CN" sz="1800" dirty="0"/>
              <a:t>S</a:t>
            </a:r>
            <a:r>
              <a:rPr lang="zh-CN" altLang="en-US" sz="1800" dirty="0"/>
              <a:t>的第</a:t>
            </a:r>
            <a:r>
              <a:rPr lang="en-US" altLang="zh-CN" sz="1800" dirty="0"/>
              <a:t>pos</a:t>
            </a:r>
            <a:r>
              <a:rPr lang="zh-CN" altLang="en-US" sz="1800" dirty="0"/>
              <a:t>个位置以后的</a:t>
            </a:r>
            <a:r>
              <a:rPr lang="en-US" altLang="zh-CN" sz="1800" dirty="0" err="1"/>
              <a:t>len</a:t>
            </a:r>
            <a:r>
              <a:rPr lang="zh-CN" altLang="en-US" sz="1800" dirty="0"/>
              <a:t>个字符覆盖掉*</a:t>
            </a:r>
            <a:r>
              <a:rPr lang="en-US" altLang="zh-CN" sz="1800" dirty="0"/>
              <a:t>/</a:t>
            </a:r>
          </a:p>
          <a:p>
            <a:pPr lvl="1" eaLnBrk="1" hangingPunct="1">
              <a:buFont typeface="Wingdings" pitchFamily="2" charset="2"/>
              <a:buNone/>
            </a:pPr>
            <a:r>
              <a:rPr lang="en-US" altLang="zh-CN" sz="1800" dirty="0"/>
              <a:t>              S-&gt;str[</a:t>
            </a:r>
            <a:r>
              <a:rPr lang="en-US" altLang="zh-CN" sz="1800" dirty="0" err="1"/>
              <a:t>i-len</a:t>
            </a:r>
            <a:r>
              <a:rPr lang="en-US" altLang="zh-CN" sz="1800" dirty="0"/>
              <a:t>]=S-&gt;str[</a:t>
            </a:r>
            <a:r>
              <a:rPr lang="en-US" altLang="zh-CN" sz="1800" dirty="0" err="1"/>
              <a:t>i</a:t>
            </a:r>
            <a:r>
              <a:rPr lang="en-US" altLang="zh-CN" sz="1800" dirty="0"/>
              <a:t>];</a:t>
            </a:r>
          </a:p>
          <a:p>
            <a:pPr lvl="1" eaLnBrk="1" hangingPunct="1">
              <a:buFont typeface="Wingdings" pitchFamily="2" charset="2"/>
              <a:buNone/>
            </a:pPr>
            <a:r>
              <a:rPr lang="en-US" altLang="zh-CN" sz="1800" dirty="0"/>
              <a:t>          S-&gt;length=S-&gt;length-</a:t>
            </a:r>
            <a:r>
              <a:rPr lang="en-US" altLang="zh-CN" sz="1800" dirty="0" err="1"/>
              <a:t>len</a:t>
            </a:r>
            <a:r>
              <a:rPr lang="en-US" altLang="zh-CN" sz="1800" dirty="0"/>
              <a:t>; 		/*</a:t>
            </a:r>
            <a:r>
              <a:rPr lang="zh-CN" altLang="en-US" sz="1800" dirty="0"/>
              <a:t>修改串</a:t>
            </a:r>
            <a:r>
              <a:rPr lang="en-US" altLang="zh-CN" sz="1800" dirty="0"/>
              <a:t>S</a:t>
            </a:r>
            <a:r>
              <a:rPr lang="zh-CN" altLang="en-US" sz="1800" dirty="0"/>
              <a:t>的长度*</a:t>
            </a:r>
            <a:r>
              <a:rPr lang="en-US" altLang="zh-CN" sz="1800" dirty="0"/>
              <a:t>/</a:t>
            </a:r>
          </a:p>
          <a:p>
            <a:pPr lvl="1" eaLnBrk="1" hangingPunct="1">
              <a:buFont typeface="Wingdings" pitchFamily="2" charset="2"/>
              <a:buNone/>
            </a:pPr>
            <a:r>
              <a:rPr lang="en-US" altLang="zh-CN" sz="1800" dirty="0"/>
              <a:t>          return 1;</a:t>
            </a:r>
          </a:p>
          <a:p>
            <a:pPr lvl="1" eaLnBrk="1" hangingPunct="1">
              <a:buFont typeface="Wingdings" pitchFamily="2" charset="2"/>
              <a:buNone/>
            </a:pPr>
            <a:r>
              <a:rPr lang="en-US" altLang="zh-CN" sz="1800" dirty="0"/>
              <a:t>     }</a:t>
            </a:r>
          </a:p>
          <a:p>
            <a:pPr lvl="1" eaLnBrk="1" hangingPunct="1">
              <a:buFont typeface="Wingdings" pitchFamily="2" charset="2"/>
              <a:buNone/>
            </a:pPr>
            <a:r>
              <a:rPr lang="en-US" altLang="zh-CN" sz="1800" dirty="0"/>
              <a:t>}</a:t>
            </a:r>
          </a:p>
        </p:txBody>
      </p:sp>
    </p:spTree>
    <p:extLst>
      <p:ext uri="{BB962C8B-B14F-4D97-AF65-F5344CB8AC3E}">
        <p14:creationId xmlns:p14="http://schemas.microsoft.com/office/powerpoint/2010/main" val="3700189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r>
              <a:rPr lang="zh-CN" altLang="en-US" sz="2000" dirty="0"/>
              <a:t>（</a:t>
            </a:r>
            <a:r>
              <a:rPr lang="en-US" altLang="zh-CN" sz="2000" dirty="0"/>
              <a:t>8</a:t>
            </a:r>
            <a:r>
              <a:rPr lang="zh-CN" altLang="en-US" sz="2000" dirty="0"/>
              <a:t>）将串</a:t>
            </a:r>
            <a:r>
              <a:rPr lang="en-US" altLang="zh-CN" sz="2000" dirty="0"/>
              <a:t>S</a:t>
            </a:r>
            <a:r>
              <a:rPr lang="zh-CN" altLang="en-US" sz="2000" dirty="0"/>
              <a:t>连接在串</a:t>
            </a:r>
            <a:r>
              <a:rPr lang="en-US" altLang="zh-CN" sz="2000" dirty="0"/>
              <a:t>T</a:t>
            </a:r>
            <a:r>
              <a:rPr lang="zh-CN" altLang="en-US" sz="2000" dirty="0"/>
              <a:t>的末尾。可分为两种情况：（</a:t>
            </a:r>
            <a:r>
              <a:rPr lang="en-US" altLang="zh-CN" sz="2000" dirty="0"/>
              <a:t>1</a:t>
            </a:r>
            <a:r>
              <a:rPr lang="zh-CN" altLang="en-US" sz="2000" dirty="0"/>
              <a:t>）连接后串长</a:t>
            </a:r>
            <a:r>
              <a:rPr lang="en-US" altLang="zh-CN" sz="2000" dirty="0"/>
              <a:t>T-&gt;</a:t>
            </a:r>
            <a:r>
              <a:rPr lang="en-US" altLang="zh-CN" sz="2000" dirty="0" err="1"/>
              <a:t>length+S.length≤MaxLen</a:t>
            </a:r>
            <a:r>
              <a:rPr lang="zh-CN" altLang="en-US" sz="2000" dirty="0"/>
              <a:t>，则直接将串</a:t>
            </a:r>
            <a:r>
              <a:rPr lang="en-US" altLang="zh-CN" sz="2000" dirty="0"/>
              <a:t>S</a:t>
            </a:r>
            <a:r>
              <a:rPr lang="zh-CN" altLang="en-US" sz="2000" dirty="0"/>
              <a:t>连接在串</a:t>
            </a:r>
            <a:r>
              <a:rPr lang="en-US" altLang="zh-CN" sz="2000" dirty="0"/>
              <a:t>T</a:t>
            </a:r>
            <a:r>
              <a:rPr lang="zh-CN" altLang="en-US" sz="2000" dirty="0"/>
              <a:t>的尾部；（</a:t>
            </a:r>
            <a:r>
              <a:rPr lang="en-US" altLang="zh-CN" sz="2000" dirty="0"/>
              <a:t>2</a:t>
            </a:r>
            <a:r>
              <a:rPr lang="zh-CN" altLang="en-US" sz="2000" dirty="0"/>
              <a:t>）连接后串长</a:t>
            </a:r>
            <a:r>
              <a:rPr lang="en-US" altLang="zh-CN" sz="2000" dirty="0"/>
              <a:t>T-&gt;</a:t>
            </a:r>
            <a:r>
              <a:rPr lang="en-US" altLang="zh-CN" sz="2000" dirty="0" err="1"/>
              <a:t>length+S.length≥MaxLen</a:t>
            </a:r>
            <a:r>
              <a:rPr lang="zh-CN" altLang="en-US" sz="2000" dirty="0"/>
              <a:t>且串</a:t>
            </a:r>
            <a:r>
              <a:rPr lang="en-US" altLang="zh-CN" sz="2000" dirty="0"/>
              <a:t>T</a:t>
            </a:r>
            <a:r>
              <a:rPr lang="zh-CN" altLang="en-US" sz="2000" dirty="0"/>
              <a:t>的长度</a:t>
            </a:r>
            <a:r>
              <a:rPr lang="en-US" altLang="zh-CN" sz="2000" dirty="0"/>
              <a:t>&lt;</a:t>
            </a:r>
            <a:r>
              <a:rPr lang="en-US" altLang="zh-CN" sz="2000" dirty="0" err="1"/>
              <a:t>MaxLen</a:t>
            </a:r>
            <a:r>
              <a:rPr lang="zh-CN" altLang="en-US" sz="2000" dirty="0"/>
              <a:t>，则串</a:t>
            </a:r>
            <a:r>
              <a:rPr lang="en-US" altLang="zh-CN" sz="2000" dirty="0"/>
              <a:t>S</a:t>
            </a:r>
            <a:r>
              <a:rPr lang="zh-CN" altLang="en-US" sz="2000" dirty="0"/>
              <a:t>会有字符丢失。</a:t>
            </a:r>
          </a:p>
          <a:p>
            <a:pPr eaLnBrk="1" hangingPunct="1"/>
            <a:r>
              <a:rPr lang="zh-CN" altLang="en-US" sz="2000" dirty="0"/>
              <a:t>     </a:t>
            </a:r>
            <a:r>
              <a:rPr lang="en-US" altLang="zh-CN" sz="2000" dirty="0"/>
              <a:t>int </a:t>
            </a:r>
            <a:r>
              <a:rPr lang="en-US" altLang="zh-CN" sz="2000" dirty="0" err="1"/>
              <a:t>StrConcat</a:t>
            </a:r>
            <a:r>
              <a:rPr lang="en-US" altLang="zh-CN" sz="2000" dirty="0"/>
              <a:t>(</a:t>
            </a:r>
            <a:r>
              <a:rPr lang="en-US" altLang="zh-CN" sz="2000" dirty="0" err="1"/>
              <a:t>SeqString</a:t>
            </a:r>
            <a:r>
              <a:rPr lang="en-US" altLang="zh-CN" sz="2000" dirty="0"/>
              <a:t> *</a:t>
            </a:r>
            <a:r>
              <a:rPr lang="en-US" altLang="zh-CN" sz="2000" dirty="0" err="1"/>
              <a:t>T,SeqString</a:t>
            </a:r>
            <a:r>
              <a:rPr lang="en-US" altLang="zh-CN" sz="2000" dirty="0"/>
              <a:t> S)</a:t>
            </a:r>
          </a:p>
          <a:p>
            <a:pPr eaLnBrk="1" hangingPunct="1"/>
            <a:r>
              <a:rPr lang="en-US" altLang="zh-CN" sz="2000" dirty="0"/>
              <a:t>    {</a:t>
            </a:r>
          </a:p>
          <a:p>
            <a:pPr eaLnBrk="1" hangingPunct="1"/>
            <a:r>
              <a:rPr lang="en-US" altLang="zh-CN" sz="2000" dirty="0"/>
              <a:t>        /*</a:t>
            </a:r>
            <a:r>
              <a:rPr lang="zh-CN" altLang="en-US" sz="2000" dirty="0"/>
              <a:t>第</a:t>
            </a:r>
            <a:r>
              <a:rPr lang="en-US" altLang="zh-CN" sz="2000" dirty="0"/>
              <a:t>1</a:t>
            </a:r>
            <a:r>
              <a:rPr lang="zh-CN" altLang="en-US" sz="2000" dirty="0"/>
              <a:t>种情况*</a:t>
            </a:r>
            <a:r>
              <a:rPr lang="en-US" altLang="zh-CN" sz="2000" dirty="0"/>
              <a:t>/</a:t>
            </a:r>
          </a:p>
          <a:p>
            <a:pPr eaLnBrk="1" hangingPunct="1"/>
            <a:r>
              <a:rPr lang="en-US" altLang="zh-CN" sz="2000" dirty="0"/>
              <a:t>        if(T-&gt;</a:t>
            </a:r>
            <a:r>
              <a:rPr lang="en-US" altLang="zh-CN" sz="2000" dirty="0" err="1"/>
              <a:t>length+S.length</a:t>
            </a:r>
            <a:r>
              <a:rPr lang="en-US" altLang="zh-CN" sz="2000" dirty="0"/>
              <a:t>&lt;=</a:t>
            </a:r>
            <a:r>
              <a:rPr lang="en-US" altLang="zh-CN" sz="2000" dirty="0" err="1"/>
              <a:t>MaxLen</a:t>
            </a:r>
            <a:r>
              <a:rPr lang="en-US" altLang="zh-CN" sz="2000" dirty="0"/>
              <a:t>)</a:t>
            </a:r>
          </a:p>
          <a:p>
            <a:pPr eaLnBrk="1" hangingPunct="1"/>
            <a:r>
              <a:rPr lang="en-US" altLang="zh-CN" sz="2000" dirty="0"/>
              <a:t>        {</a:t>
            </a:r>
          </a:p>
          <a:p>
            <a:pPr eaLnBrk="1" hangingPunct="1"/>
            <a:r>
              <a:rPr lang="en-US" altLang="zh-CN" sz="2000" dirty="0"/>
              <a:t>             for(</a:t>
            </a:r>
            <a:r>
              <a:rPr lang="en-US" altLang="zh-CN" sz="2000" dirty="0" err="1"/>
              <a:t>i</a:t>
            </a:r>
            <a:r>
              <a:rPr lang="en-US" altLang="zh-CN" sz="2000" dirty="0"/>
              <a:t>=T-&gt;</a:t>
            </a:r>
            <a:r>
              <a:rPr lang="en-US" altLang="zh-CN" sz="2000" dirty="0" err="1"/>
              <a:t>length;i</a:t>
            </a:r>
            <a:r>
              <a:rPr lang="en-US" altLang="zh-CN" sz="2000" dirty="0"/>
              <a:t>&lt;T-&gt;</a:t>
            </a:r>
            <a:r>
              <a:rPr lang="en-US" altLang="zh-CN" sz="2000" dirty="0" err="1"/>
              <a:t>length+S.length;i</a:t>
            </a:r>
            <a:r>
              <a:rPr lang="en-US" altLang="zh-CN" sz="2000" dirty="0"/>
              <a:t>++)	</a:t>
            </a:r>
          </a:p>
          <a:p>
            <a:pPr eaLnBrk="1" hangingPunct="1"/>
            <a:r>
              <a:rPr lang="en-US" altLang="zh-CN" sz="2000" dirty="0"/>
              <a:t>                  T-&gt;str[</a:t>
            </a:r>
            <a:r>
              <a:rPr lang="en-US" altLang="zh-CN" sz="2000" dirty="0" err="1"/>
              <a:t>i</a:t>
            </a:r>
            <a:r>
              <a:rPr lang="en-US" altLang="zh-CN" sz="2000" dirty="0"/>
              <a:t>]=</a:t>
            </a:r>
            <a:r>
              <a:rPr lang="en-US" altLang="zh-CN" sz="2000" dirty="0" err="1"/>
              <a:t>S.str</a:t>
            </a:r>
            <a:r>
              <a:rPr lang="en-US" altLang="zh-CN" sz="2000" dirty="0"/>
              <a:t>[</a:t>
            </a:r>
            <a:r>
              <a:rPr lang="en-US" altLang="zh-CN" sz="2000" dirty="0" err="1"/>
              <a:t>i</a:t>
            </a:r>
            <a:r>
              <a:rPr lang="en-US" altLang="zh-CN" sz="2000" dirty="0"/>
              <a:t>-T-&gt;length];</a:t>
            </a:r>
          </a:p>
          <a:p>
            <a:pPr eaLnBrk="1" hangingPunct="1"/>
            <a:r>
              <a:rPr lang="en-US" altLang="zh-CN" sz="2000" dirty="0"/>
              <a:t>             T-&gt;length=T-&gt;</a:t>
            </a:r>
            <a:r>
              <a:rPr lang="en-US" altLang="zh-CN" sz="2000" dirty="0" err="1"/>
              <a:t>length+S.length</a:t>
            </a:r>
            <a:r>
              <a:rPr lang="en-US" altLang="zh-CN" sz="2000" dirty="0"/>
              <a:t>; 	/*</a:t>
            </a:r>
            <a:r>
              <a:rPr lang="zh-CN" altLang="en-US" sz="2000" dirty="0"/>
              <a:t>修改串</a:t>
            </a:r>
            <a:r>
              <a:rPr lang="en-US" altLang="zh-CN" sz="2000" dirty="0"/>
              <a:t>T</a:t>
            </a:r>
            <a:r>
              <a:rPr lang="zh-CN" altLang="en-US" sz="2000" dirty="0"/>
              <a:t>的长度*</a:t>
            </a:r>
            <a:r>
              <a:rPr lang="en-US" altLang="zh-CN" sz="2000" dirty="0"/>
              <a:t>/</a:t>
            </a:r>
          </a:p>
          <a:p>
            <a:pPr eaLnBrk="1" hangingPunct="1"/>
            <a:r>
              <a:rPr lang="en-US" altLang="zh-CN" sz="2000" dirty="0"/>
              <a:t>             flag=1; 	/*</a:t>
            </a:r>
            <a:r>
              <a:rPr lang="zh-CN" altLang="en-US" sz="2000" dirty="0"/>
              <a:t>修改标志，表示</a:t>
            </a:r>
            <a:r>
              <a:rPr lang="en-US" altLang="zh-CN" sz="2000" dirty="0"/>
              <a:t>S</a:t>
            </a:r>
            <a:r>
              <a:rPr lang="zh-CN" altLang="en-US" sz="2000" dirty="0"/>
              <a:t>完整连接到</a:t>
            </a:r>
            <a:r>
              <a:rPr lang="en-US" altLang="zh-CN" sz="2000" dirty="0"/>
              <a:t>T</a:t>
            </a:r>
            <a:r>
              <a:rPr lang="zh-CN" altLang="en-US" sz="2000" dirty="0"/>
              <a:t>中*</a:t>
            </a:r>
            <a:r>
              <a:rPr lang="en-US" altLang="zh-CN" sz="2000" dirty="0"/>
              <a:t>/</a:t>
            </a:r>
          </a:p>
          <a:p>
            <a:pPr eaLnBrk="1" hangingPunct="1"/>
            <a:r>
              <a:rPr lang="en-US" altLang="zh-CN" sz="2000" dirty="0"/>
              <a:t>          }</a:t>
            </a:r>
          </a:p>
        </p:txBody>
      </p:sp>
    </p:spTree>
    <p:extLst>
      <p:ext uri="{BB962C8B-B14F-4D97-AF65-F5344CB8AC3E}">
        <p14:creationId xmlns:p14="http://schemas.microsoft.com/office/powerpoint/2010/main" val="368956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63569FF-D763-4B29-9D9F-E32BFFD802BC}"/>
              </a:ext>
            </a:extLst>
          </p:cNvPr>
          <p:cNvSpPr/>
          <p:nvPr/>
        </p:nvSpPr>
        <p:spPr bwMode="auto">
          <a:xfrm>
            <a:off x="-20638" y="2233613"/>
            <a:ext cx="9164638" cy="314007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7410" name="标题 2">
            <a:extLst>
              <a:ext uri="{FF2B5EF4-FFF2-40B4-BE49-F238E27FC236}">
                <a16:creationId xmlns:a16="http://schemas.microsoft.com/office/drawing/2014/main" id="{4D3F60AF-D1E7-204F-9972-7CF23F247669}"/>
              </a:ext>
            </a:extLst>
          </p:cNvPr>
          <p:cNvSpPr>
            <a:spLocks noGrp="1" noChangeArrowheads="1"/>
          </p:cNvSpPr>
          <p:nvPr>
            <p:ph type="title"/>
          </p:nvPr>
        </p:nvSpPr>
        <p:spPr/>
        <p:txBody>
          <a:bodyPr/>
          <a:lstStyle/>
          <a:p>
            <a:r>
              <a:rPr lang="zh-CN" altLang="en-US">
                <a:sym typeface="+mn-lt"/>
              </a:rPr>
              <a:t>补充：</a:t>
            </a:r>
            <a:r>
              <a:rPr lang="en-US" altLang="zh-CN">
                <a:sym typeface="+mn-lt"/>
              </a:rPr>
              <a:t>C</a:t>
            </a:r>
            <a:r>
              <a:rPr lang="zh-CN" altLang="en-US">
                <a:sym typeface="+mn-lt"/>
              </a:rPr>
              <a:t>语言中常用的串运算</a:t>
            </a:r>
          </a:p>
        </p:txBody>
      </p:sp>
      <p:sp>
        <p:nvSpPr>
          <p:cNvPr id="17411" name="Rectangle 4">
            <a:extLst>
              <a:ext uri="{FF2B5EF4-FFF2-40B4-BE49-F238E27FC236}">
                <a16:creationId xmlns:a16="http://schemas.microsoft.com/office/drawing/2014/main" id="{14CEE306-9BB4-9644-BFEA-861504F822FD}"/>
              </a:ext>
            </a:extLst>
          </p:cNvPr>
          <p:cNvSpPr>
            <a:spLocks noChangeArrowheads="1"/>
          </p:cNvSpPr>
          <p:nvPr/>
        </p:nvSpPr>
        <p:spPr bwMode="auto">
          <a:xfrm>
            <a:off x="180975" y="2233613"/>
            <a:ext cx="7367588"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r>
              <a:rPr lang="zh-CN" altLang="en-US" sz="2800" b="0">
                <a:ea typeface="楷体_GB2312" pitchFamily="49" charset="-122"/>
                <a:sym typeface="+mn-lt"/>
              </a:rPr>
              <a:t>串比较，</a:t>
            </a:r>
            <a:r>
              <a:rPr lang="en-US" altLang="zh-CN" sz="2800" b="0">
                <a:ea typeface="楷体_GB2312" pitchFamily="49" charset="-122"/>
                <a:sym typeface="+mn-lt"/>
              </a:rPr>
              <a:t>strcmp(char s1,char s2) </a:t>
            </a:r>
          </a:p>
          <a:p>
            <a:pPr eaLnBrk="1" hangingPunct="1"/>
            <a:r>
              <a:rPr lang="zh-CN" altLang="en-US" sz="2800" b="0">
                <a:ea typeface="楷体_GB2312" pitchFamily="49" charset="-122"/>
                <a:sym typeface="+mn-lt"/>
              </a:rPr>
              <a:t>串复制，</a:t>
            </a:r>
            <a:r>
              <a:rPr lang="en-US" altLang="zh-CN" sz="2800" b="0">
                <a:ea typeface="楷体_GB2312" pitchFamily="49" charset="-122"/>
                <a:sym typeface="+mn-lt"/>
              </a:rPr>
              <a:t>strcpy(char to,char from)</a:t>
            </a:r>
          </a:p>
          <a:p>
            <a:pPr eaLnBrk="1" hangingPunct="1"/>
            <a:r>
              <a:rPr lang="zh-CN" altLang="en-US" sz="2800" b="0">
                <a:ea typeface="楷体_GB2312" pitchFamily="49" charset="-122"/>
                <a:sym typeface="+mn-lt"/>
              </a:rPr>
              <a:t>串连接，</a:t>
            </a:r>
            <a:r>
              <a:rPr lang="en-US" altLang="zh-CN" sz="2800" b="0">
                <a:ea typeface="楷体_GB2312" pitchFamily="49" charset="-122"/>
                <a:sym typeface="+mn-lt"/>
              </a:rPr>
              <a:t>strcat(char to,char from) </a:t>
            </a:r>
          </a:p>
          <a:p>
            <a:pPr eaLnBrk="1" hangingPunct="1"/>
            <a:r>
              <a:rPr lang="zh-CN" altLang="en-US" sz="2800" b="0">
                <a:ea typeface="楷体_GB2312" pitchFamily="49" charset="-122"/>
                <a:sym typeface="+mn-lt"/>
              </a:rPr>
              <a:t>求串长，</a:t>
            </a:r>
            <a:r>
              <a:rPr lang="en-US" altLang="zh-CN" sz="2800" b="0">
                <a:ea typeface="楷体_GB2312" pitchFamily="49" charset="-122"/>
                <a:sym typeface="+mn-lt"/>
              </a:rPr>
              <a:t>strlen(char s) </a:t>
            </a:r>
          </a:p>
          <a:p>
            <a:pPr eaLnBrk="1" hangingPunct="1"/>
            <a:r>
              <a:rPr lang="en-US" altLang="zh-CN" sz="2800" b="0">
                <a:ea typeface="楷体_GB2312" pitchFamily="49" charset="-122"/>
                <a:sym typeface="+mn-lt"/>
              </a:rPr>
              <a:t>    ……</a:t>
            </a:r>
          </a:p>
        </p:txBody>
      </p:sp>
      <p:sp>
        <p:nvSpPr>
          <p:cNvPr id="7172" name="Rectangle 5">
            <a:extLst>
              <a:ext uri="{FF2B5EF4-FFF2-40B4-BE49-F238E27FC236}">
                <a16:creationId xmlns:a16="http://schemas.microsoft.com/office/drawing/2014/main" id="{BC4CA5A8-B2FD-455B-B87A-CCD66D0EC24B}"/>
              </a:ext>
            </a:extLst>
          </p:cNvPr>
          <p:cNvSpPr>
            <a:spLocks noChangeArrowheads="1"/>
          </p:cNvSpPr>
          <p:nvPr/>
        </p:nvSpPr>
        <p:spPr bwMode="auto">
          <a:xfrm>
            <a:off x="-20638" y="1443038"/>
            <a:ext cx="5888038" cy="523875"/>
          </a:xfrm>
          <a:prstGeom prst="rect">
            <a:avLst/>
          </a:prstGeom>
          <a:solidFill>
            <a:schemeClr val="accent1">
              <a:lumMod val="60000"/>
              <a:lumOff val="4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defRPr/>
            </a:pPr>
            <a:r>
              <a:rPr lang="zh-CN" altLang="en-US" sz="2800" b="0">
                <a:solidFill>
                  <a:schemeClr val="bg1"/>
                </a:solidFill>
                <a:ea typeface="楷体_GB2312"/>
                <a:cs typeface="楷体_GB2312"/>
                <a:sym typeface="+mn-lt"/>
              </a:rPr>
              <a:t>  调用标准库函数 </a:t>
            </a:r>
            <a:r>
              <a:rPr lang="en-US" altLang="zh-CN" sz="2800" b="0">
                <a:solidFill>
                  <a:schemeClr val="bg1"/>
                </a:solidFill>
                <a:ea typeface="楷体_GB2312"/>
                <a:cs typeface="楷体_GB2312"/>
                <a:sym typeface="+mn-lt"/>
              </a:rPr>
              <a:t>#include&lt;string.h&gt;</a:t>
            </a:r>
          </a:p>
        </p:txBody>
      </p:sp>
      <p:sp>
        <p:nvSpPr>
          <p:cNvPr id="10" name="Shape 26">
            <a:extLst>
              <a:ext uri="{FF2B5EF4-FFF2-40B4-BE49-F238E27FC236}">
                <a16:creationId xmlns:a16="http://schemas.microsoft.com/office/drawing/2014/main" id="{980B3876-C0A7-4DB0-AA5F-45F3C7F52C1D}"/>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3" name="Content Placeholder 2">
            <a:extLst>
              <a:ext uri="{FF2B5EF4-FFF2-40B4-BE49-F238E27FC236}">
                <a16:creationId xmlns:a16="http://schemas.microsoft.com/office/drawing/2014/main" id="{C54C1E58-F17F-5447-ABF6-F7F45732082A}"/>
              </a:ext>
            </a:extLst>
          </p:cNvPr>
          <p:cNvSpPr>
            <a:spLocks noGrp="1"/>
          </p:cNvSpPr>
          <p:nvPr>
            <p:ph idx="1"/>
          </p:nvPr>
        </p:nvSpPr>
        <p:spPr/>
        <p:txBody>
          <a:bodyPr/>
          <a:lstStyle/>
          <a:p>
            <a:pPr eaLnBrk="1" hangingPunct="1">
              <a:lnSpc>
                <a:spcPct val="140000"/>
              </a:lnSpc>
            </a:pPr>
            <a:r>
              <a:rPr lang="en-US" altLang="zh-CN" sz="2200" dirty="0"/>
              <a:t> /*</a:t>
            </a:r>
            <a:r>
              <a:rPr lang="zh-CN" altLang="en-US" sz="2200" dirty="0"/>
              <a:t>第</a:t>
            </a:r>
            <a:r>
              <a:rPr lang="en-US" altLang="zh-CN" sz="2200" dirty="0"/>
              <a:t>2</a:t>
            </a:r>
            <a:r>
              <a:rPr lang="zh-CN" altLang="en-US" sz="2200" dirty="0"/>
              <a:t>种情况*</a:t>
            </a:r>
            <a:r>
              <a:rPr lang="en-US" altLang="zh-CN" sz="2200" dirty="0"/>
              <a:t>/</a:t>
            </a:r>
          </a:p>
          <a:p>
            <a:pPr eaLnBrk="1" hangingPunct="1">
              <a:lnSpc>
                <a:spcPct val="140000"/>
              </a:lnSpc>
            </a:pPr>
            <a:r>
              <a:rPr lang="en-US" altLang="zh-CN" sz="2200" dirty="0"/>
              <a:t>    else if(T-&gt;length&lt;</a:t>
            </a:r>
            <a:r>
              <a:rPr lang="en-US" altLang="zh-CN" sz="2200" dirty="0" err="1"/>
              <a:t>MaxLen</a:t>
            </a:r>
            <a:r>
              <a:rPr lang="en-US" altLang="zh-CN" sz="2200" dirty="0"/>
              <a:t>)</a:t>
            </a:r>
          </a:p>
          <a:p>
            <a:pPr eaLnBrk="1" hangingPunct="1">
              <a:lnSpc>
                <a:spcPct val="140000"/>
              </a:lnSpc>
            </a:pPr>
            <a:r>
              <a:rPr lang="en-US" altLang="zh-CN" sz="2200" dirty="0"/>
              <a:t>   {</a:t>
            </a:r>
          </a:p>
          <a:p>
            <a:pPr eaLnBrk="1" hangingPunct="1">
              <a:lnSpc>
                <a:spcPct val="140000"/>
              </a:lnSpc>
            </a:pPr>
            <a:r>
              <a:rPr lang="en-US" altLang="zh-CN" sz="2200" dirty="0"/>
              <a:t>         for(</a:t>
            </a:r>
            <a:r>
              <a:rPr lang="en-US" altLang="zh-CN" sz="2200" dirty="0" err="1"/>
              <a:t>i</a:t>
            </a:r>
            <a:r>
              <a:rPr lang="en-US" altLang="zh-CN" sz="2200" dirty="0"/>
              <a:t>=T-&gt;</a:t>
            </a:r>
            <a:r>
              <a:rPr lang="en-US" altLang="zh-CN" sz="2200" dirty="0" err="1"/>
              <a:t>length;i</a:t>
            </a:r>
            <a:r>
              <a:rPr lang="en-US" altLang="zh-CN" sz="2200" dirty="0"/>
              <a:t>&lt;</a:t>
            </a:r>
            <a:r>
              <a:rPr lang="en-US" altLang="zh-CN" sz="2200" dirty="0" err="1"/>
              <a:t>MaxLen;i</a:t>
            </a:r>
            <a:r>
              <a:rPr lang="en-US" altLang="zh-CN" sz="2200" dirty="0"/>
              <a:t>++)	/*</a:t>
            </a:r>
            <a:r>
              <a:rPr lang="zh-CN" altLang="en-US" sz="2200" dirty="0"/>
              <a:t>将串</a:t>
            </a:r>
            <a:r>
              <a:rPr lang="en-US" altLang="zh-CN" sz="2200" dirty="0"/>
              <a:t>S</a:t>
            </a:r>
            <a:r>
              <a:rPr lang="zh-CN" altLang="en-US" sz="2200" dirty="0"/>
              <a:t>部分连接在</a:t>
            </a:r>
            <a:r>
              <a:rPr lang="en-US" altLang="zh-CN" sz="2200" dirty="0"/>
              <a:t>T</a:t>
            </a:r>
            <a:r>
              <a:rPr lang="zh-CN" altLang="en-US" sz="2200" dirty="0"/>
              <a:t>的末尾*</a:t>
            </a:r>
            <a:r>
              <a:rPr lang="en-US" altLang="zh-CN" sz="2200" dirty="0"/>
              <a:t>/</a:t>
            </a:r>
          </a:p>
          <a:p>
            <a:pPr eaLnBrk="1" hangingPunct="1">
              <a:lnSpc>
                <a:spcPct val="140000"/>
              </a:lnSpc>
            </a:pPr>
            <a:r>
              <a:rPr lang="en-US" altLang="zh-CN" sz="2200" dirty="0"/>
              <a:t>             T-&gt;str[</a:t>
            </a:r>
            <a:r>
              <a:rPr lang="en-US" altLang="zh-CN" sz="2200" dirty="0" err="1"/>
              <a:t>i</a:t>
            </a:r>
            <a:r>
              <a:rPr lang="en-US" altLang="zh-CN" sz="2200" dirty="0"/>
              <a:t>]=</a:t>
            </a:r>
            <a:r>
              <a:rPr lang="en-US" altLang="zh-CN" sz="2200" dirty="0" err="1"/>
              <a:t>S.str</a:t>
            </a:r>
            <a:r>
              <a:rPr lang="en-US" altLang="zh-CN" sz="2200" dirty="0"/>
              <a:t>[</a:t>
            </a:r>
            <a:r>
              <a:rPr lang="en-US" altLang="zh-CN" sz="2200" dirty="0" err="1"/>
              <a:t>i</a:t>
            </a:r>
            <a:r>
              <a:rPr lang="en-US" altLang="zh-CN" sz="2200" dirty="0"/>
              <a:t>-T-&gt;length];</a:t>
            </a:r>
          </a:p>
          <a:p>
            <a:pPr eaLnBrk="1" hangingPunct="1">
              <a:lnSpc>
                <a:spcPct val="140000"/>
              </a:lnSpc>
            </a:pPr>
            <a:r>
              <a:rPr lang="en-US" altLang="zh-CN" sz="2200" dirty="0"/>
              <a:t>         T-&gt;length=</a:t>
            </a:r>
            <a:r>
              <a:rPr lang="en-US" altLang="zh-CN" sz="2200" dirty="0" err="1"/>
              <a:t>MaxLen</a:t>
            </a:r>
            <a:r>
              <a:rPr lang="en-US" altLang="zh-CN" sz="2200" dirty="0"/>
              <a:t>; 		 /*</a:t>
            </a:r>
            <a:r>
              <a:rPr lang="zh-CN" altLang="en-US" sz="2200" dirty="0"/>
              <a:t>修改串</a:t>
            </a:r>
            <a:r>
              <a:rPr lang="en-US" altLang="zh-CN" sz="2200" dirty="0"/>
              <a:t>T</a:t>
            </a:r>
            <a:r>
              <a:rPr lang="zh-CN" altLang="en-US" sz="2200" dirty="0"/>
              <a:t>的长度*</a:t>
            </a:r>
            <a:r>
              <a:rPr lang="en-US" altLang="zh-CN" sz="2200" dirty="0"/>
              <a:t>/</a:t>
            </a:r>
          </a:p>
          <a:p>
            <a:pPr eaLnBrk="1" hangingPunct="1">
              <a:lnSpc>
                <a:spcPct val="140000"/>
              </a:lnSpc>
            </a:pPr>
            <a:r>
              <a:rPr lang="en-US" altLang="zh-CN" sz="2200" dirty="0"/>
              <a:t>         flag=0; 		/*</a:t>
            </a:r>
            <a:r>
              <a:rPr lang="zh-CN" altLang="en-US" sz="2200" dirty="0"/>
              <a:t>修改标志，表示</a:t>
            </a:r>
            <a:r>
              <a:rPr lang="en-US" altLang="zh-CN" sz="2200" dirty="0"/>
              <a:t>S</a:t>
            </a:r>
            <a:r>
              <a:rPr lang="zh-CN" altLang="en-US" sz="2200" dirty="0"/>
              <a:t>部分被连接在</a:t>
            </a:r>
            <a:r>
              <a:rPr lang="en-US" altLang="zh-CN" sz="2200" dirty="0"/>
              <a:t>T</a:t>
            </a:r>
            <a:r>
              <a:rPr lang="zh-CN" altLang="en-US" sz="2200" dirty="0"/>
              <a:t>中*</a:t>
            </a:r>
            <a:r>
              <a:rPr lang="en-US" altLang="zh-CN" sz="2200" dirty="0"/>
              <a:t>/</a:t>
            </a:r>
          </a:p>
          <a:p>
            <a:pPr eaLnBrk="1" hangingPunct="1">
              <a:lnSpc>
                <a:spcPct val="140000"/>
              </a:lnSpc>
            </a:pPr>
            <a:r>
              <a:rPr lang="en-US" altLang="zh-CN" sz="2200" dirty="0"/>
              <a:t>    }</a:t>
            </a:r>
          </a:p>
          <a:p>
            <a:pPr eaLnBrk="1" hangingPunct="1">
              <a:lnSpc>
                <a:spcPct val="140000"/>
              </a:lnSpc>
            </a:pPr>
            <a:r>
              <a:rPr lang="en-US" altLang="zh-CN" sz="2200" dirty="0"/>
              <a:t>     return flag;</a:t>
            </a:r>
          </a:p>
          <a:p>
            <a:pPr eaLnBrk="1" hangingPunct="1">
              <a:lnSpc>
                <a:spcPct val="140000"/>
              </a:lnSpc>
            </a:pPr>
            <a:r>
              <a:rPr lang="en-US" altLang="zh-CN" sz="2200" dirty="0"/>
              <a:t>}</a:t>
            </a:r>
          </a:p>
        </p:txBody>
      </p:sp>
    </p:spTree>
    <p:extLst>
      <p:ext uri="{BB962C8B-B14F-4D97-AF65-F5344CB8AC3E}">
        <p14:creationId xmlns:p14="http://schemas.microsoft.com/office/powerpoint/2010/main" val="685363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a:latin typeface="隶书" pitchFamily="49" charset="-122"/>
                <a:ea typeface="隶书" pitchFamily="49" charset="-122"/>
              </a:rPr>
              <a:t>顺序串的基本运算</a:t>
            </a:r>
            <a:endParaRPr lang="en-US"/>
          </a:p>
        </p:txBody>
      </p:sp>
      <p:sp>
        <p:nvSpPr>
          <p:cNvPr id="5" name="Rectangle 3">
            <a:extLst>
              <a:ext uri="{FF2B5EF4-FFF2-40B4-BE49-F238E27FC236}">
                <a16:creationId xmlns:a16="http://schemas.microsoft.com/office/drawing/2014/main" id="{F386A4AC-5F25-284C-8B6E-03D3ABC1F7FB}"/>
              </a:ext>
            </a:extLst>
          </p:cNvPr>
          <p:cNvSpPr txBox="1">
            <a:spLocks noChangeArrowheads="1"/>
          </p:cNvSpPr>
          <p:nvPr/>
        </p:nvSpPr>
        <p:spPr bwMode="auto">
          <a:xfrm>
            <a:off x="473561" y="1086095"/>
            <a:ext cx="8064500" cy="532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lvl="1" eaLnBrk="1" hangingPunct="1">
              <a:lnSpc>
                <a:spcPct val="140000"/>
              </a:lnSpc>
              <a:buFont typeface="Wingdings" pitchFamily="2" charset="2"/>
              <a:buNone/>
            </a:pPr>
            <a:r>
              <a:rPr lang="zh-CN" altLang="zh-CN" sz="2000" b="0" kern="0"/>
              <a:t>（</a:t>
            </a:r>
            <a:r>
              <a:rPr lang="en-US" altLang="zh-CN" sz="2000" b="0" kern="0"/>
              <a:t>10</a:t>
            </a:r>
            <a:r>
              <a:rPr lang="zh-CN" altLang="zh-CN" sz="2000" b="0" kern="0"/>
              <a:t>）串的替换操作。如果串</a:t>
            </a:r>
            <a:r>
              <a:rPr lang="en-US" altLang="zh-CN" sz="2000" b="0" kern="0"/>
              <a:t>S</a:t>
            </a:r>
            <a:r>
              <a:rPr lang="zh-CN" altLang="zh-CN" sz="2000" b="0" kern="0"/>
              <a:t>中存在子串</a:t>
            </a:r>
            <a:r>
              <a:rPr lang="en-US" altLang="zh-CN" sz="2000" b="0" kern="0"/>
              <a:t>T</a:t>
            </a:r>
            <a:r>
              <a:rPr lang="zh-CN" altLang="zh-CN" sz="2000" b="0" kern="0"/>
              <a:t>，则用</a:t>
            </a:r>
            <a:r>
              <a:rPr lang="en-US" altLang="zh-CN" sz="2000" b="0" kern="0"/>
              <a:t>V</a:t>
            </a:r>
            <a:r>
              <a:rPr lang="zh-CN" altLang="zh-CN" sz="2000" b="0" kern="0"/>
              <a:t>替换串</a:t>
            </a:r>
            <a:r>
              <a:rPr lang="en-US" altLang="zh-CN" sz="2000" b="0" kern="0"/>
              <a:t>S</a:t>
            </a:r>
            <a:r>
              <a:rPr lang="zh-CN" altLang="zh-CN" sz="2000" b="0" kern="0"/>
              <a:t>中的所有子串</a:t>
            </a:r>
            <a:r>
              <a:rPr lang="en-US" altLang="zh-CN" sz="2000" b="0" kern="0"/>
              <a:t>T</a:t>
            </a:r>
            <a:r>
              <a:rPr lang="zh-CN" altLang="zh-CN" sz="2000" b="0" kern="0"/>
              <a:t>。替换操作成功，返回</a:t>
            </a:r>
            <a:r>
              <a:rPr lang="en-US" altLang="zh-CN" sz="2000" b="0" kern="0"/>
              <a:t>1</a:t>
            </a:r>
            <a:r>
              <a:rPr lang="zh-CN" altLang="zh-CN" sz="2000" b="0" kern="0"/>
              <a:t>；否则，返回</a:t>
            </a:r>
            <a:r>
              <a:rPr lang="en-US" altLang="zh-CN" sz="2000" b="0" kern="0"/>
              <a:t>0</a:t>
            </a:r>
            <a:r>
              <a:rPr lang="zh-CN" altLang="zh-CN" sz="2000" b="0" kern="0"/>
              <a:t>。具体替换实现：利用定位操作在串</a:t>
            </a:r>
            <a:r>
              <a:rPr lang="en-US" altLang="zh-CN" sz="2000" b="0" kern="0"/>
              <a:t>S</a:t>
            </a:r>
            <a:r>
              <a:rPr lang="zh-CN" altLang="zh-CN" sz="2000" b="0" kern="0"/>
              <a:t>中找到串</a:t>
            </a:r>
            <a:r>
              <a:rPr lang="en-US" altLang="zh-CN" sz="2000" b="0" kern="0"/>
              <a:t>T</a:t>
            </a:r>
            <a:r>
              <a:rPr lang="zh-CN" altLang="zh-CN" sz="2000" b="0" kern="0"/>
              <a:t>的位置，然后在串</a:t>
            </a:r>
            <a:r>
              <a:rPr lang="en-US" altLang="zh-CN" sz="2000" b="0" kern="0"/>
              <a:t>S</a:t>
            </a:r>
            <a:r>
              <a:rPr lang="zh-CN" altLang="zh-CN" sz="2000" b="0" kern="0"/>
              <a:t>中将子串</a:t>
            </a:r>
            <a:r>
              <a:rPr lang="en-US" altLang="zh-CN" sz="2000" b="0" kern="0"/>
              <a:t>T</a:t>
            </a:r>
            <a:r>
              <a:rPr lang="zh-CN" altLang="zh-CN" sz="2000" b="0" kern="0"/>
              <a:t>删除，最后在删除的位置将串</a:t>
            </a:r>
            <a:r>
              <a:rPr lang="en-US" altLang="zh-CN" sz="2000" b="0" kern="0"/>
              <a:t>V</a:t>
            </a:r>
            <a:r>
              <a:rPr lang="zh-CN" altLang="zh-CN" sz="2000" b="0" kern="0"/>
              <a:t>插入到</a:t>
            </a:r>
            <a:r>
              <a:rPr lang="en-US" altLang="zh-CN" sz="2000" b="0" kern="0"/>
              <a:t>S</a:t>
            </a:r>
            <a:r>
              <a:rPr lang="zh-CN" altLang="zh-CN" sz="2000" b="0" kern="0"/>
              <a:t>中，并修改串</a:t>
            </a:r>
            <a:r>
              <a:rPr lang="en-US" altLang="zh-CN" sz="2000" b="0" kern="0"/>
              <a:t>S</a:t>
            </a:r>
            <a:r>
              <a:rPr lang="zh-CN" altLang="zh-CN" sz="2000" b="0" kern="0"/>
              <a:t>的长度。重复执行以上操作，直到串</a:t>
            </a:r>
            <a:r>
              <a:rPr lang="en-US" altLang="zh-CN" sz="2000" b="0" kern="0"/>
              <a:t>S</a:t>
            </a:r>
            <a:r>
              <a:rPr lang="zh-CN" altLang="zh-CN" sz="2000" b="0" kern="0"/>
              <a:t>中所有子串</a:t>
            </a:r>
            <a:r>
              <a:rPr lang="en-US" altLang="zh-CN" sz="2000" b="0" kern="0"/>
              <a:t>T</a:t>
            </a:r>
            <a:r>
              <a:rPr lang="zh-CN" altLang="zh-CN" sz="2000" b="0" kern="0"/>
              <a:t>被</a:t>
            </a:r>
            <a:r>
              <a:rPr lang="en-US" altLang="zh-CN" sz="2000" b="0" kern="0"/>
              <a:t>V</a:t>
            </a:r>
            <a:r>
              <a:rPr lang="zh-CN" altLang="zh-CN" sz="2000" b="0" kern="0"/>
              <a:t>替换。如图所示。</a:t>
            </a:r>
            <a:endParaRPr lang="zh-CN" altLang="zh-CN" sz="2000" b="0" kern="0" dirty="0"/>
          </a:p>
        </p:txBody>
      </p:sp>
      <p:graphicFrame>
        <p:nvGraphicFramePr>
          <p:cNvPr id="6" name="对象 2">
            <a:extLst>
              <a:ext uri="{FF2B5EF4-FFF2-40B4-BE49-F238E27FC236}">
                <a16:creationId xmlns:a16="http://schemas.microsoft.com/office/drawing/2014/main" id="{D1B5B8D8-688F-C542-8A80-85B025E174C9}"/>
              </a:ext>
            </a:extLst>
          </p:cNvPr>
          <p:cNvGraphicFramePr>
            <a:graphicFrameLocks noChangeAspect="1"/>
          </p:cNvGraphicFramePr>
          <p:nvPr>
            <p:extLst>
              <p:ext uri="{D42A27DB-BD31-4B8C-83A1-F6EECF244321}">
                <p14:modId xmlns:p14="http://schemas.microsoft.com/office/powerpoint/2010/main" val="2432672431"/>
              </p:ext>
            </p:extLst>
          </p:nvPr>
        </p:nvGraphicFramePr>
        <p:xfrm>
          <a:off x="250219" y="3429000"/>
          <a:ext cx="8511183" cy="3038810"/>
        </p:xfrm>
        <a:graphic>
          <a:graphicData uri="http://schemas.openxmlformats.org/presentationml/2006/ole">
            <mc:AlternateContent xmlns:mc="http://schemas.openxmlformats.org/markup-compatibility/2006">
              <mc:Choice xmlns:v="urn:schemas-microsoft-com:vml" Requires="v">
                <p:oleObj spid="_x0000_s126029" name="Visio" r:id="rId3" imgW="5359400" imgH="1930400" progId="Visio.Drawing.11">
                  <p:embed/>
                </p:oleObj>
              </mc:Choice>
              <mc:Fallback>
                <p:oleObj name="Visio" r:id="rId3" imgW="5359400" imgH="1930400" progId="Visio.Drawing.11">
                  <p:embed/>
                  <p:pic>
                    <p:nvPicPr>
                      <p:cNvPr id="29701" name="对象 2">
                        <a:extLst>
                          <a:ext uri="{FF2B5EF4-FFF2-40B4-BE49-F238E27FC236}">
                            <a16:creationId xmlns:a16="http://schemas.microsoft.com/office/drawing/2014/main" id="{EC136C02-DBD4-104A-9FD0-66AC836E9C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219" y="3429000"/>
                        <a:ext cx="8511183" cy="303881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90519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3539-CAD6-E944-A451-25ABB36A7F78}"/>
              </a:ext>
            </a:extLst>
          </p:cNvPr>
          <p:cNvSpPr>
            <a:spLocks noGrp="1"/>
          </p:cNvSpPr>
          <p:nvPr>
            <p:ph type="title"/>
          </p:nvPr>
        </p:nvSpPr>
        <p:spPr/>
        <p:txBody>
          <a:bodyPr/>
          <a:lstStyle/>
          <a:p>
            <a:r>
              <a:rPr lang="zh-CN" altLang="en-US" b="0" dirty="0">
                <a:latin typeface="隶书" pitchFamily="49" charset="-122"/>
                <a:ea typeface="隶书" pitchFamily="49" charset="-122"/>
              </a:rPr>
              <a:t>顺序串的基本运算</a:t>
            </a:r>
            <a:endParaRPr lang="en-US" dirty="0"/>
          </a:p>
        </p:txBody>
      </p:sp>
      <p:sp>
        <p:nvSpPr>
          <p:cNvPr id="3" name="Rectangle 2">
            <a:extLst>
              <a:ext uri="{FF2B5EF4-FFF2-40B4-BE49-F238E27FC236}">
                <a16:creationId xmlns:a16="http://schemas.microsoft.com/office/drawing/2014/main" id="{0DF1B300-3F4A-2342-B4D4-63EFE71EA7EF}"/>
              </a:ext>
            </a:extLst>
          </p:cNvPr>
          <p:cNvSpPr/>
          <p:nvPr/>
        </p:nvSpPr>
        <p:spPr>
          <a:xfrm>
            <a:off x="467544" y="1052735"/>
            <a:ext cx="8496944" cy="5324535"/>
          </a:xfrm>
          <a:prstGeom prst="rect">
            <a:avLst/>
          </a:prstGeom>
        </p:spPr>
        <p:txBody>
          <a:bodyPr wrap="square">
            <a:spAutoFit/>
          </a:bodyPr>
          <a:lstStyle/>
          <a:p>
            <a:pPr eaLnBrk="1" hangingPunct="1"/>
            <a:r>
              <a:rPr lang="en-US" altLang="zh-CN" sz="2000" b="0" dirty="0"/>
              <a:t>int </a:t>
            </a:r>
            <a:r>
              <a:rPr lang="en-US" altLang="zh-CN" sz="2000" b="0" dirty="0" err="1"/>
              <a:t>StrReplace</a:t>
            </a:r>
            <a:r>
              <a:rPr lang="en-US" altLang="zh-CN" sz="2000" b="0" dirty="0"/>
              <a:t>(</a:t>
            </a:r>
            <a:r>
              <a:rPr lang="en-US" altLang="zh-CN" sz="2000" b="0" dirty="0" err="1"/>
              <a:t>SeqString</a:t>
            </a:r>
            <a:r>
              <a:rPr lang="en-US" altLang="zh-CN" sz="2000" b="0" dirty="0"/>
              <a:t> *</a:t>
            </a:r>
            <a:r>
              <a:rPr lang="en-US" altLang="zh-CN" sz="2000" b="0" dirty="0" err="1"/>
              <a:t>S,SeqString</a:t>
            </a:r>
            <a:r>
              <a:rPr lang="en-US" altLang="zh-CN" sz="2000" b="0" dirty="0"/>
              <a:t> </a:t>
            </a:r>
            <a:r>
              <a:rPr lang="en-US" altLang="zh-CN" sz="2000" b="0" dirty="0" err="1"/>
              <a:t>T,SeqString</a:t>
            </a:r>
            <a:r>
              <a:rPr lang="en-US" altLang="zh-CN" sz="2000" b="0" dirty="0"/>
              <a:t> V)</a:t>
            </a:r>
            <a:endParaRPr lang="zh-CN" altLang="zh-CN" sz="2000" b="0" dirty="0"/>
          </a:p>
          <a:p>
            <a:pPr eaLnBrk="1" hangingPunct="1"/>
            <a:r>
              <a:rPr lang="en-US" altLang="zh-CN" sz="2000" b="0" dirty="0"/>
              <a:t>/*</a:t>
            </a:r>
            <a:r>
              <a:rPr lang="zh-CN" altLang="zh-CN" sz="2000" b="0" dirty="0"/>
              <a:t>将串</a:t>
            </a:r>
            <a:r>
              <a:rPr lang="en-US" altLang="zh-CN" sz="2000" b="0" dirty="0"/>
              <a:t>S</a:t>
            </a:r>
            <a:r>
              <a:rPr lang="zh-CN" altLang="zh-CN" sz="2000" b="0" dirty="0"/>
              <a:t>中的所有子串</a:t>
            </a:r>
            <a:r>
              <a:rPr lang="en-US" altLang="zh-CN" sz="2000" b="0" dirty="0"/>
              <a:t>T</a:t>
            </a:r>
            <a:r>
              <a:rPr lang="zh-CN" altLang="zh-CN" sz="2000" b="0" dirty="0"/>
              <a:t>用</a:t>
            </a:r>
            <a:r>
              <a:rPr lang="en-US" altLang="zh-CN" sz="2000" b="0" dirty="0"/>
              <a:t>V</a:t>
            </a:r>
            <a:r>
              <a:rPr lang="zh-CN" altLang="zh-CN" sz="2000" b="0" dirty="0"/>
              <a:t>替换</a:t>
            </a:r>
            <a:r>
              <a:rPr lang="en-US" altLang="zh-CN" sz="2000" b="0" dirty="0"/>
              <a:t>*/</a:t>
            </a:r>
            <a:endParaRPr lang="zh-CN" altLang="zh-CN" sz="2000" b="0" dirty="0"/>
          </a:p>
          <a:p>
            <a:pPr eaLnBrk="1" hangingPunct="1"/>
            <a:r>
              <a:rPr lang="en-US" altLang="zh-CN" sz="2000" b="0" dirty="0"/>
              <a:t>{  int </a:t>
            </a:r>
            <a:r>
              <a:rPr lang="en-US" altLang="zh-CN" sz="2000" b="0" dirty="0" err="1"/>
              <a:t>i</a:t>
            </a:r>
            <a:r>
              <a:rPr lang="en-US" altLang="zh-CN" sz="2000" b="0" dirty="0"/>
              <a:t>=0;  int flag;</a:t>
            </a:r>
            <a:endParaRPr lang="zh-CN" altLang="zh-CN" sz="2000" b="0" dirty="0"/>
          </a:p>
          <a:p>
            <a:pPr eaLnBrk="1" hangingPunct="1"/>
            <a:r>
              <a:rPr lang="en-US" altLang="zh-CN" sz="2000" b="0" dirty="0"/>
              <a:t>    if(</a:t>
            </a:r>
            <a:r>
              <a:rPr lang="en-US" altLang="zh-CN" sz="2000" b="0" dirty="0" err="1"/>
              <a:t>StrEmpty</a:t>
            </a:r>
            <a:r>
              <a:rPr lang="en-US" altLang="zh-CN" sz="2000" b="0" dirty="0"/>
              <a:t>(T)) 	/*</a:t>
            </a:r>
            <a:r>
              <a:rPr lang="zh-CN" altLang="zh-CN" sz="2000" b="0" dirty="0"/>
              <a:t>如果</a:t>
            </a:r>
            <a:r>
              <a:rPr lang="en-US" altLang="zh-CN" sz="2000" b="0" dirty="0"/>
              <a:t>T</a:t>
            </a:r>
            <a:r>
              <a:rPr lang="zh-CN" altLang="zh-CN" sz="2000" b="0" dirty="0"/>
              <a:t>是空串，返回</a:t>
            </a:r>
            <a:r>
              <a:rPr lang="en-US" altLang="zh-CN" sz="2000" b="0" dirty="0"/>
              <a:t>0*/</a:t>
            </a:r>
            <a:endParaRPr lang="zh-CN" altLang="zh-CN" sz="2000" b="0" dirty="0"/>
          </a:p>
          <a:p>
            <a:pPr eaLnBrk="1" hangingPunct="1"/>
            <a:r>
              <a:rPr lang="en-US" altLang="zh-CN" sz="2000" b="0" dirty="0"/>
              <a:t>        return 0;</a:t>
            </a:r>
            <a:endParaRPr lang="zh-CN" altLang="zh-CN" sz="2000" b="0" dirty="0"/>
          </a:p>
          <a:p>
            <a:pPr eaLnBrk="1" hangingPunct="1"/>
            <a:r>
              <a:rPr lang="en-US" altLang="zh-CN" sz="2000" b="0" dirty="0"/>
              <a:t>    do { </a:t>
            </a:r>
            <a:r>
              <a:rPr lang="en-US" altLang="zh-CN" sz="2000" b="0" dirty="0" err="1"/>
              <a:t>i</a:t>
            </a:r>
            <a:r>
              <a:rPr lang="en-US" altLang="zh-CN" sz="2000" b="0" dirty="0"/>
              <a:t>=</a:t>
            </a:r>
            <a:r>
              <a:rPr lang="en-US" altLang="zh-CN" sz="2000" b="0" dirty="0" err="1"/>
              <a:t>StrIndex</a:t>
            </a:r>
            <a:r>
              <a:rPr lang="en-US" altLang="zh-CN" sz="2000" b="0" dirty="0"/>
              <a:t>(*</a:t>
            </a:r>
            <a:r>
              <a:rPr lang="en-US" altLang="zh-CN" sz="2000" b="0" dirty="0" err="1"/>
              <a:t>S,i,T</a:t>
            </a:r>
            <a:r>
              <a:rPr lang="en-US" altLang="zh-CN" sz="2000" b="0" dirty="0"/>
              <a:t>); /*</a:t>
            </a:r>
            <a:r>
              <a:rPr lang="zh-CN" altLang="zh-CN" sz="2000" b="0" dirty="0"/>
              <a:t>在串</a:t>
            </a:r>
            <a:r>
              <a:rPr lang="en-US" altLang="zh-CN" sz="2000" b="0" dirty="0"/>
              <a:t>S</a:t>
            </a:r>
            <a:r>
              <a:rPr lang="zh-CN" altLang="zh-CN" sz="2000" b="0" dirty="0"/>
              <a:t>中查找</a:t>
            </a:r>
            <a:r>
              <a:rPr lang="en-US" altLang="zh-CN" sz="2000" b="0" dirty="0"/>
              <a:t>T</a:t>
            </a:r>
            <a:r>
              <a:rPr lang="zh-CN" altLang="zh-CN" sz="2000" b="0" dirty="0"/>
              <a:t>的位置</a:t>
            </a:r>
            <a:r>
              <a:rPr lang="en-US" altLang="zh-CN" sz="2000" b="0" dirty="0"/>
              <a:t>*/</a:t>
            </a:r>
            <a:endParaRPr lang="zh-CN" altLang="zh-CN" sz="2000" b="0" dirty="0"/>
          </a:p>
          <a:p>
            <a:pPr eaLnBrk="1" hangingPunct="1"/>
            <a:r>
              <a:rPr lang="en-US" altLang="zh-CN" sz="2000" b="0" dirty="0"/>
              <a:t>      if(</a:t>
            </a:r>
            <a:r>
              <a:rPr lang="en-US" altLang="zh-CN" sz="2000" b="0" dirty="0" err="1"/>
              <a:t>i</a:t>
            </a:r>
            <a:r>
              <a:rPr lang="en-US" altLang="zh-CN" sz="2000" b="0" dirty="0"/>
              <a:t>)</a:t>
            </a:r>
            <a:endParaRPr lang="zh-CN" altLang="zh-CN" sz="2000" b="0" dirty="0"/>
          </a:p>
          <a:p>
            <a:pPr eaLnBrk="1" hangingPunct="1"/>
            <a:r>
              <a:rPr lang="en-US" altLang="zh-CN" sz="2000" b="0" dirty="0"/>
              <a:t>      {   </a:t>
            </a:r>
            <a:r>
              <a:rPr lang="en-US" altLang="zh-CN" sz="2000" b="0" dirty="0" err="1"/>
              <a:t>StrDelete</a:t>
            </a:r>
            <a:r>
              <a:rPr lang="en-US" altLang="zh-CN" sz="2000" b="0" dirty="0"/>
              <a:t>(</a:t>
            </a:r>
            <a:r>
              <a:rPr lang="en-US" altLang="zh-CN" sz="2000" b="0" dirty="0" err="1"/>
              <a:t>S,i,StrLength</a:t>
            </a:r>
            <a:r>
              <a:rPr lang="en-US" altLang="zh-CN" sz="2000" b="0" dirty="0"/>
              <a:t>(T));	/*</a:t>
            </a:r>
            <a:r>
              <a:rPr lang="zh-CN" altLang="zh-CN" sz="2000" b="0" dirty="0"/>
              <a:t>如找到子串</a:t>
            </a:r>
            <a:r>
              <a:rPr lang="en-US" altLang="zh-CN" sz="2000" b="0" dirty="0"/>
              <a:t>T</a:t>
            </a:r>
            <a:r>
              <a:rPr lang="zh-CN" altLang="zh-CN" sz="2000" b="0" dirty="0"/>
              <a:t>，将</a:t>
            </a:r>
            <a:r>
              <a:rPr lang="en-US" altLang="zh-CN" sz="2000" b="0" dirty="0"/>
              <a:t>S</a:t>
            </a:r>
            <a:r>
              <a:rPr lang="zh-CN" altLang="zh-CN" sz="2000" b="0" dirty="0"/>
              <a:t>中的串</a:t>
            </a:r>
            <a:r>
              <a:rPr lang="en-US" altLang="zh-CN" sz="2000" b="0" dirty="0"/>
              <a:t>T</a:t>
            </a:r>
            <a:r>
              <a:rPr lang="zh-CN" altLang="zh-CN" sz="2000" b="0" dirty="0"/>
              <a:t>删除</a:t>
            </a:r>
            <a:r>
              <a:rPr lang="en-US" altLang="zh-CN" sz="2000" b="0" dirty="0"/>
              <a:t>*/</a:t>
            </a:r>
            <a:endParaRPr lang="zh-CN" altLang="zh-CN" sz="2000" b="0" dirty="0"/>
          </a:p>
          <a:p>
            <a:pPr eaLnBrk="1" hangingPunct="1"/>
            <a:r>
              <a:rPr lang="en-US" altLang="zh-CN" sz="2000" b="0" dirty="0"/>
              <a:t>        flag=</a:t>
            </a:r>
            <a:r>
              <a:rPr lang="en-US" altLang="zh-CN" sz="2000" b="0" dirty="0" err="1"/>
              <a:t>StrInsert</a:t>
            </a:r>
            <a:r>
              <a:rPr lang="en-US" altLang="zh-CN" sz="2000" b="0" dirty="0"/>
              <a:t>(</a:t>
            </a:r>
            <a:r>
              <a:rPr lang="en-US" altLang="zh-CN" sz="2000" b="0" dirty="0" err="1"/>
              <a:t>S,i,V</a:t>
            </a:r>
            <a:r>
              <a:rPr lang="en-US" altLang="zh-CN" sz="2000" b="0" dirty="0"/>
              <a:t>);/*</a:t>
            </a:r>
            <a:r>
              <a:rPr lang="zh-CN" altLang="zh-CN" sz="2000" b="0" dirty="0"/>
              <a:t>将子串</a:t>
            </a:r>
            <a:r>
              <a:rPr lang="en-US" altLang="zh-CN" sz="2000" b="0" dirty="0"/>
              <a:t>V</a:t>
            </a:r>
            <a:r>
              <a:rPr lang="zh-CN" altLang="zh-CN" sz="2000" b="0" dirty="0"/>
              <a:t>插入到原来删除</a:t>
            </a:r>
            <a:r>
              <a:rPr lang="en-US" altLang="zh-CN" sz="2000" b="0" dirty="0"/>
              <a:t>T</a:t>
            </a:r>
            <a:r>
              <a:rPr lang="zh-CN" altLang="zh-CN" sz="2000" b="0" dirty="0"/>
              <a:t>的位置</a:t>
            </a:r>
            <a:r>
              <a:rPr lang="en-US" altLang="zh-CN" sz="2000" b="0" dirty="0"/>
              <a:t>*/</a:t>
            </a:r>
            <a:endParaRPr lang="zh-CN" altLang="zh-CN" sz="2000" b="0" dirty="0"/>
          </a:p>
          <a:p>
            <a:pPr eaLnBrk="1" hangingPunct="1"/>
            <a:r>
              <a:rPr lang="en-US" altLang="zh-CN" sz="2000" b="0" dirty="0"/>
              <a:t>        if(!flag)			/*</a:t>
            </a:r>
            <a:r>
              <a:rPr lang="zh-CN" altLang="zh-CN" sz="2000" b="0" dirty="0"/>
              <a:t>如果没有插入成功，则返回</a:t>
            </a:r>
            <a:r>
              <a:rPr lang="en-US" altLang="zh-CN" sz="2000" b="0" dirty="0"/>
              <a:t>0*/</a:t>
            </a:r>
            <a:endParaRPr lang="zh-CN" altLang="zh-CN" sz="2000" b="0" dirty="0"/>
          </a:p>
          <a:p>
            <a:pPr eaLnBrk="1" hangingPunct="1"/>
            <a:r>
              <a:rPr lang="en-US" altLang="zh-CN" sz="2000" b="0" dirty="0"/>
              <a:t>            return 0;</a:t>
            </a:r>
            <a:endParaRPr lang="zh-CN" altLang="zh-CN" sz="2000" b="0" dirty="0"/>
          </a:p>
          <a:p>
            <a:pPr eaLnBrk="1" hangingPunct="1"/>
            <a:r>
              <a:rPr lang="en-US" altLang="zh-CN" sz="2000" b="0" dirty="0"/>
              <a:t>        </a:t>
            </a:r>
            <a:r>
              <a:rPr lang="en-US" altLang="zh-CN" sz="2000" b="0" dirty="0" err="1"/>
              <a:t>i</a:t>
            </a:r>
            <a:r>
              <a:rPr lang="en-US" altLang="zh-CN" sz="2000" b="0" dirty="0"/>
              <a:t>+=</a:t>
            </a:r>
            <a:r>
              <a:rPr lang="en-US" altLang="zh-CN" sz="2000" b="0" dirty="0" err="1"/>
              <a:t>StrLength</a:t>
            </a:r>
            <a:r>
              <a:rPr lang="en-US" altLang="zh-CN" sz="2000" b="0" dirty="0"/>
              <a:t>(V); /*</a:t>
            </a:r>
            <a:r>
              <a:rPr lang="zh-CN" altLang="zh-CN" sz="2000" b="0" dirty="0"/>
              <a:t>跳过子串</a:t>
            </a:r>
            <a:r>
              <a:rPr lang="en-US" altLang="zh-CN" sz="2000" b="0" dirty="0"/>
              <a:t>V</a:t>
            </a:r>
            <a:r>
              <a:rPr lang="zh-CN" altLang="zh-CN" sz="2000" b="0" dirty="0"/>
              <a:t>长度个字符，继续查找</a:t>
            </a:r>
            <a:r>
              <a:rPr lang="en-US" altLang="zh-CN" sz="2000" b="0" dirty="0"/>
              <a:t>T*/</a:t>
            </a:r>
            <a:endParaRPr lang="zh-CN" altLang="zh-CN" sz="2000" b="0" dirty="0"/>
          </a:p>
          <a:p>
            <a:pPr eaLnBrk="1" hangingPunct="1"/>
            <a:r>
              <a:rPr lang="en-US" altLang="zh-CN" sz="2000" b="0" dirty="0"/>
              <a:t>      }</a:t>
            </a:r>
            <a:endParaRPr lang="zh-CN" altLang="zh-CN" sz="2000" b="0" dirty="0"/>
          </a:p>
          <a:p>
            <a:pPr eaLnBrk="1" hangingPunct="1"/>
            <a:r>
              <a:rPr lang="en-US" altLang="zh-CN" sz="2000" b="0" dirty="0"/>
              <a:t>    }while(</a:t>
            </a:r>
            <a:r>
              <a:rPr lang="en-US" altLang="zh-CN" sz="2000" b="0" dirty="0" err="1"/>
              <a:t>i</a:t>
            </a:r>
            <a:r>
              <a:rPr lang="en-US" altLang="zh-CN" sz="2000" b="0" dirty="0"/>
              <a:t>);</a:t>
            </a:r>
            <a:endParaRPr lang="zh-CN" altLang="zh-CN" sz="2000" b="0" dirty="0"/>
          </a:p>
          <a:p>
            <a:pPr eaLnBrk="1" hangingPunct="1"/>
            <a:r>
              <a:rPr lang="en-US" altLang="zh-CN" sz="2000" b="0" dirty="0"/>
              <a:t>    return 1;</a:t>
            </a:r>
            <a:endParaRPr lang="zh-CN" altLang="zh-CN" sz="2000" b="0" dirty="0"/>
          </a:p>
          <a:p>
            <a:pPr eaLnBrk="1" hangingPunct="1"/>
            <a:r>
              <a:rPr lang="en-US" altLang="zh-CN" sz="2000" b="0" dirty="0"/>
              <a:t>}</a:t>
            </a:r>
            <a:endParaRPr lang="zh-CN" altLang="zh-CN" sz="2000" b="0" dirty="0"/>
          </a:p>
          <a:p>
            <a:pPr eaLnBrk="1" hangingPunct="1"/>
            <a:r>
              <a:rPr lang="en-US" altLang="zh-CN" sz="2000" b="0" dirty="0"/>
              <a:t>  </a:t>
            </a:r>
            <a:endParaRPr lang="zh-CN" altLang="en-US" sz="2000" b="0" dirty="0"/>
          </a:p>
        </p:txBody>
      </p:sp>
    </p:spTree>
    <p:extLst>
      <p:ext uri="{BB962C8B-B14F-4D97-AF65-F5344CB8AC3E}">
        <p14:creationId xmlns:p14="http://schemas.microsoft.com/office/powerpoint/2010/main" val="40150988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zh-CN" altLang="en-US" sz="2800" dirty="0"/>
              <a:t> </a:t>
            </a:r>
            <a:r>
              <a:rPr lang="en-US" altLang="zh-CN" sz="2800" dirty="0"/>
              <a:t>1.</a:t>
            </a:r>
            <a:r>
              <a:rPr lang="zh-CN" altLang="en-US" sz="2800" dirty="0"/>
              <a:t>堆分配的存储结构</a:t>
            </a:r>
            <a:endParaRPr lang="en-US" altLang="zh-CN" sz="2800" dirty="0"/>
          </a:p>
          <a:p>
            <a:pPr eaLnBrk="1" hangingPunct="1">
              <a:lnSpc>
                <a:spcPct val="140000"/>
              </a:lnSpc>
            </a:pPr>
            <a:r>
              <a:rPr lang="en-US" altLang="zh-CN" dirty="0"/>
              <a:t>      </a:t>
            </a:r>
            <a:r>
              <a:rPr lang="zh-CN" altLang="en-US" dirty="0"/>
              <a:t>采用堆分配存储表示的串称为堆串。在</a:t>
            </a:r>
            <a:r>
              <a:rPr lang="en-US" altLang="zh-CN" dirty="0"/>
              <a:t>C</a:t>
            </a:r>
            <a:r>
              <a:rPr lang="zh-CN" altLang="en-US" dirty="0"/>
              <a:t>语言中，由函数</a:t>
            </a:r>
            <a:r>
              <a:rPr lang="en-US" altLang="zh-CN" dirty="0"/>
              <a:t>malloc</a:t>
            </a:r>
            <a:r>
              <a:rPr lang="zh-CN" altLang="en-US" dirty="0"/>
              <a:t>和</a:t>
            </a:r>
            <a:r>
              <a:rPr lang="en-US" altLang="zh-CN" dirty="0"/>
              <a:t>free</a:t>
            </a:r>
            <a:r>
              <a:rPr lang="zh-CN" altLang="en-US" dirty="0"/>
              <a:t>管理堆的存储空间。</a:t>
            </a:r>
          </a:p>
          <a:p>
            <a:pPr eaLnBrk="1" hangingPunct="1">
              <a:lnSpc>
                <a:spcPct val="140000"/>
              </a:lnSpc>
            </a:pPr>
            <a:r>
              <a:rPr lang="zh-CN" altLang="en-US" dirty="0"/>
              <a:t>       堆串的类型定义如下：</a:t>
            </a:r>
          </a:p>
          <a:p>
            <a:pPr eaLnBrk="1" hangingPunct="1">
              <a:lnSpc>
                <a:spcPct val="140000"/>
              </a:lnSpc>
            </a:pPr>
            <a:r>
              <a:rPr lang="zh-CN" altLang="en-US" dirty="0"/>
              <a:t>       </a:t>
            </a:r>
            <a:r>
              <a:rPr lang="en-US" altLang="zh-CN" dirty="0"/>
              <a:t>typedef struct</a:t>
            </a:r>
          </a:p>
          <a:p>
            <a:pPr eaLnBrk="1" hangingPunct="1">
              <a:lnSpc>
                <a:spcPct val="140000"/>
              </a:lnSpc>
            </a:pPr>
            <a:r>
              <a:rPr lang="en-US" altLang="zh-CN" dirty="0"/>
              <a:t>      {</a:t>
            </a:r>
          </a:p>
          <a:p>
            <a:pPr eaLnBrk="1" hangingPunct="1">
              <a:lnSpc>
                <a:spcPct val="140000"/>
              </a:lnSpc>
            </a:pPr>
            <a:r>
              <a:rPr lang="en-US" altLang="zh-CN" dirty="0"/>
              <a:t>           char *str;</a:t>
            </a:r>
          </a:p>
          <a:p>
            <a:pPr eaLnBrk="1" hangingPunct="1">
              <a:lnSpc>
                <a:spcPct val="140000"/>
              </a:lnSpc>
            </a:pPr>
            <a:r>
              <a:rPr lang="en-US" altLang="zh-CN" dirty="0"/>
              <a:t>           int length;</a:t>
            </a:r>
          </a:p>
          <a:p>
            <a:pPr eaLnBrk="1" hangingPunct="1">
              <a:lnSpc>
                <a:spcPct val="140000"/>
              </a:lnSpc>
            </a:pPr>
            <a:r>
              <a:rPr lang="en-US" altLang="zh-CN" dirty="0"/>
              <a:t>      }</a:t>
            </a:r>
            <a:r>
              <a:rPr lang="en-US" altLang="zh-CN" dirty="0" err="1"/>
              <a:t>HeapString</a:t>
            </a:r>
            <a:r>
              <a:rPr lang="en-US" altLang="zh-CN" dirty="0"/>
              <a:t>;</a:t>
            </a:r>
          </a:p>
          <a:p>
            <a:pPr eaLnBrk="1" hangingPunct="1">
              <a:lnSpc>
                <a:spcPct val="140000"/>
              </a:lnSpc>
            </a:pPr>
            <a:r>
              <a:rPr lang="en-US" altLang="zh-CN" dirty="0"/>
              <a:t>      </a:t>
            </a:r>
            <a:r>
              <a:rPr lang="zh-CN" altLang="en-US" dirty="0"/>
              <a:t>其中，</a:t>
            </a:r>
            <a:r>
              <a:rPr lang="en-US" altLang="zh-CN" dirty="0"/>
              <a:t>str</a:t>
            </a:r>
            <a:r>
              <a:rPr lang="zh-CN" altLang="en-US" dirty="0"/>
              <a:t>是指向堆串的起始地址的指针，</a:t>
            </a:r>
            <a:r>
              <a:rPr lang="en-US" altLang="zh-CN" dirty="0"/>
              <a:t>length</a:t>
            </a:r>
            <a:r>
              <a:rPr lang="zh-CN" altLang="en-US" dirty="0"/>
              <a:t>表示堆串的长度。</a:t>
            </a:r>
            <a:endParaRPr lang="en-US" dirty="0"/>
          </a:p>
        </p:txBody>
      </p:sp>
    </p:spTree>
    <p:extLst>
      <p:ext uri="{BB962C8B-B14F-4D97-AF65-F5344CB8AC3E}">
        <p14:creationId xmlns:p14="http://schemas.microsoft.com/office/powerpoint/2010/main" val="2393945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2600" dirty="0">
                <a:latin typeface="隶书" pitchFamily="49" charset="-122"/>
                <a:ea typeface="隶书" pitchFamily="49" charset="-122"/>
              </a:rPr>
              <a:t>2. </a:t>
            </a:r>
            <a:r>
              <a:rPr lang="zh-CN" altLang="en-US" sz="2600" dirty="0">
                <a:latin typeface="隶书" pitchFamily="49" charset="-122"/>
                <a:ea typeface="隶书" pitchFamily="49" charset="-122"/>
              </a:rPr>
              <a:t>堆串的基本运算</a:t>
            </a:r>
          </a:p>
          <a:p>
            <a:pPr eaLnBrk="1" hangingPunct="1">
              <a:lnSpc>
                <a:spcPct val="140000"/>
              </a:lnSpc>
            </a:pPr>
            <a:r>
              <a:rPr lang="zh-CN" altLang="en-US" sz="2600" dirty="0"/>
              <a:t>（</a:t>
            </a:r>
            <a:r>
              <a:rPr lang="en-US" altLang="zh-CN" sz="2600" dirty="0"/>
              <a:t>1</a:t>
            </a:r>
            <a:r>
              <a:rPr lang="zh-CN" altLang="en-US" sz="2600" dirty="0"/>
              <a:t>）初始化堆串。</a:t>
            </a:r>
          </a:p>
          <a:p>
            <a:pPr eaLnBrk="1" hangingPunct="1">
              <a:lnSpc>
                <a:spcPct val="140000"/>
              </a:lnSpc>
            </a:pPr>
            <a:r>
              <a:rPr lang="zh-CN" altLang="en-US" sz="2600" dirty="0"/>
              <a:t>   </a:t>
            </a:r>
            <a:r>
              <a:rPr lang="en-US" altLang="zh-CN" sz="2600" dirty="0" err="1"/>
              <a:t>InitString</a:t>
            </a:r>
            <a:r>
              <a:rPr lang="en-US" altLang="zh-CN" sz="2600" dirty="0"/>
              <a:t>(</a:t>
            </a:r>
            <a:r>
              <a:rPr lang="en-US" altLang="zh-CN" sz="2600" dirty="0" err="1"/>
              <a:t>HeapString</a:t>
            </a:r>
            <a:r>
              <a:rPr lang="en-US" altLang="zh-CN" sz="2600" dirty="0"/>
              <a:t> *S)</a:t>
            </a:r>
          </a:p>
          <a:p>
            <a:pPr eaLnBrk="1" hangingPunct="1">
              <a:lnSpc>
                <a:spcPct val="140000"/>
              </a:lnSpc>
            </a:pPr>
            <a:r>
              <a:rPr lang="en-US" altLang="zh-CN" sz="2600" dirty="0"/>
              <a:t>   /*</a:t>
            </a:r>
            <a:r>
              <a:rPr lang="zh-CN" altLang="en-US" sz="2600" dirty="0"/>
              <a:t>串的初始化操作*</a:t>
            </a:r>
            <a:r>
              <a:rPr lang="en-US" altLang="zh-CN" sz="2600" dirty="0"/>
              <a:t>/</a:t>
            </a:r>
          </a:p>
          <a:p>
            <a:pPr eaLnBrk="1" hangingPunct="1">
              <a:lnSpc>
                <a:spcPct val="140000"/>
              </a:lnSpc>
            </a:pPr>
            <a:r>
              <a:rPr lang="en-US" altLang="zh-CN" sz="2600" dirty="0"/>
              <a:t>  {</a:t>
            </a:r>
          </a:p>
          <a:p>
            <a:pPr eaLnBrk="1" hangingPunct="1">
              <a:lnSpc>
                <a:spcPct val="140000"/>
              </a:lnSpc>
            </a:pPr>
            <a:r>
              <a:rPr lang="en-US" altLang="zh-CN" sz="2600" dirty="0"/>
              <a:t>	  S-&gt;length=0; 			/*</a:t>
            </a:r>
            <a:r>
              <a:rPr lang="zh-CN" altLang="en-US" sz="2600" dirty="0"/>
              <a:t>将串的长度置为</a:t>
            </a:r>
            <a:r>
              <a:rPr lang="en-US" altLang="zh-CN" sz="2600" dirty="0"/>
              <a:t>0*/</a:t>
            </a:r>
          </a:p>
          <a:p>
            <a:pPr eaLnBrk="1" hangingPunct="1">
              <a:lnSpc>
                <a:spcPct val="140000"/>
              </a:lnSpc>
            </a:pPr>
            <a:r>
              <a:rPr lang="en-US" altLang="zh-CN" sz="2600" dirty="0"/>
              <a:t>	  S-&gt;str='\0'; 			/*</a:t>
            </a:r>
            <a:r>
              <a:rPr lang="zh-CN" altLang="en-US" sz="2600" dirty="0"/>
              <a:t>将串置的值为空*</a:t>
            </a:r>
            <a:r>
              <a:rPr lang="en-US" altLang="zh-CN" sz="2600" dirty="0"/>
              <a:t>/</a:t>
            </a:r>
          </a:p>
          <a:p>
            <a:pPr eaLnBrk="1" hangingPunct="1">
              <a:lnSpc>
                <a:spcPct val="140000"/>
              </a:lnSpc>
            </a:pPr>
            <a:r>
              <a:rPr lang="en-US" altLang="zh-CN" sz="2600" dirty="0"/>
              <a:t>  }</a:t>
            </a:r>
          </a:p>
        </p:txBody>
      </p:sp>
    </p:spTree>
    <p:extLst>
      <p:ext uri="{BB962C8B-B14F-4D97-AF65-F5344CB8AC3E}">
        <p14:creationId xmlns:p14="http://schemas.microsoft.com/office/powerpoint/2010/main" val="509096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80000"/>
              </a:lnSpc>
            </a:pPr>
            <a:r>
              <a:rPr lang="zh-CN" altLang="en-US" sz="1800" dirty="0"/>
              <a:t>（</a:t>
            </a:r>
            <a:r>
              <a:rPr lang="en-US" altLang="zh-CN" sz="1800" dirty="0"/>
              <a:t>2</a:t>
            </a:r>
            <a:r>
              <a:rPr lang="zh-CN" altLang="en-US" sz="1800" dirty="0"/>
              <a:t>）将字符串</a:t>
            </a:r>
            <a:r>
              <a:rPr lang="en-US" altLang="zh-CN" sz="1800" dirty="0" err="1"/>
              <a:t>cstr</a:t>
            </a:r>
            <a:r>
              <a:rPr lang="zh-CN" altLang="en-US" sz="1800" dirty="0"/>
              <a:t>中的字符赋给串</a:t>
            </a:r>
            <a:r>
              <a:rPr lang="en-US" altLang="zh-CN" sz="1800" dirty="0"/>
              <a:t>S</a:t>
            </a:r>
            <a:r>
              <a:rPr lang="zh-CN" altLang="en-US" sz="1800" dirty="0"/>
              <a:t>。</a:t>
            </a:r>
          </a:p>
          <a:p>
            <a:pPr eaLnBrk="1" hangingPunct="1">
              <a:lnSpc>
                <a:spcPct val="80000"/>
              </a:lnSpc>
            </a:pPr>
            <a:r>
              <a:rPr lang="zh-CN" altLang="en-US" sz="1800" dirty="0"/>
              <a:t>  </a:t>
            </a:r>
            <a:r>
              <a:rPr lang="en-US" altLang="zh-CN" sz="1800" dirty="0"/>
              <a:t>void </a:t>
            </a:r>
            <a:r>
              <a:rPr lang="en-US" altLang="zh-CN" sz="1800" dirty="0" err="1"/>
              <a:t>StrAssign</a:t>
            </a:r>
            <a:r>
              <a:rPr lang="en-US" altLang="zh-CN" sz="1800" dirty="0"/>
              <a:t>(</a:t>
            </a:r>
            <a:r>
              <a:rPr lang="en-US" altLang="zh-CN" sz="1800" dirty="0" err="1"/>
              <a:t>HeapString</a:t>
            </a:r>
            <a:r>
              <a:rPr lang="en-US" altLang="zh-CN" sz="1800" dirty="0"/>
              <a:t> *</a:t>
            </a:r>
            <a:r>
              <a:rPr lang="en-US" altLang="zh-CN" sz="1800" dirty="0" err="1"/>
              <a:t>S,char</a:t>
            </a:r>
            <a:r>
              <a:rPr lang="en-US" altLang="zh-CN" sz="1800" dirty="0"/>
              <a:t> </a:t>
            </a:r>
            <a:r>
              <a:rPr lang="en-US" altLang="zh-CN" sz="1800" dirty="0" err="1"/>
              <a:t>cstr</a:t>
            </a:r>
            <a:r>
              <a:rPr lang="en-US" altLang="zh-CN" sz="1800" dirty="0"/>
              <a:t>[]) </a:t>
            </a:r>
          </a:p>
          <a:p>
            <a:pPr eaLnBrk="1" hangingPunct="1">
              <a:lnSpc>
                <a:spcPct val="80000"/>
              </a:lnSpc>
            </a:pPr>
            <a:r>
              <a:rPr lang="en-US" altLang="zh-CN" sz="1800" dirty="0"/>
              <a:t> {</a:t>
            </a:r>
          </a:p>
          <a:p>
            <a:pPr eaLnBrk="1" hangingPunct="1">
              <a:lnSpc>
                <a:spcPct val="80000"/>
              </a:lnSpc>
            </a:pPr>
            <a:r>
              <a:rPr lang="en-US" altLang="zh-CN" sz="1800" dirty="0"/>
              <a:t>      int </a:t>
            </a:r>
            <a:r>
              <a:rPr lang="en-US" altLang="zh-CN" sz="1800" dirty="0" err="1"/>
              <a:t>i</a:t>
            </a:r>
            <a:r>
              <a:rPr lang="en-US" altLang="zh-CN" sz="1800" dirty="0"/>
              <a:t>=0,len;</a:t>
            </a:r>
          </a:p>
          <a:p>
            <a:pPr eaLnBrk="1" hangingPunct="1">
              <a:lnSpc>
                <a:spcPct val="80000"/>
              </a:lnSpc>
            </a:pPr>
            <a:r>
              <a:rPr lang="en-US" altLang="zh-CN" sz="1800" dirty="0"/>
              <a:t>      if(S-&gt;str)</a:t>
            </a:r>
          </a:p>
          <a:p>
            <a:pPr eaLnBrk="1" hangingPunct="1">
              <a:lnSpc>
                <a:spcPct val="80000"/>
              </a:lnSpc>
            </a:pPr>
            <a:r>
              <a:rPr lang="en-US" altLang="zh-CN" sz="1800" dirty="0"/>
              <a:t>          free(S-&gt;str);</a:t>
            </a:r>
          </a:p>
          <a:p>
            <a:pPr eaLnBrk="1" hangingPunct="1">
              <a:lnSpc>
                <a:spcPct val="80000"/>
              </a:lnSpc>
            </a:pPr>
            <a:r>
              <a:rPr lang="en-US" altLang="zh-CN" sz="1800" dirty="0"/>
              <a:t>      for(</a:t>
            </a:r>
            <a:r>
              <a:rPr lang="en-US" altLang="zh-CN" sz="1800" dirty="0" err="1"/>
              <a:t>i</a:t>
            </a:r>
            <a:r>
              <a:rPr lang="en-US" altLang="zh-CN" sz="1800" dirty="0"/>
              <a:t>=0;cstr[</a:t>
            </a:r>
            <a:r>
              <a:rPr lang="en-US" altLang="zh-CN" sz="1800" dirty="0" err="1"/>
              <a:t>i</a:t>
            </a:r>
            <a:r>
              <a:rPr lang="en-US" altLang="zh-CN" sz="1800" dirty="0"/>
              <a:t>]!=</a:t>
            </a:r>
            <a:r>
              <a:rPr lang="en-US" altLang="zh-CN" sz="1800" dirty="0">
                <a:latin typeface="Times New Roman" panose="02020603050405020304" pitchFamily="18" charset="0"/>
              </a:rPr>
              <a:t>’</a:t>
            </a:r>
            <a:r>
              <a:rPr lang="en-US" altLang="zh-CN" sz="1800" dirty="0"/>
              <a:t>\0</a:t>
            </a:r>
            <a:r>
              <a:rPr lang="en-US" altLang="zh-CN" sz="1800" dirty="0">
                <a:latin typeface="Times New Roman" panose="02020603050405020304" pitchFamily="18" charset="0"/>
              </a:rPr>
              <a:t>’</a:t>
            </a:r>
            <a:r>
              <a:rPr lang="en-US" altLang="zh-CN" sz="1800" dirty="0"/>
              <a:t>;i++);	/*</a:t>
            </a:r>
            <a:r>
              <a:rPr lang="zh-CN" altLang="en-US" sz="1800" dirty="0"/>
              <a:t>求</a:t>
            </a:r>
            <a:r>
              <a:rPr lang="en-US" altLang="zh-CN" sz="1800" dirty="0" err="1"/>
              <a:t>cstr</a:t>
            </a:r>
            <a:r>
              <a:rPr lang="zh-CN" altLang="en-US" sz="1800" dirty="0"/>
              <a:t>字符串的长度*</a:t>
            </a:r>
            <a:r>
              <a:rPr lang="en-US" altLang="zh-CN" sz="1800" dirty="0"/>
              <a:t>/</a:t>
            </a:r>
          </a:p>
          <a:p>
            <a:pPr eaLnBrk="1" hangingPunct="1">
              <a:lnSpc>
                <a:spcPct val="80000"/>
              </a:lnSpc>
            </a:pPr>
            <a:r>
              <a:rPr lang="en-US" altLang="zh-CN" sz="1800" dirty="0"/>
              <a:t>          </a:t>
            </a:r>
            <a:r>
              <a:rPr lang="en-US" altLang="zh-CN" sz="1800" dirty="0" err="1"/>
              <a:t>len</a:t>
            </a:r>
            <a:r>
              <a:rPr lang="en-US" altLang="zh-CN" sz="1800" dirty="0"/>
              <a:t>=</a:t>
            </a:r>
            <a:r>
              <a:rPr lang="en-US" altLang="zh-CN" sz="1800" dirty="0" err="1"/>
              <a:t>i</a:t>
            </a:r>
            <a:r>
              <a:rPr lang="en-US" altLang="zh-CN" sz="1800" dirty="0"/>
              <a:t>;</a:t>
            </a:r>
          </a:p>
          <a:p>
            <a:pPr eaLnBrk="1" hangingPunct="1">
              <a:lnSpc>
                <a:spcPct val="80000"/>
              </a:lnSpc>
            </a:pPr>
            <a:r>
              <a:rPr lang="en-US" altLang="zh-CN" sz="1800" dirty="0"/>
              <a:t>      if(!</a:t>
            </a:r>
            <a:r>
              <a:rPr lang="en-US" altLang="zh-CN" sz="1800" dirty="0" err="1"/>
              <a:t>i</a:t>
            </a:r>
            <a:r>
              <a:rPr lang="en-US" altLang="zh-CN" sz="1800" dirty="0"/>
              <a:t>)			/*</a:t>
            </a:r>
            <a:r>
              <a:rPr lang="zh-CN" altLang="en-US" sz="1800" dirty="0"/>
              <a:t>如果字符串</a:t>
            </a:r>
            <a:r>
              <a:rPr lang="en-US" altLang="zh-CN" sz="1800" dirty="0" err="1"/>
              <a:t>cstr</a:t>
            </a:r>
            <a:r>
              <a:rPr lang="zh-CN" altLang="en-US" sz="1800" dirty="0"/>
              <a:t>的长度为</a:t>
            </a:r>
            <a:r>
              <a:rPr lang="en-US" altLang="zh-CN" sz="1800" dirty="0"/>
              <a:t>0</a:t>
            </a:r>
            <a:r>
              <a:rPr lang="zh-CN" altLang="en-US" sz="1800" dirty="0"/>
              <a:t>，则将串</a:t>
            </a:r>
            <a:r>
              <a:rPr lang="en-US" altLang="zh-CN" sz="1800" dirty="0"/>
              <a:t>S</a:t>
            </a:r>
            <a:r>
              <a:rPr lang="zh-CN" altLang="en-US" sz="1800" dirty="0"/>
              <a:t>的长度置为</a:t>
            </a:r>
            <a:r>
              <a:rPr lang="en-US" altLang="zh-CN" sz="1800" dirty="0"/>
              <a:t>0</a:t>
            </a:r>
            <a:r>
              <a:rPr lang="zh-CN" altLang="en-US" sz="1800" dirty="0"/>
              <a:t>，内容置为空*</a:t>
            </a:r>
            <a:r>
              <a:rPr lang="en-US" altLang="zh-CN" sz="1800" dirty="0"/>
              <a:t>/</a:t>
            </a:r>
          </a:p>
          <a:p>
            <a:pPr eaLnBrk="1" hangingPunct="1">
              <a:lnSpc>
                <a:spcPct val="80000"/>
              </a:lnSpc>
            </a:pPr>
            <a:r>
              <a:rPr lang="en-US" altLang="zh-CN" sz="1800" dirty="0"/>
              <a:t>     {</a:t>
            </a:r>
          </a:p>
          <a:p>
            <a:pPr eaLnBrk="1" hangingPunct="1">
              <a:lnSpc>
                <a:spcPct val="80000"/>
              </a:lnSpc>
            </a:pPr>
            <a:r>
              <a:rPr lang="en-US" altLang="zh-CN" sz="1800" dirty="0"/>
              <a:t>         S-&gt;str=</a:t>
            </a:r>
            <a:r>
              <a:rPr lang="en-US" altLang="zh-CN" sz="1800" dirty="0">
                <a:latin typeface="Times New Roman" panose="02020603050405020304" pitchFamily="18" charset="0"/>
              </a:rPr>
              <a:t>’</a:t>
            </a:r>
            <a:r>
              <a:rPr lang="en-US" altLang="zh-CN" sz="1800" dirty="0"/>
              <a:t>\0</a:t>
            </a:r>
            <a:r>
              <a:rPr lang="en-US" altLang="zh-CN" sz="1800" dirty="0">
                <a:latin typeface="Times New Roman" panose="02020603050405020304" pitchFamily="18" charset="0"/>
              </a:rPr>
              <a:t>’</a:t>
            </a:r>
            <a:r>
              <a:rPr lang="en-US" altLang="zh-CN" sz="1800" dirty="0"/>
              <a:t>;</a:t>
            </a:r>
          </a:p>
          <a:p>
            <a:pPr eaLnBrk="1" hangingPunct="1">
              <a:lnSpc>
                <a:spcPct val="80000"/>
              </a:lnSpc>
            </a:pPr>
            <a:r>
              <a:rPr lang="en-US" altLang="zh-CN" sz="1800" dirty="0"/>
              <a:t>         S-&gt;length=0;</a:t>
            </a:r>
          </a:p>
          <a:p>
            <a:pPr eaLnBrk="1" hangingPunct="1">
              <a:lnSpc>
                <a:spcPct val="80000"/>
              </a:lnSpc>
            </a:pPr>
            <a:r>
              <a:rPr lang="en-US" altLang="zh-CN" sz="1800" dirty="0"/>
              <a:t>     }</a:t>
            </a:r>
          </a:p>
          <a:p>
            <a:pPr eaLnBrk="1" hangingPunct="1">
              <a:lnSpc>
                <a:spcPct val="80000"/>
              </a:lnSpc>
            </a:pPr>
            <a:r>
              <a:rPr lang="en-US" altLang="zh-CN" sz="1800" dirty="0"/>
              <a:t>     else</a:t>
            </a:r>
          </a:p>
          <a:p>
            <a:pPr eaLnBrk="1" hangingPunct="1">
              <a:lnSpc>
                <a:spcPct val="80000"/>
              </a:lnSpc>
            </a:pPr>
            <a:r>
              <a:rPr lang="en-US" altLang="zh-CN" sz="1800" dirty="0"/>
              <a:t>    {</a:t>
            </a:r>
          </a:p>
          <a:p>
            <a:pPr eaLnBrk="1" hangingPunct="1">
              <a:lnSpc>
                <a:spcPct val="80000"/>
              </a:lnSpc>
            </a:pPr>
            <a:r>
              <a:rPr lang="en-US" altLang="zh-CN" sz="1800" dirty="0"/>
              <a:t>         S-&gt;str=(char*)malloc(</a:t>
            </a:r>
            <a:r>
              <a:rPr lang="en-US" altLang="zh-CN" sz="1800" dirty="0" err="1"/>
              <a:t>len</a:t>
            </a:r>
            <a:r>
              <a:rPr lang="en-US" altLang="zh-CN" sz="1800" dirty="0"/>
              <a:t>*</a:t>
            </a:r>
            <a:r>
              <a:rPr lang="en-US" altLang="zh-CN" sz="1800" dirty="0" err="1"/>
              <a:t>sizeof</a:t>
            </a:r>
            <a:r>
              <a:rPr lang="en-US" altLang="zh-CN" sz="1800" dirty="0"/>
              <a:t>(char)); 	/*</a:t>
            </a:r>
            <a:r>
              <a:rPr lang="zh-CN" altLang="en-US" sz="1800" dirty="0"/>
              <a:t>为串动态分配存储空间*</a:t>
            </a:r>
            <a:r>
              <a:rPr lang="en-US" altLang="zh-CN" sz="1800" dirty="0"/>
              <a:t>/</a:t>
            </a:r>
          </a:p>
          <a:p>
            <a:pPr eaLnBrk="1" hangingPunct="1">
              <a:lnSpc>
                <a:spcPct val="80000"/>
              </a:lnSpc>
            </a:pPr>
            <a:r>
              <a:rPr lang="en-US" altLang="zh-CN" sz="1800" dirty="0"/>
              <a:t>         if(!S-&gt;str)</a:t>
            </a:r>
          </a:p>
          <a:p>
            <a:pPr eaLnBrk="1" hangingPunct="1">
              <a:lnSpc>
                <a:spcPct val="80000"/>
              </a:lnSpc>
            </a:pPr>
            <a:r>
              <a:rPr lang="en-US" altLang="zh-CN" sz="1800" dirty="0"/>
              <a:t>             exit(-1);</a:t>
            </a:r>
          </a:p>
          <a:p>
            <a:pPr eaLnBrk="1" hangingPunct="1">
              <a:lnSpc>
                <a:spcPct val="80000"/>
              </a:lnSpc>
            </a:pPr>
            <a:r>
              <a:rPr lang="en-US" altLang="zh-CN" sz="1800" dirty="0"/>
              <a:t>         for(</a:t>
            </a:r>
            <a:r>
              <a:rPr lang="en-US" altLang="zh-CN" sz="1800" dirty="0" err="1"/>
              <a:t>i</a:t>
            </a:r>
            <a:r>
              <a:rPr lang="en-US" altLang="zh-CN" sz="1800" dirty="0"/>
              <a:t>=0;i&lt;</a:t>
            </a:r>
            <a:r>
              <a:rPr lang="en-US" altLang="zh-CN" sz="1800" dirty="0" err="1"/>
              <a:t>len;i</a:t>
            </a:r>
            <a:r>
              <a:rPr lang="en-US" altLang="zh-CN" sz="1800" dirty="0"/>
              <a:t>++)			/*</a:t>
            </a:r>
            <a:r>
              <a:rPr lang="zh-CN" altLang="en-US" sz="1800" dirty="0"/>
              <a:t>将字符串</a:t>
            </a:r>
            <a:r>
              <a:rPr lang="en-US" altLang="zh-CN" sz="1800" dirty="0" err="1"/>
              <a:t>cstr</a:t>
            </a:r>
            <a:r>
              <a:rPr lang="zh-CN" altLang="en-US" sz="1800" dirty="0"/>
              <a:t>的内容赋值给串</a:t>
            </a:r>
            <a:r>
              <a:rPr lang="en-US" altLang="zh-CN" sz="1800" dirty="0"/>
              <a:t>S*/</a:t>
            </a:r>
          </a:p>
          <a:p>
            <a:pPr eaLnBrk="1" hangingPunct="1">
              <a:lnSpc>
                <a:spcPct val="80000"/>
              </a:lnSpc>
            </a:pPr>
            <a:r>
              <a:rPr lang="en-US" altLang="zh-CN" sz="1800" dirty="0"/>
              <a:t>             S-&gt;str[</a:t>
            </a:r>
            <a:r>
              <a:rPr lang="en-US" altLang="zh-CN" sz="1800" dirty="0" err="1"/>
              <a:t>i</a:t>
            </a:r>
            <a:r>
              <a:rPr lang="en-US" altLang="zh-CN" sz="1800" dirty="0"/>
              <a:t>]=</a:t>
            </a:r>
            <a:r>
              <a:rPr lang="en-US" altLang="zh-CN" sz="1800" dirty="0" err="1"/>
              <a:t>cstr</a:t>
            </a:r>
            <a:r>
              <a:rPr lang="en-US" altLang="zh-CN" sz="1800" dirty="0"/>
              <a:t>[</a:t>
            </a:r>
            <a:r>
              <a:rPr lang="en-US" altLang="zh-CN" sz="1800" dirty="0" err="1"/>
              <a:t>i</a:t>
            </a:r>
            <a:r>
              <a:rPr lang="en-US" altLang="zh-CN" sz="1800" dirty="0"/>
              <a:t>];</a:t>
            </a:r>
          </a:p>
          <a:p>
            <a:pPr eaLnBrk="1" hangingPunct="1">
              <a:lnSpc>
                <a:spcPct val="80000"/>
              </a:lnSpc>
            </a:pPr>
            <a:r>
              <a:rPr lang="en-US" altLang="zh-CN" sz="1800" dirty="0"/>
              <a:t>         S-&gt;length=</a:t>
            </a:r>
            <a:r>
              <a:rPr lang="en-US" altLang="zh-CN" sz="1800" dirty="0" err="1"/>
              <a:t>len</a:t>
            </a:r>
            <a:r>
              <a:rPr lang="en-US" altLang="zh-CN" sz="1800" dirty="0"/>
              <a:t>; 			/*</a:t>
            </a:r>
            <a:r>
              <a:rPr lang="zh-CN" altLang="en-US" sz="1800" dirty="0"/>
              <a:t>将串的长度置为</a:t>
            </a:r>
            <a:r>
              <a:rPr lang="en-US" altLang="zh-CN" sz="1800" dirty="0"/>
              <a:t>0*/</a:t>
            </a:r>
          </a:p>
          <a:p>
            <a:pPr eaLnBrk="1" hangingPunct="1">
              <a:lnSpc>
                <a:spcPct val="80000"/>
              </a:lnSpc>
            </a:pPr>
            <a:r>
              <a:rPr lang="en-US" altLang="zh-CN" sz="1800" dirty="0"/>
              <a:t>    }</a:t>
            </a:r>
          </a:p>
          <a:p>
            <a:pPr eaLnBrk="1" hangingPunct="1">
              <a:lnSpc>
                <a:spcPct val="80000"/>
              </a:lnSpc>
            </a:pPr>
            <a:r>
              <a:rPr lang="en-US" altLang="zh-CN" sz="1800" dirty="0"/>
              <a:t>}</a:t>
            </a:r>
            <a:r>
              <a:rPr lang="en-US" altLang="zh-CN" sz="1800" dirty="0">
                <a:latin typeface="Times New Roman" panose="02020603050405020304" pitchFamily="18" charset="0"/>
              </a:rPr>
              <a:t>  </a:t>
            </a:r>
            <a:endParaRPr lang="en-US" altLang="zh-CN" sz="1800" dirty="0"/>
          </a:p>
        </p:txBody>
      </p:sp>
    </p:spTree>
    <p:extLst>
      <p:ext uri="{BB962C8B-B14F-4D97-AF65-F5344CB8AC3E}">
        <p14:creationId xmlns:p14="http://schemas.microsoft.com/office/powerpoint/2010/main" val="6293033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r>
              <a:rPr lang="en-US" altLang="zh-CN" sz="1800" dirty="0"/>
              <a:t> </a:t>
            </a:r>
            <a:r>
              <a:rPr lang="zh-CN" altLang="en-US" sz="1800" dirty="0"/>
              <a:t>（</a:t>
            </a:r>
            <a:r>
              <a:rPr lang="en-US" altLang="zh-CN" sz="1800" dirty="0"/>
              <a:t>3</a:t>
            </a:r>
            <a:r>
              <a:rPr lang="zh-CN" altLang="en-US" sz="1800" dirty="0"/>
              <a:t>）复制串。</a:t>
            </a:r>
          </a:p>
          <a:p>
            <a:pPr eaLnBrk="1" hangingPunct="1"/>
            <a:r>
              <a:rPr lang="zh-CN" altLang="en-US" sz="1800" dirty="0"/>
              <a:t>   </a:t>
            </a:r>
            <a:r>
              <a:rPr lang="en-US" altLang="zh-CN" sz="1800" dirty="0"/>
              <a:t>void </a:t>
            </a:r>
            <a:r>
              <a:rPr lang="en-US" altLang="zh-CN" sz="1800" dirty="0" err="1"/>
              <a:t>StrCopy</a:t>
            </a:r>
            <a:r>
              <a:rPr lang="en-US" altLang="zh-CN" sz="1800" dirty="0"/>
              <a:t>(</a:t>
            </a:r>
            <a:r>
              <a:rPr lang="en-US" altLang="zh-CN" sz="1800" dirty="0" err="1"/>
              <a:t>HeapString</a:t>
            </a:r>
            <a:r>
              <a:rPr lang="en-US" altLang="zh-CN" sz="1800" dirty="0"/>
              <a:t> *</a:t>
            </a:r>
            <a:r>
              <a:rPr lang="en-US" altLang="zh-CN" sz="1800" dirty="0" err="1"/>
              <a:t>T,HeapString</a:t>
            </a:r>
            <a:r>
              <a:rPr lang="en-US" altLang="zh-CN" sz="1800" dirty="0"/>
              <a:t> S) </a:t>
            </a:r>
          </a:p>
          <a:p>
            <a:pPr eaLnBrk="1" hangingPunct="1"/>
            <a:r>
              <a:rPr lang="en-US" altLang="zh-CN" sz="1800" dirty="0"/>
              <a:t>  /*</a:t>
            </a:r>
            <a:r>
              <a:rPr lang="zh-CN" altLang="en-US" sz="1800" dirty="0"/>
              <a:t>串的复制操作</a:t>
            </a:r>
            <a:r>
              <a:rPr lang="en-US" altLang="zh-CN" sz="1800" dirty="0"/>
              <a:t>.*/</a:t>
            </a:r>
          </a:p>
          <a:p>
            <a:pPr eaLnBrk="1" hangingPunct="1"/>
            <a:r>
              <a:rPr lang="en-US" altLang="zh-CN" sz="1800" dirty="0"/>
              <a:t>  {</a:t>
            </a:r>
          </a:p>
          <a:p>
            <a:pPr eaLnBrk="1" hangingPunct="1"/>
            <a:r>
              <a:rPr lang="en-US" altLang="zh-CN" sz="1800" dirty="0"/>
              <a:t>        int </a:t>
            </a:r>
            <a:r>
              <a:rPr lang="en-US" altLang="zh-CN" sz="1800" dirty="0" err="1"/>
              <a:t>i</a:t>
            </a:r>
            <a:r>
              <a:rPr lang="en-US" altLang="zh-CN" sz="1800" dirty="0"/>
              <a:t>;</a:t>
            </a:r>
          </a:p>
          <a:p>
            <a:pPr eaLnBrk="1" hangingPunct="1"/>
            <a:r>
              <a:rPr lang="en-US" altLang="zh-CN" sz="1800" dirty="0"/>
              <a:t>        T-&gt;str=(char*)malloc(</a:t>
            </a:r>
            <a:r>
              <a:rPr lang="en-US" altLang="zh-CN" sz="1800" dirty="0" err="1"/>
              <a:t>S.length</a:t>
            </a:r>
            <a:r>
              <a:rPr lang="en-US" altLang="zh-CN" sz="1800" dirty="0"/>
              <a:t>*</a:t>
            </a:r>
            <a:r>
              <a:rPr lang="en-US" altLang="zh-CN" sz="1800" dirty="0" err="1"/>
              <a:t>sizeof</a:t>
            </a:r>
            <a:r>
              <a:rPr lang="en-US" altLang="zh-CN" sz="1800" dirty="0"/>
              <a:t>(char)); 	</a:t>
            </a:r>
          </a:p>
          <a:p>
            <a:pPr eaLnBrk="1" hangingPunct="1"/>
            <a:r>
              <a:rPr lang="en-US" altLang="zh-CN" sz="1800" dirty="0"/>
              <a:t>       /*</a:t>
            </a:r>
            <a:r>
              <a:rPr lang="zh-CN" altLang="en-US" sz="1800" dirty="0"/>
              <a:t>为串动态分配存储空间*</a:t>
            </a:r>
            <a:r>
              <a:rPr lang="en-US" altLang="zh-CN" sz="1800" dirty="0"/>
              <a:t>/</a:t>
            </a:r>
          </a:p>
          <a:p>
            <a:pPr eaLnBrk="1" hangingPunct="1"/>
            <a:r>
              <a:rPr lang="en-US" altLang="zh-CN" sz="1800" dirty="0"/>
              <a:t>       if(!T-&gt;str)</a:t>
            </a:r>
          </a:p>
          <a:p>
            <a:pPr eaLnBrk="1" hangingPunct="1"/>
            <a:r>
              <a:rPr lang="en-US" altLang="zh-CN" sz="1800" dirty="0"/>
              <a:t>            exit(-1);</a:t>
            </a:r>
          </a:p>
          <a:p>
            <a:pPr eaLnBrk="1" hangingPunct="1"/>
            <a:r>
              <a:rPr lang="en-US" altLang="zh-CN" sz="1800" dirty="0"/>
              <a:t>       for(</a:t>
            </a:r>
            <a:r>
              <a:rPr lang="en-US" altLang="zh-CN" sz="1800" dirty="0" err="1"/>
              <a:t>i</a:t>
            </a:r>
            <a:r>
              <a:rPr lang="en-US" altLang="zh-CN" sz="1800" dirty="0"/>
              <a:t>=0;i&lt;</a:t>
            </a:r>
            <a:r>
              <a:rPr lang="en-US" altLang="zh-CN" sz="1800" dirty="0" err="1"/>
              <a:t>S.length;i</a:t>
            </a:r>
            <a:r>
              <a:rPr lang="en-US" altLang="zh-CN" sz="1800" dirty="0"/>
              <a:t>++)					</a:t>
            </a:r>
          </a:p>
          <a:p>
            <a:pPr eaLnBrk="1" hangingPunct="1"/>
            <a:r>
              <a:rPr lang="en-US" altLang="zh-CN" sz="1800" dirty="0"/>
              <a:t>       /*</a:t>
            </a:r>
            <a:r>
              <a:rPr lang="zh-CN" altLang="en-US" sz="1800" dirty="0"/>
              <a:t>将串</a:t>
            </a:r>
            <a:r>
              <a:rPr lang="en-US" altLang="zh-CN" sz="1800" dirty="0"/>
              <a:t>S</a:t>
            </a:r>
            <a:r>
              <a:rPr lang="zh-CN" altLang="en-US" sz="1800" dirty="0"/>
              <a:t>的字符赋值给串</a:t>
            </a:r>
            <a:r>
              <a:rPr lang="en-US" altLang="zh-CN" sz="1800" dirty="0"/>
              <a:t>T*/</a:t>
            </a:r>
          </a:p>
          <a:p>
            <a:pPr eaLnBrk="1" hangingPunct="1"/>
            <a:r>
              <a:rPr lang="en-US" altLang="zh-CN" sz="1800" dirty="0"/>
              <a:t>            T-&gt;str[</a:t>
            </a:r>
            <a:r>
              <a:rPr lang="en-US" altLang="zh-CN" sz="1800" dirty="0" err="1"/>
              <a:t>i</a:t>
            </a:r>
            <a:r>
              <a:rPr lang="en-US" altLang="zh-CN" sz="1800" dirty="0"/>
              <a:t>]=</a:t>
            </a:r>
            <a:r>
              <a:rPr lang="en-US" altLang="zh-CN" sz="1800" dirty="0" err="1"/>
              <a:t>S.str</a:t>
            </a:r>
            <a:r>
              <a:rPr lang="en-US" altLang="zh-CN" sz="1800" dirty="0"/>
              <a:t>[</a:t>
            </a:r>
            <a:r>
              <a:rPr lang="en-US" altLang="zh-CN" sz="1800" dirty="0" err="1"/>
              <a:t>i</a:t>
            </a:r>
            <a:r>
              <a:rPr lang="en-US" altLang="zh-CN" sz="1800" dirty="0"/>
              <a:t>];</a:t>
            </a:r>
          </a:p>
          <a:p>
            <a:pPr eaLnBrk="1" hangingPunct="1"/>
            <a:r>
              <a:rPr lang="en-US" altLang="zh-CN" sz="1800" dirty="0"/>
              <a:t>       T-&gt;length=</a:t>
            </a:r>
            <a:r>
              <a:rPr lang="en-US" altLang="zh-CN" sz="1800" dirty="0" err="1"/>
              <a:t>S.length</a:t>
            </a:r>
            <a:r>
              <a:rPr lang="en-US" altLang="zh-CN" sz="1800" dirty="0"/>
              <a:t>; 		/*</a:t>
            </a:r>
            <a:r>
              <a:rPr lang="zh-CN" altLang="en-US" sz="1800" dirty="0"/>
              <a:t>将串</a:t>
            </a:r>
            <a:r>
              <a:rPr lang="en-US" altLang="zh-CN" sz="1800" dirty="0"/>
              <a:t>S</a:t>
            </a:r>
            <a:r>
              <a:rPr lang="zh-CN" altLang="en-US" sz="1800" dirty="0"/>
              <a:t>的长度赋值给串</a:t>
            </a:r>
            <a:r>
              <a:rPr lang="en-US" altLang="zh-CN" sz="1800" dirty="0"/>
              <a:t>T*/</a:t>
            </a:r>
          </a:p>
          <a:p>
            <a:pPr eaLnBrk="1" hangingPunct="1"/>
            <a:r>
              <a:rPr lang="en-US" altLang="zh-CN" sz="1800" dirty="0"/>
              <a:t>  }</a:t>
            </a:r>
          </a:p>
        </p:txBody>
      </p:sp>
    </p:spTree>
    <p:extLst>
      <p:ext uri="{BB962C8B-B14F-4D97-AF65-F5344CB8AC3E}">
        <p14:creationId xmlns:p14="http://schemas.microsoft.com/office/powerpoint/2010/main" val="3087538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20000"/>
              </a:lnSpc>
            </a:pPr>
            <a:r>
              <a:rPr lang="en-US" altLang="zh-CN" sz="1800" dirty="0"/>
              <a:t> </a:t>
            </a:r>
            <a:r>
              <a:rPr lang="zh-CN" altLang="en-US" sz="1800" dirty="0"/>
              <a:t>（</a:t>
            </a:r>
            <a:r>
              <a:rPr lang="en-US" altLang="zh-CN" sz="1800" dirty="0"/>
              <a:t>4</a:t>
            </a:r>
            <a:r>
              <a:rPr lang="zh-CN" altLang="en-US" sz="1800" dirty="0"/>
              <a:t>）在</a:t>
            </a:r>
            <a:r>
              <a:rPr lang="en-US" altLang="zh-CN" sz="1800" dirty="0"/>
              <a:t>S</a:t>
            </a:r>
            <a:r>
              <a:rPr lang="zh-CN" altLang="en-US" sz="1800" dirty="0"/>
              <a:t>中第</a:t>
            </a:r>
            <a:r>
              <a:rPr lang="en-US" altLang="zh-CN" sz="1800" dirty="0"/>
              <a:t>pos</a:t>
            </a:r>
            <a:r>
              <a:rPr lang="zh-CN" altLang="en-US" sz="1800" dirty="0"/>
              <a:t>个位置插入</a:t>
            </a:r>
            <a:r>
              <a:rPr lang="en-US" altLang="zh-CN" sz="1800" dirty="0"/>
              <a:t>T</a:t>
            </a:r>
            <a:r>
              <a:rPr lang="zh-CN" altLang="en-US" sz="1800" dirty="0"/>
              <a:t>。</a:t>
            </a:r>
          </a:p>
          <a:p>
            <a:pPr eaLnBrk="1" hangingPunct="1">
              <a:lnSpc>
                <a:spcPct val="120000"/>
              </a:lnSpc>
            </a:pPr>
            <a:r>
              <a:rPr lang="zh-CN" altLang="en-US" sz="1800" dirty="0"/>
              <a:t>   </a:t>
            </a:r>
            <a:r>
              <a:rPr lang="en-US" altLang="zh-CN" sz="1800" dirty="0"/>
              <a:t>int </a:t>
            </a:r>
            <a:r>
              <a:rPr lang="en-US" altLang="zh-CN" sz="1800" dirty="0" err="1"/>
              <a:t>StrInsert</a:t>
            </a:r>
            <a:r>
              <a:rPr lang="en-US" altLang="zh-CN" sz="1800" dirty="0"/>
              <a:t>(</a:t>
            </a:r>
            <a:r>
              <a:rPr lang="en-US" altLang="zh-CN" sz="1800" dirty="0" err="1"/>
              <a:t>HeapString</a:t>
            </a:r>
            <a:r>
              <a:rPr lang="en-US" altLang="zh-CN" sz="1800" dirty="0"/>
              <a:t> *</a:t>
            </a:r>
            <a:r>
              <a:rPr lang="en-US" altLang="zh-CN" sz="1800" dirty="0" err="1"/>
              <a:t>S,int</a:t>
            </a:r>
            <a:r>
              <a:rPr lang="en-US" altLang="zh-CN" sz="1800" dirty="0"/>
              <a:t> </a:t>
            </a:r>
            <a:r>
              <a:rPr lang="en-US" altLang="zh-CN" sz="1800" dirty="0" err="1"/>
              <a:t>pos,HeapString</a:t>
            </a:r>
            <a:r>
              <a:rPr lang="en-US" altLang="zh-CN" sz="1800" dirty="0"/>
              <a:t> T)</a:t>
            </a:r>
          </a:p>
          <a:p>
            <a:pPr eaLnBrk="1" hangingPunct="1">
              <a:lnSpc>
                <a:spcPct val="120000"/>
              </a:lnSpc>
            </a:pPr>
            <a:r>
              <a:rPr lang="en-US" altLang="zh-CN" sz="1800" dirty="0"/>
              <a:t>   /*</a:t>
            </a:r>
            <a:r>
              <a:rPr lang="zh-CN" altLang="en-US" sz="1800" dirty="0"/>
              <a:t>在</a:t>
            </a:r>
            <a:r>
              <a:rPr lang="en-US" altLang="zh-CN" sz="1800" dirty="0"/>
              <a:t>S</a:t>
            </a:r>
            <a:r>
              <a:rPr lang="zh-CN" altLang="en-US" sz="1800" dirty="0"/>
              <a:t>中第</a:t>
            </a:r>
            <a:r>
              <a:rPr lang="en-US" altLang="zh-CN" sz="1800" dirty="0"/>
              <a:t>pos</a:t>
            </a:r>
            <a:r>
              <a:rPr lang="zh-CN" altLang="en-US" sz="1800" dirty="0"/>
              <a:t>个位置插入</a:t>
            </a:r>
            <a:r>
              <a:rPr lang="en-US" altLang="zh-CN" sz="1800" dirty="0"/>
              <a:t>T */</a:t>
            </a:r>
          </a:p>
          <a:p>
            <a:pPr eaLnBrk="1" hangingPunct="1">
              <a:lnSpc>
                <a:spcPct val="120000"/>
              </a:lnSpc>
            </a:pPr>
            <a:r>
              <a:rPr lang="en-US" altLang="zh-CN" sz="1800" dirty="0"/>
              <a:t>   {</a:t>
            </a:r>
          </a:p>
          <a:p>
            <a:pPr eaLnBrk="1" hangingPunct="1">
              <a:lnSpc>
                <a:spcPct val="120000"/>
              </a:lnSpc>
            </a:pPr>
            <a:r>
              <a:rPr lang="en-US" altLang="zh-CN" sz="1800" dirty="0"/>
              <a:t>        int </a:t>
            </a:r>
            <a:r>
              <a:rPr lang="en-US" altLang="zh-CN" sz="1800" dirty="0" err="1"/>
              <a:t>i</a:t>
            </a:r>
            <a:r>
              <a:rPr lang="en-US" altLang="zh-CN" sz="1800" dirty="0"/>
              <a:t>;</a:t>
            </a:r>
          </a:p>
          <a:p>
            <a:pPr eaLnBrk="1" hangingPunct="1">
              <a:lnSpc>
                <a:spcPct val="120000"/>
              </a:lnSpc>
            </a:pPr>
            <a:r>
              <a:rPr lang="en-US" altLang="zh-CN" sz="1800" dirty="0"/>
              <a:t>        if(pos&lt;0||pos-1&gt;S-&gt;length) 	/*</a:t>
            </a:r>
            <a:r>
              <a:rPr lang="zh-CN" altLang="en-US" sz="1800" dirty="0"/>
              <a:t>插入位置不正确，返回</a:t>
            </a:r>
            <a:r>
              <a:rPr lang="en-US" altLang="zh-CN" sz="1800" dirty="0"/>
              <a:t>0*/</a:t>
            </a:r>
          </a:p>
          <a:p>
            <a:pPr eaLnBrk="1" hangingPunct="1">
              <a:lnSpc>
                <a:spcPct val="120000"/>
              </a:lnSpc>
            </a:pPr>
            <a:r>
              <a:rPr lang="en-US" altLang="zh-CN" sz="1800" dirty="0"/>
              <a:t>       {</a:t>
            </a:r>
          </a:p>
          <a:p>
            <a:pPr eaLnBrk="1" hangingPunct="1">
              <a:lnSpc>
                <a:spcPct val="12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插入位置不正确</a:t>
            </a:r>
            <a:r>
              <a:rPr lang="zh-CN" altLang="en-US" sz="1800" dirty="0">
                <a:latin typeface="Times New Roman" panose="02020603050405020304" pitchFamily="18" charset="0"/>
              </a:rPr>
              <a:t>”</a:t>
            </a:r>
            <a:r>
              <a:rPr lang="en-US" altLang="zh-CN" sz="1800" dirty="0"/>
              <a:t>);</a:t>
            </a:r>
          </a:p>
          <a:p>
            <a:pPr eaLnBrk="1" hangingPunct="1">
              <a:lnSpc>
                <a:spcPct val="120000"/>
              </a:lnSpc>
            </a:pPr>
            <a:r>
              <a:rPr lang="en-US" altLang="zh-CN" sz="1800" dirty="0"/>
              <a:t>            return 0;</a:t>
            </a:r>
          </a:p>
          <a:p>
            <a:pPr eaLnBrk="1" hangingPunct="1">
              <a:lnSpc>
                <a:spcPct val="120000"/>
              </a:lnSpc>
            </a:pPr>
            <a:r>
              <a:rPr lang="en-US" altLang="zh-CN" sz="1800" dirty="0"/>
              <a:t>        }</a:t>
            </a:r>
          </a:p>
          <a:p>
            <a:pPr eaLnBrk="1" hangingPunct="1">
              <a:lnSpc>
                <a:spcPct val="120000"/>
              </a:lnSpc>
            </a:pPr>
            <a:r>
              <a:rPr lang="en-US" altLang="zh-CN" sz="1800" dirty="0"/>
              <a:t>       S-&gt;str=(char*)</a:t>
            </a:r>
            <a:r>
              <a:rPr lang="en-US" altLang="zh-CN" sz="1800" dirty="0" err="1"/>
              <a:t>realloc</a:t>
            </a:r>
            <a:r>
              <a:rPr lang="en-US" altLang="zh-CN" sz="1800" dirty="0"/>
              <a:t>(S-&gt;str,(S-&gt;</a:t>
            </a:r>
            <a:r>
              <a:rPr lang="en-US" altLang="zh-CN" sz="1800" dirty="0" err="1"/>
              <a:t>length+T.length</a:t>
            </a:r>
            <a:r>
              <a:rPr lang="en-US" altLang="zh-CN" sz="1800" dirty="0"/>
              <a:t>)*</a:t>
            </a:r>
            <a:r>
              <a:rPr lang="en-US" altLang="zh-CN" sz="1800" dirty="0" err="1"/>
              <a:t>sizeof</a:t>
            </a:r>
            <a:r>
              <a:rPr lang="en-US" altLang="zh-CN" sz="1800" dirty="0"/>
              <a:t>(char));</a:t>
            </a:r>
          </a:p>
          <a:p>
            <a:pPr eaLnBrk="1" hangingPunct="1">
              <a:lnSpc>
                <a:spcPct val="120000"/>
              </a:lnSpc>
            </a:pPr>
            <a:r>
              <a:rPr lang="en-US" altLang="zh-CN" sz="1800" dirty="0"/>
              <a:t>       if(!S-&gt;str)</a:t>
            </a:r>
          </a:p>
          <a:p>
            <a:pPr eaLnBrk="1" hangingPunct="1">
              <a:lnSpc>
                <a:spcPct val="120000"/>
              </a:lnSpc>
            </a:pPr>
            <a:r>
              <a:rPr lang="en-US" altLang="zh-CN" sz="1800" dirty="0"/>
              <a:t>      {</a:t>
            </a:r>
          </a:p>
          <a:p>
            <a:pPr eaLnBrk="1" hangingPunct="1">
              <a:lnSpc>
                <a:spcPct val="120000"/>
              </a:lnSpc>
            </a:pPr>
            <a:r>
              <a:rPr lang="en-US" altLang="zh-CN" sz="1800" dirty="0"/>
              <a:t>      </a:t>
            </a:r>
            <a:r>
              <a:rPr lang="en-US" altLang="zh-CN" sz="1800" dirty="0" err="1"/>
              <a:t>printf</a:t>
            </a:r>
            <a:r>
              <a:rPr lang="en-US" altLang="zh-CN" sz="1800" dirty="0"/>
              <a:t>(</a:t>
            </a:r>
            <a:r>
              <a:rPr lang="en-US" altLang="zh-CN" sz="1800" dirty="0">
                <a:latin typeface="Times New Roman" panose="02020603050405020304" pitchFamily="18" charset="0"/>
              </a:rPr>
              <a:t>“</a:t>
            </a:r>
            <a:r>
              <a:rPr lang="zh-CN" altLang="en-US" sz="1800" dirty="0"/>
              <a:t>内存分配失败</a:t>
            </a:r>
            <a:r>
              <a:rPr lang="zh-CN" altLang="en-US" sz="1800" dirty="0">
                <a:latin typeface="Times New Roman" panose="02020603050405020304" pitchFamily="18" charset="0"/>
              </a:rPr>
              <a:t>”</a:t>
            </a:r>
            <a:r>
              <a:rPr lang="en-US" altLang="zh-CN" sz="1800" dirty="0"/>
              <a:t>);</a:t>
            </a:r>
          </a:p>
          <a:p>
            <a:pPr eaLnBrk="1" hangingPunct="1">
              <a:lnSpc>
                <a:spcPct val="120000"/>
              </a:lnSpc>
            </a:pPr>
            <a:r>
              <a:rPr lang="en-US" altLang="zh-CN" sz="1800" dirty="0"/>
              <a:t>      exit(-1);</a:t>
            </a:r>
          </a:p>
          <a:p>
            <a:pPr eaLnBrk="1" hangingPunct="1">
              <a:lnSpc>
                <a:spcPct val="120000"/>
              </a:lnSpc>
            </a:pPr>
            <a:r>
              <a:rPr lang="en-US" altLang="zh-CN" sz="1800" dirty="0"/>
              <a:t>}</a:t>
            </a:r>
          </a:p>
        </p:txBody>
      </p:sp>
    </p:spTree>
    <p:extLst>
      <p:ext uri="{BB962C8B-B14F-4D97-AF65-F5344CB8AC3E}">
        <p14:creationId xmlns:p14="http://schemas.microsoft.com/office/powerpoint/2010/main" val="2839873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1800" dirty="0"/>
              <a:t> for(</a:t>
            </a:r>
            <a:r>
              <a:rPr lang="en-US" altLang="zh-CN" sz="1800" dirty="0" err="1"/>
              <a:t>i</a:t>
            </a:r>
            <a:r>
              <a:rPr lang="en-US" altLang="zh-CN" sz="1800" dirty="0"/>
              <a:t>=S-&gt;length-1;i&gt;=pos-1;i--)		/*</a:t>
            </a:r>
            <a:r>
              <a:rPr lang="zh-CN" altLang="en-US" sz="1800" dirty="0"/>
              <a:t>将串</a:t>
            </a:r>
            <a:r>
              <a:rPr lang="en-US" altLang="zh-CN" sz="1800" dirty="0"/>
              <a:t>S</a:t>
            </a:r>
            <a:r>
              <a:rPr lang="zh-CN" altLang="en-US" sz="1800" dirty="0"/>
              <a:t>中第</a:t>
            </a:r>
            <a:r>
              <a:rPr lang="en-US" altLang="zh-CN" sz="1800" dirty="0"/>
              <a:t>pos</a:t>
            </a:r>
            <a:r>
              <a:rPr lang="zh-CN" altLang="en-US" sz="1800" dirty="0"/>
              <a:t>个位置的字符往后移动</a:t>
            </a:r>
            <a:r>
              <a:rPr lang="en-US" altLang="zh-CN" sz="1800" dirty="0" err="1"/>
              <a:t>T.length</a:t>
            </a:r>
            <a:r>
              <a:rPr lang="zh-CN" altLang="en-US" sz="1800" dirty="0"/>
              <a:t>个位置*</a:t>
            </a:r>
            <a:r>
              <a:rPr lang="en-US" altLang="zh-CN" sz="1800" dirty="0"/>
              <a:t>/</a:t>
            </a:r>
          </a:p>
          <a:p>
            <a:pPr eaLnBrk="1" hangingPunct="1">
              <a:lnSpc>
                <a:spcPct val="140000"/>
              </a:lnSpc>
            </a:pPr>
            <a:r>
              <a:rPr lang="en-US" altLang="zh-CN" sz="1800" dirty="0"/>
              <a:t>            S-&gt;str[</a:t>
            </a:r>
            <a:r>
              <a:rPr lang="en-US" altLang="zh-CN" sz="1800" dirty="0" err="1"/>
              <a:t>i+T.length</a:t>
            </a:r>
            <a:r>
              <a:rPr lang="en-US" altLang="zh-CN" sz="1800" dirty="0"/>
              <a:t>]=S-&gt;str[</a:t>
            </a:r>
            <a:r>
              <a:rPr lang="en-US" altLang="zh-CN" sz="1800" dirty="0" err="1"/>
              <a:t>i</a:t>
            </a:r>
            <a:r>
              <a:rPr lang="en-US" altLang="zh-CN" sz="1800" dirty="0"/>
              <a:t>];</a:t>
            </a:r>
          </a:p>
          <a:p>
            <a:pPr eaLnBrk="1" hangingPunct="1">
              <a:lnSpc>
                <a:spcPct val="140000"/>
              </a:lnSpc>
            </a:pPr>
            <a:r>
              <a:rPr lang="en-US" altLang="zh-CN" sz="1800" dirty="0"/>
              <a:t>      for(</a:t>
            </a:r>
            <a:r>
              <a:rPr lang="en-US" altLang="zh-CN" sz="1800" dirty="0" err="1"/>
              <a:t>i</a:t>
            </a:r>
            <a:r>
              <a:rPr lang="en-US" altLang="zh-CN" sz="1800" dirty="0"/>
              <a:t>=0;i&lt;</a:t>
            </a:r>
            <a:r>
              <a:rPr lang="en-US" altLang="zh-CN" sz="1800" dirty="0" err="1"/>
              <a:t>T.length;i</a:t>
            </a:r>
            <a:r>
              <a:rPr lang="en-US" altLang="zh-CN" sz="1800" dirty="0"/>
              <a:t>++)				/*</a:t>
            </a:r>
            <a:r>
              <a:rPr lang="zh-CN" altLang="en-US" sz="1800" dirty="0"/>
              <a:t>将串</a:t>
            </a:r>
            <a:r>
              <a:rPr lang="en-US" altLang="zh-CN" sz="1800" dirty="0"/>
              <a:t>T</a:t>
            </a:r>
            <a:r>
              <a:rPr lang="zh-CN" altLang="en-US" sz="1800" dirty="0"/>
              <a:t>的字符赋值到</a:t>
            </a:r>
            <a:r>
              <a:rPr lang="en-US" altLang="zh-CN" sz="1800" dirty="0"/>
              <a:t>S</a:t>
            </a:r>
            <a:r>
              <a:rPr lang="zh-CN" altLang="en-US" sz="1800" dirty="0"/>
              <a:t>中*</a:t>
            </a:r>
            <a:r>
              <a:rPr lang="en-US" altLang="zh-CN" sz="1800" dirty="0"/>
              <a:t>/</a:t>
            </a:r>
          </a:p>
          <a:p>
            <a:pPr eaLnBrk="1" hangingPunct="1">
              <a:lnSpc>
                <a:spcPct val="140000"/>
              </a:lnSpc>
            </a:pPr>
            <a:r>
              <a:rPr lang="en-US" altLang="zh-CN" sz="1800" dirty="0"/>
              <a:t>           S-&gt;str[pos+i-1]=</a:t>
            </a:r>
            <a:r>
              <a:rPr lang="en-US" altLang="zh-CN" sz="1800" dirty="0" err="1"/>
              <a:t>T.str</a:t>
            </a:r>
            <a:r>
              <a:rPr lang="en-US" altLang="zh-CN" sz="1800" dirty="0"/>
              <a:t>[</a:t>
            </a:r>
            <a:r>
              <a:rPr lang="en-US" altLang="zh-CN" sz="1800" dirty="0" err="1"/>
              <a:t>i</a:t>
            </a:r>
            <a:r>
              <a:rPr lang="en-US" altLang="zh-CN" sz="1800" dirty="0"/>
              <a:t>];</a:t>
            </a:r>
          </a:p>
          <a:p>
            <a:pPr eaLnBrk="1" hangingPunct="1">
              <a:lnSpc>
                <a:spcPct val="140000"/>
              </a:lnSpc>
            </a:pPr>
            <a:r>
              <a:rPr lang="en-US" altLang="zh-CN" sz="1800" dirty="0"/>
              <a:t>      S-&gt;length=S-&gt;</a:t>
            </a:r>
            <a:r>
              <a:rPr lang="en-US" altLang="zh-CN" sz="1800" dirty="0" err="1"/>
              <a:t>length+T.length</a:t>
            </a:r>
            <a:r>
              <a:rPr lang="en-US" altLang="zh-CN" sz="1800" dirty="0"/>
              <a:t>;	/*</a:t>
            </a:r>
            <a:r>
              <a:rPr lang="zh-CN" altLang="en-US" sz="1800" dirty="0"/>
              <a:t>修改串的长度*</a:t>
            </a:r>
            <a:r>
              <a:rPr lang="en-US" altLang="zh-CN" sz="1800" dirty="0"/>
              <a:t>/</a:t>
            </a:r>
          </a:p>
          <a:p>
            <a:pPr eaLnBrk="1" hangingPunct="1">
              <a:lnSpc>
                <a:spcPct val="140000"/>
              </a:lnSpc>
            </a:pPr>
            <a:r>
              <a:rPr lang="en-US" altLang="zh-CN" sz="1800" dirty="0"/>
              <a:t>      return 1;</a:t>
            </a:r>
          </a:p>
          <a:p>
            <a:pPr eaLnBrk="1" hangingPunct="1">
              <a:lnSpc>
                <a:spcPct val="140000"/>
              </a:lnSpc>
            </a:pPr>
            <a:r>
              <a:rPr lang="en-US" altLang="zh-CN" sz="1800" dirty="0"/>
              <a:t>   }</a:t>
            </a:r>
          </a:p>
        </p:txBody>
      </p:sp>
    </p:spTree>
    <p:extLst>
      <p:ext uri="{BB962C8B-B14F-4D97-AF65-F5344CB8AC3E}">
        <p14:creationId xmlns:p14="http://schemas.microsoft.com/office/powerpoint/2010/main" val="33125419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2F049-9910-4C48-B899-F808ADA3374D}"/>
              </a:ext>
            </a:extLst>
          </p:cNvPr>
          <p:cNvSpPr>
            <a:spLocks noGrp="1"/>
          </p:cNvSpPr>
          <p:nvPr>
            <p:ph type="title"/>
          </p:nvPr>
        </p:nvSpPr>
        <p:spPr/>
        <p:txBody>
          <a:bodyPr/>
          <a:lstStyle/>
          <a:p>
            <a:r>
              <a:rPr lang="zh-CN" altLang="zh-CN" dirty="0"/>
              <a:t>堆串的存储分配表示与实现</a:t>
            </a:r>
            <a:endParaRPr lang="en-US" dirty="0"/>
          </a:p>
        </p:txBody>
      </p:sp>
      <p:sp>
        <p:nvSpPr>
          <p:cNvPr id="3" name="Content Placeholder 2">
            <a:extLst>
              <a:ext uri="{FF2B5EF4-FFF2-40B4-BE49-F238E27FC236}">
                <a16:creationId xmlns:a16="http://schemas.microsoft.com/office/drawing/2014/main" id="{E1960DE8-E264-A940-A423-0C5C7B53F004}"/>
              </a:ext>
            </a:extLst>
          </p:cNvPr>
          <p:cNvSpPr>
            <a:spLocks noGrp="1"/>
          </p:cNvSpPr>
          <p:nvPr>
            <p:ph idx="1"/>
          </p:nvPr>
        </p:nvSpPr>
        <p:spPr/>
        <p:txBody>
          <a:bodyPr/>
          <a:lstStyle/>
          <a:p>
            <a:pPr eaLnBrk="1" hangingPunct="1">
              <a:lnSpc>
                <a:spcPct val="140000"/>
              </a:lnSpc>
            </a:pPr>
            <a:r>
              <a:rPr lang="en-US" altLang="zh-CN" sz="1800" dirty="0"/>
              <a:t> for(</a:t>
            </a:r>
            <a:r>
              <a:rPr lang="en-US" altLang="zh-CN" sz="1800" dirty="0" err="1"/>
              <a:t>i</a:t>
            </a:r>
            <a:r>
              <a:rPr lang="en-US" altLang="zh-CN" sz="1800" dirty="0"/>
              <a:t>=S-&gt;length-1;i&gt;=pos-1;i--)		/*</a:t>
            </a:r>
            <a:r>
              <a:rPr lang="zh-CN" altLang="en-US" sz="1800" dirty="0"/>
              <a:t>将串</a:t>
            </a:r>
            <a:r>
              <a:rPr lang="en-US" altLang="zh-CN" sz="1800" dirty="0"/>
              <a:t>S</a:t>
            </a:r>
            <a:r>
              <a:rPr lang="zh-CN" altLang="en-US" sz="1800" dirty="0"/>
              <a:t>中第</a:t>
            </a:r>
            <a:r>
              <a:rPr lang="en-US" altLang="zh-CN" sz="1800" dirty="0"/>
              <a:t>pos</a:t>
            </a:r>
            <a:r>
              <a:rPr lang="zh-CN" altLang="en-US" sz="1800" dirty="0"/>
              <a:t>个位置的字符往后移动</a:t>
            </a:r>
            <a:r>
              <a:rPr lang="en-US" altLang="zh-CN" sz="1800" dirty="0" err="1"/>
              <a:t>T.length</a:t>
            </a:r>
            <a:r>
              <a:rPr lang="zh-CN" altLang="en-US" sz="1800" dirty="0"/>
              <a:t>个位置*</a:t>
            </a:r>
            <a:r>
              <a:rPr lang="en-US" altLang="zh-CN" sz="1800" dirty="0"/>
              <a:t>/</a:t>
            </a:r>
          </a:p>
          <a:p>
            <a:pPr eaLnBrk="1" hangingPunct="1">
              <a:lnSpc>
                <a:spcPct val="140000"/>
              </a:lnSpc>
            </a:pPr>
            <a:r>
              <a:rPr lang="en-US" altLang="zh-CN" sz="1800" dirty="0"/>
              <a:t>            S-&gt;str[</a:t>
            </a:r>
            <a:r>
              <a:rPr lang="en-US" altLang="zh-CN" sz="1800" dirty="0" err="1"/>
              <a:t>i+T.length</a:t>
            </a:r>
            <a:r>
              <a:rPr lang="en-US" altLang="zh-CN" sz="1800" dirty="0"/>
              <a:t>]=S-&gt;str[</a:t>
            </a:r>
            <a:r>
              <a:rPr lang="en-US" altLang="zh-CN" sz="1800" dirty="0" err="1"/>
              <a:t>i</a:t>
            </a:r>
            <a:r>
              <a:rPr lang="en-US" altLang="zh-CN" sz="1800" dirty="0"/>
              <a:t>];</a:t>
            </a:r>
          </a:p>
          <a:p>
            <a:pPr eaLnBrk="1" hangingPunct="1">
              <a:lnSpc>
                <a:spcPct val="140000"/>
              </a:lnSpc>
            </a:pPr>
            <a:r>
              <a:rPr lang="en-US" altLang="zh-CN" sz="1800" dirty="0"/>
              <a:t>      for(</a:t>
            </a:r>
            <a:r>
              <a:rPr lang="en-US" altLang="zh-CN" sz="1800" dirty="0" err="1"/>
              <a:t>i</a:t>
            </a:r>
            <a:r>
              <a:rPr lang="en-US" altLang="zh-CN" sz="1800" dirty="0"/>
              <a:t>=0;i&lt;</a:t>
            </a:r>
            <a:r>
              <a:rPr lang="en-US" altLang="zh-CN" sz="1800" dirty="0" err="1"/>
              <a:t>T.length;i</a:t>
            </a:r>
            <a:r>
              <a:rPr lang="en-US" altLang="zh-CN" sz="1800" dirty="0"/>
              <a:t>++)				/*</a:t>
            </a:r>
            <a:r>
              <a:rPr lang="zh-CN" altLang="en-US" sz="1800" dirty="0"/>
              <a:t>将串</a:t>
            </a:r>
            <a:r>
              <a:rPr lang="en-US" altLang="zh-CN" sz="1800" dirty="0"/>
              <a:t>T</a:t>
            </a:r>
            <a:r>
              <a:rPr lang="zh-CN" altLang="en-US" sz="1800" dirty="0"/>
              <a:t>的字符赋值到</a:t>
            </a:r>
            <a:r>
              <a:rPr lang="en-US" altLang="zh-CN" sz="1800" dirty="0"/>
              <a:t>S</a:t>
            </a:r>
            <a:r>
              <a:rPr lang="zh-CN" altLang="en-US" sz="1800" dirty="0"/>
              <a:t>中*</a:t>
            </a:r>
            <a:r>
              <a:rPr lang="en-US" altLang="zh-CN" sz="1800" dirty="0"/>
              <a:t>/</a:t>
            </a:r>
          </a:p>
          <a:p>
            <a:pPr eaLnBrk="1" hangingPunct="1">
              <a:lnSpc>
                <a:spcPct val="140000"/>
              </a:lnSpc>
            </a:pPr>
            <a:r>
              <a:rPr lang="en-US" altLang="zh-CN" sz="1800" dirty="0"/>
              <a:t>           S-&gt;str[pos+i-1]=</a:t>
            </a:r>
            <a:r>
              <a:rPr lang="en-US" altLang="zh-CN" sz="1800" dirty="0" err="1"/>
              <a:t>T.str</a:t>
            </a:r>
            <a:r>
              <a:rPr lang="en-US" altLang="zh-CN" sz="1800" dirty="0"/>
              <a:t>[</a:t>
            </a:r>
            <a:r>
              <a:rPr lang="en-US" altLang="zh-CN" sz="1800" dirty="0" err="1"/>
              <a:t>i</a:t>
            </a:r>
            <a:r>
              <a:rPr lang="en-US" altLang="zh-CN" sz="1800" dirty="0"/>
              <a:t>];</a:t>
            </a:r>
          </a:p>
          <a:p>
            <a:pPr eaLnBrk="1" hangingPunct="1">
              <a:lnSpc>
                <a:spcPct val="140000"/>
              </a:lnSpc>
            </a:pPr>
            <a:r>
              <a:rPr lang="en-US" altLang="zh-CN" sz="1800" dirty="0"/>
              <a:t>      S-&gt;length=S-&gt;</a:t>
            </a:r>
            <a:r>
              <a:rPr lang="en-US" altLang="zh-CN" sz="1800" dirty="0" err="1"/>
              <a:t>length+T.length</a:t>
            </a:r>
            <a:r>
              <a:rPr lang="en-US" altLang="zh-CN" sz="1800" dirty="0"/>
              <a:t>;	/*</a:t>
            </a:r>
            <a:r>
              <a:rPr lang="zh-CN" altLang="en-US" sz="1800" dirty="0"/>
              <a:t>修改串的长度*</a:t>
            </a:r>
            <a:r>
              <a:rPr lang="en-US" altLang="zh-CN" sz="1800" dirty="0"/>
              <a:t>/</a:t>
            </a:r>
          </a:p>
          <a:p>
            <a:pPr eaLnBrk="1" hangingPunct="1">
              <a:lnSpc>
                <a:spcPct val="140000"/>
              </a:lnSpc>
            </a:pPr>
            <a:r>
              <a:rPr lang="en-US" altLang="zh-CN" sz="1800" dirty="0"/>
              <a:t>      return 1;</a:t>
            </a:r>
          </a:p>
          <a:p>
            <a:pPr eaLnBrk="1" hangingPunct="1">
              <a:lnSpc>
                <a:spcPct val="140000"/>
              </a:lnSpc>
            </a:pPr>
            <a:r>
              <a:rPr lang="en-US" altLang="zh-CN" sz="1800" dirty="0"/>
              <a:t>   }</a:t>
            </a:r>
          </a:p>
        </p:txBody>
      </p:sp>
    </p:spTree>
    <p:extLst>
      <p:ext uri="{BB962C8B-B14F-4D97-AF65-F5344CB8AC3E}">
        <p14:creationId xmlns:p14="http://schemas.microsoft.com/office/powerpoint/2010/main" val="23955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矩形 50">
            <a:extLst>
              <a:ext uri="{FF2B5EF4-FFF2-40B4-BE49-F238E27FC236}">
                <a16:creationId xmlns:a16="http://schemas.microsoft.com/office/drawing/2014/main" id="{454B7A7C-B31D-4854-8A33-2B69BDDB9825}"/>
              </a:ext>
            </a:extLst>
          </p:cNvPr>
          <p:cNvSpPr/>
          <p:nvPr/>
        </p:nvSpPr>
        <p:spPr bwMode="auto">
          <a:xfrm>
            <a:off x="0" y="1727200"/>
            <a:ext cx="9144000" cy="53975"/>
          </a:xfrm>
          <a:prstGeom prst="rect">
            <a:avLst/>
          </a:prstGeom>
          <a:solidFill>
            <a:srgbClr val="6C4C8F"/>
          </a:solidFill>
          <a:ln w="9525" cap="flat" cmpd="sng" algn="ctr">
            <a:noFill/>
            <a:prstDash val="solid"/>
            <a:round/>
            <a:headEnd type="none" w="med" len="med"/>
            <a:tailEnd type="none" w="med" len="med"/>
          </a:ln>
        </p:spPr>
        <p:txBody>
          <a:bodyPr/>
          <a:lstStyle/>
          <a:p>
            <a:pPr marL="342900" indent="-342900" eaLnBrk="1" hangingPunct="1">
              <a:spcBef>
                <a:spcPct val="20000"/>
              </a:spcBef>
              <a:buFont typeface="Arial" panose="020B0604020202020204" pitchFamily="34" charset="0"/>
              <a:buNone/>
              <a:defRPr/>
            </a:pPr>
            <a:endParaRPr kumimoji="1" lang="zh-CN" altLang="en-US">
              <a:solidFill>
                <a:srgbClr val="9476B6"/>
              </a:solidFill>
              <a:latin typeface="+mn-lt"/>
              <a:ea typeface="+mn-ea"/>
              <a:cs typeface="+mn-ea"/>
              <a:sym typeface="+mn-lt"/>
            </a:endParaRPr>
          </a:p>
        </p:txBody>
      </p:sp>
      <p:pic>
        <p:nvPicPr>
          <p:cNvPr id="18434" name="图片 2">
            <a:extLst>
              <a:ext uri="{FF2B5EF4-FFF2-40B4-BE49-F238E27FC236}">
                <a16:creationId xmlns:a16="http://schemas.microsoft.com/office/drawing/2014/main" id="{D5EABF22-623E-2E40-985C-4F8A8B1DD4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75" t="11116"/>
          <a:stretch>
            <a:fillRect/>
          </a:stretch>
        </p:blipFill>
        <p:spPr bwMode="auto">
          <a:xfrm>
            <a:off x="-4763" y="0"/>
            <a:ext cx="9124951" cy="162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矩形 62">
            <a:extLst>
              <a:ext uri="{FF2B5EF4-FFF2-40B4-BE49-F238E27FC236}">
                <a16:creationId xmlns:a16="http://schemas.microsoft.com/office/drawing/2014/main" id="{64E7E43D-283B-482C-B453-9F80C2E1719A}"/>
              </a:ext>
            </a:extLst>
          </p:cNvPr>
          <p:cNvSpPr/>
          <p:nvPr/>
        </p:nvSpPr>
        <p:spPr bwMode="auto">
          <a:xfrm>
            <a:off x="23813" y="9525"/>
            <a:ext cx="9151937" cy="1609725"/>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64" name="Shape 26">
            <a:extLst>
              <a:ext uri="{FF2B5EF4-FFF2-40B4-BE49-F238E27FC236}">
                <a16:creationId xmlns:a16="http://schemas.microsoft.com/office/drawing/2014/main" id="{123A0217-0744-475A-B7DB-A1DAA04B1D8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18437" name="矩形 24">
            <a:extLst>
              <a:ext uri="{FF2B5EF4-FFF2-40B4-BE49-F238E27FC236}">
                <a16:creationId xmlns:a16="http://schemas.microsoft.com/office/drawing/2014/main" id="{AFCA895B-ECEB-0D48-A3EF-A9C85B6327FA}"/>
              </a:ext>
            </a:extLst>
          </p:cNvPr>
          <p:cNvSpPr>
            <a:spLocks noChangeArrowheads="1"/>
          </p:cNvSpPr>
          <p:nvPr/>
        </p:nvSpPr>
        <p:spPr bwMode="auto">
          <a:xfrm>
            <a:off x="1060450" y="2654300"/>
            <a:ext cx="7832725" cy="264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spcBef>
                <a:spcPts val="600"/>
              </a:spcBef>
            </a:pPr>
            <a:r>
              <a:rPr kumimoji="1" lang="zh-CN" altLang="en-US" b="0">
                <a:ea typeface="楷体_GB2312" pitchFamily="49" charset="-122"/>
                <a:sym typeface="+mn-lt"/>
              </a:rPr>
              <a:t>了解串的存储方法，理解串的两种模式匹配算法，重点掌握</a:t>
            </a:r>
            <a:r>
              <a:rPr kumimoji="1" lang="en-US" altLang="zh-CN" b="0">
                <a:solidFill>
                  <a:srgbClr val="FF0000"/>
                </a:solidFill>
                <a:ea typeface="楷体_GB2312" pitchFamily="49" charset="-122"/>
                <a:sym typeface="+mn-lt"/>
              </a:rPr>
              <a:t>BF</a:t>
            </a:r>
            <a:r>
              <a:rPr kumimoji="1" lang="zh-CN" altLang="en-US" b="0">
                <a:solidFill>
                  <a:srgbClr val="FF0000"/>
                </a:solidFill>
                <a:ea typeface="楷体_GB2312" pitchFamily="49" charset="-122"/>
                <a:sym typeface="+mn-lt"/>
              </a:rPr>
              <a:t>算法</a:t>
            </a:r>
            <a:r>
              <a:rPr kumimoji="1" lang="zh-CN" altLang="en-US" b="0">
                <a:ea typeface="楷体_GB2312" pitchFamily="49" charset="-122"/>
                <a:sym typeface="+mn-lt"/>
              </a:rPr>
              <a:t>。</a:t>
            </a:r>
          </a:p>
          <a:p>
            <a:pPr eaLnBrk="1" hangingPunct="1">
              <a:spcBef>
                <a:spcPts val="600"/>
              </a:spcBef>
            </a:pPr>
            <a:r>
              <a:rPr kumimoji="1" lang="zh-CN" altLang="en-US" b="0">
                <a:ea typeface="楷体_GB2312" pitchFamily="49" charset="-122"/>
                <a:sym typeface="+mn-lt"/>
              </a:rPr>
              <a:t>明确数组和广义表这两种数据结构的特点，掌握</a:t>
            </a:r>
            <a:r>
              <a:rPr kumimoji="1" lang="zh-CN" altLang="en-US" b="0">
                <a:solidFill>
                  <a:srgbClr val="FF0000"/>
                </a:solidFill>
                <a:ea typeface="楷体_GB2312" pitchFamily="49" charset="-122"/>
                <a:sym typeface="+mn-lt"/>
              </a:rPr>
              <a:t>数组地址计算方法</a:t>
            </a:r>
            <a:r>
              <a:rPr kumimoji="1" lang="zh-CN" altLang="en-US" b="0">
                <a:ea typeface="楷体_GB2312" pitchFamily="49" charset="-122"/>
                <a:sym typeface="+mn-lt"/>
              </a:rPr>
              <a:t>，了解几种特殊矩阵的压缩存储方法。 </a:t>
            </a:r>
          </a:p>
          <a:p>
            <a:pPr eaLnBrk="1" hangingPunct="1">
              <a:spcBef>
                <a:spcPts val="600"/>
              </a:spcBef>
            </a:pPr>
            <a:r>
              <a:rPr kumimoji="1" lang="zh-CN" altLang="en-US" b="0">
                <a:ea typeface="楷体_GB2312" pitchFamily="49" charset="-122"/>
                <a:sym typeface="+mn-lt"/>
              </a:rPr>
              <a:t>掌握广义表的定义、性质及其</a:t>
            </a:r>
            <a:r>
              <a:rPr kumimoji="1" lang="en-US" altLang="zh-CN" b="0">
                <a:solidFill>
                  <a:srgbClr val="FF0000"/>
                </a:solidFill>
                <a:ea typeface="楷体_GB2312" pitchFamily="49" charset="-122"/>
                <a:sym typeface="+mn-lt"/>
              </a:rPr>
              <a:t>GetHead</a:t>
            </a:r>
            <a:r>
              <a:rPr kumimoji="1" lang="zh-CN" altLang="en-US" b="0">
                <a:solidFill>
                  <a:srgbClr val="FF0000"/>
                </a:solidFill>
                <a:ea typeface="楷体_GB2312" pitchFamily="49" charset="-122"/>
                <a:sym typeface="+mn-lt"/>
              </a:rPr>
              <a:t>和</a:t>
            </a:r>
            <a:r>
              <a:rPr kumimoji="1" lang="en-US" altLang="zh-CN" b="0">
                <a:solidFill>
                  <a:srgbClr val="FF0000"/>
                </a:solidFill>
                <a:ea typeface="楷体_GB2312" pitchFamily="49" charset="-122"/>
                <a:sym typeface="+mn-lt"/>
              </a:rPr>
              <a:t>GetTail</a:t>
            </a:r>
            <a:r>
              <a:rPr kumimoji="1" lang="zh-CN" altLang="en-US" b="0">
                <a:ea typeface="楷体_GB2312" pitchFamily="49" charset="-122"/>
                <a:sym typeface="+mn-lt"/>
              </a:rPr>
              <a:t>的操作。</a:t>
            </a:r>
          </a:p>
        </p:txBody>
      </p:sp>
      <p:grpSp>
        <p:nvGrpSpPr>
          <p:cNvPr id="18438" name="组合 28">
            <a:extLst>
              <a:ext uri="{FF2B5EF4-FFF2-40B4-BE49-F238E27FC236}">
                <a16:creationId xmlns:a16="http://schemas.microsoft.com/office/drawing/2014/main" id="{B744E9B6-CF4D-9646-ADDF-A4FD6BAC2495}"/>
              </a:ext>
            </a:extLst>
          </p:cNvPr>
          <p:cNvGrpSpPr>
            <a:grpSpLocks/>
          </p:cNvGrpSpPr>
          <p:nvPr/>
        </p:nvGrpSpPr>
        <p:grpSpPr bwMode="auto">
          <a:xfrm>
            <a:off x="423863" y="2665413"/>
            <a:ext cx="590550" cy="627062"/>
            <a:chOff x="6242320" y="1105727"/>
            <a:chExt cx="589786" cy="626517"/>
          </a:xfrm>
        </p:grpSpPr>
        <p:sp>
          <p:nvSpPr>
            <p:cNvPr id="18453" name="TextBox 6">
              <a:extLst>
                <a:ext uri="{FF2B5EF4-FFF2-40B4-BE49-F238E27FC236}">
                  <a16:creationId xmlns:a16="http://schemas.microsoft.com/office/drawing/2014/main" id="{68C9361B-8101-5A4B-89E2-30E078FA2166}"/>
                </a:ext>
              </a:extLst>
            </p:cNvPr>
            <p:cNvSpPr txBox="1">
              <a:spLocks noChangeArrowheads="1"/>
            </p:cNvSpPr>
            <p:nvPr/>
          </p:nvSpPr>
          <p:spPr bwMode="auto">
            <a:xfrm>
              <a:off x="6327934" y="1105727"/>
              <a:ext cx="447096" cy="491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FF9900"/>
                  </a:solidFill>
                  <a:ea typeface="楷体_GB2312" pitchFamily="49" charset="-122"/>
                  <a:sym typeface="+mn-lt"/>
                </a:rPr>
                <a:t>01</a:t>
              </a:r>
              <a:endParaRPr lang="zh-CN" altLang="en-US" sz="3200">
                <a:solidFill>
                  <a:srgbClr val="FF9900"/>
                </a:solidFill>
                <a:ea typeface="楷体_GB2312" pitchFamily="49" charset="-122"/>
                <a:sym typeface="+mn-lt"/>
              </a:endParaRPr>
            </a:p>
          </p:txBody>
        </p:sp>
        <p:sp>
          <p:nvSpPr>
            <p:cNvPr id="18454" name="文本框 22">
              <a:extLst>
                <a:ext uri="{FF2B5EF4-FFF2-40B4-BE49-F238E27FC236}">
                  <a16:creationId xmlns:a16="http://schemas.microsoft.com/office/drawing/2014/main" id="{47CD67DB-F412-3D48-8795-C1931B1FE484}"/>
                </a:ext>
              </a:extLst>
            </p:cNvPr>
            <p:cNvSpPr txBox="1">
              <a:spLocks noChangeArrowheads="1"/>
            </p:cNvSpPr>
            <p:nvPr/>
          </p:nvSpPr>
          <p:spPr bwMode="auto">
            <a:xfrm>
              <a:off x="6242320" y="1516532"/>
              <a:ext cx="589786" cy="21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39" name="组合 45">
            <a:extLst>
              <a:ext uri="{FF2B5EF4-FFF2-40B4-BE49-F238E27FC236}">
                <a16:creationId xmlns:a16="http://schemas.microsoft.com/office/drawing/2014/main" id="{6AC5E0F6-CA2B-324A-9C0A-8645CA1786F5}"/>
              </a:ext>
            </a:extLst>
          </p:cNvPr>
          <p:cNvGrpSpPr>
            <a:grpSpLocks/>
          </p:cNvGrpSpPr>
          <p:nvPr/>
        </p:nvGrpSpPr>
        <p:grpSpPr bwMode="auto">
          <a:xfrm>
            <a:off x="423863" y="3260725"/>
            <a:ext cx="590550" cy="631825"/>
            <a:chOff x="6242320" y="2373233"/>
            <a:chExt cx="589786" cy="631741"/>
          </a:xfrm>
        </p:grpSpPr>
        <p:sp>
          <p:nvSpPr>
            <p:cNvPr id="18451" name="TextBox 6">
              <a:extLst>
                <a:ext uri="{FF2B5EF4-FFF2-40B4-BE49-F238E27FC236}">
                  <a16:creationId xmlns:a16="http://schemas.microsoft.com/office/drawing/2014/main" id="{847FB6EA-DB38-134A-B0C8-9C42CC59E0DA}"/>
                </a:ext>
              </a:extLst>
            </p:cNvPr>
            <p:cNvSpPr txBox="1">
              <a:spLocks noChangeArrowheads="1"/>
            </p:cNvSpPr>
            <p:nvPr/>
          </p:nvSpPr>
          <p:spPr bwMode="auto">
            <a:xfrm>
              <a:off x="6327934" y="2373233"/>
              <a:ext cx="447096" cy="492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6C4C8F"/>
                  </a:solidFill>
                  <a:ea typeface="楷体_GB2312" pitchFamily="49" charset="-122"/>
                  <a:sym typeface="+mn-lt"/>
                </a:rPr>
                <a:t>02</a:t>
              </a:r>
              <a:endParaRPr lang="zh-CN" altLang="en-US" sz="3200">
                <a:solidFill>
                  <a:srgbClr val="6C4C8F"/>
                </a:solidFill>
                <a:ea typeface="楷体_GB2312" pitchFamily="49" charset="-122"/>
                <a:sym typeface="+mn-lt"/>
              </a:endParaRPr>
            </a:p>
          </p:txBody>
        </p:sp>
        <p:sp>
          <p:nvSpPr>
            <p:cNvPr id="18452" name="文本框 23">
              <a:extLst>
                <a:ext uri="{FF2B5EF4-FFF2-40B4-BE49-F238E27FC236}">
                  <a16:creationId xmlns:a16="http://schemas.microsoft.com/office/drawing/2014/main" id="{916D914A-490A-D047-B3BF-4DBF4F49E930}"/>
                </a:ext>
              </a:extLst>
            </p:cNvPr>
            <p:cNvSpPr txBox="1">
              <a:spLocks noChangeArrowheads="1"/>
            </p:cNvSpPr>
            <p:nvPr/>
          </p:nvSpPr>
          <p:spPr bwMode="auto">
            <a:xfrm>
              <a:off x="6242320" y="2789103"/>
              <a:ext cx="589786" cy="215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40" name="组合 48">
            <a:extLst>
              <a:ext uri="{FF2B5EF4-FFF2-40B4-BE49-F238E27FC236}">
                <a16:creationId xmlns:a16="http://schemas.microsoft.com/office/drawing/2014/main" id="{C9CD8CDE-92B5-4E4D-91C6-782545A31B56}"/>
              </a:ext>
            </a:extLst>
          </p:cNvPr>
          <p:cNvGrpSpPr>
            <a:grpSpLocks/>
          </p:cNvGrpSpPr>
          <p:nvPr/>
        </p:nvGrpSpPr>
        <p:grpSpPr bwMode="auto">
          <a:xfrm>
            <a:off x="423863" y="4219575"/>
            <a:ext cx="590550" cy="620713"/>
            <a:chOff x="6242320" y="3640739"/>
            <a:chExt cx="589786" cy="620418"/>
          </a:xfrm>
        </p:grpSpPr>
        <p:sp>
          <p:nvSpPr>
            <p:cNvPr id="18449" name="TextBox 6">
              <a:extLst>
                <a:ext uri="{FF2B5EF4-FFF2-40B4-BE49-F238E27FC236}">
                  <a16:creationId xmlns:a16="http://schemas.microsoft.com/office/drawing/2014/main" id="{A6788BA4-8251-6943-9E11-57AAF2422378}"/>
                </a:ext>
              </a:extLst>
            </p:cNvPr>
            <p:cNvSpPr txBox="1">
              <a:spLocks noChangeArrowheads="1"/>
            </p:cNvSpPr>
            <p:nvPr/>
          </p:nvSpPr>
          <p:spPr bwMode="auto">
            <a:xfrm>
              <a:off x="6327934" y="3640739"/>
              <a:ext cx="447096" cy="49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3200">
                  <a:solidFill>
                    <a:srgbClr val="76AEDD"/>
                  </a:solidFill>
                  <a:ea typeface="楷体_GB2312" pitchFamily="49" charset="-122"/>
                  <a:sym typeface="+mn-lt"/>
                </a:rPr>
                <a:t>03</a:t>
              </a:r>
              <a:endParaRPr lang="zh-CN" altLang="en-US" sz="3200">
                <a:solidFill>
                  <a:srgbClr val="76AEDD"/>
                </a:solidFill>
                <a:ea typeface="楷体_GB2312" pitchFamily="49" charset="-122"/>
                <a:sym typeface="+mn-lt"/>
              </a:endParaRPr>
            </a:p>
          </p:txBody>
        </p:sp>
        <p:sp>
          <p:nvSpPr>
            <p:cNvPr id="18450" name="文本框 24">
              <a:extLst>
                <a:ext uri="{FF2B5EF4-FFF2-40B4-BE49-F238E27FC236}">
                  <a16:creationId xmlns:a16="http://schemas.microsoft.com/office/drawing/2014/main" id="{970FA307-EA24-BC41-9386-264590F4092A}"/>
                </a:ext>
              </a:extLst>
            </p:cNvPr>
            <p:cNvSpPr txBox="1">
              <a:spLocks noChangeArrowheads="1"/>
            </p:cNvSpPr>
            <p:nvPr/>
          </p:nvSpPr>
          <p:spPr bwMode="auto">
            <a:xfrm>
              <a:off x="6242320" y="4045360"/>
              <a:ext cx="589786" cy="21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en-US" altLang="zh-CN" sz="800">
                  <a:solidFill>
                    <a:srgbClr val="818181"/>
                  </a:solidFill>
                  <a:ea typeface="楷体_GB2312" pitchFamily="49" charset="-122"/>
                  <a:sym typeface="+mn-lt"/>
                </a:rPr>
                <a:t>OPTION</a:t>
              </a:r>
              <a:endParaRPr lang="zh-CN" altLang="en-US" sz="800">
                <a:solidFill>
                  <a:srgbClr val="818181"/>
                </a:solidFill>
                <a:ea typeface="楷体_GB2312" pitchFamily="49" charset="-122"/>
                <a:sym typeface="+mn-lt"/>
              </a:endParaRPr>
            </a:p>
          </p:txBody>
        </p:sp>
      </p:grpSp>
      <p:grpSp>
        <p:nvGrpSpPr>
          <p:cNvPr id="18441" name="组合 3">
            <a:extLst>
              <a:ext uri="{FF2B5EF4-FFF2-40B4-BE49-F238E27FC236}">
                <a16:creationId xmlns:a16="http://schemas.microsoft.com/office/drawing/2014/main" id="{EB91BE20-E7B7-CD40-9817-4E92EC4615BB}"/>
              </a:ext>
            </a:extLst>
          </p:cNvPr>
          <p:cNvGrpSpPr>
            <a:grpSpLocks/>
          </p:cNvGrpSpPr>
          <p:nvPr/>
        </p:nvGrpSpPr>
        <p:grpSpPr bwMode="auto">
          <a:xfrm>
            <a:off x="3684588" y="336550"/>
            <a:ext cx="1830387" cy="1831975"/>
            <a:chOff x="3117668" y="234317"/>
            <a:chExt cx="2127323" cy="2127323"/>
          </a:xfrm>
        </p:grpSpPr>
        <p:sp>
          <p:nvSpPr>
            <p:cNvPr id="46" name="椭圆 45">
              <a:extLst>
                <a:ext uri="{FF2B5EF4-FFF2-40B4-BE49-F238E27FC236}">
                  <a16:creationId xmlns:a16="http://schemas.microsoft.com/office/drawing/2014/main" id="{4502FEBD-0696-4F7D-A568-150925371B4E}"/>
                </a:ext>
              </a:extLst>
            </p:cNvPr>
            <p:cNvSpPr/>
            <p:nvPr/>
          </p:nvSpPr>
          <p:spPr>
            <a:xfrm>
              <a:off x="3117668" y="234317"/>
              <a:ext cx="2127323" cy="2127323"/>
            </a:xfrm>
            <a:prstGeom prst="ellipse">
              <a:avLst/>
            </a:prstGeom>
            <a:solidFill>
              <a:schemeClr val="tx1">
                <a:alpha val="3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47" name="椭圆 46">
              <a:extLst>
                <a:ext uri="{FF2B5EF4-FFF2-40B4-BE49-F238E27FC236}">
                  <a16:creationId xmlns:a16="http://schemas.microsoft.com/office/drawing/2014/main" id="{A61761E2-1E23-49B6-8262-477F0D5AFC7C}"/>
                </a:ext>
              </a:extLst>
            </p:cNvPr>
            <p:cNvSpPr/>
            <p:nvPr/>
          </p:nvSpPr>
          <p:spPr>
            <a:xfrm>
              <a:off x="3372208" y="482505"/>
              <a:ext cx="1630947" cy="1630947"/>
            </a:xfrm>
            <a:prstGeom prst="ellipse">
              <a:avLst/>
            </a:prstGeom>
            <a:solidFill>
              <a:schemeClr val="bg1"/>
            </a:solidFill>
            <a:ln>
              <a:noFill/>
            </a:ln>
            <a:effectLst>
              <a:glow rad="165100">
                <a:schemeClr val="tx1">
                  <a:alpha val="27000"/>
                </a:schemeClr>
              </a:glo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grpSp>
          <p:nvGrpSpPr>
            <p:cNvPr id="18446" name="组合 47">
              <a:extLst>
                <a:ext uri="{FF2B5EF4-FFF2-40B4-BE49-F238E27FC236}">
                  <a16:creationId xmlns:a16="http://schemas.microsoft.com/office/drawing/2014/main" id="{914AACCB-CFE6-6B45-9195-57CD28143011}"/>
                </a:ext>
              </a:extLst>
            </p:cNvPr>
            <p:cNvGrpSpPr>
              <a:grpSpLocks/>
            </p:cNvGrpSpPr>
            <p:nvPr/>
          </p:nvGrpSpPr>
          <p:grpSpPr bwMode="auto">
            <a:xfrm>
              <a:off x="3250509" y="768989"/>
              <a:ext cx="1800200" cy="1001573"/>
              <a:chOff x="3896925" y="1033243"/>
              <a:chExt cx="1350150" cy="751179"/>
            </a:xfrm>
          </p:grpSpPr>
          <p:sp>
            <p:nvSpPr>
              <p:cNvPr id="49" name="TextBox 7">
                <a:extLst>
                  <a:ext uri="{FF2B5EF4-FFF2-40B4-BE49-F238E27FC236}">
                    <a16:creationId xmlns:a16="http://schemas.microsoft.com/office/drawing/2014/main" id="{19CCFCC8-E75A-453B-AAA2-8693C001B195}"/>
                  </a:ext>
                </a:extLst>
              </p:cNvPr>
              <p:cNvSpPr txBox="1"/>
              <p:nvPr/>
            </p:nvSpPr>
            <p:spPr>
              <a:xfrm>
                <a:off x="4256708" y="1399568"/>
                <a:ext cx="690504" cy="384356"/>
              </a:xfrm>
              <a:prstGeom prst="rect">
                <a:avLst/>
              </a:prstGeom>
              <a:noFill/>
            </p:spPr>
            <p:txBody>
              <a:bodyPr lIns="0" tIns="0" rIns="0" bIns="0" anchor="b">
                <a:normAutofit/>
              </a:bodyPr>
              <a:lstStyle/>
              <a:p>
                <a:pPr algn="dist" eaLnBrk="1" hangingPunct="1">
                  <a:spcBef>
                    <a:spcPct val="20000"/>
                  </a:spcBef>
                  <a:buFont typeface="Arial" panose="020B0604020202020204" pitchFamily="34" charset="0"/>
                  <a:buNone/>
                  <a:defRPr/>
                </a:pPr>
                <a:r>
                  <a:rPr lang="en-US" altLang="zh-CN" sz="2135" dirty="0">
                    <a:latin typeface="+mn-lt"/>
                    <a:ea typeface="+mn-ea"/>
                    <a:cs typeface="+mn-ea"/>
                    <a:sym typeface="+mn-lt"/>
                  </a:rPr>
                  <a:t>target</a:t>
                </a:r>
              </a:p>
            </p:txBody>
          </p:sp>
          <p:sp>
            <p:nvSpPr>
              <p:cNvPr id="18448" name="Rectangle 9">
                <a:extLst>
                  <a:ext uri="{FF2B5EF4-FFF2-40B4-BE49-F238E27FC236}">
                    <a16:creationId xmlns:a16="http://schemas.microsoft.com/office/drawing/2014/main" id="{47D92100-D1F8-1F48-8160-43E9996C0A8D}"/>
                  </a:ext>
                </a:extLst>
              </p:cNvPr>
              <p:cNvSpPr>
                <a:spLocks noChangeArrowheads="1"/>
              </p:cNvSpPr>
              <p:nvPr/>
            </p:nvSpPr>
            <p:spPr bwMode="auto">
              <a:xfrm>
                <a:off x="3896926" y="1033186"/>
                <a:ext cx="1350565" cy="692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3700">
                    <a:ea typeface="楷体_GB2312" pitchFamily="49" charset="-122"/>
                    <a:sym typeface="+mn-lt"/>
                  </a:rPr>
                  <a:t>目标</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03C3-FCFE-B644-BEBC-E8929E3A99EA}"/>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DB7A4934-BD45-5740-8F82-4FE07474FD1F}"/>
              </a:ext>
            </a:extLst>
          </p:cNvPr>
          <p:cNvSpPr>
            <a:spLocks noGrp="1"/>
          </p:cNvSpPr>
          <p:nvPr>
            <p:ph idx="1"/>
          </p:nvPr>
        </p:nvSpPr>
        <p:spPr/>
        <p:txBody>
          <a:bodyPr/>
          <a:lstStyle/>
          <a:p>
            <a:pPr eaLnBrk="1" hangingPunct="1">
              <a:lnSpc>
                <a:spcPct val="140000"/>
              </a:lnSpc>
            </a:pPr>
            <a:r>
              <a:rPr lang="en-US" altLang="zh-CN" dirty="0"/>
              <a:t>1</a:t>
            </a:r>
            <a:r>
              <a:rPr lang="zh-CN" altLang="zh-CN" dirty="0"/>
              <a:t>．块链存储结构</a:t>
            </a:r>
          </a:p>
          <a:p>
            <a:pPr eaLnBrk="1" hangingPunct="1">
              <a:lnSpc>
                <a:spcPct val="140000"/>
              </a:lnSpc>
            </a:pPr>
            <a:r>
              <a:rPr lang="zh-CN" altLang="en-US" dirty="0"/>
              <a:t>          和线性表的链式存储结构类似，串也可以采用链表存储串值。由于串结构的特性</a:t>
            </a:r>
            <a:r>
              <a:rPr lang="en-US" altLang="zh-CN" dirty="0"/>
              <a:t>----</a:t>
            </a:r>
            <a:r>
              <a:rPr lang="zh-CN" altLang="en-US" dirty="0"/>
              <a:t>结构中的每个数据元素是一个字符，则用链表存储串值时，存在一个</a:t>
            </a:r>
            <a:r>
              <a:rPr lang="zh-CN" altLang="en-US" dirty="0">
                <a:latin typeface="Times New Roman" panose="02020603050405020304" pitchFamily="18" charset="0"/>
              </a:rPr>
              <a:t>“</a:t>
            </a:r>
            <a:r>
              <a:rPr lang="zh-CN" altLang="en-US" dirty="0"/>
              <a:t>结点大小</a:t>
            </a:r>
            <a:r>
              <a:rPr lang="zh-CN" altLang="en-US" dirty="0">
                <a:latin typeface="Times New Roman" panose="02020603050405020304" pitchFamily="18" charset="0"/>
              </a:rPr>
              <a:t>”</a:t>
            </a:r>
            <a:r>
              <a:rPr lang="zh-CN" altLang="en-US" dirty="0"/>
              <a:t>的问题，即每个结点可以存放一个字符，也可以存放多个字符。例如，一个结点包含</a:t>
            </a:r>
            <a:r>
              <a:rPr lang="en-US" altLang="zh-CN" dirty="0"/>
              <a:t>4</a:t>
            </a:r>
            <a:r>
              <a:rPr lang="zh-CN" altLang="en-US" dirty="0"/>
              <a:t>个字符、</a:t>
            </a:r>
            <a:r>
              <a:rPr lang="en-US" altLang="zh-CN" dirty="0"/>
              <a:t>1</a:t>
            </a:r>
            <a:r>
              <a:rPr lang="zh-CN" altLang="en-US" dirty="0"/>
              <a:t>个字符，即结点大小为</a:t>
            </a:r>
            <a:r>
              <a:rPr lang="en-US" altLang="zh-CN" dirty="0"/>
              <a:t>4</a:t>
            </a:r>
            <a:r>
              <a:rPr lang="zh-CN" altLang="en-US" dirty="0"/>
              <a:t>和</a:t>
            </a:r>
            <a:r>
              <a:rPr lang="en-US" altLang="zh-CN" dirty="0"/>
              <a:t>1</a:t>
            </a:r>
            <a:r>
              <a:rPr lang="zh-CN" altLang="en-US" dirty="0"/>
              <a:t>的链串</a:t>
            </a:r>
            <a:endParaRPr lang="en-US" dirty="0"/>
          </a:p>
        </p:txBody>
      </p:sp>
    </p:spTree>
    <p:extLst>
      <p:ext uri="{BB962C8B-B14F-4D97-AF65-F5344CB8AC3E}">
        <p14:creationId xmlns:p14="http://schemas.microsoft.com/office/powerpoint/2010/main" val="2833336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C0CB4227-3C04-409C-A1D3-1FF8660A972A}"/>
              </a:ext>
            </a:extLst>
          </p:cNvPr>
          <p:cNvSpPr/>
          <p:nvPr/>
        </p:nvSpPr>
        <p:spPr bwMode="auto">
          <a:xfrm>
            <a:off x="0" y="1541463"/>
            <a:ext cx="9144000" cy="3600450"/>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33794" name="Object 21">
            <a:extLst>
              <a:ext uri="{FF2B5EF4-FFF2-40B4-BE49-F238E27FC236}">
                <a16:creationId xmlns:a16="http://schemas.microsoft.com/office/drawing/2014/main" id="{1A9F3833-E316-ED4B-AD4C-C81B3B4579EA}"/>
              </a:ext>
            </a:extLst>
          </p:cNvPr>
          <p:cNvGraphicFramePr>
            <a:graphicFrameLocks/>
          </p:cNvGraphicFramePr>
          <p:nvPr/>
        </p:nvGraphicFramePr>
        <p:xfrm>
          <a:off x="438150" y="1684338"/>
          <a:ext cx="8356600" cy="3395662"/>
        </p:xfrm>
        <a:graphic>
          <a:graphicData uri="http://schemas.openxmlformats.org/presentationml/2006/ole">
            <mc:AlternateContent xmlns:mc="http://schemas.openxmlformats.org/markup-compatibility/2006">
              <mc:Choice xmlns:v="urn:schemas-microsoft-com:vml" Requires="v">
                <p:oleObj spid="_x0000_s33878" r:id="rId3" imgW="7061200" imgH="2133600" progId="Visio.Drawing.5">
                  <p:embed/>
                </p:oleObj>
              </mc:Choice>
              <mc:Fallback>
                <p:oleObj r:id="rId3" imgW="7061200" imgH="2133600" progId="Visio.Drawing.5">
                  <p:embed/>
                  <p:pic>
                    <p:nvPicPr>
                      <p:cNvPr id="0" name="Object 2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1684338"/>
                        <a:ext cx="8356600" cy="3395662"/>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5" name="Rectangle 22">
            <a:extLst>
              <a:ext uri="{FF2B5EF4-FFF2-40B4-BE49-F238E27FC236}">
                <a16:creationId xmlns:a16="http://schemas.microsoft.com/office/drawing/2014/main" id="{7DD3612E-3FAA-AF4F-A977-045E4E61D149}"/>
              </a:ext>
            </a:extLst>
          </p:cNvPr>
          <p:cNvSpPr>
            <a:spLocks noChangeArrowheads="1"/>
          </p:cNvSpPr>
          <p:nvPr/>
        </p:nvSpPr>
        <p:spPr bwMode="auto">
          <a:xfrm>
            <a:off x="827088" y="227013"/>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dirty="0">
                <a:solidFill>
                  <a:schemeClr val="bg1"/>
                </a:solidFill>
                <a:ea typeface="楷体_GB2312" pitchFamily="49" charset="-122"/>
                <a:sym typeface="+mn-lt"/>
              </a:rPr>
              <a:t>链式存储表示</a:t>
            </a:r>
          </a:p>
        </p:txBody>
      </p:sp>
      <p:sp>
        <p:nvSpPr>
          <p:cNvPr id="7" name="矩形 6">
            <a:extLst>
              <a:ext uri="{FF2B5EF4-FFF2-40B4-BE49-F238E27FC236}">
                <a16:creationId xmlns:a16="http://schemas.microsoft.com/office/drawing/2014/main" id="{26D89ED1-A157-452D-9C20-71895F30A3FB}"/>
              </a:ext>
            </a:extLst>
          </p:cNvPr>
          <p:cNvSpPr/>
          <p:nvPr/>
        </p:nvSpPr>
        <p:spPr>
          <a:xfrm>
            <a:off x="0" y="5262563"/>
            <a:ext cx="9144000" cy="182562"/>
          </a:xfrm>
          <a:prstGeom prst="rect">
            <a:avLst/>
          </a:prstGeom>
          <a:solidFill>
            <a:sysClr val="window" lastClr="FFFFFF">
              <a:lumMod val="85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7">
            <a:extLst>
              <a:ext uri="{FF2B5EF4-FFF2-40B4-BE49-F238E27FC236}">
                <a16:creationId xmlns:a16="http://schemas.microsoft.com/office/drawing/2014/main" id="{DA4BFD5C-FBB4-B54A-8736-284B5785A56D}"/>
              </a:ext>
            </a:extLst>
          </p:cNvPr>
          <p:cNvSpPr>
            <a:spLocks noChangeArrowheads="1"/>
          </p:cNvSpPr>
          <p:nvPr/>
        </p:nvSpPr>
        <p:spPr bwMode="auto">
          <a:xfrm>
            <a:off x="395288" y="1125538"/>
            <a:ext cx="8497887"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en-US" altLang="zh-CN" sz="2600" b="0">
                <a:ea typeface="楷体_GB2312" pitchFamily="49" charset="-122"/>
                <a:sym typeface="+mn-lt"/>
              </a:rPr>
              <a:t>#define CHUNKSIZE 80       //</a:t>
            </a:r>
            <a:r>
              <a:rPr lang="zh-CN" altLang="en-US" sz="2600" b="0">
                <a:ea typeface="楷体_GB2312" pitchFamily="49" charset="-122"/>
                <a:sym typeface="+mn-lt"/>
              </a:rPr>
              <a:t>可由用户定义的块大小</a:t>
            </a:r>
          </a:p>
          <a:p>
            <a:pPr>
              <a:lnSpc>
                <a:spcPct val="100000"/>
              </a:lnSpc>
              <a:spcBef>
                <a:spcPct val="20000"/>
              </a:spcBef>
            </a:pPr>
            <a:r>
              <a:rPr lang="en-US" altLang="zh-CN" sz="2600" b="0">
                <a:ea typeface="楷体_GB2312" pitchFamily="49" charset="-122"/>
                <a:sym typeface="+mn-lt"/>
              </a:rPr>
              <a:t>typedef struct Chunk{</a:t>
            </a:r>
          </a:p>
          <a:p>
            <a:pPr>
              <a:lnSpc>
                <a:spcPct val="100000"/>
              </a:lnSpc>
              <a:spcBef>
                <a:spcPct val="20000"/>
              </a:spcBef>
            </a:pPr>
            <a:r>
              <a:rPr lang="en-US" altLang="zh-CN" sz="2600" b="0">
                <a:ea typeface="楷体_GB2312" pitchFamily="49" charset="-122"/>
                <a:sym typeface="+mn-lt"/>
              </a:rPr>
              <a:t>   char  ch[CHUNKSIZE];</a:t>
            </a:r>
          </a:p>
          <a:p>
            <a:pPr>
              <a:lnSpc>
                <a:spcPct val="100000"/>
              </a:lnSpc>
              <a:spcBef>
                <a:spcPct val="20000"/>
              </a:spcBef>
            </a:pPr>
            <a:r>
              <a:rPr lang="en-US" altLang="zh-CN" sz="2600" b="0">
                <a:ea typeface="楷体_GB2312" pitchFamily="49" charset="-122"/>
                <a:sym typeface="+mn-lt"/>
              </a:rPr>
              <a:t>   struct Chunk *next;</a:t>
            </a:r>
          </a:p>
          <a:p>
            <a:pPr>
              <a:lnSpc>
                <a:spcPct val="100000"/>
              </a:lnSpc>
              <a:spcBef>
                <a:spcPct val="20000"/>
              </a:spcBef>
            </a:pPr>
            <a:r>
              <a:rPr lang="en-US" altLang="zh-CN" sz="2600" b="0">
                <a:ea typeface="楷体_GB2312" pitchFamily="49" charset="-122"/>
                <a:sym typeface="+mn-lt"/>
              </a:rPr>
              <a:t>}Chunk;</a:t>
            </a:r>
          </a:p>
          <a:p>
            <a:pPr>
              <a:lnSpc>
                <a:spcPct val="100000"/>
              </a:lnSpc>
              <a:spcBef>
                <a:spcPct val="20000"/>
              </a:spcBef>
            </a:pPr>
            <a:endParaRPr lang="en-US" altLang="zh-CN" sz="2600" b="0">
              <a:ea typeface="楷体_GB2312" pitchFamily="49" charset="-122"/>
              <a:sym typeface="+mn-lt"/>
            </a:endParaRPr>
          </a:p>
          <a:p>
            <a:pPr>
              <a:lnSpc>
                <a:spcPct val="100000"/>
              </a:lnSpc>
              <a:spcBef>
                <a:spcPct val="20000"/>
              </a:spcBef>
            </a:pPr>
            <a:r>
              <a:rPr lang="en-US" altLang="zh-CN" sz="2600" b="0">
                <a:ea typeface="楷体_GB2312" pitchFamily="49" charset="-122"/>
                <a:sym typeface="+mn-lt"/>
              </a:rPr>
              <a:t>typedef struct{</a:t>
            </a:r>
          </a:p>
          <a:p>
            <a:pPr>
              <a:lnSpc>
                <a:spcPct val="100000"/>
              </a:lnSpc>
              <a:spcBef>
                <a:spcPct val="20000"/>
              </a:spcBef>
            </a:pPr>
            <a:r>
              <a:rPr lang="en-US" altLang="zh-CN" sz="2600" b="0">
                <a:ea typeface="楷体_GB2312" pitchFamily="49" charset="-122"/>
                <a:sym typeface="+mn-lt"/>
              </a:rPr>
              <a:t>   Chunk *head,*tail;      //</a:t>
            </a:r>
            <a:r>
              <a:rPr lang="zh-CN" altLang="en-US" sz="2600" b="0">
                <a:ea typeface="楷体_GB2312" pitchFamily="49" charset="-122"/>
                <a:sym typeface="+mn-lt"/>
              </a:rPr>
              <a:t>串的头指针和尾指针</a:t>
            </a:r>
          </a:p>
          <a:p>
            <a:pPr>
              <a:lnSpc>
                <a:spcPct val="100000"/>
              </a:lnSpc>
              <a:spcBef>
                <a:spcPct val="20000"/>
              </a:spcBef>
            </a:pPr>
            <a:r>
              <a:rPr lang="zh-CN" altLang="en-US" sz="2600" b="0">
                <a:ea typeface="楷体_GB2312" pitchFamily="49" charset="-122"/>
                <a:sym typeface="+mn-lt"/>
              </a:rPr>
              <a:t>   </a:t>
            </a:r>
            <a:r>
              <a:rPr lang="en-US" altLang="zh-CN" sz="2600" b="0">
                <a:ea typeface="楷体_GB2312" pitchFamily="49" charset="-122"/>
                <a:sym typeface="+mn-lt"/>
              </a:rPr>
              <a:t>int curlen;                    //</a:t>
            </a:r>
            <a:r>
              <a:rPr lang="zh-CN" altLang="en-US" sz="2600" b="0">
                <a:ea typeface="楷体_GB2312" pitchFamily="49" charset="-122"/>
                <a:sym typeface="+mn-lt"/>
              </a:rPr>
              <a:t>串的当前长度</a:t>
            </a:r>
          </a:p>
          <a:p>
            <a:pPr>
              <a:lnSpc>
                <a:spcPct val="100000"/>
              </a:lnSpc>
              <a:spcBef>
                <a:spcPct val="20000"/>
              </a:spcBef>
            </a:pPr>
            <a:r>
              <a:rPr lang="en-US" altLang="zh-CN" sz="2600" b="0">
                <a:ea typeface="楷体_GB2312" pitchFamily="49" charset="-122"/>
                <a:sym typeface="+mn-lt"/>
              </a:rPr>
              <a:t>}LString;                         </a:t>
            </a:r>
          </a:p>
        </p:txBody>
      </p:sp>
      <p:sp>
        <p:nvSpPr>
          <p:cNvPr id="34818" name="Rectangle 29">
            <a:extLst>
              <a:ext uri="{FF2B5EF4-FFF2-40B4-BE49-F238E27FC236}">
                <a16:creationId xmlns:a16="http://schemas.microsoft.com/office/drawing/2014/main" id="{BCE822F3-3D93-D24F-816B-60462F4E921D}"/>
              </a:ext>
            </a:extLst>
          </p:cNvPr>
          <p:cNvSpPr>
            <a:spLocks noChangeArrowheads="1"/>
          </p:cNvSpPr>
          <p:nvPr/>
        </p:nvSpPr>
        <p:spPr bwMode="auto">
          <a:xfrm>
            <a:off x="827088" y="219075"/>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链式存储表示</a:t>
            </a:r>
          </a:p>
        </p:txBody>
      </p:sp>
      <p:sp>
        <p:nvSpPr>
          <p:cNvPr id="6" name="矩形 5">
            <a:extLst>
              <a:ext uri="{FF2B5EF4-FFF2-40B4-BE49-F238E27FC236}">
                <a16:creationId xmlns:a16="http://schemas.microsoft.com/office/drawing/2014/main" id="{EF71C47F-9AEB-42B7-A0AE-1D452F6EDC44}"/>
              </a:ext>
            </a:extLst>
          </p:cNvPr>
          <p:cNvSpPr/>
          <p:nvPr/>
        </p:nvSpPr>
        <p:spPr>
          <a:xfrm>
            <a:off x="0" y="6237288"/>
            <a:ext cx="9144000" cy="622300"/>
          </a:xfrm>
          <a:prstGeom prst="rect">
            <a:avLst/>
          </a:prstGeom>
          <a:solidFill>
            <a:sysClr val="window" lastClr="FFFFFF">
              <a:lumMod val="85000"/>
            </a:sys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zh-CN" altLang="en-US" sz="1800" b="0" kern="0">
              <a:solidFill>
                <a:prstClr val="white"/>
              </a:solidFill>
              <a:latin typeface="+mn-lt"/>
              <a:ea typeface="+mn-ea"/>
              <a:cs typeface="+mn-ea"/>
              <a:sym typeface="+mn-lt"/>
            </a:endParaRPr>
          </a:p>
        </p:txBody>
      </p:sp>
      <p:grpSp>
        <p:nvGrpSpPr>
          <p:cNvPr id="34820" name="组合 6">
            <a:extLst>
              <a:ext uri="{FF2B5EF4-FFF2-40B4-BE49-F238E27FC236}">
                <a16:creationId xmlns:a16="http://schemas.microsoft.com/office/drawing/2014/main" id="{DD47C5B1-3361-5A47-8C0A-86DCCF73B6F8}"/>
              </a:ext>
            </a:extLst>
          </p:cNvPr>
          <p:cNvGrpSpPr>
            <a:grpSpLocks/>
          </p:cNvGrpSpPr>
          <p:nvPr/>
        </p:nvGrpSpPr>
        <p:grpSpPr bwMode="auto">
          <a:xfrm flipH="1">
            <a:off x="5626100" y="5468938"/>
            <a:ext cx="3228975" cy="1301750"/>
            <a:chOff x="-8805" y="5407865"/>
            <a:chExt cx="3213509" cy="1301644"/>
          </a:xfrm>
        </p:grpSpPr>
        <p:sp>
          <p:nvSpPr>
            <p:cNvPr id="8" name="矩形 7">
              <a:extLst>
                <a:ext uri="{FF2B5EF4-FFF2-40B4-BE49-F238E27FC236}">
                  <a16:creationId xmlns:a16="http://schemas.microsoft.com/office/drawing/2014/main" id="{093E1B62-4115-423B-B24D-48B9F681950D}"/>
                </a:ext>
              </a:extLst>
            </p:cNvPr>
            <p:cNvSpPr/>
            <p:nvPr/>
          </p:nvSpPr>
          <p:spPr>
            <a:xfrm>
              <a:off x="2015042" y="5522156"/>
              <a:ext cx="267003" cy="2873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9" name="矩形 8">
              <a:extLst>
                <a:ext uri="{FF2B5EF4-FFF2-40B4-BE49-F238E27FC236}">
                  <a16:creationId xmlns:a16="http://schemas.microsoft.com/office/drawing/2014/main" id="{39BA2A9C-DBB0-43E3-9B9A-A78C1FDFF725}"/>
                </a:ext>
              </a:extLst>
            </p:cNvPr>
            <p:cNvSpPr/>
            <p:nvPr/>
          </p:nvSpPr>
          <p:spPr>
            <a:xfrm>
              <a:off x="367210" y="5522156"/>
              <a:ext cx="267002" cy="2873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0" name="矩形 9">
              <a:extLst>
                <a:ext uri="{FF2B5EF4-FFF2-40B4-BE49-F238E27FC236}">
                  <a16:creationId xmlns:a16="http://schemas.microsoft.com/office/drawing/2014/main" id="{16EA55B4-EB58-4223-B7BD-50E39F40A392}"/>
                </a:ext>
              </a:extLst>
            </p:cNvPr>
            <p:cNvSpPr/>
            <p:nvPr/>
          </p:nvSpPr>
          <p:spPr>
            <a:xfrm>
              <a:off x="-8805" y="5666606"/>
              <a:ext cx="496087" cy="533357"/>
            </a:xfrm>
            <a:prstGeom prst="rect">
              <a:avLst/>
            </a:prstGeom>
            <a:solidFill>
              <a:srgbClr val="4F99E2"/>
            </a:solidFill>
            <a:ln>
              <a:solidFill>
                <a:srgbClr val="4F99E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1" name="矩形 10">
              <a:extLst>
                <a:ext uri="{FF2B5EF4-FFF2-40B4-BE49-F238E27FC236}">
                  <a16:creationId xmlns:a16="http://schemas.microsoft.com/office/drawing/2014/main" id="{E367C627-90D4-40D3-87CB-21C77F8BFF85}"/>
                </a:ext>
              </a:extLst>
            </p:cNvPr>
            <p:cNvSpPr/>
            <p:nvPr/>
          </p:nvSpPr>
          <p:spPr>
            <a:xfrm>
              <a:off x="2338921" y="6007891"/>
              <a:ext cx="267002" cy="287314"/>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2" name="矩形 11">
              <a:extLst>
                <a:ext uri="{FF2B5EF4-FFF2-40B4-BE49-F238E27FC236}">
                  <a16:creationId xmlns:a16="http://schemas.microsoft.com/office/drawing/2014/main" id="{52434AB6-AD07-4445-9BC6-A8A6451629BA}"/>
                </a:ext>
              </a:extLst>
            </p:cNvPr>
            <p:cNvSpPr/>
            <p:nvPr/>
          </p:nvSpPr>
          <p:spPr>
            <a:xfrm>
              <a:off x="2015042" y="6422194"/>
              <a:ext cx="267003" cy="2873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3" name="矩形 12">
              <a:extLst>
                <a:ext uri="{FF2B5EF4-FFF2-40B4-BE49-F238E27FC236}">
                  <a16:creationId xmlns:a16="http://schemas.microsoft.com/office/drawing/2014/main" id="{C6A7BB64-9A4F-44E6-96E6-0248712BE097}"/>
                </a:ext>
              </a:extLst>
            </p:cNvPr>
            <p:cNvSpPr/>
            <p:nvPr/>
          </p:nvSpPr>
          <p:spPr>
            <a:xfrm>
              <a:off x="2605923" y="5407865"/>
              <a:ext cx="107433" cy="11429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4" name="矩形 13">
              <a:extLst>
                <a:ext uri="{FF2B5EF4-FFF2-40B4-BE49-F238E27FC236}">
                  <a16:creationId xmlns:a16="http://schemas.microsoft.com/office/drawing/2014/main" id="{09B61884-5BD8-42FD-B665-8EF2C18DA4F0}"/>
                </a:ext>
              </a:extLst>
            </p:cNvPr>
            <p:cNvSpPr/>
            <p:nvPr/>
          </p:nvSpPr>
          <p:spPr>
            <a:xfrm>
              <a:off x="1882330" y="5720577"/>
              <a:ext cx="267003" cy="287315"/>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5" name="矩形 14">
              <a:extLst>
                <a:ext uri="{FF2B5EF4-FFF2-40B4-BE49-F238E27FC236}">
                  <a16:creationId xmlns:a16="http://schemas.microsoft.com/office/drawing/2014/main" id="{84A22B73-E760-4662-A66D-04055EC4A648}"/>
                </a:ext>
              </a:extLst>
            </p:cNvPr>
            <p:cNvSpPr/>
            <p:nvPr/>
          </p:nvSpPr>
          <p:spPr>
            <a:xfrm flipV="1">
              <a:off x="1172957" y="6007891"/>
              <a:ext cx="267002" cy="2873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
          <p:nvSpPr>
            <p:cNvPr id="16" name="矩形 15">
              <a:extLst>
                <a:ext uri="{FF2B5EF4-FFF2-40B4-BE49-F238E27FC236}">
                  <a16:creationId xmlns:a16="http://schemas.microsoft.com/office/drawing/2014/main" id="{A69BC481-B826-4EB6-9286-C9A1490A73BD}"/>
                </a:ext>
              </a:extLst>
            </p:cNvPr>
            <p:cNvSpPr/>
            <p:nvPr/>
          </p:nvSpPr>
          <p:spPr>
            <a:xfrm>
              <a:off x="3048294" y="6292030"/>
              <a:ext cx="156410" cy="13651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3ED6D-E0ED-C245-9F8C-C808CF3033AF}"/>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2BE9E6ED-20C0-9D41-AC84-41B19272454A}"/>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48A6421C-AFE0-0449-B0CF-DC65C0D20537}"/>
              </a:ext>
            </a:extLst>
          </p:cNvPr>
          <p:cNvSpPr txBox="1">
            <a:spLocks noChangeArrowheads="1"/>
          </p:cNvSpPr>
          <p:nvPr/>
        </p:nvSpPr>
        <p:spPr bwMode="auto">
          <a:xfrm>
            <a:off x="323850" y="981075"/>
            <a:ext cx="8435975" cy="547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algn="just" eaLnBrk="1" hangingPunct="1">
              <a:lnSpc>
                <a:spcPct val="140000"/>
              </a:lnSpc>
            </a:pPr>
            <a:r>
              <a:rPr lang="en-US" altLang="zh-CN" b="0" kern="0" dirty="0"/>
              <a:t>       </a:t>
            </a:r>
            <a:r>
              <a:rPr lang="zh-CN" altLang="en-US" b="0" kern="0" dirty="0"/>
              <a:t>每个结点存放多个字符，可以有效地利用存储空间。当结点大小大于</a:t>
            </a:r>
            <a:r>
              <a:rPr lang="en-US" altLang="zh-CN" b="0" kern="0" dirty="0"/>
              <a:t>1</a:t>
            </a:r>
            <a:r>
              <a:rPr lang="zh-CN" altLang="en-US" b="0" kern="0" dirty="0"/>
              <a:t>时，由于串长不一定刚好为结点大小的整数倍，则链表中的最后一个结点不一定全部被串值占满，此时通常补上特殊的字符</a:t>
            </a:r>
            <a:r>
              <a:rPr lang="zh-CN" altLang="en-US" b="0" kern="0" dirty="0">
                <a:latin typeface="Times New Roman" panose="02020603050405020304" pitchFamily="18" charset="0"/>
              </a:rPr>
              <a:t>”</a:t>
            </a:r>
            <a:r>
              <a:rPr lang="en-US" altLang="zh-CN" b="0" kern="0" dirty="0"/>
              <a:t>#</a:t>
            </a:r>
            <a:r>
              <a:rPr lang="en-US" altLang="zh-CN" b="0" kern="0" dirty="0">
                <a:latin typeface="Times New Roman" panose="02020603050405020304" pitchFamily="18" charset="0"/>
              </a:rPr>
              <a:t>”</a:t>
            </a:r>
            <a:r>
              <a:rPr lang="zh-CN" altLang="en-US" b="0" kern="0" dirty="0"/>
              <a:t>或其他非串值字符。例如一个包含</a:t>
            </a:r>
            <a:r>
              <a:rPr lang="en-US" altLang="zh-CN" b="0" kern="0" dirty="0"/>
              <a:t>10</a:t>
            </a:r>
            <a:r>
              <a:rPr lang="zh-CN" altLang="en-US" b="0" kern="0" dirty="0"/>
              <a:t>个字符的链串（在最后补上两个</a:t>
            </a:r>
            <a:r>
              <a:rPr lang="zh-CN" altLang="en-US" b="0" kern="0" dirty="0">
                <a:latin typeface="Times New Roman" panose="02020603050405020304" pitchFamily="18" charset="0"/>
              </a:rPr>
              <a:t>”</a:t>
            </a:r>
            <a:r>
              <a:rPr lang="en-US" altLang="zh-CN" b="0" kern="0" dirty="0"/>
              <a:t>#</a:t>
            </a:r>
            <a:r>
              <a:rPr lang="en-US" altLang="zh-CN" b="0" kern="0" dirty="0">
                <a:latin typeface="Times New Roman" panose="02020603050405020304" pitchFamily="18" charset="0"/>
              </a:rPr>
              <a:t>”</a:t>
            </a:r>
            <a:r>
              <a:rPr lang="zh-CN" altLang="en-US" b="0" kern="0" dirty="0"/>
              <a:t>）如图所示。</a:t>
            </a:r>
          </a:p>
          <a:p>
            <a:pPr algn="just" eaLnBrk="1" hangingPunct="1">
              <a:lnSpc>
                <a:spcPct val="140000"/>
              </a:lnSpc>
            </a:pPr>
            <a:endParaRPr lang="zh-CN" altLang="en-US" b="0" kern="0" dirty="0"/>
          </a:p>
          <a:p>
            <a:pPr algn="just" eaLnBrk="1" hangingPunct="1">
              <a:lnSpc>
                <a:spcPct val="140000"/>
              </a:lnSpc>
            </a:pPr>
            <a:endParaRPr lang="zh-CN" altLang="en-US" b="0" kern="0" dirty="0"/>
          </a:p>
          <a:p>
            <a:pPr algn="just" eaLnBrk="1" hangingPunct="1">
              <a:lnSpc>
                <a:spcPct val="140000"/>
              </a:lnSpc>
            </a:pPr>
            <a:r>
              <a:rPr lang="zh-CN" altLang="en-US" b="0" kern="0" dirty="0"/>
              <a:t>        为了方便串的操作，当以链表存储串值时，除表头指针外，还可附设一个尾指针指示链表中的最后一个结点，并给出当前串的长度。我们称这样的串存储结构为块链结构。</a:t>
            </a:r>
          </a:p>
          <a:p>
            <a:pPr algn="just" eaLnBrk="1" hangingPunct="1">
              <a:lnSpc>
                <a:spcPct val="150000"/>
              </a:lnSpc>
            </a:pPr>
            <a:endParaRPr lang="zh-CN" altLang="en-US" b="0" kern="0" dirty="0"/>
          </a:p>
          <a:p>
            <a:pPr algn="just" eaLnBrk="1" hangingPunct="1">
              <a:lnSpc>
                <a:spcPct val="150000"/>
              </a:lnSpc>
            </a:pPr>
            <a:endParaRPr lang="en-US" altLang="zh-CN" b="0" kern="0" dirty="0"/>
          </a:p>
        </p:txBody>
      </p:sp>
      <p:graphicFrame>
        <p:nvGraphicFramePr>
          <p:cNvPr id="5" name="Object 17">
            <a:extLst>
              <a:ext uri="{FF2B5EF4-FFF2-40B4-BE49-F238E27FC236}">
                <a16:creationId xmlns:a16="http://schemas.microsoft.com/office/drawing/2014/main" id="{ED2A5412-E27D-AA4D-AF8A-FF8291B8FEC6}"/>
              </a:ext>
            </a:extLst>
          </p:cNvPr>
          <p:cNvGraphicFramePr>
            <a:graphicFrameLocks noChangeAspect="1"/>
          </p:cNvGraphicFramePr>
          <p:nvPr>
            <p:extLst>
              <p:ext uri="{D42A27DB-BD31-4B8C-83A1-F6EECF244321}">
                <p14:modId xmlns:p14="http://schemas.microsoft.com/office/powerpoint/2010/main" val="3798649940"/>
              </p:ext>
            </p:extLst>
          </p:nvPr>
        </p:nvGraphicFramePr>
        <p:xfrm>
          <a:off x="1691680" y="4077072"/>
          <a:ext cx="5400675" cy="461962"/>
        </p:xfrm>
        <a:graphic>
          <a:graphicData uri="http://schemas.openxmlformats.org/presentationml/2006/ole">
            <mc:AlternateContent xmlns:mc="http://schemas.openxmlformats.org/markup-compatibility/2006">
              <mc:Choice xmlns:v="urn:schemas-microsoft-com:vml" Requires="v">
                <p:oleObj spid="_x0000_s129095" r:id="rId3" imgW="3467100" imgH="304800" progId="Visio.Drawing.11">
                  <p:embed/>
                </p:oleObj>
              </mc:Choice>
              <mc:Fallback>
                <p:oleObj r:id="rId3" imgW="3467100" imgH="304800" progId="Visio.Drawing.11">
                  <p:embed/>
                  <p:pic>
                    <p:nvPicPr>
                      <p:cNvPr id="41994" name="Object 17">
                        <a:extLst>
                          <a:ext uri="{FF2B5EF4-FFF2-40B4-BE49-F238E27FC236}">
                            <a16:creationId xmlns:a16="http://schemas.microsoft.com/office/drawing/2014/main" id="{3A68C86B-B42E-3F40-8D9D-02C6E495A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4077072"/>
                        <a:ext cx="54006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00567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8F1E-0E3A-4D4E-93C0-A6C6102F79FD}"/>
              </a:ext>
            </a:extLst>
          </p:cNvPr>
          <p:cNvSpPr>
            <a:spLocks noGrp="1"/>
          </p:cNvSpPr>
          <p:nvPr>
            <p:ph type="title"/>
          </p:nvPr>
        </p:nvSpPr>
        <p:spPr/>
        <p:txBody>
          <a:bodyPr/>
          <a:lstStyle/>
          <a:p>
            <a:r>
              <a:rPr lang="zh-CN" altLang="en-US" dirty="0">
                <a:ea typeface="楷体_GB2312" pitchFamily="49" charset="-122"/>
                <a:sym typeface="+mn-lt"/>
              </a:rPr>
              <a:t>链式存储表示</a:t>
            </a:r>
            <a:endParaRPr lang="en-US" dirty="0"/>
          </a:p>
        </p:txBody>
      </p:sp>
      <p:sp>
        <p:nvSpPr>
          <p:cNvPr id="3" name="Content Placeholder 2">
            <a:extLst>
              <a:ext uri="{FF2B5EF4-FFF2-40B4-BE49-F238E27FC236}">
                <a16:creationId xmlns:a16="http://schemas.microsoft.com/office/drawing/2014/main" id="{1144E388-90C0-1241-9C70-78CC4CFE60E4}"/>
              </a:ext>
            </a:extLst>
          </p:cNvPr>
          <p:cNvSpPr>
            <a:spLocks noGrp="1"/>
          </p:cNvSpPr>
          <p:nvPr>
            <p:ph idx="1"/>
          </p:nvPr>
        </p:nvSpPr>
        <p:spPr/>
        <p:txBody>
          <a:bodyPr/>
          <a:lstStyle/>
          <a:p>
            <a:pPr lvl="1" eaLnBrk="1" hangingPunct="1">
              <a:lnSpc>
                <a:spcPct val="140000"/>
              </a:lnSpc>
              <a:buFont typeface="Wingdings" pitchFamily="2" charset="2"/>
              <a:buNone/>
            </a:pPr>
            <a:r>
              <a:rPr lang="en-US" altLang="zh-CN" sz="2400" dirty="0">
                <a:latin typeface="隶书" pitchFamily="49" charset="-122"/>
                <a:ea typeface="隶书" pitchFamily="49" charset="-122"/>
              </a:rPr>
              <a:t>2  </a:t>
            </a:r>
            <a:r>
              <a:rPr lang="zh-CN" altLang="en-US" sz="2400" dirty="0">
                <a:latin typeface="隶书" pitchFamily="49" charset="-122"/>
                <a:ea typeface="隶书" pitchFamily="49" charset="-122"/>
              </a:rPr>
              <a:t>链串的基本运算</a:t>
            </a:r>
          </a:p>
          <a:p>
            <a:pPr lvl="1" eaLnBrk="1" hangingPunct="1">
              <a:lnSpc>
                <a:spcPct val="140000"/>
              </a:lnSpc>
              <a:buFont typeface="Wingdings" pitchFamily="2" charset="2"/>
              <a:buNone/>
            </a:pPr>
            <a:r>
              <a:rPr lang="zh-CN" altLang="en-US" sz="2400" b="1" dirty="0"/>
              <a:t>链串的基本操作的算法实现如下</a:t>
            </a:r>
          </a:p>
          <a:p>
            <a:pPr lvl="1" eaLnBrk="1" hangingPunct="1">
              <a:lnSpc>
                <a:spcPct val="140000"/>
              </a:lnSpc>
              <a:buFont typeface="Wingdings" pitchFamily="2" charset="2"/>
              <a:buNone/>
            </a:pPr>
            <a:r>
              <a:rPr lang="zh-CN" altLang="en-US" sz="2400" b="1" dirty="0"/>
              <a:t>（</a:t>
            </a:r>
            <a:r>
              <a:rPr lang="en-US" altLang="zh-CN" sz="2400" b="1" dirty="0"/>
              <a:t>1</a:t>
            </a:r>
            <a:r>
              <a:rPr lang="zh-CN" altLang="en-US" sz="2400" b="1" dirty="0"/>
              <a:t>）初始化块链串。</a:t>
            </a:r>
          </a:p>
          <a:p>
            <a:pPr lvl="1" eaLnBrk="1" hangingPunct="1">
              <a:lnSpc>
                <a:spcPct val="140000"/>
              </a:lnSpc>
              <a:buFont typeface="Wingdings" pitchFamily="2" charset="2"/>
              <a:buNone/>
            </a:pPr>
            <a:r>
              <a:rPr lang="en-US" altLang="zh-CN" sz="2400" b="1" dirty="0"/>
              <a:t>void </a:t>
            </a:r>
            <a:r>
              <a:rPr lang="en-US" altLang="zh-CN" sz="2400" b="1" dirty="0" err="1"/>
              <a:t>InitString</a:t>
            </a:r>
            <a:r>
              <a:rPr lang="en-US" altLang="zh-CN" sz="2400" b="1" dirty="0"/>
              <a:t>(</a:t>
            </a:r>
            <a:r>
              <a:rPr lang="en-US" altLang="zh-CN" sz="2400" b="1" dirty="0" err="1"/>
              <a:t>LinkString</a:t>
            </a:r>
            <a:r>
              <a:rPr lang="en-US" altLang="zh-CN" sz="2400" b="1" dirty="0"/>
              <a:t> *S)</a:t>
            </a:r>
          </a:p>
          <a:p>
            <a:pPr lvl="1" eaLnBrk="1" hangingPunct="1">
              <a:lnSpc>
                <a:spcPct val="140000"/>
              </a:lnSpc>
              <a:buFont typeface="Wingdings" pitchFamily="2" charset="2"/>
              <a:buNone/>
            </a:pPr>
            <a:r>
              <a:rPr lang="en-US" altLang="zh-CN" sz="2400" b="1" dirty="0"/>
              <a:t>/*</a:t>
            </a:r>
            <a:r>
              <a:rPr lang="zh-CN" altLang="en-US" sz="2400" b="1" dirty="0"/>
              <a:t>初始化块链串*</a:t>
            </a:r>
            <a:r>
              <a:rPr lang="en-US" altLang="zh-CN" sz="2400" b="1" dirty="0"/>
              <a:t>/</a:t>
            </a:r>
          </a:p>
          <a:p>
            <a:pPr lvl="1" eaLnBrk="1" hangingPunct="1">
              <a:lnSpc>
                <a:spcPct val="140000"/>
              </a:lnSpc>
              <a:buFont typeface="Wingdings" pitchFamily="2" charset="2"/>
              <a:buNone/>
            </a:pPr>
            <a:r>
              <a:rPr lang="en-US" altLang="zh-CN" sz="2400" b="1" dirty="0"/>
              <a:t>{</a:t>
            </a:r>
          </a:p>
          <a:p>
            <a:pPr lvl="1" eaLnBrk="1" hangingPunct="1">
              <a:lnSpc>
                <a:spcPct val="140000"/>
              </a:lnSpc>
              <a:buFont typeface="Wingdings" pitchFamily="2" charset="2"/>
              <a:buNone/>
            </a:pPr>
            <a:r>
              <a:rPr lang="en-US" altLang="zh-CN" sz="2400" b="1" dirty="0"/>
              <a:t>    S-&gt;length=0; 			/*</a:t>
            </a:r>
            <a:r>
              <a:rPr lang="zh-CN" altLang="en-US" sz="2400" b="1" dirty="0"/>
              <a:t>将串的长度置为</a:t>
            </a:r>
            <a:r>
              <a:rPr lang="en-US" altLang="zh-CN" sz="2400" b="1" dirty="0"/>
              <a:t>0*/</a:t>
            </a:r>
          </a:p>
          <a:p>
            <a:pPr lvl="1" eaLnBrk="1" hangingPunct="1">
              <a:lnSpc>
                <a:spcPct val="140000"/>
              </a:lnSpc>
              <a:buFont typeface="Wingdings" pitchFamily="2" charset="2"/>
              <a:buNone/>
            </a:pPr>
            <a:r>
              <a:rPr lang="en-US" altLang="zh-CN" sz="2400" b="1" dirty="0"/>
              <a:t>    S-&gt;head=S-&gt;tail=NULL; 	/*</a:t>
            </a:r>
            <a:r>
              <a:rPr lang="zh-CN" altLang="en-US" sz="2400" b="1" dirty="0"/>
              <a:t>将串的头指针和尾指针置为空*</a:t>
            </a:r>
            <a:r>
              <a:rPr lang="en-US" altLang="zh-CN" sz="2400" b="1" dirty="0"/>
              <a:t>/</a:t>
            </a:r>
          </a:p>
          <a:p>
            <a:pPr lvl="1" eaLnBrk="1" hangingPunct="1">
              <a:lnSpc>
                <a:spcPct val="140000"/>
              </a:lnSpc>
              <a:buFont typeface="Wingdings" pitchFamily="2" charset="2"/>
              <a:buNone/>
            </a:pPr>
            <a:r>
              <a:rPr lang="en-US" altLang="zh-CN" sz="2400" b="1" dirty="0"/>
              <a:t>}</a:t>
            </a:r>
          </a:p>
          <a:p>
            <a:endParaRPr lang="en-US" dirty="0"/>
          </a:p>
        </p:txBody>
      </p:sp>
    </p:spTree>
    <p:extLst>
      <p:ext uri="{BB962C8B-B14F-4D97-AF65-F5344CB8AC3E}">
        <p14:creationId xmlns:p14="http://schemas.microsoft.com/office/powerpoint/2010/main" val="30069875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15">
            <a:extLst>
              <a:ext uri="{FF2B5EF4-FFF2-40B4-BE49-F238E27FC236}">
                <a16:creationId xmlns:a16="http://schemas.microsoft.com/office/drawing/2014/main" id="{FF69D9FD-5AD1-4ECA-A589-3AA56E6FFDF9}"/>
              </a:ext>
            </a:extLst>
          </p:cNvPr>
          <p:cNvSpPr>
            <a:spLocks noGrp="1" noChangeArrowheads="1"/>
          </p:cNvSpPr>
          <p:nvPr>
            <p:ph type="body" sz="half" idx="1"/>
          </p:nvPr>
        </p:nvSpPr>
        <p:spPr>
          <a:xfrm>
            <a:off x="871538" y="1106488"/>
            <a:ext cx="7588250" cy="1054100"/>
          </a:xfrm>
          <a:solidFill>
            <a:schemeClr val="bg2">
              <a:lumMod val="20000"/>
              <a:lumOff val="80000"/>
            </a:schemeClr>
          </a:solidFill>
          <a:ln w="38100">
            <a:miter lim="800000"/>
            <a:headEnd/>
            <a:tailEnd/>
          </a:ln>
        </p:spPr>
        <p:txBody>
          <a:bodyPr anchor="ctr"/>
          <a:lstStyle/>
          <a:p>
            <a:pPr indent="0">
              <a:defRPr/>
            </a:pPr>
            <a:r>
              <a:rPr lang="zh-CN" altLang="en-US" sz="2800">
                <a:sym typeface="+mn-lt"/>
              </a:rPr>
              <a:t>优点：操作方便</a:t>
            </a:r>
          </a:p>
          <a:p>
            <a:pPr indent="0">
              <a:defRPr/>
            </a:pPr>
            <a:r>
              <a:rPr lang="zh-CN" altLang="en-US" sz="2800">
                <a:sym typeface="+mn-lt"/>
              </a:rPr>
              <a:t>缺点：存储密度较低</a:t>
            </a:r>
          </a:p>
        </p:txBody>
      </p:sp>
      <p:sp>
        <p:nvSpPr>
          <p:cNvPr id="539662" name="Text Box 14">
            <a:extLst>
              <a:ext uri="{FF2B5EF4-FFF2-40B4-BE49-F238E27FC236}">
                <a16:creationId xmlns:a16="http://schemas.microsoft.com/office/drawing/2014/main" id="{34EA2290-6E74-B94D-9C38-A91D38BAF7DA}"/>
              </a:ext>
            </a:extLst>
          </p:cNvPr>
          <p:cNvSpPr txBox="1">
            <a:spLocks noChangeArrowheads="1"/>
          </p:cNvSpPr>
          <p:nvPr/>
        </p:nvSpPr>
        <p:spPr bwMode="auto">
          <a:xfrm>
            <a:off x="842963" y="3794125"/>
            <a:ext cx="7616825" cy="461963"/>
          </a:xfrm>
          <a:prstGeom prst="rect">
            <a:avLst/>
          </a:prstGeom>
          <a:solidFill>
            <a:srgbClr val="6C4C8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b="0">
                <a:solidFill>
                  <a:schemeClr val="bg1"/>
                </a:solidFill>
                <a:ea typeface="楷体_GB2312" pitchFamily="49" charset="-122"/>
                <a:sym typeface="+mn-lt"/>
              </a:rPr>
              <a:t>可将多个字符存放在一个结点中，以克服其缺点</a:t>
            </a:r>
          </a:p>
        </p:txBody>
      </p:sp>
      <p:grpSp>
        <p:nvGrpSpPr>
          <p:cNvPr id="35843" name="Group 18">
            <a:extLst>
              <a:ext uri="{FF2B5EF4-FFF2-40B4-BE49-F238E27FC236}">
                <a16:creationId xmlns:a16="http://schemas.microsoft.com/office/drawing/2014/main" id="{85838045-4A86-A447-86DB-61ABD0A867B6}"/>
              </a:ext>
            </a:extLst>
          </p:cNvPr>
          <p:cNvGrpSpPr>
            <a:grpSpLocks noChangeAspect="1"/>
          </p:cNvGrpSpPr>
          <p:nvPr/>
        </p:nvGrpSpPr>
        <p:grpSpPr bwMode="auto">
          <a:xfrm>
            <a:off x="827088" y="2366963"/>
            <a:ext cx="7632700" cy="1044575"/>
            <a:chOff x="1200" y="1296"/>
            <a:chExt cx="4808" cy="658"/>
          </a:xfrm>
        </p:grpSpPr>
        <p:sp>
          <p:nvSpPr>
            <p:cNvPr id="22534" name="AutoShape 17">
              <a:extLst>
                <a:ext uri="{FF2B5EF4-FFF2-40B4-BE49-F238E27FC236}">
                  <a16:creationId xmlns:a16="http://schemas.microsoft.com/office/drawing/2014/main" id="{B2FDBD70-8041-4BAB-82AC-EC5B8E34FAC6}"/>
                </a:ext>
              </a:extLst>
            </p:cNvPr>
            <p:cNvSpPr>
              <a:spLocks noChangeAspect="1" noChangeArrowheads="1" noTextEdit="1"/>
            </p:cNvSpPr>
            <p:nvPr/>
          </p:nvSpPr>
          <p:spPr bwMode="auto">
            <a:xfrm>
              <a:off x="1200" y="1296"/>
              <a:ext cx="4808" cy="658"/>
            </a:xfrm>
            <a:prstGeom prst="rect">
              <a:avLst/>
            </a:prstGeom>
            <a:solidFill>
              <a:srgbClr val="CCCCFF"/>
            </a:solidFill>
            <a:ln w="9525">
              <a:solidFill>
                <a:schemeClr val="tx1"/>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sz="2800" b="0">
                <a:latin typeface="+mn-lt"/>
                <a:ea typeface="+mn-ea"/>
                <a:cs typeface="+mn-ea"/>
                <a:sym typeface="+mn-lt"/>
              </a:endParaRPr>
            </a:p>
          </p:txBody>
        </p:sp>
        <p:sp>
          <p:nvSpPr>
            <p:cNvPr id="22535" name="Line 19">
              <a:extLst>
                <a:ext uri="{FF2B5EF4-FFF2-40B4-BE49-F238E27FC236}">
                  <a16:creationId xmlns:a16="http://schemas.microsoft.com/office/drawing/2014/main" id="{0D1AA239-546C-4DAB-BED3-5C3025B5054A}"/>
                </a:ext>
              </a:extLst>
            </p:cNvPr>
            <p:cNvSpPr>
              <a:spLocks noChangeShapeType="1"/>
            </p:cNvSpPr>
            <p:nvPr/>
          </p:nvSpPr>
          <p:spPr bwMode="auto">
            <a:xfrm>
              <a:off x="2987" y="1635"/>
              <a:ext cx="181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sz="2800" b="0">
                <a:latin typeface="+mn-lt"/>
                <a:ea typeface="+mn-ea"/>
                <a:cs typeface="+mn-ea"/>
                <a:sym typeface="+mn-lt"/>
              </a:endParaRPr>
            </a:p>
          </p:txBody>
        </p:sp>
        <p:sp>
          <p:nvSpPr>
            <p:cNvPr id="35850" name="Rectangle 20">
              <a:extLst>
                <a:ext uri="{FF2B5EF4-FFF2-40B4-BE49-F238E27FC236}">
                  <a16:creationId xmlns:a16="http://schemas.microsoft.com/office/drawing/2014/main" id="{79C14355-FE01-1E4B-8B60-F14C370F18DC}"/>
                </a:ext>
              </a:extLst>
            </p:cNvPr>
            <p:cNvSpPr>
              <a:spLocks noChangeArrowheads="1"/>
            </p:cNvSpPr>
            <p:nvPr/>
          </p:nvSpPr>
          <p:spPr bwMode="auto">
            <a:xfrm>
              <a:off x="2990" y="1673"/>
              <a:ext cx="180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实际分配的存储位</a:t>
              </a:r>
              <a:endParaRPr lang="zh-CN" altLang="en-US" sz="2800" b="0">
                <a:ea typeface="楷体_GB2312" pitchFamily="49" charset="-122"/>
                <a:sym typeface="+mn-lt"/>
              </a:endParaRPr>
            </a:p>
          </p:txBody>
        </p:sp>
        <p:sp>
          <p:nvSpPr>
            <p:cNvPr id="35851" name="Rectangle 21">
              <a:extLst>
                <a:ext uri="{FF2B5EF4-FFF2-40B4-BE49-F238E27FC236}">
                  <a16:creationId xmlns:a16="http://schemas.microsoft.com/office/drawing/2014/main" id="{A3F249C1-9EAB-114A-B5AE-672B037D9A1C}"/>
                </a:ext>
              </a:extLst>
            </p:cNvPr>
            <p:cNvSpPr>
              <a:spLocks noChangeArrowheads="1"/>
            </p:cNvSpPr>
            <p:nvPr/>
          </p:nvSpPr>
          <p:spPr bwMode="auto">
            <a:xfrm>
              <a:off x="2980" y="1340"/>
              <a:ext cx="1809"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串值所占的存储位</a:t>
              </a:r>
              <a:endParaRPr lang="zh-CN" altLang="en-US" sz="2800" b="0">
                <a:ea typeface="楷体_GB2312" pitchFamily="49" charset="-122"/>
                <a:sym typeface="+mn-lt"/>
              </a:endParaRPr>
            </a:p>
          </p:txBody>
        </p:sp>
        <p:sp>
          <p:nvSpPr>
            <p:cNvPr id="35852" name="Rectangle 22">
              <a:extLst>
                <a:ext uri="{FF2B5EF4-FFF2-40B4-BE49-F238E27FC236}">
                  <a16:creationId xmlns:a16="http://schemas.microsoft.com/office/drawing/2014/main" id="{D0A77953-4646-874F-8B3F-82B7CFEDAB7B}"/>
                </a:ext>
              </a:extLst>
            </p:cNvPr>
            <p:cNvSpPr>
              <a:spLocks noChangeArrowheads="1"/>
            </p:cNvSpPr>
            <p:nvPr/>
          </p:nvSpPr>
          <p:spPr bwMode="auto">
            <a:xfrm>
              <a:off x="1720" y="1489"/>
              <a:ext cx="90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rgbClr val="000000"/>
                  </a:solidFill>
                  <a:ea typeface="楷体_GB2312" pitchFamily="49" charset="-122"/>
                  <a:sym typeface="+mn-lt"/>
                </a:rPr>
                <a:t>存储密度</a:t>
              </a:r>
              <a:endParaRPr lang="zh-CN" altLang="en-US" sz="2800" b="0">
                <a:ea typeface="楷体_GB2312" pitchFamily="49" charset="-122"/>
                <a:sym typeface="+mn-lt"/>
              </a:endParaRPr>
            </a:p>
          </p:txBody>
        </p:sp>
        <p:sp>
          <p:nvSpPr>
            <p:cNvPr id="22539" name="Rectangle 23">
              <a:extLst>
                <a:ext uri="{FF2B5EF4-FFF2-40B4-BE49-F238E27FC236}">
                  <a16:creationId xmlns:a16="http://schemas.microsoft.com/office/drawing/2014/main" id="{65ACF15E-23A9-4E9D-A7B0-91EE3F971160}"/>
                </a:ext>
              </a:extLst>
            </p:cNvPr>
            <p:cNvSpPr>
              <a:spLocks noChangeArrowheads="1"/>
            </p:cNvSpPr>
            <p:nvPr/>
          </p:nvSpPr>
          <p:spPr bwMode="auto">
            <a:xfrm>
              <a:off x="2752" y="1497"/>
              <a:ext cx="127"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b="0" dirty="0">
                  <a:solidFill>
                    <a:srgbClr val="000000"/>
                  </a:solidFill>
                  <a:latin typeface="+mn-lt"/>
                  <a:ea typeface="+mn-ea"/>
                  <a:cs typeface="+mn-ea"/>
                  <a:sym typeface="+mn-lt"/>
                </a:rPr>
                <a:t>=</a:t>
              </a:r>
              <a:endParaRPr lang="en-US" altLang="zh-CN" sz="2800" b="0" dirty="0">
                <a:latin typeface="+mn-lt"/>
                <a:ea typeface="+mn-ea"/>
                <a:cs typeface="+mn-ea"/>
                <a:sym typeface="+mn-lt"/>
              </a:endParaRPr>
            </a:p>
          </p:txBody>
        </p:sp>
      </p:grpSp>
      <p:grpSp>
        <p:nvGrpSpPr>
          <p:cNvPr id="35844" name="Group 29">
            <a:extLst>
              <a:ext uri="{FF2B5EF4-FFF2-40B4-BE49-F238E27FC236}">
                <a16:creationId xmlns:a16="http://schemas.microsoft.com/office/drawing/2014/main" id="{B7429784-CAF7-6E46-BAFB-D53508CA851F}"/>
              </a:ext>
            </a:extLst>
          </p:cNvPr>
          <p:cNvGrpSpPr>
            <a:grpSpLocks/>
          </p:cNvGrpSpPr>
          <p:nvPr/>
        </p:nvGrpSpPr>
        <p:grpSpPr bwMode="auto">
          <a:xfrm>
            <a:off x="827088" y="4368800"/>
            <a:ext cx="7632700" cy="2012950"/>
            <a:chOff x="392" y="2650"/>
            <a:chExt cx="4808" cy="1268"/>
          </a:xfrm>
        </p:grpSpPr>
        <p:graphicFrame>
          <p:nvGraphicFramePr>
            <p:cNvPr id="35846" name="Object 25">
              <a:extLst>
                <a:ext uri="{FF2B5EF4-FFF2-40B4-BE49-F238E27FC236}">
                  <a16:creationId xmlns:a16="http://schemas.microsoft.com/office/drawing/2014/main" id="{CF70F61D-DF77-6E4C-9B1A-DD01FD191654}"/>
                </a:ext>
              </a:extLst>
            </p:cNvPr>
            <p:cNvGraphicFramePr>
              <a:graphicFrameLocks/>
            </p:cNvGraphicFramePr>
            <p:nvPr/>
          </p:nvGraphicFramePr>
          <p:xfrm>
            <a:off x="392" y="2650"/>
            <a:ext cx="4808" cy="1268"/>
          </p:xfrm>
          <a:graphic>
            <a:graphicData uri="http://schemas.openxmlformats.org/presentationml/2006/ole">
              <mc:AlternateContent xmlns:mc="http://schemas.openxmlformats.org/markup-compatibility/2006">
                <mc:Choice xmlns:v="urn:schemas-microsoft-com:vml" Requires="v">
                  <p:oleObj spid="_x0000_s35935" r:id="rId3" imgW="7061200" imgH="2133600" progId="Visio.Drawing.5">
                    <p:embed/>
                  </p:oleObj>
                </mc:Choice>
                <mc:Fallback>
                  <p:oleObj r:id="rId3" imgW="7061200" imgH="2133600" progId="Visio.Drawing.5">
                    <p:embed/>
                    <p:pic>
                      <p:nvPicPr>
                        <p:cNvPr id="0" name="Object 2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 y="2650"/>
                          <a:ext cx="4808" cy="1268"/>
                        </a:xfrm>
                        <a:prstGeom prst="rect">
                          <a:avLst/>
                        </a:prstGeom>
                        <a:solidFill>
                          <a:srgbClr val="E2D9EB"/>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42" name="Line 28">
              <a:extLst>
                <a:ext uri="{FF2B5EF4-FFF2-40B4-BE49-F238E27FC236}">
                  <a16:creationId xmlns:a16="http://schemas.microsoft.com/office/drawing/2014/main" id="{85AA9C46-DF22-4E89-9200-1EB4F5443271}"/>
                </a:ext>
              </a:extLst>
            </p:cNvPr>
            <p:cNvSpPr>
              <a:spLocks noChangeShapeType="1"/>
            </p:cNvSpPr>
            <p:nvPr/>
          </p:nvSpPr>
          <p:spPr bwMode="auto">
            <a:xfrm>
              <a:off x="392" y="3293"/>
              <a:ext cx="4808" cy="0"/>
            </a:xfrm>
            <a:prstGeom prst="line">
              <a:avLst/>
            </a:prstGeom>
            <a:noFill/>
            <a:ln w="57150">
              <a:solidFill>
                <a:schemeClr val="bg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35845" name="Rectangle 30">
            <a:extLst>
              <a:ext uri="{FF2B5EF4-FFF2-40B4-BE49-F238E27FC236}">
                <a16:creationId xmlns:a16="http://schemas.microsoft.com/office/drawing/2014/main" id="{C4A744EB-6BA5-754E-8292-B6CE97F086CF}"/>
              </a:ext>
            </a:extLst>
          </p:cNvPr>
          <p:cNvSpPr>
            <a:spLocks noChangeArrowheads="1"/>
          </p:cNvSpPr>
          <p:nvPr/>
        </p:nvSpPr>
        <p:spPr bwMode="auto">
          <a:xfrm>
            <a:off x="893763" y="203200"/>
            <a:ext cx="3524250"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链式存储表示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9662"/>
                                        </p:tgtEl>
                                        <p:attrNameLst>
                                          <p:attrName>style.visibility</p:attrName>
                                        </p:attrNameLst>
                                      </p:cBhvr>
                                      <p:to>
                                        <p:strVal val="visible"/>
                                      </p:to>
                                    </p:set>
                                    <p:anim calcmode="lin" valueType="num">
                                      <p:cBhvr additive="base">
                                        <p:cTn id="7" dur="500" fill="hold"/>
                                        <p:tgtEl>
                                          <p:spTgt spid="539662"/>
                                        </p:tgtEl>
                                        <p:attrNameLst>
                                          <p:attrName>ppt_x</p:attrName>
                                        </p:attrNameLst>
                                      </p:cBhvr>
                                      <p:tavLst>
                                        <p:tav tm="0">
                                          <p:val>
                                            <p:strVal val="#ppt_x"/>
                                          </p:val>
                                        </p:tav>
                                        <p:tav tm="100000">
                                          <p:val>
                                            <p:strVal val="#ppt_x"/>
                                          </p:val>
                                        </p:tav>
                                      </p:tavLst>
                                    </p:anim>
                                    <p:anim calcmode="lin" valueType="num">
                                      <p:cBhvr additive="base">
                                        <p:cTn id="8" dur="500" fill="hold"/>
                                        <p:tgtEl>
                                          <p:spTgt spid="5396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6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13">
            <a:extLst>
              <a:ext uri="{FF2B5EF4-FFF2-40B4-BE49-F238E27FC236}">
                <a16:creationId xmlns:a16="http://schemas.microsoft.com/office/drawing/2014/main" id="{6F908F42-3AB9-4CA2-95AE-EE97DD7A17F7}"/>
              </a:ext>
            </a:extLst>
          </p:cNvPr>
          <p:cNvSpPr>
            <a:spLocks noChangeArrowheads="1"/>
          </p:cNvSpPr>
          <p:nvPr/>
        </p:nvSpPr>
        <p:spPr bwMode="auto">
          <a:xfrm>
            <a:off x="827088" y="-28575"/>
            <a:ext cx="4787900"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zh-CN" altLang="en-US" sz="2800" b="0" dirty="0">
                <a:solidFill>
                  <a:schemeClr val="bg1"/>
                </a:solidFill>
                <a:latin typeface="+mn-lt"/>
                <a:ea typeface="+mn-ea"/>
                <a:cs typeface="+mn-ea"/>
                <a:sym typeface="+mn-lt"/>
              </a:rPr>
              <a:t>串的模式匹配算法</a:t>
            </a:r>
          </a:p>
        </p:txBody>
      </p:sp>
      <p:sp>
        <p:nvSpPr>
          <p:cNvPr id="10" name="椭圆 1">
            <a:extLst>
              <a:ext uri="{FF2B5EF4-FFF2-40B4-BE49-F238E27FC236}">
                <a16:creationId xmlns:a16="http://schemas.microsoft.com/office/drawing/2014/main" id="{70EA321D-1F4B-42D2-AB23-5134330544AD}"/>
              </a:ext>
            </a:extLst>
          </p:cNvPr>
          <p:cNvSpPr/>
          <p:nvPr/>
        </p:nvSpPr>
        <p:spPr>
          <a:xfrm>
            <a:off x="1808163" y="1487488"/>
            <a:ext cx="1585912" cy="142716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sz="2600" kern="0">
              <a:solidFill>
                <a:schemeClr val="bg1"/>
              </a:solidFill>
              <a:latin typeface="+mn-lt"/>
              <a:ea typeface="+mn-ea"/>
              <a:cs typeface="+mn-ea"/>
              <a:sym typeface="+mn-lt"/>
            </a:endParaRPr>
          </a:p>
        </p:txBody>
      </p:sp>
      <p:sp>
        <p:nvSpPr>
          <p:cNvPr id="11" name="椭圆 1">
            <a:extLst>
              <a:ext uri="{FF2B5EF4-FFF2-40B4-BE49-F238E27FC236}">
                <a16:creationId xmlns:a16="http://schemas.microsoft.com/office/drawing/2014/main" id="{91922CC4-0E13-4CA6-89ED-CC69E8B10AF2}"/>
              </a:ext>
            </a:extLst>
          </p:cNvPr>
          <p:cNvSpPr/>
          <p:nvPr/>
        </p:nvSpPr>
        <p:spPr>
          <a:xfrm>
            <a:off x="1662113" y="2746375"/>
            <a:ext cx="796925" cy="1425575"/>
          </a:xfrm>
          <a:custGeom>
            <a:avLst/>
            <a:gdLst/>
            <a:ahLst/>
            <a:cxnLst/>
            <a:rect l="l" t="t" r="r" b="b"/>
            <a:pathLst>
              <a:path w="828092" h="1656184">
                <a:moveTo>
                  <a:pt x="828092" y="0"/>
                </a:moveTo>
                <a:lnTo>
                  <a:pt x="828092" y="180020"/>
                </a:lnTo>
                <a:cubicBezTo>
                  <a:pt x="470172" y="180020"/>
                  <a:pt x="180020" y="470172"/>
                  <a:pt x="180020" y="828092"/>
                </a:cubicBezTo>
                <a:cubicBezTo>
                  <a:pt x="180020" y="1186012"/>
                  <a:pt x="470172" y="1476164"/>
                  <a:pt x="828092" y="1476164"/>
                </a:cubicBezTo>
                <a:lnTo>
                  <a:pt x="828092" y="1656184"/>
                </a:lnTo>
                <a:cubicBezTo>
                  <a:pt x="370749" y="1656184"/>
                  <a:pt x="0" y="1285435"/>
                  <a:pt x="0" y="828092"/>
                </a:cubicBezTo>
                <a:cubicBezTo>
                  <a:pt x="0" y="370749"/>
                  <a:pt x="370749" y="0"/>
                  <a:pt x="828092"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2" name="椭圆 1">
            <a:extLst>
              <a:ext uri="{FF2B5EF4-FFF2-40B4-BE49-F238E27FC236}">
                <a16:creationId xmlns:a16="http://schemas.microsoft.com/office/drawing/2014/main" id="{C82F6939-C218-4A37-BE58-C2D1B7DBEC02}"/>
              </a:ext>
            </a:extLst>
          </p:cNvPr>
          <p:cNvSpPr/>
          <p:nvPr/>
        </p:nvSpPr>
        <p:spPr>
          <a:xfrm rot="5400000">
            <a:off x="1636712" y="3933826"/>
            <a:ext cx="1420813" cy="1592262"/>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sz="2600" kern="0">
              <a:solidFill>
                <a:schemeClr val="bg1"/>
              </a:solidFill>
              <a:latin typeface="+mn-lt"/>
              <a:ea typeface="+mn-ea"/>
              <a:cs typeface="+mn-ea"/>
              <a:sym typeface="+mn-lt"/>
            </a:endParaRPr>
          </a:p>
        </p:txBody>
      </p:sp>
      <p:sp>
        <p:nvSpPr>
          <p:cNvPr id="13" name="椭圆 1">
            <a:extLst>
              <a:ext uri="{FF2B5EF4-FFF2-40B4-BE49-F238E27FC236}">
                <a16:creationId xmlns:a16="http://schemas.microsoft.com/office/drawing/2014/main" id="{0EE304B2-0446-4E93-88FE-5BD21CBD0976}"/>
              </a:ext>
            </a:extLst>
          </p:cNvPr>
          <p:cNvSpPr/>
          <p:nvPr/>
        </p:nvSpPr>
        <p:spPr>
          <a:xfrm rot="10800000">
            <a:off x="387350" y="1298575"/>
            <a:ext cx="1584325" cy="1427163"/>
          </a:xfrm>
          <a:custGeom>
            <a:avLst/>
            <a:gdLst/>
            <a:ahLst/>
            <a:cxnLst/>
            <a:rect l="l" t="t" r="r" b="b"/>
            <a:pathLst>
              <a:path w="1648346" h="1656184">
                <a:moveTo>
                  <a:pt x="820254" y="0"/>
                </a:moveTo>
                <a:cubicBezTo>
                  <a:pt x="1277597" y="0"/>
                  <a:pt x="1648346" y="370749"/>
                  <a:pt x="1648346" y="828092"/>
                </a:cubicBezTo>
                <a:cubicBezTo>
                  <a:pt x="1648346" y="1285435"/>
                  <a:pt x="1277597" y="1656184"/>
                  <a:pt x="820254" y="1656184"/>
                </a:cubicBezTo>
                <a:cubicBezTo>
                  <a:pt x="771082" y="1656184"/>
                  <a:pt x="722910" y="1651898"/>
                  <a:pt x="676238" y="1642851"/>
                </a:cubicBezTo>
                <a:lnTo>
                  <a:pt x="676238" y="1458836"/>
                </a:lnTo>
                <a:cubicBezTo>
                  <a:pt x="722365" y="1470593"/>
                  <a:pt x="770659" y="1476164"/>
                  <a:pt x="820254" y="1476164"/>
                </a:cubicBezTo>
                <a:cubicBezTo>
                  <a:pt x="1178174" y="1476164"/>
                  <a:pt x="1468326" y="1186012"/>
                  <a:pt x="1468326" y="828092"/>
                </a:cubicBezTo>
                <a:cubicBezTo>
                  <a:pt x="1468326" y="470172"/>
                  <a:pt x="1178174" y="180020"/>
                  <a:pt x="820254" y="180020"/>
                </a:cubicBezTo>
                <a:cubicBezTo>
                  <a:pt x="499245" y="180020"/>
                  <a:pt x="232748" y="413413"/>
                  <a:pt x="183071" y="720080"/>
                </a:cubicBezTo>
                <a:lnTo>
                  <a:pt x="0" y="720080"/>
                </a:lnTo>
                <a:cubicBezTo>
                  <a:pt x="52132" y="313716"/>
                  <a:pt x="399556" y="0"/>
                  <a:pt x="820254" y="0"/>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4" name="椭圆 1">
            <a:extLst>
              <a:ext uri="{FF2B5EF4-FFF2-40B4-BE49-F238E27FC236}">
                <a16:creationId xmlns:a16="http://schemas.microsoft.com/office/drawing/2014/main" id="{740AB38E-5974-42B1-A630-C8647EB10A3F}"/>
              </a:ext>
            </a:extLst>
          </p:cNvPr>
          <p:cNvSpPr/>
          <p:nvPr/>
        </p:nvSpPr>
        <p:spPr>
          <a:xfrm rot="6199008">
            <a:off x="739775" y="3382963"/>
            <a:ext cx="714375" cy="1501775"/>
          </a:xfrm>
          <a:custGeom>
            <a:avLst/>
            <a:gdLst/>
            <a:ahLst/>
            <a:cxnLst/>
            <a:rect l="l" t="t" r="r" b="b"/>
            <a:pathLst>
              <a:path w="828092" h="1560369">
                <a:moveTo>
                  <a:pt x="16824" y="994982"/>
                </a:moveTo>
                <a:cubicBezTo>
                  <a:pt x="5793" y="941075"/>
                  <a:pt x="0" y="885260"/>
                  <a:pt x="0" y="828092"/>
                </a:cubicBezTo>
                <a:cubicBezTo>
                  <a:pt x="0" y="370749"/>
                  <a:pt x="370749" y="0"/>
                  <a:pt x="828092" y="0"/>
                </a:cubicBezTo>
                <a:lnTo>
                  <a:pt x="828092" y="180020"/>
                </a:lnTo>
                <a:cubicBezTo>
                  <a:pt x="470172" y="180020"/>
                  <a:pt x="180020" y="470172"/>
                  <a:pt x="180020" y="828092"/>
                </a:cubicBezTo>
                <a:cubicBezTo>
                  <a:pt x="180020" y="1180557"/>
                  <a:pt x="461395" y="1467304"/>
                  <a:pt x="811810" y="1474523"/>
                </a:cubicBezTo>
                <a:lnTo>
                  <a:pt x="449129" y="1560369"/>
                </a:lnTo>
                <a:cubicBezTo>
                  <a:pt x="229080" y="1450469"/>
                  <a:pt x="67556" y="1242904"/>
                  <a:pt x="16824" y="994982"/>
                </a:cubicBez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endParaRPr lang="zh-CN" altLang="en-US" kern="0">
              <a:solidFill>
                <a:schemeClr val="bg1"/>
              </a:solidFill>
              <a:latin typeface="+mn-lt"/>
              <a:ea typeface="+mn-ea"/>
              <a:cs typeface="+mn-ea"/>
              <a:sym typeface="+mn-lt"/>
            </a:endParaRPr>
          </a:p>
        </p:txBody>
      </p:sp>
      <p:sp>
        <p:nvSpPr>
          <p:cNvPr id="15" name="圆角矩形 14">
            <a:extLst>
              <a:ext uri="{FF2B5EF4-FFF2-40B4-BE49-F238E27FC236}">
                <a16:creationId xmlns:a16="http://schemas.microsoft.com/office/drawing/2014/main" id="{1702DE7A-2387-4C47-A216-C16A7A32B1A9}"/>
              </a:ext>
            </a:extLst>
          </p:cNvPr>
          <p:cNvSpPr/>
          <p:nvPr/>
        </p:nvSpPr>
        <p:spPr>
          <a:xfrm>
            <a:off x="3743325" y="1749425"/>
            <a:ext cx="3810000" cy="557213"/>
          </a:xfrm>
          <a:custGeom>
            <a:avLst/>
            <a:gdLst/>
            <a:ahLst/>
            <a:cxnLst/>
            <a:rect l="l" t="t" r="r" b="b"/>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close/>
              </a:path>
            </a:pathLst>
          </a:custGeom>
          <a:solidFill>
            <a:srgbClr val="6C4C8F"/>
          </a:solidFill>
          <a:ln w="25400" cap="flat" cmpd="sng" algn="ctr">
            <a:noFill/>
            <a:prstDash val="solid"/>
          </a:ln>
          <a:effectLst/>
        </p:spPr>
        <p:txBody>
          <a:bodyPr lIns="117226" tIns="58613" rIns="117226" bIns="58613" anchor="ctr"/>
          <a:lstStyle/>
          <a:p>
            <a:pPr algn="ctr" eaLnBrk="1" hangingPunct="1">
              <a:spcBef>
                <a:spcPct val="20000"/>
              </a:spcBef>
              <a:buFont typeface="Arial" panose="020B0604020202020204" pitchFamily="34" charset="0"/>
              <a:buNone/>
              <a:defRPr/>
            </a:pPr>
            <a:r>
              <a:rPr lang="zh-CN" altLang="en-US" sz="2600" kern="0" dirty="0">
                <a:solidFill>
                  <a:schemeClr val="bg1"/>
                </a:solidFill>
                <a:latin typeface="+mn-lt"/>
                <a:ea typeface="+mn-ea"/>
                <a:cs typeface="+mn-ea"/>
                <a:sym typeface="+mn-lt"/>
              </a:rPr>
              <a:t>算法目的：</a:t>
            </a:r>
          </a:p>
        </p:txBody>
      </p:sp>
      <p:sp>
        <p:nvSpPr>
          <p:cNvPr id="36872" name="圆角矩形 14">
            <a:extLst>
              <a:ext uri="{FF2B5EF4-FFF2-40B4-BE49-F238E27FC236}">
                <a16:creationId xmlns:a16="http://schemas.microsoft.com/office/drawing/2014/main" id="{FF802986-190E-3A47-B575-7B3D0A0AAFBB}"/>
              </a:ext>
            </a:extLst>
          </p:cNvPr>
          <p:cNvSpPr>
            <a:spLocks/>
          </p:cNvSpPr>
          <p:nvPr/>
        </p:nvSpPr>
        <p:spPr bwMode="auto">
          <a:xfrm>
            <a:off x="3743325" y="4114800"/>
            <a:ext cx="3810000" cy="558800"/>
          </a:xfrm>
          <a:custGeom>
            <a:avLst/>
            <a:gdLst>
              <a:gd name="T0" fmla="*/ 0 w 3960440"/>
              <a:gd name="T1" fmla="*/ 0 h 648072"/>
              <a:gd name="T2" fmla="*/ 3960440 w 3960440"/>
              <a:gd name="T3" fmla="*/ 648072 h 648072"/>
            </a:gdLst>
            <a:ahLst/>
            <a:cxnLst/>
            <a:rect l="T0" t="T1" r="T2" b="T3"/>
            <a:pathLst>
              <a:path w="3960440" h="648072">
                <a:moveTo>
                  <a:pt x="0" y="0"/>
                </a:moveTo>
                <a:lnTo>
                  <a:pt x="3636404" y="0"/>
                </a:lnTo>
                <a:cubicBezTo>
                  <a:pt x="3815364" y="0"/>
                  <a:pt x="3960440" y="145076"/>
                  <a:pt x="3960440" y="324036"/>
                </a:cubicBezTo>
                <a:cubicBezTo>
                  <a:pt x="3960440" y="502996"/>
                  <a:pt x="3815364" y="648072"/>
                  <a:pt x="3636404" y="648072"/>
                </a:cubicBezTo>
                <a:lnTo>
                  <a:pt x="0" y="648072"/>
                </a:lnTo>
                <a:lnTo>
                  <a:pt x="0" y="0"/>
                </a:lnTo>
                <a:close/>
              </a:path>
            </a:pathLst>
          </a:custGeom>
          <a:solidFill>
            <a:srgbClr val="6C4C8F"/>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lIns="117226" tIns="58613" rIns="117226" bIns="58613"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zh-CN" altLang="en-US" sz="2600">
                <a:solidFill>
                  <a:schemeClr val="bg1"/>
                </a:solidFill>
                <a:ea typeface="楷体_GB2312" pitchFamily="49" charset="-122"/>
                <a:sym typeface="+mn-lt"/>
              </a:rPr>
              <a:t>算法种类：</a:t>
            </a:r>
          </a:p>
        </p:txBody>
      </p:sp>
      <p:sp>
        <p:nvSpPr>
          <p:cNvPr id="17" name="TextBox 8">
            <a:extLst>
              <a:ext uri="{FF2B5EF4-FFF2-40B4-BE49-F238E27FC236}">
                <a16:creationId xmlns:a16="http://schemas.microsoft.com/office/drawing/2014/main" id="{99D231F1-C5FF-4F15-9961-79B221B37578}"/>
              </a:ext>
            </a:extLst>
          </p:cNvPr>
          <p:cNvSpPr txBox="1"/>
          <p:nvPr/>
        </p:nvSpPr>
        <p:spPr>
          <a:xfrm>
            <a:off x="2244725" y="1668463"/>
            <a:ext cx="582613" cy="979487"/>
          </a:xfrm>
          <a:prstGeom prst="rect">
            <a:avLst/>
          </a:prstGeom>
          <a:noFill/>
        </p:spPr>
        <p:txBody>
          <a:bodyPr lIns="117226" tIns="58613" rIns="117226" bIns="58613">
            <a:spAutoFit/>
          </a:bodyPr>
          <a:lstStyle/>
          <a:p>
            <a:pPr eaLnBrk="1" hangingPunct="1">
              <a:spcBef>
                <a:spcPct val="20000"/>
              </a:spcBef>
              <a:buFont typeface="Arial" panose="020B0604020202020204" pitchFamily="34" charset="0"/>
              <a:buNone/>
              <a:defRPr/>
            </a:pPr>
            <a:r>
              <a:rPr lang="en-US" altLang="zh-CN" sz="5600" kern="0" dirty="0">
                <a:solidFill>
                  <a:schemeClr val="tx1">
                    <a:lumMod val="85000"/>
                    <a:lumOff val="15000"/>
                  </a:schemeClr>
                </a:solidFill>
                <a:latin typeface="+mn-lt"/>
                <a:ea typeface="+mn-ea"/>
                <a:cs typeface="+mn-ea"/>
                <a:sym typeface="+mn-lt"/>
              </a:rPr>
              <a:t>A</a:t>
            </a:r>
            <a:endParaRPr lang="zh-CN" altLang="en-US" sz="5600" kern="0" dirty="0">
              <a:solidFill>
                <a:schemeClr val="tx1">
                  <a:lumMod val="85000"/>
                  <a:lumOff val="15000"/>
                </a:schemeClr>
              </a:solidFill>
              <a:latin typeface="+mn-lt"/>
              <a:ea typeface="+mn-ea"/>
              <a:cs typeface="+mn-ea"/>
              <a:sym typeface="+mn-lt"/>
            </a:endParaRPr>
          </a:p>
        </p:txBody>
      </p:sp>
      <p:sp>
        <p:nvSpPr>
          <p:cNvPr id="18" name="TextBox 9">
            <a:extLst>
              <a:ext uri="{FF2B5EF4-FFF2-40B4-BE49-F238E27FC236}">
                <a16:creationId xmlns:a16="http://schemas.microsoft.com/office/drawing/2014/main" id="{C5F93B7D-6AD8-44AA-90E4-CC22563B2002}"/>
              </a:ext>
            </a:extLst>
          </p:cNvPr>
          <p:cNvSpPr txBox="1"/>
          <p:nvPr/>
        </p:nvSpPr>
        <p:spPr>
          <a:xfrm>
            <a:off x="1965325" y="4281488"/>
            <a:ext cx="582613" cy="979487"/>
          </a:xfrm>
          <a:prstGeom prst="rect">
            <a:avLst/>
          </a:prstGeom>
          <a:noFill/>
        </p:spPr>
        <p:txBody>
          <a:bodyPr lIns="117226" tIns="58613" rIns="117226" bIns="58613">
            <a:spAutoFit/>
          </a:bodyPr>
          <a:lstStyle/>
          <a:p>
            <a:pPr eaLnBrk="1" hangingPunct="1">
              <a:spcBef>
                <a:spcPct val="20000"/>
              </a:spcBef>
              <a:buFont typeface="Arial" panose="020B0604020202020204" pitchFamily="34" charset="0"/>
              <a:buNone/>
              <a:defRPr/>
            </a:pPr>
            <a:r>
              <a:rPr lang="en-US" altLang="zh-CN" sz="5600" kern="0" dirty="0">
                <a:solidFill>
                  <a:schemeClr val="tx1">
                    <a:lumMod val="85000"/>
                    <a:lumOff val="15000"/>
                  </a:schemeClr>
                </a:solidFill>
                <a:latin typeface="+mn-lt"/>
                <a:ea typeface="+mn-ea"/>
                <a:cs typeface="+mn-ea"/>
                <a:sym typeface="+mn-lt"/>
              </a:rPr>
              <a:t>B</a:t>
            </a:r>
            <a:endParaRPr lang="zh-CN" altLang="en-US" sz="5600" kern="0" dirty="0">
              <a:solidFill>
                <a:schemeClr val="tx1">
                  <a:lumMod val="85000"/>
                  <a:lumOff val="15000"/>
                </a:schemeClr>
              </a:solidFill>
              <a:latin typeface="+mn-lt"/>
              <a:ea typeface="+mn-ea"/>
              <a:cs typeface="+mn-ea"/>
              <a:sym typeface="+mn-lt"/>
            </a:endParaRPr>
          </a:p>
        </p:txBody>
      </p:sp>
      <p:sp>
        <p:nvSpPr>
          <p:cNvPr id="36875" name="TextBox 10">
            <a:extLst>
              <a:ext uri="{FF2B5EF4-FFF2-40B4-BE49-F238E27FC236}">
                <a16:creationId xmlns:a16="http://schemas.microsoft.com/office/drawing/2014/main" id="{7283E03C-4945-2349-8B6E-F5F79AA45132}"/>
              </a:ext>
            </a:extLst>
          </p:cNvPr>
          <p:cNvSpPr txBox="1">
            <a:spLocks noChangeArrowheads="1"/>
          </p:cNvSpPr>
          <p:nvPr/>
        </p:nvSpPr>
        <p:spPr bwMode="auto">
          <a:xfrm>
            <a:off x="3673475" y="2424113"/>
            <a:ext cx="5205413" cy="145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226" tIns="58613" rIns="117226" bIns="58613">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pPr>
            <a:r>
              <a:rPr lang="zh-CN" altLang="en-US" sz="2200" b="0">
                <a:solidFill>
                  <a:srgbClr val="262626"/>
                </a:solidFill>
                <a:ea typeface="楷体_GB2312" pitchFamily="49" charset="-122"/>
                <a:sym typeface="+mn-lt"/>
              </a:rPr>
              <a:t>确定主串中所含子串第一次出现的位置（定位）</a:t>
            </a:r>
          </a:p>
          <a:p>
            <a:pPr eaLnBrk="1" hangingPunct="1">
              <a:lnSpc>
                <a:spcPct val="125000"/>
              </a:lnSpc>
              <a:spcBef>
                <a:spcPct val="20000"/>
              </a:spcBef>
            </a:pPr>
            <a:r>
              <a:rPr lang="zh-CN" altLang="en-US" sz="2200" b="0">
                <a:solidFill>
                  <a:srgbClr val="262626"/>
                </a:solidFill>
                <a:ea typeface="楷体_GB2312" pitchFamily="49" charset="-122"/>
                <a:sym typeface="+mn-lt"/>
              </a:rPr>
              <a:t>即如何实现教材</a:t>
            </a:r>
            <a:r>
              <a:rPr lang="en-US" altLang="zh-CN" sz="2200" b="0">
                <a:solidFill>
                  <a:srgbClr val="262626"/>
                </a:solidFill>
                <a:ea typeface="楷体_GB2312" pitchFamily="49" charset="-122"/>
                <a:sym typeface="+mn-lt"/>
              </a:rPr>
              <a:t>P72 Index(S,T,pos)</a:t>
            </a:r>
            <a:r>
              <a:rPr lang="zh-CN" altLang="en-US" sz="2200" b="0">
                <a:solidFill>
                  <a:srgbClr val="262626"/>
                </a:solidFill>
                <a:ea typeface="楷体_GB2312" pitchFamily="49" charset="-122"/>
                <a:sym typeface="+mn-lt"/>
              </a:rPr>
              <a:t>函数</a:t>
            </a:r>
          </a:p>
        </p:txBody>
      </p:sp>
      <p:sp>
        <p:nvSpPr>
          <p:cNvPr id="20" name="TextBox 11">
            <a:extLst>
              <a:ext uri="{FF2B5EF4-FFF2-40B4-BE49-F238E27FC236}">
                <a16:creationId xmlns:a16="http://schemas.microsoft.com/office/drawing/2014/main" id="{0F0CC578-AA7D-7347-AECC-BF35C9F4C269}"/>
              </a:ext>
            </a:extLst>
          </p:cNvPr>
          <p:cNvSpPr txBox="1">
            <a:spLocks noChangeArrowheads="1"/>
          </p:cNvSpPr>
          <p:nvPr/>
        </p:nvSpPr>
        <p:spPr bwMode="auto">
          <a:xfrm>
            <a:off x="3743325" y="4797425"/>
            <a:ext cx="5135563"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7226" tIns="58613" rIns="117226" bIns="58613">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buClr>
                <a:srgbClr val="FFC000"/>
              </a:buClr>
              <a:buFont typeface="Wingdings" pitchFamily="2" charset="2"/>
              <a:buChar char="n"/>
            </a:pPr>
            <a:r>
              <a:rPr lang="en-US" altLang="zh-CN" sz="2200" b="0">
                <a:ea typeface="楷体_GB2312" pitchFamily="49" charset="-122"/>
                <a:sym typeface="+mn-lt"/>
              </a:rPr>
              <a:t>BF</a:t>
            </a:r>
            <a:r>
              <a:rPr lang="zh-CN" altLang="en-US" sz="2200" b="0">
                <a:ea typeface="楷体_GB2312" pitchFamily="49" charset="-122"/>
                <a:sym typeface="+mn-lt"/>
              </a:rPr>
              <a:t>算法（又称古典的、经典的、朴素的、穷举的）</a:t>
            </a:r>
          </a:p>
          <a:p>
            <a:pPr eaLnBrk="1" hangingPunct="1">
              <a:lnSpc>
                <a:spcPct val="125000"/>
              </a:lnSpc>
              <a:spcBef>
                <a:spcPct val="20000"/>
              </a:spcBef>
              <a:buClr>
                <a:srgbClr val="FFC000"/>
              </a:buClr>
              <a:buFont typeface="Wingdings" pitchFamily="2" charset="2"/>
              <a:buChar char="n"/>
            </a:pPr>
            <a:r>
              <a:rPr lang="en-US" altLang="zh-CN" sz="2200" b="0">
                <a:ea typeface="楷体_GB2312" pitchFamily="49" charset="-122"/>
                <a:sym typeface="+mn-lt"/>
              </a:rPr>
              <a:t>KMP</a:t>
            </a:r>
            <a:r>
              <a:rPr lang="zh-CN" altLang="en-US" sz="2200" b="0">
                <a:ea typeface="楷体_GB2312" pitchFamily="49" charset="-122"/>
                <a:sym typeface="+mn-lt"/>
              </a:rPr>
              <a:t>算法（特点：速度快）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circle(in)">
                                      <p:cBhvr>
                                        <p:cTn id="7"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4F360CA-4B9E-4A0E-A2B6-379E5D400679}"/>
              </a:ext>
            </a:extLst>
          </p:cNvPr>
          <p:cNvSpPr/>
          <p:nvPr/>
        </p:nvSpPr>
        <p:spPr bwMode="auto">
          <a:xfrm>
            <a:off x="0" y="874713"/>
            <a:ext cx="9144000" cy="586740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56742" name="Text Box 6">
            <a:extLst>
              <a:ext uri="{FF2B5EF4-FFF2-40B4-BE49-F238E27FC236}">
                <a16:creationId xmlns:a16="http://schemas.microsoft.com/office/drawing/2014/main" id="{0011C88B-CD04-4823-866C-D1C4EE4E86D8}"/>
              </a:ext>
            </a:extLst>
          </p:cNvPr>
          <p:cNvSpPr txBox="1">
            <a:spLocks noChangeArrowheads="1"/>
          </p:cNvSpPr>
          <p:nvPr/>
        </p:nvSpPr>
        <p:spPr bwMode="auto">
          <a:xfrm>
            <a:off x="904875" y="1408113"/>
            <a:ext cx="7239000" cy="1077912"/>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a:t>
            </a:r>
          </a:p>
          <a:p>
            <a:pPr>
              <a:spcBef>
                <a:spcPts val="0"/>
              </a:spcBef>
              <a:defRPr/>
            </a:pPr>
            <a:r>
              <a:rPr kumimoji="1" lang="en-US" altLang="zh-CN" sz="3200" b="0" dirty="0">
                <a:latin typeface="+mn-lt"/>
                <a:ea typeface="+mn-ea"/>
                <a:cs typeface="+mn-ea"/>
                <a:sym typeface="+mn-lt"/>
              </a:rPr>
              <a:t>T  : a b c</a:t>
            </a:r>
          </a:p>
        </p:txBody>
      </p:sp>
      <p:sp>
        <p:nvSpPr>
          <p:cNvPr id="756743" name="Line 7">
            <a:extLst>
              <a:ext uri="{FF2B5EF4-FFF2-40B4-BE49-F238E27FC236}">
                <a16:creationId xmlns:a16="http://schemas.microsoft.com/office/drawing/2014/main" id="{F31CED41-8E9F-4319-A352-D57337BC7A23}"/>
              </a:ext>
            </a:extLst>
          </p:cNvPr>
          <p:cNvSpPr>
            <a:spLocks noChangeShapeType="1"/>
          </p:cNvSpPr>
          <p:nvPr/>
        </p:nvSpPr>
        <p:spPr bwMode="auto">
          <a:xfrm>
            <a:off x="16668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4" name="Line 8">
            <a:extLst>
              <a:ext uri="{FF2B5EF4-FFF2-40B4-BE49-F238E27FC236}">
                <a16:creationId xmlns:a16="http://schemas.microsoft.com/office/drawing/2014/main" id="{C86732BF-16D0-4036-A498-ECC9AFB6DC79}"/>
              </a:ext>
            </a:extLst>
          </p:cNvPr>
          <p:cNvSpPr>
            <a:spLocks noChangeShapeType="1"/>
          </p:cNvSpPr>
          <p:nvPr/>
        </p:nvSpPr>
        <p:spPr bwMode="auto">
          <a:xfrm flipV="1">
            <a:off x="1619250"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5" name="Text Box 9">
            <a:extLst>
              <a:ext uri="{FF2B5EF4-FFF2-40B4-BE49-F238E27FC236}">
                <a16:creationId xmlns:a16="http://schemas.microsoft.com/office/drawing/2014/main" id="{5F185404-A534-4BE2-B1D2-5C4FE5B46744}"/>
              </a:ext>
            </a:extLst>
          </p:cNvPr>
          <p:cNvSpPr txBox="1">
            <a:spLocks noChangeArrowheads="1"/>
          </p:cNvSpPr>
          <p:nvPr/>
        </p:nvSpPr>
        <p:spPr bwMode="auto">
          <a:xfrm>
            <a:off x="981075" y="874713"/>
            <a:ext cx="304800" cy="579437"/>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altLang="zh-CN" sz="3200" b="0" dirty="0" err="1">
                <a:solidFill>
                  <a:srgbClr val="4F99E2"/>
                </a:solidFill>
                <a:latin typeface="+mn-lt"/>
                <a:ea typeface="+mn-ea"/>
                <a:cs typeface="+mn-ea"/>
                <a:sym typeface="+mn-lt"/>
              </a:rPr>
              <a:t>i</a:t>
            </a:r>
            <a:endParaRPr kumimoji="1" lang="en-US" altLang="zh-CN" b="0" dirty="0">
              <a:solidFill>
                <a:srgbClr val="4F99E2"/>
              </a:solidFill>
              <a:latin typeface="+mn-lt"/>
              <a:ea typeface="+mn-ea"/>
              <a:cs typeface="+mn-ea"/>
              <a:sym typeface="+mn-lt"/>
            </a:endParaRPr>
          </a:p>
        </p:txBody>
      </p:sp>
      <p:sp>
        <p:nvSpPr>
          <p:cNvPr id="756746" name="Text Box 10">
            <a:extLst>
              <a:ext uri="{FF2B5EF4-FFF2-40B4-BE49-F238E27FC236}">
                <a16:creationId xmlns:a16="http://schemas.microsoft.com/office/drawing/2014/main" id="{8F80F4F4-653A-4D0B-AB86-25D3CF236B48}"/>
              </a:ext>
            </a:extLst>
          </p:cNvPr>
          <p:cNvSpPr txBox="1">
            <a:spLocks noChangeArrowheads="1"/>
          </p:cNvSpPr>
          <p:nvPr/>
        </p:nvSpPr>
        <p:spPr bwMode="auto">
          <a:xfrm>
            <a:off x="981075" y="2349500"/>
            <a:ext cx="304800" cy="584200"/>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altLang="zh-CN" sz="3200" b="0" dirty="0">
                <a:solidFill>
                  <a:srgbClr val="FF0000"/>
                </a:solidFill>
                <a:latin typeface="+mn-lt"/>
                <a:ea typeface="+mn-ea"/>
                <a:cs typeface="+mn-ea"/>
                <a:sym typeface="+mn-lt"/>
              </a:rPr>
              <a:t>j</a:t>
            </a:r>
            <a:endParaRPr kumimoji="1" lang="en-US" altLang="zh-CN" b="0" dirty="0">
              <a:solidFill>
                <a:srgbClr val="FF0000"/>
              </a:solidFill>
              <a:latin typeface="+mn-lt"/>
              <a:ea typeface="+mn-ea"/>
              <a:cs typeface="+mn-ea"/>
              <a:sym typeface="+mn-lt"/>
            </a:endParaRPr>
          </a:p>
        </p:txBody>
      </p:sp>
      <p:sp>
        <p:nvSpPr>
          <p:cNvPr id="756747" name="Line 11">
            <a:extLst>
              <a:ext uri="{FF2B5EF4-FFF2-40B4-BE49-F238E27FC236}">
                <a16:creationId xmlns:a16="http://schemas.microsoft.com/office/drawing/2014/main" id="{A4A6A65B-B660-45C4-A803-93C28CA6D14C}"/>
              </a:ext>
            </a:extLst>
          </p:cNvPr>
          <p:cNvSpPr>
            <a:spLocks noChangeShapeType="1"/>
          </p:cNvSpPr>
          <p:nvPr/>
        </p:nvSpPr>
        <p:spPr bwMode="auto">
          <a:xfrm flipV="1">
            <a:off x="1924050"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8" name="Line 12">
            <a:extLst>
              <a:ext uri="{FF2B5EF4-FFF2-40B4-BE49-F238E27FC236}">
                <a16:creationId xmlns:a16="http://schemas.microsoft.com/office/drawing/2014/main" id="{292B1579-A2EA-4E7D-97A7-FA090612E46D}"/>
              </a:ext>
            </a:extLst>
          </p:cNvPr>
          <p:cNvSpPr>
            <a:spLocks noChangeShapeType="1"/>
          </p:cNvSpPr>
          <p:nvPr/>
        </p:nvSpPr>
        <p:spPr bwMode="auto">
          <a:xfrm flipV="1">
            <a:off x="2195513" y="2420938"/>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49" name="Line 13">
            <a:extLst>
              <a:ext uri="{FF2B5EF4-FFF2-40B4-BE49-F238E27FC236}">
                <a16:creationId xmlns:a16="http://schemas.microsoft.com/office/drawing/2014/main" id="{A12A1428-D51E-4CD1-9410-A8035F9074CE}"/>
              </a:ext>
            </a:extLst>
          </p:cNvPr>
          <p:cNvSpPr>
            <a:spLocks noChangeShapeType="1"/>
          </p:cNvSpPr>
          <p:nvPr/>
        </p:nvSpPr>
        <p:spPr bwMode="auto">
          <a:xfrm>
            <a:off x="19716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0" name="Line 14">
            <a:extLst>
              <a:ext uri="{FF2B5EF4-FFF2-40B4-BE49-F238E27FC236}">
                <a16:creationId xmlns:a16="http://schemas.microsoft.com/office/drawing/2014/main" id="{8529E313-2836-4F08-8B35-B49A44BAD62A}"/>
              </a:ext>
            </a:extLst>
          </p:cNvPr>
          <p:cNvSpPr>
            <a:spLocks noChangeShapeType="1"/>
          </p:cNvSpPr>
          <p:nvPr/>
        </p:nvSpPr>
        <p:spPr bwMode="auto">
          <a:xfrm>
            <a:off x="2276475" y="101441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1" name="Text Box 15">
            <a:extLst>
              <a:ext uri="{FF2B5EF4-FFF2-40B4-BE49-F238E27FC236}">
                <a16:creationId xmlns:a16="http://schemas.microsoft.com/office/drawing/2014/main" id="{9D901FC7-FEC5-46B7-B084-22D2E7D59FF4}"/>
              </a:ext>
            </a:extLst>
          </p:cNvPr>
          <p:cNvSpPr txBox="1">
            <a:spLocks noChangeArrowheads="1"/>
          </p:cNvSpPr>
          <p:nvPr/>
        </p:nvSpPr>
        <p:spPr bwMode="auto">
          <a:xfrm>
            <a:off x="895350" y="3476625"/>
            <a:ext cx="7696200" cy="1076325"/>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 	</a:t>
            </a:r>
          </a:p>
          <a:p>
            <a:pPr>
              <a:spcBef>
                <a:spcPts val="0"/>
              </a:spcBef>
              <a:defRPr/>
            </a:pPr>
            <a:r>
              <a:rPr kumimoji="1" lang="en-US" altLang="zh-CN" sz="3200" b="0" dirty="0">
                <a:latin typeface="+mn-lt"/>
                <a:ea typeface="+mn-ea"/>
                <a:cs typeface="+mn-ea"/>
                <a:sym typeface="+mn-lt"/>
              </a:rPr>
              <a:t>T  :    a b c</a:t>
            </a:r>
          </a:p>
        </p:txBody>
      </p:sp>
      <p:sp>
        <p:nvSpPr>
          <p:cNvPr id="756752" name="Line 16">
            <a:extLst>
              <a:ext uri="{FF2B5EF4-FFF2-40B4-BE49-F238E27FC236}">
                <a16:creationId xmlns:a16="http://schemas.microsoft.com/office/drawing/2014/main" id="{3160FD2E-CB24-4BD3-B83B-6E2FDA51015B}"/>
              </a:ext>
            </a:extLst>
          </p:cNvPr>
          <p:cNvSpPr>
            <a:spLocks noChangeShapeType="1"/>
          </p:cNvSpPr>
          <p:nvPr/>
        </p:nvSpPr>
        <p:spPr bwMode="auto">
          <a:xfrm>
            <a:off x="1973263" y="3070225"/>
            <a:ext cx="0" cy="457200"/>
          </a:xfrm>
          <a:prstGeom prst="line">
            <a:avLst/>
          </a:prstGeom>
          <a:noFill/>
          <a:ln w="28575">
            <a:solidFill>
              <a:srgbClr val="FF0066"/>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3" name="Line 17">
            <a:extLst>
              <a:ext uri="{FF2B5EF4-FFF2-40B4-BE49-F238E27FC236}">
                <a16:creationId xmlns:a16="http://schemas.microsoft.com/office/drawing/2014/main" id="{0C725367-0CDA-4FCC-B17B-938FBD4FEDC3}"/>
              </a:ext>
            </a:extLst>
          </p:cNvPr>
          <p:cNvSpPr>
            <a:spLocks noChangeShapeType="1"/>
          </p:cNvSpPr>
          <p:nvPr/>
        </p:nvSpPr>
        <p:spPr bwMode="auto">
          <a:xfrm flipV="1">
            <a:off x="1935163" y="4437063"/>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4" name="Text Box 18">
            <a:extLst>
              <a:ext uri="{FF2B5EF4-FFF2-40B4-BE49-F238E27FC236}">
                <a16:creationId xmlns:a16="http://schemas.microsoft.com/office/drawing/2014/main" id="{963D0459-3B0F-44B4-A275-D8E1F56927CA}"/>
              </a:ext>
            </a:extLst>
          </p:cNvPr>
          <p:cNvSpPr txBox="1">
            <a:spLocks noChangeArrowheads="1"/>
          </p:cNvSpPr>
          <p:nvPr/>
        </p:nvSpPr>
        <p:spPr bwMode="auto">
          <a:xfrm>
            <a:off x="895350" y="5080000"/>
            <a:ext cx="5257800" cy="1076325"/>
          </a:xfrm>
          <a:prstGeom prst="rect">
            <a:avLst/>
          </a:prstGeom>
          <a:noFill/>
          <a:ln w="12700">
            <a:noFill/>
            <a:miter lim="800000"/>
            <a:headEnd type="none" w="sm" len="sm"/>
            <a:tailEnd type="none" w="sm" len="sm"/>
          </a:ln>
          <a:effectLst/>
        </p:spPr>
        <p:txBody>
          <a:bodyPr>
            <a:spAutoFit/>
          </a:bodyPr>
          <a:lstStyle/>
          <a:p>
            <a:pPr>
              <a:spcBef>
                <a:spcPts val="0"/>
              </a:spcBef>
              <a:defRPr/>
            </a:pPr>
            <a:r>
              <a:rPr kumimoji="1" lang="en-US" altLang="zh-CN" sz="3200" b="0" dirty="0">
                <a:latin typeface="+mn-lt"/>
                <a:ea typeface="+mn-ea"/>
                <a:cs typeface="+mn-ea"/>
                <a:sym typeface="+mn-lt"/>
              </a:rPr>
              <a:t>S  : a b a b c a b c a c b a b</a:t>
            </a:r>
          </a:p>
          <a:p>
            <a:pPr>
              <a:spcBef>
                <a:spcPts val="0"/>
              </a:spcBef>
              <a:defRPr/>
            </a:pPr>
            <a:r>
              <a:rPr kumimoji="1" lang="en-US" altLang="zh-CN" sz="3200" b="0" dirty="0">
                <a:latin typeface="+mn-lt"/>
                <a:ea typeface="+mn-ea"/>
                <a:cs typeface="+mn-ea"/>
                <a:sym typeface="+mn-lt"/>
              </a:rPr>
              <a:t>T  :       a b c</a:t>
            </a:r>
          </a:p>
        </p:txBody>
      </p:sp>
      <p:sp>
        <p:nvSpPr>
          <p:cNvPr id="756755" name="Line 19">
            <a:extLst>
              <a:ext uri="{FF2B5EF4-FFF2-40B4-BE49-F238E27FC236}">
                <a16:creationId xmlns:a16="http://schemas.microsoft.com/office/drawing/2014/main" id="{0605B24A-D2E3-4ED2-9A8B-962107547A8C}"/>
              </a:ext>
            </a:extLst>
          </p:cNvPr>
          <p:cNvSpPr>
            <a:spLocks noChangeShapeType="1"/>
          </p:cNvSpPr>
          <p:nvPr/>
        </p:nvSpPr>
        <p:spPr bwMode="auto">
          <a:xfrm>
            <a:off x="21447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6" name="Line 20">
            <a:extLst>
              <a:ext uri="{FF2B5EF4-FFF2-40B4-BE49-F238E27FC236}">
                <a16:creationId xmlns:a16="http://schemas.microsoft.com/office/drawing/2014/main" id="{4D3A739E-B2AC-4E53-A233-A739C5670039}"/>
              </a:ext>
            </a:extLst>
          </p:cNvPr>
          <p:cNvSpPr>
            <a:spLocks noChangeShapeType="1"/>
          </p:cNvSpPr>
          <p:nvPr/>
        </p:nvSpPr>
        <p:spPr bwMode="auto">
          <a:xfrm>
            <a:off x="24495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7" name="Line 21">
            <a:extLst>
              <a:ext uri="{FF2B5EF4-FFF2-40B4-BE49-F238E27FC236}">
                <a16:creationId xmlns:a16="http://schemas.microsoft.com/office/drawing/2014/main" id="{B99B0399-136C-4127-ACB9-D87F9D55686D}"/>
              </a:ext>
            </a:extLst>
          </p:cNvPr>
          <p:cNvSpPr>
            <a:spLocks noChangeShapeType="1"/>
          </p:cNvSpPr>
          <p:nvPr/>
        </p:nvSpPr>
        <p:spPr bwMode="auto">
          <a:xfrm>
            <a:off x="30591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8" name="Line 22">
            <a:extLst>
              <a:ext uri="{FF2B5EF4-FFF2-40B4-BE49-F238E27FC236}">
                <a16:creationId xmlns:a16="http://schemas.microsoft.com/office/drawing/2014/main" id="{FA57C493-9DDD-449E-B729-05D074C98A1E}"/>
              </a:ext>
            </a:extLst>
          </p:cNvPr>
          <p:cNvSpPr>
            <a:spLocks noChangeShapeType="1"/>
          </p:cNvSpPr>
          <p:nvPr/>
        </p:nvSpPr>
        <p:spPr bwMode="auto">
          <a:xfrm flipV="1">
            <a:off x="23431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59" name="Line 23">
            <a:extLst>
              <a:ext uri="{FF2B5EF4-FFF2-40B4-BE49-F238E27FC236}">
                <a16:creationId xmlns:a16="http://schemas.microsoft.com/office/drawing/2014/main" id="{3C8665CE-F04B-455E-B1B5-CC4FA1A66CE5}"/>
              </a:ext>
            </a:extLst>
          </p:cNvPr>
          <p:cNvSpPr>
            <a:spLocks noChangeShapeType="1"/>
          </p:cNvSpPr>
          <p:nvPr/>
        </p:nvSpPr>
        <p:spPr bwMode="auto">
          <a:xfrm flipV="1">
            <a:off x="26479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0" name="Line 24">
            <a:extLst>
              <a:ext uri="{FF2B5EF4-FFF2-40B4-BE49-F238E27FC236}">
                <a16:creationId xmlns:a16="http://schemas.microsoft.com/office/drawing/2014/main" id="{BE66885A-3423-47FB-A7B5-BB56DE0AC7A0}"/>
              </a:ext>
            </a:extLst>
          </p:cNvPr>
          <p:cNvSpPr>
            <a:spLocks noChangeShapeType="1"/>
          </p:cNvSpPr>
          <p:nvPr/>
        </p:nvSpPr>
        <p:spPr bwMode="auto">
          <a:xfrm flipV="1">
            <a:off x="32575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1" name="AutoShape 25">
            <a:extLst>
              <a:ext uri="{FF2B5EF4-FFF2-40B4-BE49-F238E27FC236}">
                <a16:creationId xmlns:a16="http://schemas.microsoft.com/office/drawing/2014/main" id="{C4A85C8A-C8E5-104E-852B-508B486105DE}"/>
              </a:ext>
            </a:extLst>
          </p:cNvPr>
          <p:cNvSpPr>
            <a:spLocks noChangeArrowheads="1"/>
          </p:cNvSpPr>
          <p:nvPr/>
        </p:nvSpPr>
        <p:spPr bwMode="auto">
          <a:xfrm>
            <a:off x="2886075" y="2371725"/>
            <a:ext cx="2743200" cy="609600"/>
          </a:xfrm>
          <a:prstGeom prst="wedgeEllipseCallout">
            <a:avLst>
              <a:gd name="adj1" fmla="val -69097"/>
              <a:gd name="adj2" fmla="val 158593"/>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ctr" eaLnBrk="1" hangingPunct="1">
              <a:lnSpc>
                <a:spcPct val="100000"/>
              </a:lnSpc>
              <a:spcBef>
                <a:spcPct val="20000"/>
              </a:spcBef>
            </a:pPr>
            <a:r>
              <a:rPr lang="en-US" altLang="zh-CN" sz="2800" b="0">
                <a:solidFill>
                  <a:schemeClr val="hlink"/>
                </a:solidFill>
                <a:ea typeface="楷体_GB2312" pitchFamily="49" charset="-122"/>
                <a:sym typeface="+mn-lt"/>
              </a:rPr>
              <a:t>i</a:t>
            </a:r>
            <a:r>
              <a:rPr lang="zh-CN" altLang="zh-CN" sz="2800" b="0">
                <a:solidFill>
                  <a:schemeClr val="hlink"/>
                </a:solidFill>
                <a:ea typeface="楷体_GB2312" pitchFamily="49" charset="-122"/>
                <a:sym typeface="+mn-lt"/>
              </a:rPr>
              <a:t>指针回溯</a:t>
            </a:r>
            <a:endParaRPr lang="zh-CN" altLang="en-US" sz="2800" b="0">
              <a:solidFill>
                <a:schemeClr val="hlink"/>
              </a:solidFill>
              <a:ea typeface="楷体_GB2312" pitchFamily="49" charset="-122"/>
              <a:sym typeface="+mn-lt"/>
            </a:endParaRPr>
          </a:p>
        </p:txBody>
      </p:sp>
      <p:sp>
        <p:nvSpPr>
          <p:cNvPr id="756762" name="Line 26">
            <a:extLst>
              <a:ext uri="{FF2B5EF4-FFF2-40B4-BE49-F238E27FC236}">
                <a16:creationId xmlns:a16="http://schemas.microsoft.com/office/drawing/2014/main" id="{5D27B648-A082-4CC2-926C-57195FCA96C8}"/>
              </a:ext>
            </a:extLst>
          </p:cNvPr>
          <p:cNvSpPr>
            <a:spLocks noChangeShapeType="1"/>
          </p:cNvSpPr>
          <p:nvPr/>
        </p:nvSpPr>
        <p:spPr bwMode="auto">
          <a:xfrm>
            <a:off x="2754313" y="4775200"/>
            <a:ext cx="0" cy="457200"/>
          </a:xfrm>
          <a:prstGeom prst="line">
            <a:avLst/>
          </a:prstGeom>
          <a:noFill/>
          <a:ln w="28575">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756763" name="Line 27">
            <a:extLst>
              <a:ext uri="{FF2B5EF4-FFF2-40B4-BE49-F238E27FC236}">
                <a16:creationId xmlns:a16="http://schemas.microsoft.com/office/drawing/2014/main" id="{24E53404-85D2-4520-B78A-B03DB4EFA6EE}"/>
              </a:ext>
            </a:extLst>
          </p:cNvPr>
          <p:cNvSpPr>
            <a:spLocks noChangeShapeType="1"/>
          </p:cNvSpPr>
          <p:nvPr/>
        </p:nvSpPr>
        <p:spPr bwMode="auto">
          <a:xfrm flipV="1">
            <a:off x="2952750" y="6092825"/>
            <a:ext cx="0" cy="457200"/>
          </a:xfrm>
          <a:prstGeom prst="line">
            <a:avLst/>
          </a:prstGeom>
          <a:noFill/>
          <a:ln w="28575">
            <a:solidFill>
              <a:srgbClr val="4F99E2"/>
            </a:solidFill>
            <a:round/>
            <a:headEnd type="none" w="sm" len="sm"/>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912" name="Rectangle 29">
            <a:extLst>
              <a:ext uri="{FF2B5EF4-FFF2-40B4-BE49-F238E27FC236}">
                <a16:creationId xmlns:a16="http://schemas.microsoft.com/office/drawing/2014/main" id="{5433CC0B-976E-8643-B6C3-2E9DC9217422}"/>
              </a:ext>
            </a:extLst>
          </p:cNvPr>
          <p:cNvSpPr>
            <a:spLocks noChangeArrowheads="1"/>
          </p:cNvSpPr>
          <p:nvPr/>
        </p:nvSpPr>
        <p:spPr bwMode="auto">
          <a:xfrm>
            <a:off x="915988" y="2365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BF</a:t>
            </a:r>
            <a:r>
              <a:rPr lang="zh-CN" altLang="en-US" sz="2800" b="0" dirty="0">
                <a:solidFill>
                  <a:schemeClr val="bg1"/>
                </a:solidFill>
                <a:ea typeface="楷体_GB2312" pitchFamily="49" charset="-122"/>
                <a:sym typeface="+mn-lt"/>
              </a:rPr>
              <a:t>算法设计思想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56743"/>
                                        </p:tgtEl>
                                        <p:attrNameLst>
                                          <p:attrName>style.visibility</p:attrName>
                                        </p:attrNameLst>
                                      </p:cBhvr>
                                      <p:to>
                                        <p:strVal val="visible"/>
                                      </p:to>
                                    </p:set>
                                  </p:childTnLst>
                                  <p:subTnLst>
                                    <p:animClr clrSpc="rgb" dir="cw">
                                      <p:cBhvr override="childStyle">
                                        <p:cTn dur="1" fill="hold" display="0" masterRel="nextClick" afterEffect="1"/>
                                        <p:tgtEl>
                                          <p:spTgt spid="756743"/>
                                        </p:tgtEl>
                                        <p:attrNameLst>
                                          <p:attrName>ppt_c</p:attrName>
                                        </p:attrNameLst>
                                      </p:cBhvr>
                                      <p:to>
                                        <a:srgbClr val="CC660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56744"/>
                                        </p:tgtEl>
                                        <p:attrNameLst>
                                          <p:attrName>style.visibility</p:attrName>
                                        </p:attrNameLst>
                                      </p:cBhvr>
                                      <p:to>
                                        <p:strVal val="visible"/>
                                      </p:to>
                                    </p:set>
                                  </p:childTnLst>
                                  <p:subTnLst>
                                    <p:animClr clrSpc="rgb" dir="cw">
                                      <p:cBhvr override="childStyle">
                                        <p:cTn dur="1" fill="hold" display="0" masterRel="nextClick" afterEffect="1"/>
                                        <p:tgtEl>
                                          <p:spTgt spid="756744"/>
                                        </p:tgtEl>
                                        <p:attrNameLst>
                                          <p:attrName>ppt_c</p:attrName>
                                        </p:attrNameLst>
                                      </p:cBhvr>
                                      <p:to>
                                        <a:schemeClr val="bg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756749"/>
                                        </p:tgtEl>
                                        <p:attrNameLst>
                                          <p:attrName>style.visibility</p:attrName>
                                        </p:attrNameLst>
                                      </p:cBhvr>
                                      <p:to>
                                        <p:strVal val="visible"/>
                                      </p:to>
                                    </p:set>
                                  </p:childTnLst>
                                  <p:subTnLst>
                                    <p:animClr clrSpc="rgb" dir="cw">
                                      <p:cBhvr override="childStyle">
                                        <p:cTn dur="1" fill="hold" display="0" masterRel="nextClick" afterEffect="1"/>
                                        <p:tgtEl>
                                          <p:spTgt spid="756749"/>
                                        </p:tgtEl>
                                        <p:attrNameLst>
                                          <p:attrName>ppt_c</p:attrName>
                                        </p:attrNameLst>
                                      </p:cBhvr>
                                      <p:to>
                                        <a:srgbClr val="CC660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56747"/>
                                        </p:tgtEl>
                                        <p:attrNameLst>
                                          <p:attrName>style.visibility</p:attrName>
                                        </p:attrNameLst>
                                      </p:cBhvr>
                                      <p:to>
                                        <p:strVal val="visible"/>
                                      </p:to>
                                    </p:set>
                                  </p:childTnLst>
                                  <p:subTnLst>
                                    <p:animClr clrSpc="rgb" dir="cw">
                                      <p:cBhvr override="childStyle">
                                        <p:cTn dur="1" fill="hold" display="0" masterRel="nextClick" afterEffect="1"/>
                                        <p:tgtEl>
                                          <p:spTgt spid="756747"/>
                                        </p:tgtEl>
                                        <p:attrNameLst>
                                          <p:attrName>ppt_c</p:attrName>
                                        </p:attrNameLst>
                                      </p:cBhvr>
                                      <p:to>
                                        <a:schemeClr val="bg2"/>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5675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567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56751"/>
                                        </p:tgtEl>
                                        <p:attrNameLst>
                                          <p:attrName>style.visibility</p:attrName>
                                        </p:attrNameLst>
                                      </p:cBhvr>
                                      <p:to>
                                        <p:strVal val="visible"/>
                                      </p:to>
                                    </p:set>
                                    <p:animEffect transition="in" filter="blinds(horizontal)">
                                      <p:cBhvr>
                                        <p:cTn id="31" dur="500"/>
                                        <p:tgtEl>
                                          <p:spTgt spid="756751"/>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756752"/>
                                        </p:tgtEl>
                                        <p:attrNameLst>
                                          <p:attrName>style.visibility</p:attrName>
                                        </p:attrNameLst>
                                      </p:cBhvr>
                                      <p:to>
                                        <p:strVal val="visible"/>
                                      </p:to>
                                    </p:se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756761"/>
                                        </p:tgtEl>
                                        <p:attrNameLst>
                                          <p:attrName>style.visibility</p:attrName>
                                        </p:attrNameLst>
                                      </p:cBhvr>
                                      <p:to>
                                        <p:strVal val="visible"/>
                                      </p:to>
                                    </p:set>
                                    <p:animEffect transition="in" filter="blinds(horizontal)">
                                      <p:cBhvr>
                                        <p:cTn id="39" dur="500"/>
                                        <p:tgtEl>
                                          <p:spTgt spid="75676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75675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756754"/>
                                        </p:tgtEl>
                                        <p:attrNameLst>
                                          <p:attrName>style.visibility</p:attrName>
                                        </p:attrNameLst>
                                      </p:cBhvr>
                                      <p:to>
                                        <p:strVal val="visible"/>
                                      </p:to>
                                    </p:set>
                                    <p:animEffect transition="in" filter="blinds(horizontal)">
                                      <p:cBhvr>
                                        <p:cTn id="48" dur="500"/>
                                        <p:tgtEl>
                                          <p:spTgt spid="75675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756755"/>
                                        </p:tgtEl>
                                        <p:attrNameLst>
                                          <p:attrName>style.visibility</p:attrName>
                                        </p:attrNameLst>
                                      </p:cBhvr>
                                      <p:to>
                                        <p:strVal val="visible"/>
                                      </p:to>
                                    </p:set>
                                  </p:childTnLst>
                                  <p:subTnLst>
                                    <p:animClr clrSpc="rgb" dir="cw">
                                      <p:cBhvr override="childStyle">
                                        <p:cTn dur="1" fill="hold" display="0" masterRel="nextClick" afterEffect="1"/>
                                        <p:tgtEl>
                                          <p:spTgt spid="756755"/>
                                        </p:tgtEl>
                                        <p:attrNameLst>
                                          <p:attrName>ppt_c</p:attrName>
                                        </p:attrNameLst>
                                      </p:cBhvr>
                                      <p:to>
                                        <a:srgbClr val="CC6600"/>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756758"/>
                                        </p:tgtEl>
                                        <p:attrNameLst>
                                          <p:attrName>style.visibility</p:attrName>
                                        </p:attrNameLst>
                                      </p:cBhvr>
                                      <p:to>
                                        <p:strVal val="visible"/>
                                      </p:to>
                                    </p:set>
                                  </p:childTnLst>
                                  <p:subTnLst>
                                    <p:animClr clrSpc="rgb" dir="cw">
                                      <p:cBhvr override="childStyle">
                                        <p:cTn dur="1" fill="hold" display="0" masterRel="nextClick" afterEffect="1"/>
                                        <p:tgtEl>
                                          <p:spTgt spid="756758"/>
                                        </p:tgtEl>
                                        <p:attrNameLst>
                                          <p:attrName>ppt_c</p:attrName>
                                        </p:attrNameLst>
                                      </p:cBhvr>
                                      <p:to>
                                        <a:schemeClr val="bg2"/>
                                      </p:to>
                                    </p:animClr>
                                  </p:sub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756756"/>
                                        </p:tgtEl>
                                        <p:attrNameLst>
                                          <p:attrName>style.visibility</p:attrName>
                                        </p:attrNameLst>
                                      </p:cBhvr>
                                      <p:to>
                                        <p:strVal val="visible"/>
                                      </p:to>
                                    </p:set>
                                  </p:childTnLst>
                                  <p:subTnLst>
                                    <p:animClr clrSpc="rgb" dir="cw">
                                      <p:cBhvr override="childStyle">
                                        <p:cTn dur="1" fill="hold" display="0" masterRel="nextClick" afterEffect="1"/>
                                        <p:tgtEl>
                                          <p:spTgt spid="756756"/>
                                        </p:tgtEl>
                                        <p:attrNameLst>
                                          <p:attrName>ppt_c</p:attrName>
                                        </p:attrNameLst>
                                      </p:cBhvr>
                                      <p:to>
                                        <a:srgbClr val="CC6600"/>
                                      </p:to>
                                    </p:animClr>
                                  </p:sub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756759"/>
                                        </p:tgtEl>
                                        <p:attrNameLst>
                                          <p:attrName>style.visibility</p:attrName>
                                        </p:attrNameLst>
                                      </p:cBhvr>
                                      <p:to>
                                        <p:strVal val="visible"/>
                                      </p:to>
                                    </p:set>
                                  </p:childTnLst>
                                  <p:subTnLst>
                                    <p:animClr clrSpc="rgb" dir="cw">
                                      <p:cBhvr override="childStyle">
                                        <p:cTn dur="1" fill="hold" display="0" masterRel="nextClick" afterEffect="1"/>
                                        <p:tgtEl>
                                          <p:spTgt spid="756759"/>
                                        </p:tgtEl>
                                        <p:attrNameLst>
                                          <p:attrName>ppt_c</p:attrName>
                                        </p:attrNameLst>
                                      </p:cBhvr>
                                      <p:to>
                                        <a:schemeClr val="bg2"/>
                                      </p:to>
                                    </p:animClr>
                                  </p:sub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756762"/>
                                        </p:tgtEl>
                                        <p:attrNameLst>
                                          <p:attrName>style.visibility</p:attrName>
                                        </p:attrNameLst>
                                      </p:cBhvr>
                                      <p:to>
                                        <p:strVal val="visible"/>
                                      </p:to>
                                    </p:set>
                                  </p:childTnLst>
                                  <p:subTnLst>
                                    <p:animClr clrSpc="rgb" dir="cw">
                                      <p:cBhvr override="childStyle">
                                        <p:cTn dur="1" fill="hold" display="0" masterRel="nextClick" afterEffect="1"/>
                                        <p:tgtEl>
                                          <p:spTgt spid="756762"/>
                                        </p:tgtEl>
                                        <p:attrNameLst>
                                          <p:attrName>ppt_c</p:attrName>
                                        </p:attrNameLst>
                                      </p:cBhvr>
                                      <p:to>
                                        <a:srgbClr val="CC6600"/>
                                      </p:to>
                                    </p:animClr>
                                  </p:sub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756763"/>
                                        </p:tgtEl>
                                        <p:attrNameLst>
                                          <p:attrName>style.visibility</p:attrName>
                                        </p:attrNameLst>
                                      </p:cBhvr>
                                      <p:to>
                                        <p:strVal val="visible"/>
                                      </p:to>
                                    </p:set>
                                  </p:childTnLst>
                                  <p:subTnLst>
                                    <p:animClr clrSpc="rgb" dir="cw">
                                      <p:cBhvr override="childStyle">
                                        <p:cTn dur="1" fill="hold" display="0" masterRel="nextClick" afterEffect="1"/>
                                        <p:tgtEl>
                                          <p:spTgt spid="756763"/>
                                        </p:tgtEl>
                                        <p:attrNameLst>
                                          <p:attrName>ppt_c</p:attrName>
                                        </p:attrNameLst>
                                      </p:cBhvr>
                                      <p:to>
                                        <a:schemeClr val="bg2"/>
                                      </p:to>
                                    </p:animClr>
                                  </p:subTnLst>
                                </p:cTn>
                              </p:par>
                            </p:childTnLst>
                          </p:cTn>
                        </p:par>
                      </p:childTnLst>
                    </p:cTn>
                  </p:par>
                  <p:par>
                    <p:cTn id="73" fill="hold" nodeType="clickPar">
                      <p:stCondLst>
                        <p:cond delay="indefinite"/>
                      </p:stCondLst>
                      <p:childTnLst>
                        <p:par>
                          <p:cTn id="74" fill="hold" nodeType="withGroup">
                            <p:stCondLst>
                              <p:cond delay="0"/>
                            </p:stCondLst>
                            <p:childTnLst>
                              <p:par>
                                <p:cTn id="75" presetID="23" presetClass="entr" presetSubtype="272" fill="hold" nodeType="clickEffect">
                                  <p:stCondLst>
                                    <p:cond delay="0"/>
                                  </p:stCondLst>
                                  <p:childTnLst>
                                    <p:set>
                                      <p:cBhvr>
                                        <p:cTn id="76" dur="1" fill="hold">
                                          <p:stCondLst>
                                            <p:cond delay="0"/>
                                          </p:stCondLst>
                                        </p:cTn>
                                        <p:tgtEl>
                                          <p:spTgt spid="756757"/>
                                        </p:tgtEl>
                                        <p:attrNameLst>
                                          <p:attrName>style.visibility</p:attrName>
                                        </p:attrNameLst>
                                      </p:cBhvr>
                                      <p:to>
                                        <p:strVal val="visible"/>
                                      </p:to>
                                    </p:set>
                                    <p:anim calcmode="lin" valueType="num">
                                      <p:cBhvr>
                                        <p:cTn id="77" dur="500" fill="hold"/>
                                        <p:tgtEl>
                                          <p:spTgt spid="756757"/>
                                        </p:tgtEl>
                                        <p:attrNameLst>
                                          <p:attrName>ppt_w</p:attrName>
                                        </p:attrNameLst>
                                      </p:cBhvr>
                                      <p:tavLst>
                                        <p:tav tm="0">
                                          <p:val>
                                            <p:strVal val="2/3*#ppt_w"/>
                                          </p:val>
                                        </p:tav>
                                        <p:tav tm="100000">
                                          <p:val>
                                            <p:strVal val="#ppt_w"/>
                                          </p:val>
                                        </p:tav>
                                      </p:tavLst>
                                    </p:anim>
                                    <p:anim calcmode="lin" valueType="num">
                                      <p:cBhvr>
                                        <p:cTn id="78" dur="500" fill="hold"/>
                                        <p:tgtEl>
                                          <p:spTgt spid="756757"/>
                                        </p:tgtEl>
                                        <p:attrNameLst>
                                          <p:attrName>ppt_h</p:attrName>
                                        </p:attrNameLst>
                                      </p:cBhvr>
                                      <p:tavLst>
                                        <p:tav tm="0">
                                          <p:val>
                                            <p:strVal val="2/3*#ppt_h"/>
                                          </p:val>
                                        </p:tav>
                                        <p:tav tm="100000">
                                          <p:val>
                                            <p:strVal val="#ppt_h"/>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3" presetClass="entr" presetSubtype="272" fill="hold" nodeType="clickEffect">
                                  <p:stCondLst>
                                    <p:cond delay="0"/>
                                  </p:stCondLst>
                                  <p:childTnLst>
                                    <p:set>
                                      <p:cBhvr>
                                        <p:cTn id="82" dur="1" fill="hold">
                                          <p:stCondLst>
                                            <p:cond delay="0"/>
                                          </p:stCondLst>
                                        </p:cTn>
                                        <p:tgtEl>
                                          <p:spTgt spid="756760"/>
                                        </p:tgtEl>
                                        <p:attrNameLst>
                                          <p:attrName>style.visibility</p:attrName>
                                        </p:attrNameLst>
                                      </p:cBhvr>
                                      <p:to>
                                        <p:strVal val="visible"/>
                                      </p:to>
                                    </p:set>
                                    <p:anim calcmode="lin" valueType="num">
                                      <p:cBhvr>
                                        <p:cTn id="83" dur="500" fill="hold"/>
                                        <p:tgtEl>
                                          <p:spTgt spid="756760"/>
                                        </p:tgtEl>
                                        <p:attrNameLst>
                                          <p:attrName>ppt_w</p:attrName>
                                        </p:attrNameLst>
                                      </p:cBhvr>
                                      <p:tavLst>
                                        <p:tav tm="0">
                                          <p:val>
                                            <p:strVal val="2/3*#ppt_w"/>
                                          </p:val>
                                        </p:tav>
                                        <p:tav tm="100000">
                                          <p:val>
                                            <p:strVal val="#ppt_w"/>
                                          </p:val>
                                        </p:tav>
                                      </p:tavLst>
                                    </p:anim>
                                    <p:anim calcmode="lin" valueType="num">
                                      <p:cBhvr>
                                        <p:cTn id="84" dur="500" fill="hold"/>
                                        <p:tgtEl>
                                          <p:spTgt spid="75676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51" grpId="0"/>
      <p:bldP spid="756754" grpId="0"/>
      <p:bldP spid="75676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9">
            <a:extLst>
              <a:ext uri="{FF2B5EF4-FFF2-40B4-BE49-F238E27FC236}">
                <a16:creationId xmlns:a16="http://schemas.microsoft.com/office/drawing/2014/main" id="{621D4CDF-CE4D-9449-BD84-2F977E62E278}"/>
              </a:ext>
            </a:extLst>
          </p:cNvPr>
          <p:cNvSpPr>
            <a:spLocks noChangeArrowheads="1"/>
          </p:cNvSpPr>
          <p:nvPr/>
        </p:nvSpPr>
        <p:spPr bwMode="auto">
          <a:xfrm>
            <a:off x="915988" y="2365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BF</a:t>
            </a:r>
            <a:r>
              <a:rPr lang="zh-CN" altLang="en-US" sz="2800" b="0" dirty="0">
                <a:solidFill>
                  <a:schemeClr val="bg1"/>
                </a:solidFill>
                <a:ea typeface="楷体_GB2312" pitchFamily="49" charset="-122"/>
                <a:sym typeface="+mn-lt"/>
              </a:rPr>
              <a:t>算法设计思想</a:t>
            </a:r>
          </a:p>
        </p:txBody>
      </p:sp>
      <p:sp>
        <p:nvSpPr>
          <p:cNvPr id="27" name="矩形 1">
            <a:extLst>
              <a:ext uri="{FF2B5EF4-FFF2-40B4-BE49-F238E27FC236}">
                <a16:creationId xmlns:a16="http://schemas.microsoft.com/office/drawing/2014/main" id="{FD251A8D-4C84-4440-956F-4E8272D3AB91}"/>
              </a:ext>
            </a:extLst>
          </p:cNvPr>
          <p:cNvSpPr/>
          <p:nvPr/>
        </p:nvSpPr>
        <p:spPr bwMode="auto">
          <a:xfrm>
            <a:off x="0" y="874713"/>
            <a:ext cx="9144000" cy="586740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r>
              <a:rPr lang="en-US" altLang="zh-CN" sz="2800" dirty="0"/>
              <a:t> </a:t>
            </a:r>
            <a:r>
              <a:rPr lang="zh-CN" altLang="zh-CN" sz="2800" dirty="0"/>
              <a:t>例如，主串</a:t>
            </a:r>
            <a:r>
              <a:rPr lang="en-US" altLang="zh-CN" sz="2800" dirty="0"/>
              <a:t>S=”</a:t>
            </a:r>
            <a:r>
              <a:rPr lang="en-US" altLang="zh-CN" sz="2800" dirty="0" err="1"/>
              <a:t>abaababaddecab</a:t>
            </a:r>
            <a:r>
              <a:rPr lang="en-US" altLang="zh-CN" sz="2800" dirty="0"/>
              <a:t>”</a:t>
            </a:r>
            <a:r>
              <a:rPr lang="zh-CN" altLang="zh-CN" sz="2800" dirty="0"/>
              <a:t>，子串</a:t>
            </a:r>
            <a:r>
              <a:rPr lang="en-US" altLang="zh-CN" sz="2800" dirty="0"/>
              <a:t>T=”</a:t>
            </a:r>
            <a:r>
              <a:rPr lang="en-US" altLang="zh-CN" sz="2800" dirty="0" err="1"/>
              <a:t>abad</a:t>
            </a:r>
            <a:r>
              <a:rPr lang="en-US" altLang="zh-CN" sz="2800" dirty="0"/>
              <a:t>”</a:t>
            </a:r>
            <a:r>
              <a:rPr lang="zh-CN" altLang="zh-CN" sz="2800" dirty="0"/>
              <a:t>，</a:t>
            </a:r>
            <a:r>
              <a:rPr lang="en-US" altLang="zh-CN" sz="2800" dirty="0"/>
              <a:t>S</a:t>
            </a:r>
            <a:r>
              <a:rPr lang="zh-CN" altLang="zh-CN" sz="2800" dirty="0"/>
              <a:t>的长度为</a:t>
            </a:r>
            <a:r>
              <a:rPr lang="en-US" altLang="zh-CN" sz="2800" dirty="0"/>
              <a:t>n=13</a:t>
            </a:r>
            <a:r>
              <a:rPr lang="zh-CN" altLang="zh-CN" sz="2800" dirty="0"/>
              <a:t>，</a:t>
            </a:r>
            <a:r>
              <a:rPr lang="en-US" altLang="zh-CN" sz="2800" dirty="0"/>
              <a:t>T</a:t>
            </a:r>
            <a:r>
              <a:rPr lang="zh-CN" altLang="zh-CN" sz="2800" dirty="0"/>
              <a:t>的长度为</a:t>
            </a:r>
            <a:r>
              <a:rPr lang="en-US" altLang="zh-CN" sz="2800" dirty="0"/>
              <a:t>m=4</a:t>
            </a:r>
            <a:r>
              <a:rPr lang="zh-CN" altLang="zh-CN" sz="2800" dirty="0"/>
              <a:t>。模式匹配的过程如图所示。</a:t>
            </a:r>
            <a:endParaRPr kumimoji="1" lang="zh-CN" altLang="en-US" sz="2800" b="0" dirty="0">
              <a:latin typeface="+mn-lt"/>
              <a:ea typeface="+mn-ea"/>
              <a:cs typeface="+mn-ea"/>
              <a:sym typeface="+mn-lt"/>
            </a:endParaRPr>
          </a:p>
        </p:txBody>
      </p:sp>
      <p:pic>
        <p:nvPicPr>
          <p:cNvPr id="4" name="Picture 3">
            <a:extLst>
              <a:ext uri="{FF2B5EF4-FFF2-40B4-BE49-F238E27FC236}">
                <a16:creationId xmlns:a16="http://schemas.microsoft.com/office/drawing/2014/main" id="{B419367F-A3DD-CB4F-8E9F-0E1EA253E9BC}"/>
              </a:ext>
            </a:extLst>
          </p:cNvPr>
          <p:cNvPicPr>
            <a:picLocks noChangeAspect="1"/>
          </p:cNvPicPr>
          <p:nvPr/>
        </p:nvPicPr>
        <p:blipFill rotWithShape="1">
          <a:blip r:embed="rId2">
            <a:extLst>
              <a:ext uri="{28A0092B-C50C-407E-A947-70E740481C1C}">
                <a14:useLocalDpi xmlns:a14="http://schemas.microsoft.com/office/drawing/2010/main" val="0"/>
              </a:ext>
            </a:extLst>
          </a:blip>
          <a:srcRect b="49601"/>
          <a:stretch/>
        </p:blipFill>
        <p:spPr>
          <a:xfrm>
            <a:off x="395536" y="2080220"/>
            <a:ext cx="4236967" cy="4445123"/>
          </a:xfrm>
          <a:prstGeom prst="rect">
            <a:avLst/>
          </a:prstGeom>
        </p:spPr>
      </p:pic>
      <p:pic>
        <p:nvPicPr>
          <p:cNvPr id="32" name="Picture 31">
            <a:extLst>
              <a:ext uri="{FF2B5EF4-FFF2-40B4-BE49-F238E27FC236}">
                <a16:creationId xmlns:a16="http://schemas.microsoft.com/office/drawing/2014/main" id="{9B512E80-06E8-6146-AA1D-8EA1DC96E653}"/>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r="3830"/>
          <a:stretch/>
        </p:blipFill>
        <p:spPr>
          <a:xfrm>
            <a:off x="4499992" y="2080222"/>
            <a:ext cx="4248472" cy="4445122"/>
          </a:xfrm>
          <a:prstGeom prst="rect">
            <a:avLst/>
          </a:prstGeom>
        </p:spPr>
      </p:pic>
    </p:spTree>
    <p:extLst>
      <p:ext uri="{BB962C8B-B14F-4D97-AF65-F5344CB8AC3E}">
        <p14:creationId xmlns:p14="http://schemas.microsoft.com/office/powerpoint/2010/main" val="13245380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668" name="Rectangle 4">
            <a:extLst>
              <a:ext uri="{FF2B5EF4-FFF2-40B4-BE49-F238E27FC236}">
                <a16:creationId xmlns:a16="http://schemas.microsoft.com/office/drawing/2014/main" id="{96E8ABFD-EC8D-D647-86AB-B86CD20FB355}"/>
              </a:ext>
            </a:extLst>
          </p:cNvPr>
          <p:cNvSpPr>
            <a:spLocks noChangeArrowheads="1"/>
          </p:cNvSpPr>
          <p:nvPr/>
        </p:nvSpPr>
        <p:spPr bwMode="auto">
          <a:xfrm>
            <a:off x="582613" y="2319338"/>
            <a:ext cx="6132512"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2000" b="0">
                <a:ea typeface="楷体_GB2312" pitchFamily="49" charset="-122"/>
                <a:sym typeface="+mn-lt"/>
              </a:rPr>
              <a:t>将主串的第</a:t>
            </a:r>
            <a:r>
              <a:rPr lang="en-US" altLang="zh-CN" sz="2000" b="0">
                <a:ea typeface="楷体_GB2312" pitchFamily="49" charset="-122"/>
                <a:sym typeface="+mn-lt"/>
              </a:rPr>
              <a:t>pos</a:t>
            </a:r>
            <a:r>
              <a:rPr lang="zh-CN" altLang="en-US" sz="2000" b="0">
                <a:ea typeface="楷体_GB2312" pitchFamily="49" charset="-122"/>
                <a:sym typeface="+mn-lt"/>
              </a:rPr>
              <a:t>个字符和模式的第一个字符比较，若</a:t>
            </a:r>
            <a:r>
              <a:rPr lang="zh-CN" altLang="en-US" sz="2000" b="0">
                <a:solidFill>
                  <a:srgbClr val="FF0000"/>
                </a:solidFill>
                <a:ea typeface="楷体_GB2312" pitchFamily="49" charset="-122"/>
                <a:sym typeface="+mn-lt"/>
              </a:rPr>
              <a:t>相等</a:t>
            </a:r>
            <a:r>
              <a:rPr lang="zh-CN" altLang="en-US" sz="2000" b="0">
                <a:ea typeface="楷体_GB2312" pitchFamily="49" charset="-122"/>
                <a:sym typeface="+mn-lt"/>
              </a:rPr>
              <a:t>，继续逐个比较后续字符；若</a:t>
            </a:r>
            <a:r>
              <a:rPr lang="zh-CN" altLang="en-US" sz="2000" b="0">
                <a:solidFill>
                  <a:srgbClr val="FF0000"/>
                </a:solidFill>
                <a:ea typeface="楷体_GB2312" pitchFamily="49" charset="-122"/>
                <a:sym typeface="+mn-lt"/>
              </a:rPr>
              <a:t>不等</a:t>
            </a:r>
            <a:r>
              <a:rPr lang="zh-CN" altLang="en-US" sz="2000" b="0">
                <a:ea typeface="楷体_GB2312" pitchFamily="49" charset="-122"/>
                <a:sym typeface="+mn-lt"/>
              </a:rPr>
              <a:t>，从主串的下一字符起，重新与模式的第一个字符比较。  </a:t>
            </a:r>
          </a:p>
        </p:txBody>
      </p:sp>
      <p:sp>
        <p:nvSpPr>
          <p:cNvPr id="753669" name="Rectangle 5">
            <a:extLst>
              <a:ext uri="{FF2B5EF4-FFF2-40B4-BE49-F238E27FC236}">
                <a16:creationId xmlns:a16="http://schemas.microsoft.com/office/drawing/2014/main" id="{83578B85-F521-044A-83CA-3757B784E664}"/>
              </a:ext>
            </a:extLst>
          </p:cNvPr>
          <p:cNvSpPr>
            <a:spLocks noChangeArrowheads="1"/>
          </p:cNvSpPr>
          <p:nvPr/>
        </p:nvSpPr>
        <p:spPr bwMode="auto">
          <a:xfrm>
            <a:off x="646113" y="3635375"/>
            <a:ext cx="5576887"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50000"/>
              </a:spcBef>
            </a:pPr>
            <a:r>
              <a:rPr lang="zh-CN" altLang="en-US" sz="2000" b="0">
                <a:ea typeface="楷体_GB2312" pitchFamily="49" charset="-122"/>
                <a:sym typeface="+mn-lt"/>
              </a:rPr>
              <a:t>直到主串的一个连续子串字符序列与模式相等 。返回值为</a:t>
            </a:r>
            <a:r>
              <a:rPr lang="en-US" altLang="zh-CN" sz="2000" b="0">
                <a:ea typeface="楷体_GB2312" pitchFamily="49" charset="-122"/>
                <a:sym typeface="+mn-lt"/>
              </a:rPr>
              <a:t>S</a:t>
            </a:r>
            <a:r>
              <a:rPr lang="zh-CN" altLang="en-US" sz="2000" b="0">
                <a:ea typeface="楷体_GB2312" pitchFamily="49" charset="-122"/>
                <a:sym typeface="+mn-lt"/>
              </a:rPr>
              <a:t>中与</a:t>
            </a:r>
            <a:r>
              <a:rPr lang="en-US" altLang="zh-CN" sz="2000" b="0">
                <a:ea typeface="楷体_GB2312" pitchFamily="49" charset="-122"/>
                <a:sym typeface="+mn-lt"/>
              </a:rPr>
              <a:t>T</a:t>
            </a:r>
            <a:r>
              <a:rPr lang="zh-CN" altLang="en-US" sz="2000" b="0">
                <a:ea typeface="楷体_GB2312" pitchFamily="49" charset="-122"/>
                <a:sym typeface="+mn-lt"/>
              </a:rPr>
              <a:t>匹配的子序列</a:t>
            </a:r>
            <a:r>
              <a:rPr lang="zh-CN" altLang="en-US" sz="2000" b="0">
                <a:solidFill>
                  <a:schemeClr val="hlink"/>
                </a:solidFill>
                <a:ea typeface="楷体_GB2312" pitchFamily="49" charset="-122"/>
                <a:sym typeface="+mn-lt"/>
              </a:rPr>
              <a:t>第一个字符的序号</a:t>
            </a:r>
            <a:r>
              <a:rPr lang="zh-CN" altLang="en-US" sz="2000" b="0">
                <a:ea typeface="楷体_GB2312" pitchFamily="49" charset="-122"/>
                <a:sym typeface="+mn-lt"/>
              </a:rPr>
              <a:t>，即匹配成功。</a:t>
            </a:r>
          </a:p>
        </p:txBody>
      </p:sp>
      <p:sp>
        <p:nvSpPr>
          <p:cNvPr id="38915" name="Rectangle 6">
            <a:extLst>
              <a:ext uri="{FF2B5EF4-FFF2-40B4-BE49-F238E27FC236}">
                <a16:creationId xmlns:a16="http://schemas.microsoft.com/office/drawing/2014/main" id="{08606D97-1131-0045-8D6C-CBD1137218DE}"/>
              </a:ext>
            </a:extLst>
          </p:cNvPr>
          <p:cNvSpPr>
            <a:spLocks noChangeArrowheads="1"/>
          </p:cNvSpPr>
          <p:nvPr/>
        </p:nvSpPr>
        <p:spPr bwMode="auto">
          <a:xfrm>
            <a:off x="866775" y="211138"/>
            <a:ext cx="35242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BF</a:t>
            </a:r>
            <a:r>
              <a:rPr lang="zh-CN" altLang="en-US" sz="2800" b="0">
                <a:solidFill>
                  <a:schemeClr val="bg1"/>
                </a:solidFill>
                <a:ea typeface="楷体_GB2312" pitchFamily="49" charset="-122"/>
                <a:sym typeface="+mn-lt"/>
              </a:rPr>
              <a:t>算法设计思想</a:t>
            </a:r>
          </a:p>
        </p:txBody>
      </p:sp>
      <p:sp>
        <p:nvSpPr>
          <p:cNvPr id="25605" name="Rectangle 7">
            <a:extLst>
              <a:ext uri="{FF2B5EF4-FFF2-40B4-BE49-F238E27FC236}">
                <a16:creationId xmlns:a16="http://schemas.microsoft.com/office/drawing/2014/main" id="{AF6BEF30-8B8C-4BEB-8176-B1B961935384}"/>
              </a:ext>
            </a:extLst>
          </p:cNvPr>
          <p:cNvSpPr>
            <a:spLocks noChangeArrowheads="1"/>
          </p:cNvSpPr>
          <p:nvPr/>
        </p:nvSpPr>
        <p:spPr bwMode="auto">
          <a:xfrm>
            <a:off x="646113" y="1296988"/>
            <a:ext cx="302418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3200" b="0" dirty="0">
                <a:latin typeface="+mn-lt"/>
                <a:ea typeface="+mn-ea"/>
                <a:cs typeface="+mn-ea"/>
                <a:sym typeface="+mn-lt"/>
              </a:rPr>
              <a:t>Index(</a:t>
            </a:r>
            <a:r>
              <a:rPr lang="en-US" altLang="zh-CN" sz="3200" b="0" dirty="0" err="1">
                <a:latin typeface="+mn-lt"/>
                <a:ea typeface="+mn-ea"/>
                <a:cs typeface="+mn-ea"/>
                <a:sym typeface="+mn-lt"/>
              </a:rPr>
              <a:t>S,T,pos</a:t>
            </a:r>
            <a:r>
              <a:rPr lang="en-US" altLang="zh-CN" sz="3200" b="0" dirty="0">
                <a:latin typeface="+mn-lt"/>
                <a:ea typeface="+mn-ea"/>
                <a:cs typeface="+mn-ea"/>
                <a:sym typeface="+mn-lt"/>
              </a:rPr>
              <a:t>)</a:t>
            </a:r>
          </a:p>
        </p:txBody>
      </p:sp>
      <p:cxnSp>
        <p:nvCxnSpPr>
          <p:cNvPr id="16" name="直接连接符 15">
            <a:extLst>
              <a:ext uri="{FF2B5EF4-FFF2-40B4-BE49-F238E27FC236}">
                <a16:creationId xmlns:a16="http://schemas.microsoft.com/office/drawing/2014/main" id="{DDFD69B1-CBB5-4984-B1C8-7EF0D8BC14FA}"/>
              </a:ext>
            </a:extLst>
          </p:cNvPr>
          <p:cNvCxnSpPr/>
          <p:nvPr/>
        </p:nvCxnSpPr>
        <p:spPr>
          <a:xfrm flipH="1" flipV="1">
            <a:off x="646113" y="6013450"/>
            <a:ext cx="4968875" cy="0"/>
          </a:xfrm>
          <a:prstGeom prst="line">
            <a:avLst/>
          </a:prstGeom>
          <a:ln>
            <a:solidFill>
              <a:srgbClr val="F83003"/>
            </a:solidFill>
          </a:ln>
        </p:spPr>
        <p:style>
          <a:lnRef idx="1">
            <a:schemeClr val="accent1"/>
          </a:lnRef>
          <a:fillRef idx="0">
            <a:schemeClr val="accent1"/>
          </a:fillRef>
          <a:effectRef idx="0">
            <a:schemeClr val="accent1"/>
          </a:effectRef>
          <a:fontRef idx="minor">
            <a:schemeClr val="tx1"/>
          </a:fontRef>
        </p:style>
      </p:cxnSp>
      <p:grpSp>
        <p:nvGrpSpPr>
          <p:cNvPr id="38918" name="组合 20">
            <a:extLst>
              <a:ext uri="{FF2B5EF4-FFF2-40B4-BE49-F238E27FC236}">
                <a16:creationId xmlns:a16="http://schemas.microsoft.com/office/drawing/2014/main" id="{214EA494-79C8-444E-93B8-B7C2204877C0}"/>
              </a:ext>
            </a:extLst>
          </p:cNvPr>
          <p:cNvGrpSpPr>
            <a:grpSpLocks/>
          </p:cNvGrpSpPr>
          <p:nvPr/>
        </p:nvGrpSpPr>
        <p:grpSpPr bwMode="auto">
          <a:xfrm>
            <a:off x="5435600" y="3090863"/>
            <a:ext cx="3573463" cy="2974975"/>
            <a:chOff x="4790440" y="2492896"/>
            <a:chExt cx="4299925" cy="3579208"/>
          </a:xfrm>
        </p:grpSpPr>
        <p:sp>
          <p:nvSpPr>
            <p:cNvPr id="7" name="Freeform 5">
              <a:extLst>
                <a:ext uri="{FF2B5EF4-FFF2-40B4-BE49-F238E27FC236}">
                  <a16:creationId xmlns:a16="http://schemas.microsoft.com/office/drawing/2014/main" id="{BC6D758B-6C59-4C4C-8A07-6D005A691A35}"/>
                </a:ext>
              </a:extLst>
            </p:cNvPr>
            <p:cNvSpPr>
              <a:spLocks/>
            </p:cNvSpPr>
            <p:nvPr/>
          </p:nvSpPr>
          <p:spPr bwMode="auto">
            <a:xfrm>
              <a:off x="6821014" y="4840199"/>
              <a:ext cx="179561" cy="311319"/>
            </a:xfrm>
            <a:custGeom>
              <a:avLst/>
              <a:gdLst>
                <a:gd name="T0" fmla="*/ 18 w 24"/>
                <a:gd name="T1" fmla="*/ 12 h 33"/>
                <a:gd name="T2" fmla="*/ 24 w 24"/>
                <a:gd name="T3" fmla="*/ 12 h 33"/>
                <a:gd name="T4" fmla="*/ 12 w 24"/>
                <a:gd name="T5" fmla="*/ 0 h 33"/>
                <a:gd name="T6" fmla="*/ 0 w 24"/>
                <a:gd name="T7" fmla="*/ 12 h 33"/>
                <a:gd name="T8" fmla="*/ 6 w 24"/>
                <a:gd name="T9" fmla="*/ 12 h 33"/>
                <a:gd name="T10" fmla="*/ 6 w 24"/>
                <a:gd name="T11" fmla="*/ 27 h 33"/>
                <a:gd name="T12" fmla="*/ 6 w 24"/>
                <a:gd name="T13" fmla="*/ 27 h 33"/>
                <a:gd name="T14" fmla="*/ 12 w 24"/>
                <a:gd name="T15" fmla="*/ 33 h 33"/>
                <a:gd name="T16" fmla="*/ 18 w 24"/>
                <a:gd name="T17" fmla="*/ 27 h 33"/>
                <a:gd name="T18" fmla="*/ 18 w 24"/>
                <a:gd name="T19" fmla="*/ 27 h 33"/>
                <a:gd name="T20" fmla="*/ 18 w 24"/>
                <a:gd name="T21" fmla="*/ 27 h 33"/>
                <a:gd name="T22" fmla="*/ 18 w 24"/>
                <a:gd name="T23" fmla="*/ 1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3">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7"/>
                    <a:pt x="6" y="27"/>
                    <a:pt x="6" y="27"/>
                  </a:cubicBezTo>
                  <a:cubicBezTo>
                    <a:pt x="6" y="27"/>
                    <a:pt x="6" y="27"/>
                    <a:pt x="6" y="27"/>
                  </a:cubicBezTo>
                  <a:cubicBezTo>
                    <a:pt x="6" y="30"/>
                    <a:pt x="9" y="33"/>
                    <a:pt x="12" y="33"/>
                  </a:cubicBezTo>
                  <a:cubicBezTo>
                    <a:pt x="16" y="33"/>
                    <a:pt x="18" y="30"/>
                    <a:pt x="18" y="27"/>
                  </a:cubicBezTo>
                  <a:cubicBezTo>
                    <a:pt x="18" y="27"/>
                    <a:pt x="18" y="27"/>
                    <a:pt x="18" y="27"/>
                  </a:cubicBezTo>
                  <a:cubicBezTo>
                    <a:pt x="18" y="27"/>
                    <a:pt x="18" y="27"/>
                    <a:pt x="18" y="27"/>
                  </a:cubicBezTo>
                  <a:lnTo>
                    <a:pt x="18" y="12"/>
                  </a:lnTo>
                  <a:close/>
                </a:path>
              </a:pathLst>
            </a:custGeom>
            <a:solidFill>
              <a:srgbClr val="F83003"/>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8" name="Freeform 6">
              <a:extLst>
                <a:ext uri="{FF2B5EF4-FFF2-40B4-BE49-F238E27FC236}">
                  <a16:creationId xmlns:a16="http://schemas.microsoft.com/office/drawing/2014/main" id="{D5F2DD30-48CF-4E21-89EB-06F178329437}"/>
                </a:ext>
              </a:extLst>
            </p:cNvPr>
            <p:cNvSpPr>
              <a:spLocks/>
            </p:cNvSpPr>
            <p:nvPr/>
          </p:nvSpPr>
          <p:spPr bwMode="auto">
            <a:xfrm>
              <a:off x="6872589" y="5000633"/>
              <a:ext cx="179561" cy="313228"/>
            </a:xfrm>
            <a:custGeom>
              <a:avLst/>
              <a:gdLst>
                <a:gd name="T0" fmla="*/ 14 w 24"/>
                <a:gd name="T1" fmla="*/ 10 h 33"/>
                <a:gd name="T2" fmla="*/ 14 w 24"/>
                <a:gd name="T3" fmla="*/ 0 h 33"/>
                <a:gd name="T4" fmla="*/ 18 w 24"/>
                <a:gd name="T5" fmla="*/ 6 h 33"/>
                <a:gd name="T6" fmla="*/ 18 w 24"/>
                <a:gd name="T7" fmla="*/ 21 h 33"/>
                <a:gd name="T8" fmla="*/ 24 w 24"/>
                <a:gd name="T9" fmla="*/ 21 h 33"/>
                <a:gd name="T10" fmla="*/ 12 w 24"/>
                <a:gd name="T11" fmla="*/ 33 h 33"/>
                <a:gd name="T12" fmla="*/ 0 w 24"/>
                <a:gd name="T13" fmla="*/ 21 h 33"/>
                <a:gd name="T14" fmla="*/ 6 w 24"/>
                <a:gd name="T15" fmla="*/ 21 h 33"/>
                <a:gd name="T16" fmla="*/ 6 w 24"/>
                <a:gd name="T17" fmla="*/ 19 h 33"/>
                <a:gd name="T18" fmla="*/ 14 w 24"/>
                <a:gd name="T19"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3">
                  <a:moveTo>
                    <a:pt x="14" y="10"/>
                  </a:moveTo>
                  <a:cubicBezTo>
                    <a:pt x="14" y="0"/>
                    <a:pt x="14" y="0"/>
                    <a:pt x="14" y="0"/>
                  </a:cubicBezTo>
                  <a:cubicBezTo>
                    <a:pt x="16" y="1"/>
                    <a:pt x="18" y="3"/>
                    <a:pt x="18" y="6"/>
                  </a:cubicBezTo>
                  <a:cubicBezTo>
                    <a:pt x="18" y="21"/>
                    <a:pt x="18" y="21"/>
                    <a:pt x="18" y="21"/>
                  </a:cubicBezTo>
                  <a:cubicBezTo>
                    <a:pt x="24" y="21"/>
                    <a:pt x="24" y="21"/>
                    <a:pt x="24" y="21"/>
                  </a:cubicBezTo>
                  <a:cubicBezTo>
                    <a:pt x="12" y="33"/>
                    <a:pt x="12" y="33"/>
                    <a:pt x="12" y="33"/>
                  </a:cubicBezTo>
                  <a:cubicBezTo>
                    <a:pt x="0" y="21"/>
                    <a:pt x="0" y="21"/>
                    <a:pt x="0" y="21"/>
                  </a:cubicBezTo>
                  <a:cubicBezTo>
                    <a:pt x="6" y="21"/>
                    <a:pt x="6" y="21"/>
                    <a:pt x="6" y="21"/>
                  </a:cubicBezTo>
                  <a:cubicBezTo>
                    <a:pt x="6" y="19"/>
                    <a:pt x="6" y="19"/>
                    <a:pt x="6" y="19"/>
                  </a:cubicBezTo>
                  <a:cubicBezTo>
                    <a:pt x="10" y="18"/>
                    <a:pt x="14" y="14"/>
                    <a:pt x="14" y="10"/>
                  </a:cubicBez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7">
              <a:extLst>
                <a:ext uri="{FF2B5EF4-FFF2-40B4-BE49-F238E27FC236}">
                  <a16:creationId xmlns:a16="http://schemas.microsoft.com/office/drawing/2014/main" id="{42023690-28AA-4474-B05F-52E2F3570DDB}"/>
                </a:ext>
              </a:extLst>
            </p:cNvPr>
            <p:cNvSpPr>
              <a:spLocks/>
            </p:cNvSpPr>
            <p:nvPr/>
          </p:nvSpPr>
          <p:spPr bwMode="auto">
            <a:xfrm>
              <a:off x="6821014" y="3306526"/>
              <a:ext cx="179561" cy="301769"/>
            </a:xfrm>
            <a:custGeom>
              <a:avLst/>
              <a:gdLst>
                <a:gd name="T0" fmla="*/ 18 w 24"/>
                <a:gd name="T1" fmla="*/ 12 h 32"/>
                <a:gd name="T2" fmla="*/ 24 w 24"/>
                <a:gd name="T3" fmla="*/ 12 h 32"/>
                <a:gd name="T4" fmla="*/ 12 w 24"/>
                <a:gd name="T5" fmla="*/ 0 h 32"/>
                <a:gd name="T6" fmla="*/ 0 w 24"/>
                <a:gd name="T7" fmla="*/ 12 h 32"/>
                <a:gd name="T8" fmla="*/ 6 w 24"/>
                <a:gd name="T9" fmla="*/ 12 h 32"/>
                <a:gd name="T10" fmla="*/ 6 w 24"/>
                <a:gd name="T11" fmla="*/ 26 h 32"/>
                <a:gd name="T12" fmla="*/ 6 w 24"/>
                <a:gd name="T13" fmla="*/ 26 h 32"/>
                <a:gd name="T14" fmla="*/ 12 w 24"/>
                <a:gd name="T15" fmla="*/ 32 h 32"/>
                <a:gd name="T16" fmla="*/ 18 w 24"/>
                <a:gd name="T17" fmla="*/ 26 h 32"/>
                <a:gd name="T18" fmla="*/ 18 w 24"/>
                <a:gd name="T19" fmla="*/ 26 h 32"/>
                <a:gd name="T20" fmla="*/ 18 w 24"/>
                <a:gd name="T21" fmla="*/ 26 h 32"/>
                <a:gd name="T22" fmla="*/ 18 w 24"/>
                <a:gd name="T23"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 h="32">
                  <a:moveTo>
                    <a:pt x="18" y="12"/>
                  </a:moveTo>
                  <a:cubicBezTo>
                    <a:pt x="24" y="12"/>
                    <a:pt x="24" y="12"/>
                    <a:pt x="24" y="12"/>
                  </a:cubicBezTo>
                  <a:cubicBezTo>
                    <a:pt x="12" y="0"/>
                    <a:pt x="12" y="0"/>
                    <a:pt x="12" y="0"/>
                  </a:cubicBezTo>
                  <a:cubicBezTo>
                    <a:pt x="0" y="12"/>
                    <a:pt x="0" y="12"/>
                    <a:pt x="0" y="12"/>
                  </a:cubicBezTo>
                  <a:cubicBezTo>
                    <a:pt x="6" y="12"/>
                    <a:pt x="6" y="12"/>
                    <a:pt x="6" y="12"/>
                  </a:cubicBezTo>
                  <a:cubicBezTo>
                    <a:pt x="6" y="26"/>
                    <a:pt x="6" y="26"/>
                    <a:pt x="6" y="26"/>
                  </a:cubicBezTo>
                  <a:cubicBezTo>
                    <a:pt x="6" y="26"/>
                    <a:pt x="6" y="26"/>
                    <a:pt x="6" y="26"/>
                  </a:cubicBezTo>
                  <a:cubicBezTo>
                    <a:pt x="6" y="30"/>
                    <a:pt x="9" y="32"/>
                    <a:pt x="12" y="32"/>
                  </a:cubicBezTo>
                  <a:cubicBezTo>
                    <a:pt x="16" y="32"/>
                    <a:pt x="18" y="30"/>
                    <a:pt x="18" y="26"/>
                  </a:cubicBezTo>
                  <a:cubicBezTo>
                    <a:pt x="18" y="26"/>
                    <a:pt x="18" y="26"/>
                    <a:pt x="18" y="26"/>
                  </a:cubicBezTo>
                  <a:cubicBezTo>
                    <a:pt x="18" y="26"/>
                    <a:pt x="18" y="26"/>
                    <a:pt x="18" y="26"/>
                  </a:cubicBezTo>
                  <a:lnTo>
                    <a:pt x="18" y="12"/>
                  </a:ln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Freeform 8">
              <a:extLst>
                <a:ext uri="{FF2B5EF4-FFF2-40B4-BE49-F238E27FC236}">
                  <a16:creationId xmlns:a16="http://schemas.microsoft.com/office/drawing/2014/main" id="{FE10516F-BB19-46AD-8B79-17BFB1C5920F}"/>
                </a:ext>
              </a:extLst>
            </p:cNvPr>
            <p:cNvSpPr>
              <a:spLocks/>
            </p:cNvSpPr>
            <p:nvPr/>
          </p:nvSpPr>
          <p:spPr bwMode="auto">
            <a:xfrm>
              <a:off x="6872589" y="3466960"/>
              <a:ext cx="179561" cy="301769"/>
            </a:xfrm>
            <a:custGeom>
              <a:avLst/>
              <a:gdLst>
                <a:gd name="T0" fmla="*/ 14 w 24"/>
                <a:gd name="T1" fmla="*/ 10 h 32"/>
                <a:gd name="T2" fmla="*/ 14 w 24"/>
                <a:gd name="T3" fmla="*/ 0 h 32"/>
                <a:gd name="T4" fmla="*/ 18 w 24"/>
                <a:gd name="T5" fmla="*/ 6 h 32"/>
                <a:gd name="T6" fmla="*/ 18 w 24"/>
                <a:gd name="T7" fmla="*/ 20 h 32"/>
                <a:gd name="T8" fmla="*/ 24 w 24"/>
                <a:gd name="T9" fmla="*/ 20 h 32"/>
                <a:gd name="T10" fmla="*/ 12 w 24"/>
                <a:gd name="T11" fmla="*/ 32 h 32"/>
                <a:gd name="T12" fmla="*/ 0 w 24"/>
                <a:gd name="T13" fmla="*/ 20 h 32"/>
                <a:gd name="T14" fmla="*/ 6 w 24"/>
                <a:gd name="T15" fmla="*/ 20 h 32"/>
                <a:gd name="T16" fmla="*/ 6 w 24"/>
                <a:gd name="T17" fmla="*/ 18 h 32"/>
                <a:gd name="T18" fmla="*/ 14 w 24"/>
                <a:gd name="T19" fmla="*/ 1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 h="32">
                  <a:moveTo>
                    <a:pt x="14" y="10"/>
                  </a:moveTo>
                  <a:cubicBezTo>
                    <a:pt x="14" y="0"/>
                    <a:pt x="14" y="0"/>
                    <a:pt x="14" y="0"/>
                  </a:cubicBezTo>
                  <a:cubicBezTo>
                    <a:pt x="16" y="0"/>
                    <a:pt x="18" y="3"/>
                    <a:pt x="18" y="6"/>
                  </a:cubicBezTo>
                  <a:cubicBezTo>
                    <a:pt x="18" y="20"/>
                    <a:pt x="18" y="20"/>
                    <a:pt x="18" y="20"/>
                  </a:cubicBezTo>
                  <a:cubicBezTo>
                    <a:pt x="24" y="20"/>
                    <a:pt x="24" y="20"/>
                    <a:pt x="24" y="20"/>
                  </a:cubicBezTo>
                  <a:cubicBezTo>
                    <a:pt x="12" y="32"/>
                    <a:pt x="12" y="32"/>
                    <a:pt x="12" y="32"/>
                  </a:cubicBezTo>
                  <a:cubicBezTo>
                    <a:pt x="0" y="20"/>
                    <a:pt x="0" y="20"/>
                    <a:pt x="0" y="20"/>
                  </a:cubicBezTo>
                  <a:cubicBezTo>
                    <a:pt x="6" y="20"/>
                    <a:pt x="6" y="20"/>
                    <a:pt x="6" y="20"/>
                  </a:cubicBezTo>
                  <a:cubicBezTo>
                    <a:pt x="6" y="18"/>
                    <a:pt x="6" y="18"/>
                    <a:pt x="6" y="18"/>
                  </a:cubicBezTo>
                  <a:cubicBezTo>
                    <a:pt x="10" y="18"/>
                    <a:pt x="14" y="14"/>
                    <a:pt x="14" y="10"/>
                  </a:cubicBezTo>
                  <a:close/>
                </a:path>
              </a:pathLst>
            </a:custGeom>
            <a:solidFill>
              <a:srgbClr val="A2B932"/>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Freeform 9">
              <a:extLst>
                <a:ext uri="{FF2B5EF4-FFF2-40B4-BE49-F238E27FC236}">
                  <a16:creationId xmlns:a16="http://schemas.microsoft.com/office/drawing/2014/main" id="{5427000B-0047-464D-8790-B990567F7461}"/>
                </a:ext>
              </a:extLst>
            </p:cNvPr>
            <p:cNvSpPr>
              <a:spLocks/>
            </p:cNvSpPr>
            <p:nvPr/>
          </p:nvSpPr>
          <p:spPr bwMode="auto">
            <a:xfrm>
              <a:off x="6482902" y="2492896"/>
              <a:ext cx="958935" cy="603538"/>
            </a:xfrm>
            <a:custGeom>
              <a:avLst/>
              <a:gdLst>
                <a:gd name="T0" fmla="*/ 127 w 128"/>
                <a:gd name="T1" fmla="*/ 59 h 64"/>
                <a:gd name="T2" fmla="*/ 127 w 128"/>
                <a:gd name="T3" fmla="*/ 59 h 64"/>
                <a:gd name="T4" fmla="*/ 72 w 128"/>
                <a:gd name="T5" fmla="*/ 4 h 64"/>
                <a:gd name="T6" fmla="*/ 71 w 128"/>
                <a:gd name="T7" fmla="*/ 2 h 64"/>
                <a:gd name="T8" fmla="*/ 64 w 128"/>
                <a:gd name="T9" fmla="*/ 0 h 64"/>
                <a:gd name="T10" fmla="*/ 57 w 128"/>
                <a:gd name="T11" fmla="*/ 2 h 64"/>
                <a:gd name="T12" fmla="*/ 55 w 128"/>
                <a:gd name="T13" fmla="*/ 4 h 64"/>
                <a:gd name="T14" fmla="*/ 0 w 128"/>
                <a:gd name="T15" fmla="*/ 59 h 64"/>
                <a:gd name="T16" fmla="*/ 0 w 128"/>
                <a:gd name="T17" fmla="*/ 59 h 64"/>
                <a:gd name="T18" fmla="*/ 0 w 128"/>
                <a:gd name="T19" fmla="*/ 61 h 64"/>
                <a:gd name="T20" fmla="*/ 3 w 128"/>
                <a:gd name="T21" fmla="*/ 64 h 64"/>
                <a:gd name="T22" fmla="*/ 124 w 128"/>
                <a:gd name="T23" fmla="*/ 64 h 64"/>
                <a:gd name="T24" fmla="*/ 128 w 128"/>
                <a:gd name="T25" fmla="*/ 61 h 64"/>
                <a:gd name="T26" fmla="*/ 127 w 128"/>
                <a:gd name="T27"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8" h="64">
                  <a:moveTo>
                    <a:pt x="127" y="59"/>
                  </a:moveTo>
                  <a:cubicBezTo>
                    <a:pt x="127" y="59"/>
                    <a:pt x="127" y="59"/>
                    <a:pt x="127" y="59"/>
                  </a:cubicBezTo>
                  <a:cubicBezTo>
                    <a:pt x="72" y="4"/>
                    <a:pt x="72" y="4"/>
                    <a:pt x="72" y="4"/>
                  </a:cubicBezTo>
                  <a:cubicBezTo>
                    <a:pt x="72" y="3"/>
                    <a:pt x="71" y="3"/>
                    <a:pt x="71" y="2"/>
                  </a:cubicBezTo>
                  <a:cubicBezTo>
                    <a:pt x="69" y="1"/>
                    <a:pt x="66" y="0"/>
                    <a:pt x="64" y="0"/>
                  </a:cubicBezTo>
                  <a:cubicBezTo>
                    <a:pt x="61" y="0"/>
                    <a:pt x="59" y="1"/>
                    <a:pt x="57" y="2"/>
                  </a:cubicBezTo>
                  <a:cubicBezTo>
                    <a:pt x="56" y="3"/>
                    <a:pt x="56" y="3"/>
                    <a:pt x="55" y="4"/>
                  </a:cubicBezTo>
                  <a:cubicBezTo>
                    <a:pt x="0" y="59"/>
                    <a:pt x="0" y="59"/>
                    <a:pt x="0" y="59"/>
                  </a:cubicBezTo>
                  <a:cubicBezTo>
                    <a:pt x="0" y="59"/>
                    <a:pt x="0" y="59"/>
                    <a:pt x="0" y="59"/>
                  </a:cubicBezTo>
                  <a:cubicBezTo>
                    <a:pt x="0" y="60"/>
                    <a:pt x="0" y="60"/>
                    <a:pt x="0" y="61"/>
                  </a:cubicBezTo>
                  <a:cubicBezTo>
                    <a:pt x="0" y="63"/>
                    <a:pt x="1" y="64"/>
                    <a:pt x="3" y="64"/>
                  </a:cubicBezTo>
                  <a:cubicBezTo>
                    <a:pt x="124" y="64"/>
                    <a:pt x="124" y="64"/>
                    <a:pt x="124" y="64"/>
                  </a:cubicBezTo>
                  <a:cubicBezTo>
                    <a:pt x="126" y="64"/>
                    <a:pt x="128" y="63"/>
                    <a:pt x="128" y="61"/>
                  </a:cubicBezTo>
                  <a:cubicBezTo>
                    <a:pt x="128" y="60"/>
                    <a:pt x="127" y="60"/>
                    <a:pt x="127" y="59"/>
                  </a:cubicBezTo>
                  <a:close/>
                </a:path>
              </a:pathLst>
            </a:custGeom>
            <a:solidFill>
              <a:srgbClr val="A2B932"/>
            </a:solidFill>
            <a:ln>
              <a:noFill/>
            </a:ln>
          </p:spPr>
          <p:txBody>
            <a:bodyPr anchor="ctr"/>
            <a:lstStyle/>
            <a:p>
              <a:pPr algn="ctr" eaLnBrk="1" hangingPunct="1">
                <a:spcBef>
                  <a:spcPct val="20000"/>
                </a:spcBef>
                <a:buFont typeface="Arial" panose="020B0604020202020204" pitchFamily="34" charset="0"/>
                <a:buNone/>
                <a:defRPr/>
              </a:pPr>
              <a:endParaRPr lang="zh-CN" altLang="en-US" dirty="0">
                <a:latin typeface="+mn-lt"/>
                <a:ea typeface="+mn-ea"/>
                <a:cs typeface="+mn-ea"/>
                <a:sym typeface="+mn-lt"/>
              </a:endParaRPr>
            </a:p>
          </p:txBody>
        </p:sp>
        <p:sp>
          <p:nvSpPr>
            <p:cNvPr id="12" name="Freeform 10">
              <a:extLst>
                <a:ext uri="{FF2B5EF4-FFF2-40B4-BE49-F238E27FC236}">
                  <a16:creationId xmlns:a16="http://schemas.microsoft.com/office/drawing/2014/main" id="{FC55E23E-F8D8-478D-B2DD-DECBAC1D4BE5}"/>
                </a:ext>
              </a:extLst>
            </p:cNvPr>
            <p:cNvSpPr>
              <a:spLocks/>
            </p:cNvSpPr>
            <p:nvPr/>
          </p:nvSpPr>
          <p:spPr bwMode="auto">
            <a:xfrm>
              <a:off x="5569813" y="3975001"/>
              <a:ext cx="2741179" cy="622637"/>
            </a:xfrm>
            <a:custGeom>
              <a:avLst/>
              <a:gdLst>
                <a:gd name="T0" fmla="*/ 365 w 366"/>
                <a:gd name="T1" fmla="*/ 61 h 66"/>
                <a:gd name="T2" fmla="*/ 365 w 366"/>
                <a:gd name="T3" fmla="*/ 61 h 66"/>
                <a:gd name="T4" fmla="*/ 306 w 366"/>
                <a:gd name="T5" fmla="*/ 2 h 66"/>
                <a:gd name="T6" fmla="*/ 303 w 366"/>
                <a:gd name="T7" fmla="*/ 0 h 66"/>
                <a:gd name="T8" fmla="*/ 184 w 366"/>
                <a:gd name="T9" fmla="*/ 0 h 66"/>
                <a:gd name="T10" fmla="*/ 182 w 366"/>
                <a:gd name="T11" fmla="*/ 0 h 66"/>
                <a:gd name="T12" fmla="*/ 62 w 366"/>
                <a:gd name="T13" fmla="*/ 0 h 66"/>
                <a:gd name="T14" fmla="*/ 60 w 366"/>
                <a:gd name="T15" fmla="*/ 2 h 66"/>
                <a:gd name="T16" fmla="*/ 1 w 366"/>
                <a:gd name="T17" fmla="*/ 61 h 66"/>
                <a:gd name="T18" fmla="*/ 1 w 366"/>
                <a:gd name="T19" fmla="*/ 61 h 66"/>
                <a:gd name="T20" fmla="*/ 0 w 366"/>
                <a:gd name="T21" fmla="*/ 61 h 66"/>
                <a:gd name="T22" fmla="*/ 0 w 366"/>
                <a:gd name="T23" fmla="*/ 61 h 66"/>
                <a:gd name="T24" fmla="*/ 0 w 366"/>
                <a:gd name="T25" fmla="*/ 63 h 66"/>
                <a:gd name="T26" fmla="*/ 3 w 366"/>
                <a:gd name="T27" fmla="*/ 66 h 66"/>
                <a:gd name="T28" fmla="*/ 122 w 366"/>
                <a:gd name="T29" fmla="*/ 66 h 66"/>
                <a:gd name="T30" fmla="*/ 124 w 366"/>
                <a:gd name="T31" fmla="*/ 66 h 66"/>
                <a:gd name="T32" fmla="*/ 241 w 366"/>
                <a:gd name="T33" fmla="*/ 66 h 66"/>
                <a:gd name="T34" fmla="*/ 244 w 366"/>
                <a:gd name="T35" fmla="*/ 66 h 66"/>
                <a:gd name="T36" fmla="*/ 362 w 366"/>
                <a:gd name="T37" fmla="*/ 66 h 66"/>
                <a:gd name="T38" fmla="*/ 366 w 366"/>
                <a:gd name="T39" fmla="*/ 63 h 66"/>
                <a:gd name="T40" fmla="*/ 365 w 366"/>
                <a:gd name="T41"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66" h="66">
                  <a:moveTo>
                    <a:pt x="365" y="61"/>
                  </a:moveTo>
                  <a:cubicBezTo>
                    <a:pt x="365" y="61"/>
                    <a:pt x="365" y="61"/>
                    <a:pt x="365" y="61"/>
                  </a:cubicBezTo>
                  <a:cubicBezTo>
                    <a:pt x="306" y="2"/>
                    <a:pt x="306" y="2"/>
                    <a:pt x="306" y="2"/>
                  </a:cubicBezTo>
                  <a:cubicBezTo>
                    <a:pt x="305" y="1"/>
                    <a:pt x="304" y="0"/>
                    <a:pt x="303" y="0"/>
                  </a:cubicBezTo>
                  <a:cubicBezTo>
                    <a:pt x="184" y="0"/>
                    <a:pt x="184" y="0"/>
                    <a:pt x="184" y="0"/>
                  </a:cubicBezTo>
                  <a:cubicBezTo>
                    <a:pt x="182" y="0"/>
                    <a:pt x="182" y="0"/>
                    <a:pt x="182" y="0"/>
                  </a:cubicBezTo>
                  <a:cubicBezTo>
                    <a:pt x="62" y="0"/>
                    <a:pt x="62" y="0"/>
                    <a:pt x="62" y="0"/>
                  </a:cubicBezTo>
                  <a:cubicBezTo>
                    <a:pt x="61" y="0"/>
                    <a:pt x="60" y="1"/>
                    <a:pt x="60" y="2"/>
                  </a:cubicBezTo>
                  <a:cubicBezTo>
                    <a:pt x="1" y="61"/>
                    <a:pt x="1" y="61"/>
                    <a:pt x="1" y="61"/>
                  </a:cubicBezTo>
                  <a:cubicBezTo>
                    <a:pt x="1" y="61"/>
                    <a:pt x="1" y="61"/>
                    <a:pt x="1" y="61"/>
                  </a:cubicBezTo>
                  <a:cubicBezTo>
                    <a:pt x="0" y="61"/>
                    <a:pt x="0" y="61"/>
                    <a:pt x="0" y="61"/>
                  </a:cubicBezTo>
                  <a:cubicBezTo>
                    <a:pt x="0" y="61"/>
                    <a:pt x="0" y="61"/>
                    <a:pt x="0" y="61"/>
                  </a:cubicBezTo>
                  <a:cubicBezTo>
                    <a:pt x="0" y="61"/>
                    <a:pt x="0" y="62"/>
                    <a:pt x="0" y="63"/>
                  </a:cubicBezTo>
                  <a:cubicBezTo>
                    <a:pt x="0" y="65"/>
                    <a:pt x="1" y="66"/>
                    <a:pt x="3" y="66"/>
                  </a:cubicBezTo>
                  <a:cubicBezTo>
                    <a:pt x="122" y="66"/>
                    <a:pt x="122" y="66"/>
                    <a:pt x="122" y="66"/>
                  </a:cubicBezTo>
                  <a:cubicBezTo>
                    <a:pt x="124" y="66"/>
                    <a:pt x="124" y="66"/>
                    <a:pt x="124" y="66"/>
                  </a:cubicBezTo>
                  <a:cubicBezTo>
                    <a:pt x="241" y="66"/>
                    <a:pt x="241" y="66"/>
                    <a:pt x="241" y="66"/>
                  </a:cubicBezTo>
                  <a:cubicBezTo>
                    <a:pt x="244" y="66"/>
                    <a:pt x="244" y="66"/>
                    <a:pt x="244" y="66"/>
                  </a:cubicBezTo>
                  <a:cubicBezTo>
                    <a:pt x="362" y="66"/>
                    <a:pt x="362" y="66"/>
                    <a:pt x="362" y="66"/>
                  </a:cubicBezTo>
                  <a:cubicBezTo>
                    <a:pt x="364" y="66"/>
                    <a:pt x="366" y="65"/>
                    <a:pt x="366" y="63"/>
                  </a:cubicBezTo>
                  <a:cubicBezTo>
                    <a:pt x="366" y="62"/>
                    <a:pt x="365" y="61"/>
                    <a:pt x="365" y="61"/>
                  </a:cubicBezTo>
                  <a:close/>
                </a:path>
              </a:pathLst>
            </a:custGeom>
            <a:solidFill>
              <a:srgbClr val="EBAC07"/>
            </a:solidFill>
            <a:ln>
              <a:noFill/>
            </a:ln>
          </p:spPr>
          <p:txBody>
            <a:bodyPr anchor="ctr"/>
            <a:lstStyle/>
            <a:p>
              <a:pPr algn="ctr" eaLnBrk="1" hangingPunct="1">
                <a:spcBef>
                  <a:spcPct val="20000"/>
                </a:spcBef>
                <a:buFont typeface="Arial" panose="020B0604020202020204" pitchFamily="34" charset="0"/>
                <a:buNone/>
                <a:defRPr/>
              </a:pPr>
              <a:endParaRPr lang="zh-CN" altLang="en-US" sz="3200" dirty="0">
                <a:latin typeface="+mn-lt"/>
                <a:ea typeface="+mn-ea"/>
                <a:cs typeface="+mn-ea"/>
                <a:sym typeface="+mn-lt"/>
              </a:endParaRPr>
            </a:p>
          </p:txBody>
        </p:sp>
        <p:sp>
          <p:nvSpPr>
            <p:cNvPr id="13" name="Freeform 11">
              <a:extLst>
                <a:ext uri="{FF2B5EF4-FFF2-40B4-BE49-F238E27FC236}">
                  <a16:creationId xmlns:a16="http://schemas.microsoft.com/office/drawing/2014/main" id="{73A74123-286D-430E-9E15-198AE08103F8}"/>
                </a:ext>
              </a:extLst>
            </p:cNvPr>
            <p:cNvSpPr>
              <a:spLocks/>
            </p:cNvSpPr>
            <p:nvPr/>
          </p:nvSpPr>
          <p:spPr bwMode="auto">
            <a:xfrm>
              <a:off x="4790440" y="5495305"/>
              <a:ext cx="4299925" cy="576799"/>
            </a:xfrm>
            <a:custGeom>
              <a:avLst/>
              <a:gdLst>
                <a:gd name="T0" fmla="*/ 574 w 574"/>
                <a:gd name="T1" fmla="*/ 49 h 61"/>
                <a:gd name="T2" fmla="*/ 573 w 574"/>
                <a:gd name="T3" fmla="*/ 48 h 61"/>
                <a:gd name="T4" fmla="*/ 573 w 574"/>
                <a:gd name="T5" fmla="*/ 47 h 61"/>
                <a:gd name="T6" fmla="*/ 573 w 574"/>
                <a:gd name="T7" fmla="*/ 46 h 61"/>
                <a:gd name="T8" fmla="*/ 572 w 574"/>
                <a:gd name="T9" fmla="*/ 46 h 61"/>
                <a:gd name="T10" fmla="*/ 572 w 574"/>
                <a:gd name="T11" fmla="*/ 45 h 61"/>
                <a:gd name="T12" fmla="*/ 571 w 574"/>
                <a:gd name="T13" fmla="*/ 44 h 61"/>
                <a:gd name="T14" fmla="*/ 529 w 574"/>
                <a:gd name="T15" fmla="*/ 1 h 61"/>
                <a:gd name="T16" fmla="*/ 407 w 574"/>
                <a:gd name="T17" fmla="*/ 0 h 61"/>
                <a:gd name="T18" fmla="*/ 288 w 574"/>
                <a:gd name="T19" fmla="*/ 0 h 61"/>
                <a:gd name="T20" fmla="*/ 169 w 574"/>
                <a:gd name="T21" fmla="*/ 0 h 61"/>
                <a:gd name="T22" fmla="*/ 48 w 574"/>
                <a:gd name="T23" fmla="*/ 0 h 61"/>
                <a:gd name="T24" fmla="*/ 4 w 574"/>
                <a:gd name="T25" fmla="*/ 43 h 61"/>
                <a:gd name="T26" fmla="*/ 10 w 574"/>
                <a:gd name="T27" fmla="*/ 61 h 61"/>
                <a:gd name="T28" fmla="*/ 10 w 574"/>
                <a:gd name="T29" fmla="*/ 61 h 61"/>
                <a:gd name="T30" fmla="*/ 402 w 574"/>
                <a:gd name="T31" fmla="*/ 61 h 61"/>
                <a:gd name="T32" fmla="*/ 564 w 574"/>
                <a:gd name="T33" fmla="*/ 61 h 61"/>
                <a:gd name="T34" fmla="*/ 565 w 574"/>
                <a:gd name="T35" fmla="*/ 61 h 61"/>
                <a:gd name="T36" fmla="*/ 566 w 574"/>
                <a:gd name="T37" fmla="*/ 60 h 61"/>
                <a:gd name="T38" fmla="*/ 567 w 574"/>
                <a:gd name="T39" fmla="*/ 60 h 61"/>
                <a:gd name="T40" fmla="*/ 568 w 574"/>
                <a:gd name="T41" fmla="*/ 60 h 61"/>
                <a:gd name="T42" fmla="*/ 569 w 574"/>
                <a:gd name="T43" fmla="*/ 59 h 61"/>
                <a:gd name="T44" fmla="*/ 570 w 574"/>
                <a:gd name="T45" fmla="*/ 59 h 61"/>
                <a:gd name="T46" fmla="*/ 571 w 574"/>
                <a:gd name="T47" fmla="*/ 58 h 61"/>
                <a:gd name="T48" fmla="*/ 571 w 574"/>
                <a:gd name="T49" fmla="*/ 58 h 61"/>
                <a:gd name="T50" fmla="*/ 572 w 574"/>
                <a:gd name="T51" fmla="*/ 57 h 61"/>
                <a:gd name="T52" fmla="*/ 572 w 574"/>
                <a:gd name="T53" fmla="*/ 56 h 61"/>
                <a:gd name="T54" fmla="*/ 573 w 574"/>
                <a:gd name="T55" fmla="*/ 55 h 61"/>
                <a:gd name="T56" fmla="*/ 573 w 574"/>
                <a:gd name="T57" fmla="*/ 54 h 61"/>
                <a:gd name="T58" fmla="*/ 574 w 574"/>
                <a:gd name="T59" fmla="*/ 53 h 61"/>
                <a:gd name="T60" fmla="*/ 574 w 574"/>
                <a:gd name="T61" fmla="*/ 52 h 61"/>
                <a:gd name="T62" fmla="*/ 574 w 574"/>
                <a:gd name="T63" fmla="*/ 5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4" h="61">
                  <a:moveTo>
                    <a:pt x="574" y="50"/>
                  </a:moveTo>
                  <a:cubicBezTo>
                    <a:pt x="574" y="50"/>
                    <a:pt x="574" y="49"/>
                    <a:pt x="574" y="49"/>
                  </a:cubicBezTo>
                  <a:cubicBezTo>
                    <a:pt x="574" y="49"/>
                    <a:pt x="574" y="49"/>
                    <a:pt x="574" y="49"/>
                  </a:cubicBezTo>
                  <a:cubicBezTo>
                    <a:pt x="574" y="49"/>
                    <a:pt x="574" y="48"/>
                    <a:pt x="573" y="48"/>
                  </a:cubicBezTo>
                  <a:cubicBezTo>
                    <a:pt x="573" y="48"/>
                    <a:pt x="573" y="48"/>
                    <a:pt x="573" y="48"/>
                  </a:cubicBezTo>
                  <a:cubicBezTo>
                    <a:pt x="573" y="48"/>
                    <a:pt x="573" y="47"/>
                    <a:pt x="573" y="47"/>
                  </a:cubicBezTo>
                  <a:cubicBezTo>
                    <a:pt x="573" y="47"/>
                    <a:pt x="573" y="47"/>
                    <a:pt x="573" y="47"/>
                  </a:cubicBezTo>
                  <a:cubicBezTo>
                    <a:pt x="573" y="47"/>
                    <a:pt x="573" y="47"/>
                    <a:pt x="573" y="46"/>
                  </a:cubicBezTo>
                  <a:cubicBezTo>
                    <a:pt x="573" y="46"/>
                    <a:pt x="573" y="46"/>
                    <a:pt x="573" y="46"/>
                  </a:cubicBezTo>
                  <a:cubicBezTo>
                    <a:pt x="573" y="46"/>
                    <a:pt x="572" y="46"/>
                    <a:pt x="572" y="46"/>
                  </a:cubicBezTo>
                  <a:cubicBezTo>
                    <a:pt x="572" y="45"/>
                    <a:pt x="572" y="45"/>
                    <a:pt x="572" y="45"/>
                  </a:cubicBezTo>
                  <a:cubicBezTo>
                    <a:pt x="572" y="45"/>
                    <a:pt x="572" y="45"/>
                    <a:pt x="572" y="45"/>
                  </a:cubicBezTo>
                  <a:cubicBezTo>
                    <a:pt x="572" y="45"/>
                    <a:pt x="572" y="44"/>
                    <a:pt x="572" y="44"/>
                  </a:cubicBezTo>
                  <a:cubicBezTo>
                    <a:pt x="571" y="44"/>
                    <a:pt x="571" y="44"/>
                    <a:pt x="571" y="44"/>
                  </a:cubicBezTo>
                  <a:cubicBezTo>
                    <a:pt x="571" y="44"/>
                    <a:pt x="571" y="44"/>
                    <a:pt x="571" y="44"/>
                  </a:cubicBezTo>
                  <a:cubicBezTo>
                    <a:pt x="529" y="1"/>
                    <a:pt x="529" y="1"/>
                    <a:pt x="529" y="1"/>
                  </a:cubicBezTo>
                  <a:cubicBezTo>
                    <a:pt x="528" y="1"/>
                    <a:pt x="527" y="0"/>
                    <a:pt x="526" y="0"/>
                  </a:cubicBezTo>
                  <a:cubicBezTo>
                    <a:pt x="407" y="0"/>
                    <a:pt x="407" y="0"/>
                    <a:pt x="407" y="0"/>
                  </a:cubicBezTo>
                  <a:cubicBezTo>
                    <a:pt x="405" y="0"/>
                    <a:pt x="405" y="0"/>
                    <a:pt x="405" y="0"/>
                  </a:cubicBezTo>
                  <a:cubicBezTo>
                    <a:pt x="288" y="0"/>
                    <a:pt x="288" y="0"/>
                    <a:pt x="288" y="0"/>
                  </a:cubicBezTo>
                  <a:cubicBezTo>
                    <a:pt x="286" y="0"/>
                    <a:pt x="286" y="0"/>
                    <a:pt x="286" y="0"/>
                  </a:cubicBezTo>
                  <a:cubicBezTo>
                    <a:pt x="169" y="0"/>
                    <a:pt x="169" y="0"/>
                    <a:pt x="169" y="0"/>
                  </a:cubicBezTo>
                  <a:cubicBezTo>
                    <a:pt x="167" y="0"/>
                    <a:pt x="167" y="0"/>
                    <a:pt x="167" y="0"/>
                  </a:cubicBezTo>
                  <a:cubicBezTo>
                    <a:pt x="48" y="0"/>
                    <a:pt x="48" y="0"/>
                    <a:pt x="48" y="0"/>
                  </a:cubicBezTo>
                  <a:cubicBezTo>
                    <a:pt x="46" y="0"/>
                    <a:pt x="46" y="1"/>
                    <a:pt x="45" y="1"/>
                  </a:cubicBezTo>
                  <a:cubicBezTo>
                    <a:pt x="4" y="43"/>
                    <a:pt x="4" y="43"/>
                    <a:pt x="4" y="43"/>
                  </a:cubicBezTo>
                  <a:cubicBezTo>
                    <a:pt x="1" y="45"/>
                    <a:pt x="0" y="47"/>
                    <a:pt x="0" y="51"/>
                  </a:cubicBezTo>
                  <a:cubicBezTo>
                    <a:pt x="0" y="56"/>
                    <a:pt x="4" y="61"/>
                    <a:pt x="10" y="61"/>
                  </a:cubicBezTo>
                  <a:cubicBezTo>
                    <a:pt x="10" y="61"/>
                    <a:pt x="10" y="61"/>
                    <a:pt x="10" y="61"/>
                  </a:cubicBezTo>
                  <a:cubicBezTo>
                    <a:pt x="10" y="61"/>
                    <a:pt x="10" y="61"/>
                    <a:pt x="10" y="61"/>
                  </a:cubicBezTo>
                  <a:cubicBezTo>
                    <a:pt x="172" y="61"/>
                    <a:pt x="172" y="61"/>
                    <a:pt x="172" y="61"/>
                  </a:cubicBezTo>
                  <a:cubicBezTo>
                    <a:pt x="402" y="61"/>
                    <a:pt x="402" y="61"/>
                    <a:pt x="402" y="61"/>
                  </a:cubicBezTo>
                  <a:cubicBezTo>
                    <a:pt x="564" y="61"/>
                    <a:pt x="564" y="61"/>
                    <a:pt x="564" y="61"/>
                  </a:cubicBezTo>
                  <a:cubicBezTo>
                    <a:pt x="564" y="61"/>
                    <a:pt x="564" y="61"/>
                    <a:pt x="564" y="61"/>
                  </a:cubicBezTo>
                  <a:cubicBezTo>
                    <a:pt x="564" y="61"/>
                    <a:pt x="564" y="61"/>
                    <a:pt x="565" y="61"/>
                  </a:cubicBezTo>
                  <a:cubicBezTo>
                    <a:pt x="565" y="61"/>
                    <a:pt x="565" y="61"/>
                    <a:pt x="565" y="61"/>
                  </a:cubicBezTo>
                  <a:cubicBezTo>
                    <a:pt x="565" y="61"/>
                    <a:pt x="566" y="61"/>
                    <a:pt x="566" y="60"/>
                  </a:cubicBezTo>
                  <a:cubicBezTo>
                    <a:pt x="566" y="60"/>
                    <a:pt x="566" y="60"/>
                    <a:pt x="566" y="60"/>
                  </a:cubicBezTo>
                  <a:cubicBezTo>
                    <a:pt x="566" y="60"/>
                    <a:pt x="567" y="60"/>
                    <a:pt x="567" y="60"/>
                  </a:cubicBezTo>
                  <a:cubicBezTo>
                    <a:pt x="567" y="60"/>
                    <a:pt x="567" y="60"/>
                    <a:pt x="567" y="60"/>
                  </a:cubicBezTo>
                  <a:cubicBezTo>
                    <a:pt x="567" y="60"/>
                    <a:pt x="567" y="60"/>
                    <a:pt x="568" y="60"/>
                  </a:cubicBezTo>
                  <a:cubicBezTo>
                    <a:pt x="568" y="60"/>
                    <a:pt x="568" y="60"/>
                    <a:pt x="568" y="60"/>
                  </a:cubicBezTo>
                  <a:cubicBezTo>
                    <a:pt x="568" y="60"/>
                    <a:pt x="568" y="60"/>
                    <a:pt x="569" y="60"/>
                  </a:cubicBezTo>
                  <a:cubicBezTo>
                    <a:pt x="569" y="59"/>
                    <a:pt x="569" y="59"/>
                    <a:pt x="569" y="59"/>
                  </a:cubicBezTo>
                  <a:cubicBezTo>
                    <a:pt x="569" y="59"/>
                    <a:pt x="569" y="59"/>
                    <a:pt x="569" y="59"/>
                  </a:cubicBezTo>
                  <a:cubicBezTo>
                    <a:pt x="569" y="59"/>
                    <a:pt x="570" y="59"/>
                    <a:pt x="570" y="59"/>
                  </a:cubicBezTo>
                  <a:cubicBezTo>
                    <a:pt x="570" y="59"/>
                    <a:pt x="570" y="59"/>
                    <a:pt x="570" y="58"/>
                  </a:cubicBezTo>
                  <a:cubicBezTo>
                    <a:pt x="570" y="58"/>
                    <a:pt x="570" y="58"/>
                    <a:pt x="571" y="58"/>
                  </a:cubicBezTo>
                  <a:cubicBezTo>
                    <a:pt x="571" y="58"/>
                    <a:pt x="571" y="58"/>
                    <a:pt x="571" y="58"/>
                  </a:cubicBezTo>
                  <a:cubicBezTo>
                    <a:pt x="571" y="58"/>
                    <a:pt x="571" y="58"/>
                    <a:pt x="571" y="58"/>
                  </a:cubicBezTo>
                  <a:cubicBezTo>
                    <a:pt x="571" y="57"/>
                    <a:pt x="571" y="57"/>
                    <a:pt x="572" y="57"/>
                  </a:cubicBezTo>
                  <a:cubicBezTo>
                    <a:pt x="572" y="57"/>
                    <a:pt x="572" y="57"/>
                    <a:pt x="572" y="57"/>
                  </a:cubicBezTo>
                  <a:cubicBezTo>
                    <a:pt x="572" y="56"/>
                    <a:pt x="572" y="56"/>
                    <a:pt x="572" y="56"/>
                  </a:cubicBezTo>
                  <a:cubicBezTo>
                    <a:pt x="572" y="56"/>
                    <a:pt x="572" y="56"/>
                    <a:pt x="572" y="56"/>
                  </a:cubicBezTo>
                  <a:cubicBezTo>
                    <a:pt x="572" y="56"/>
                    <a:pt x="573" y="56"/>
                    <a:pt x="573" y="55"/>
                  </a:cubicBezTo>
                  <a:cubicBezTo>
                    <a:pt x="573" y="55"/>
                    <a:pt x="573" y="55"/>
                    <a:pt x="573" y="55"/>
                  </a:cubicBezTo>
                  <a:cubicBezTo>
                    <a:pt x="573" y="55"/>
                    <a:pt x="573" y="55"/>
                    <a:pt x="573" y="55"/>
                  </a:cubicBezTo>
                  <a:cubicBezTo>
                    <a:pt x="573" y="54"/>
                    <a:pt x="573" y="54"/>
                    <a:pt x="573" y="54"/>
                  </a:cubicBezTo>
                  <a:cubicBezTo>
                    <a:pt x="573" y="54"/>
                    <a:pt x="573" y="54"/>
                    <a:pt x="573" y="54"/>
                  </a:cubicBezTo>
                  <a:cubicBezTo>
                    <a:pt x="573" y="53"/>
                    <a:pt x="573" y="53"/>
                    <a:pt x="574" y="53"/>
                  </a:cubicBezTo>
                  <a:cubicBezTo>
                    <a:pt x="574" y="53"/>
                    <a:pt x="574" y="53"/>
                    <a:pt x="574" y="53"/>
                  </a:cubicBezTo>
                  <a:cubicBezTo>
                    <a:pt x="574" y="52"/>
                    <a:pt x="574" y="52"/>
                    <a:pt x="574" y="52"/>
                  </a:cubicBezTo>
                  <a:cubicBezTo>
                    <a:pt x="574" y="52"/>
                    <a:pt x="574" y="52"/>
                    <a:pt x="574" y="52"/>
                  </a:cubicBezTo>
                  <a:cubicBezTo>
                    <a:pt x="574" y="51"/>
                    <a:pt x="574" y="51"/>
                    <a:pt x="574" y="51"/>
                  </a:cubicBezTo>
                  <a:cubicBezTo>
                    <a:pt x="574" y="50"/>
                    <a:pt x="574" y="50"/>
                    <a:pt x="574" y="50"/>
                  </a:cubicBezTo>
                  <a:close/>
                </a:path>
              </a:pathLst>
            </a:custGeom>
            <a:solidFill>
              <a:srgbClr val="F83003"/>
            </a:solidFill>
            <a:ln>
              <a:noFill/>
            </a:ln>
          </p:spPr>
          <p:txBody>
            <a:bodyPr anchor="ctr"/>
            <a:lstStyle/>
            <a:p>
              <a:pPr algn="ctr" eaLnBrk="1" hangingPunct="1">
                <a:spcBef>
                  <a:spcPct val="20000"/>
                </a:spcBef>
                <a:buFont typeface="Arial" panose="020B0604020202020204" pitchFamily="34" charset="0"/>
                <a:buNone/>
                <a:defRPr/>
              </a:pPr>
              <a:endParaRPr lang="zh-CN" altLang="en-US" sz="3200" dirty="0">
                <a:latin typeface="+mn-lt"/>
                <a:ea typeface="+mn-ea"/>
                <a:cs typeface="+mn-ea"/>
                <a:sym typeface="+mn-lt"/>
              </a:endParaRPr>
            </a:p>
          </p:txBody>
        </p:sp>
      </p:grpSp>
      <p:cxnSp>
        <p:nvCxnSpPr>
          <p:cNvPr id="14" name="直接连接符 13">
            <a:extLst>
              <a:ext uri="{FF2B5EF4-FFF2-40B4-BE49-F238E27FC236}">
                <a16:creationId xmlns:a16="http://schemas.microsoft.com/office/drawing/2014/main" id="{79AFAD35-7776-4E39-8DF9-2788E2066172}"/>
              </a:ext>
            </a:extLst>
          </p:cNvPr>
          <p:cNvCxnSpPr/>
          <p:nvPr/>
        </p:nvCxnSpPr>
        <p:spPr>
          <a:xfrm flipH="1">
            <a:off x="628650" y="3565525"/>
            <a:ext cx="6594475" cy="0"/>
          </a:xfrm>
          <a:prstGeom prst="line">
            <a:avLst/>
          </a:prstGeom>
          <a:ln>
            <a:solidFill>
              <a:srgbClr val="A2B932"/>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06A5B469-2AE2-4126-B214-8208E290336A}"/>
              </a:ext>
            </a:extLst>
          </p:cNvPr>
          <p:cNvCxnSpPr/>
          <p:nvPr/>
        </p:nvCxnSpPr>
        <p:spPr>
          <a:xfrm flipH="1">
            <a:off x="628650" y="4837113"/>
            <a:ext cx="6753225" cy="26987"/>
          </a:xfrm>
          <a:prstGeom prst="line">
            <a:avLst/>
          </a:prstGeom>
          <a:ln>
            <a:solidFill>
              <a:srgbClr val="EBAC07"/>
            </a:solidFill>
          </a:ln>
        </p:spPr>
        <p:style>
          <a:lnRef idx="1">
            <a:schemeClr val="accent1"/>
          </a:lnRef>
          <a:fillRef idx="0">
            <a:schemeClr val="accent1"/>
          </a:fillRef>
          <a:effectRef idx="0">
            <a:schemeClr val="accent1"/>
          </a:effectRef>
          <a:fontRef idx="minor">
            <a:schemeClr val="tx1"/>
          </a:fontRef>
        </p:style>
      </p:cxnSp>
      <p:sp>
        <p:nvSpPr>
          <p:cNvPr id="20" name="Rectangle 5">
            <a:extLst>
              <a:ext uri="{FF2B5EF4-FFF2-40B4-BE49-F238E27FC236}">
                <a16:creationId xmlns:a16="http://schemas.microsoft.com/office/drawing/2014/main" id="{F776C66D-3C6D-AC4F-8997-F1ECFB8C9815}"/>
              </a:ext>
            </a:extLst>
          </p:cNvPr>
          <p:cNvSpPr>
            <a:spLocks noChangeArrowheads="1"/>
          </p:cNvSpPr>
          <p:nvPr/>
        </p:nvSpPr>
        <p:spPr bwMode="auto">
          <a:xfrm>
            <a:off x="646113" y="5551488"/>
            <a:ext cx="4184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50000"/>
              </a:spcBef>
            </a:pPr>
            <a:r>
              <a:rPr lang="zh-CN" altLang="en-US" sz="2000" b="0">
                <a:ea typeface="楷体_GB2312" pitchFamily="49" charset="-122"/>
                <a:sym typeface="+mn-lt"/>
              </a:rPr>
              <a:t>否则，匹配失败，返回值 </a:t>
            </a:r>
            <a:r>
              <a:rPr lang="en-US" altLang="zh-CN" sz="2000" b="0">
                <a:ea typeface="楷体_GB2312" pitchFamily="49" charset="-122"/>
                <a:sym typeface="+mn-lt"/>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3668"/>
                                        </p:tgtEl>
                                        <p:attrNameLst>
                                          <p:attrName>style.visibility</p:attrName>
                                        </p:attrNameLst>
                                      </p:cBhvr>
                                      <p:to>
                                        <p:strVal val="visible"/>
                                      </p:to>
                                    </p:set>
                                    <p:animEffect transition="in" filter="wipe(up)">
                                      <p:cBhvr>
                                        <p:cTn id="7" dur="500"/>
                                        <p:tgtEl>
                                          <p:spTgt spid="7536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up)">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53669"/>
                                        </p:tgtEl>
                                        <p:attrNameLst>
                                          <p:attrName>style.visibility</p:attrName>
                                        </p:attrNameLst>
                                      </p:cBhvr>
                                      <p:to>
                                        <p:strVal val="visible"/>
                                      </p:to>
                                    </p:set>
                                    <p:animEffect transition="in" filter="wipe(up)">
                                      <p:cBhvr>
                                        <p:cTn id="17" dur="500"/>
                                        <p:tgtEl>
                                          <p:spTgt spid="7536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up)">
                                      <p:cBhvr>
                                        <p:cTn id="27" dur="500"/>
                                        <p:tgtEl>
                                          <p:spTgt spid="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up)">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8" grpId="0"/>
      <p:bldP spid="753669" grpId="0"/>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图片 9">
            <a:extLst>
              <a:ext uri="{FF2B5EF4-FFF2-40B4-BE49-F238E27FC236}">
                <a16:creationId xmlns:a16="http://schemas.microsoft.com/office/drawing/2014/main" id="{558BE695-2F38-E243-828D-07D0DC5E0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2" name="矩形: 圆角 16">
            <a:extLst>
              <a:ext uri="{FF2B5EF4-FFF2-40B4-BE49-F238E27FC236}">
                <a16:creationId xmlns:a16="http://schemas.microsoft.com/office/drawing/2014/main" id="{C33275AE-715B-334E-8A7D-30EB1568CAA4}"/>
              </a:ext>
            </a:extLst>
          </p:cNvPr>
          <p:cNvSpPr>
            <a:spLocks noChangeArrowheads="1"/>
          </p:cNvSpPr>
          <p:nvPr/>
        </p:nvSpPr>
        <p:spPr bwMode="auto">
          <a:xfrm>
            <a:off x="2576513" y="2492375"/>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0483" name="矩形: 圆角 15">
            <a:extLst>
              <a:ext uri="{FF2B5EF4-FFF2-40B4-BE49-F238E27FC236}">
                <a16:creationId xmlns:a16="http://schemas.microsoft.com/office/drawing/2014/main" id="{00ADF859-75DB-0541-9310-5431195CEF65}"/>
              </a:ext>
            </a:extLst>
          </p:cNvPr>
          <p:cNvSpPr>
            <a:spLocks noChangeArrowheads="1"/>
          </p:cNvSpPr>
          <p:nvPr/>
        </p:nvSpPr>
        <p:spPr bwMode="auto">
          <a:xfrm>
            <a:off x="1631950" y="2492375"/>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E4DC04AB-C9D1-4EFD-8EFC-58884762E4D7}"/>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1F436F9C-C8DA-454A-BB10-327D5B4D77B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0486" name="文本框 12">
            <a:extLst>
              <a:ext uri="{FF2B5EF4-FFF2-40B4-BE49-F238E27FC236}">
                <a16:creationId xmlns:a16="http://schemas.microsoft.com/office/drawing/2014/main" id="{1FA0CBBD-4E83-B240-8F3A-31C6DD2996DD}"/>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B7054E0F-412F-4C35-9758-6DD7B208F1BB}"/>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4.1</a:t>
            </a:r>
            <a:endParaRPr lang="zh-CN" altLang="en-US" b="0" dirty="0">
              <a:solidFill>
                <a:schemeClr val="bg1"/>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0488" name="文本框 14">
            <a:extLst>
              <a:ext uri="{FF2B5EF4-FFF2-40B4-BE49-F238E27FC236}">
                <a16:creationId xmlns:a16="http://schemas.microsoft.com/office/drawing/2014/main" id="{0AD1899B-ED61-B048-B2FE-595CD84A1546}"/>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solidFill>
                  <a:schemeClr val="bg1"/>
                </a:solidFill>
                <a:ea typeface="楷体_GB2312" pitchFamily="49" charset="-122"/>
                <a:sym typeface="+mn-lt"/>
              </a:rPr>
              <a:t>串</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2CA1C7C8-1CBC-4233-977C-CDD5CAC02E81}"/>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3AA695-D720-40C8-B2F8-54FB8D4DC1B7}"/>
              </a:ext>
            </a:extLst>
          </p:cNvPr>
          <p:cNvSpPr/>
          <p:nvPr/>
        </p:nvSpPr>
        <p:spPr bwMode="auto">
          <a:xfrm>
            <a:off x="0" y="4570413"/>
            <a:ext cx="9144000" cy="2170112"/>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pic>
        <p:nvPicPr>
          <p:cNvPr id="752644" name="Picture 4">
            <a:extLst>
              <a:ext uri="{FF2B5EF4-FFF2-40B4-BE49-F238E27FC236}">
                <a16:creationId xmlns:a16="http://schemas.microsoft.com/office/drawing/2014/main" id="{212A8544-E08D-4508-B8AC-A513AF2531C5}"/>
              </a:ext>
            </a:extLst>
          </p:cNvPr>
          <p:cNvPicPr>
            <a:picLocks noChangeAspect="1" noChangeArrowheads="1"/>
          </p:cNvPicPr>
          <p:nvPr/>
        </p:nvPicPr>
        <p:blipFill>
          <a:blip r:embed="rId2">
            <a:clrChange>
              <a:clrFrom>
                <a:srgbClr val="FCFEF3"/>
              </a:clrFrom>
              <a:clrTo>
                <a:srgbClr val="FCFEF3">
                  <a:alpha val="0"/>
                </a:srgbClr>
              </a:clrTo>
            </a:clrChange>
            <a:duotone>
              <a:prstClr val="black"/>
              <a:srgbClr val="EAEAEA">
                <a:tint val="45000"/>
                <a:satMod val="400000"/>
              </a:srgbClr>
            </a:duotone>
            <a:extLst>
              <a:ext uri="{28A0092B-C50C-407E-A947-70E740481C1C}">
                <a14:useLocalDpi xmlns:a14="http://schemas.microsoft.com/office/drawing/2010/main" val="0"/>
              </a:ext>
            </a:extLst>
          </a:blip>
          <a:srcRect/>
          <a:stretch>
            <a:fillRect/>
          </a:stretch>
        </p:blipFill>
        <p:spPr bwMode="auto">
          <a:xfrm>
            <a:off x="1259632" y="4667011"/>
            <a:ext cx="6120680" cy="206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5">
            <a:extLst>
              <a:ext uri="{FF2B5EF4-FFF2-40B4-BE49-F238E27FC236}">
                <a16:creationId xmlns:a16="http://schemas.microsoft.com/office/drawing/2014/main" id="{0A961512-78D0-46D5-B14D-665A3E7635B5}"/>
              </a:ext>
            </a:extLst>
          </p:cNvPr>
          <p:cNvSpPr txBox="1">
            <a:spLocks noChangeArrowheads="1"/>
          </p:cNvSpPr>
          <p:nvPr/>
        </p:nvSpPr>
        <p:spPr bwMode="auto">
          <a:xfrm>
            <a:off x="863600" y="833438"/>
            <a:ext cx="6911975"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int  Index(</a:t>
            </a:r>
            <a:r>
              <a:rPr lang="en-US" altLang="zh-CN" b="0" dirty="0" err="1">
                <a:latin typeface="+mn-lt"/>
                <a:ea typeface="+mn-ea"/>
                <a:cs typeface="+mn-ea"/>
                <a:sym typeface="+mn-lt"/>
              </a:rPr>
              <a:t>Sstring</a:t>
            </a:r>
            <a:r>
              <a:rPr lang="en-US" altLang="zh-CN" b="0" dirty="0">
                <a:latin typeface="+mn-lt"/>
                <a:ea typeface="+mn-ea"/>
                <a:cs typeface="+mn-ea"/>
                <a:sym typeface="+mn-lt"/>
              </a:rPr>
              <a:t> </a:t>
            </a:r>
            <a:r>
              <a:rPr lang="en-US" altLang="zh-CN" b="0" dirty="0" err="1">
                <a:latin typeface="+mn-lt"/>
                <a:ea typeface="+mn-ea"/>
                <a:cs typeface="+mn-ea"/>
                <a:sym typeface="+mn-lt"/>
              </a:rPr>
              <a:t>S,Sstring</a:t>
            </a:r>
            <a:r>
              <a:rPr lang="en-US" altLang="zh-CN" b="0" dirty="0">
                <a:latin typeface="+mn-lt"/>
                <a:ea typeface="+mn-ea"/>
                <a:cs typeface="+mn-ea"/>
                <a:sym typeface="+mn-lt"/>
              </a:rPr>
              <a:t> </a:t>
            </a:r>
            <a:r>
              <a:rPr lang="en-US" altLang="zh-CN" b="0" dirty="0" err="1">
                <a:latin typeface="+mn-lt"/>
                <a:ea typeface="+mn-ea"/>
                <a:cs typeface="+mn-ea"/>
                <a:sym typeface="+mn-lt"/>
              </a:rPr>
              <a:t>T,int</a:t>
            </a:r>
            <a:r>
              <a:rPr lang="en-US" altLang="zh-CN" b="0" dirty="0">
                <a:latin typeface="+mn-lt"/>
                <a:ea typeface="+mn-ea"/>
                <a:cs typeface="+mn-ea"/>
                <a:sym typeface="+mn-lt"/>
              </a:rPr>
              <a:t> </a:t>
            </a:r>
            <a:r>
              <a:rPr lang="en-US" altLang="zh-CN" b="0" dirty="0" err="1">
                <a:latin typeface="+mn-lt"/>
                <a:ea typeface="+mn-ea"/>
                <a:cs typeface="+mn-ea"/>
                <a:sym typeface="+mn-lt"/>
              </a:rPr>
              <a:t>pos</a:t>
            </a:r>
            <a:r>
              <a:rPr lang="en-US" altLang="zh-CN" b="0" dirty="0">
                <a:latin typeface="+mn-lt"/>
                <a:ea typeface="+mn-ea"/>
                <a:cs typeface="+mn-ea"/>
                <a:sym typeface="+mn-lt"/>
              </a:rPr>
              <a:t>){</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a:t>
            </a:r>
            <a:r>
              <a:rPr lang="en-US" altLang="zh-CN" b="0" dirty="0" err="1">
                <a:latin typeface="+mn-lt"/>
                <a:ea typeface="+mn-ea"/>
                <a:cs typeface="+mn-ea"/>
                <a:sym typeface="+mn-lt"/>
              </a:rPr>
              <a:t>i</a:t>
            </a:r>
            <a:r>
              <a:rPr lang="en-US" altLang="zh-CN" b="0" dirty="0">
                <a:latin typeface="+mn-lt"/>
                <a:ea typeface="+mn-ea"/>
                <a:cs typeface="+mn-ea"/>
                <a:sym typeface="+mn-lt"/>
              </a:rPr>
              <a:t>=</a:t>
            </a:r>
            <a:r>
              <a:rPr lang="en-US" altLang="zh-CN" b="0" dirty="0" err="1">
                <a:latin typeface="+mn-lt"/>
                <a:ea typeface="+mn-ea"/>
                <a:cs typeface="+mn-ea"/>
                <a:sym typeface="+mn-lt"/>
              </a:rPr>
              <a:t>pos</a:t>
            </a:r>
            <a:r>
              <a:rPr lang="en-US" altLang="zh-CN" b="0" dirty="0">
                <a:latin typeface="+mn-lt"/>
                <a:ea typeface="+mn-ea"/>
                <a:cs typeface="+mn-ea"/>
                <a:sym typeface="+mn-lt"/>
              </a:rPr>
              <a:t>;   j=1;</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while (</a:t>
            </a:r>
            <a:r>
              <a:rPr lang="en-US" altLang="zh-CN" b="0" dirty="0" err="1">
                <a:latin typeface="+mn-lt"/>
                <a:ea typeface="+mn-ea"/>
                <a:cs typeface="+mn-ea"/>
                <a:sym typeface="+mn-lt"/>
              </a:rPr>
              <a:t>i</a:t>
            </a:r>
            <a:r>
              <a:rPr lang="en-US" altLang="zh-CN" b="0" dirty="0">
                <a:latin typeface="+mn-lt"/>
                <a:ea typeface="+mn-ea"/>
                <a:cs typeface="+mn-ea"/>
                <a:sym typeface="+mn-lt"/>
              </a:rPr>
              <a:t>&lt;=S[ 0 ] &amp;&amp; j &lt;=T[ 0 ]){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if ( S[ </a:t>
            </a:r>
            <a:r>
              <a:rPr lang="en-US" altLang="zh-CN" b="0" dirty="0" err="1">
                <a:latin typeface="+mn-lt"/>
                <a:ea typeface="+mn-ea"/>
                <a:cs typeface="+mn-ea"/>
                <a:sym typeface="+mn-lt"/>
              </a:rPr>
              <a:t>i</a:t>
            </a:r>
            <a:r>
              <a:rPr lang="en-US" altLang="zh-CN" b="0" dirty="0">
                <a:latin typeface="+mn-lt"/>
                <a:ea typeface="+mn-ea"/>
                <a:cs typeface="+mn-ea"/>
                <a:sym typeface="+mn-lt"/>
              </a:rPr>
              <a:t> ]=T[ j ]) {++</a:t>
            </a:r>
            <a:r>
              <a:rPr lang="en-US" altLang="zh-CN" b="0" dirty="0" err="1">
                <a:latin typeface="+mn-lt"/>
                <a:ea typeface="+mn-ea"/>
                <a:cs typeface="+mn-ea"/>
                <a:sym typeface="+mn-lt"/>
              </a:rPr>
              <a:t>i</a:t>
            </a:r>
            <a:r>
              <a:rPr lang="en-US" altLang="zh-CN" b="0" dirty="0">
                <a:latin typeface="+mn-lt"/>
                <a:ea typeface="+mn-ea"/>
                <a:cs typeface="+mn-ea"/>
                <a:sym typeface="+mn-lt"/>
              </a:rPr>
              <a:t>;  ++j;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else{ </a:t>
            </a:r>
            <a:r>
              <a:rPr lang="en-US" altLang="zh-CN" b="0" dirty="0" err="1">
                <a:solidFill>
                  <a:srgbClr val="FF0000"/>
                </a:solidFill>
                <a:latin typeface="+mn-lt"/>
                <a:ea typeface="+mn-ea"/>
                <a:cs typeface="+mn-ea"/>
                <a:sym typeface="+mn-lt"/>
              </a:rPr>
              <a:t>i</a:t>
            </a:r>
            <a:r>
              <a:rPr lang="en-US" altLang="zh-CN" b="0" dirty="0">
                <a:solidFill>
                  <a:srgbClr val="FF0000"/>
                </a:solidFill>
                <a:latin typeface="+mn-lt"/>
                <a:ea typeface="+mn-ea"/>
                <a:cs typeface="+mn-ea"/>
                <a:sym typeface="+mn-lt"/>
              </a:rPr>
              <a:t>=i-j+2;</a:t>
            </a:r>
            <a:r>
              <a:rPr lang="en-US" altLang="zh-CN" b="0" dirty="0">
                <a:latin typeface="+mn-lt"/>
                <a:ea typeface="+mn-ea"/>
                <a:cs typeface="+mn-ea"/>
                <a:sym typeface="+mn-lt"/>
              </a:rPr>
              <a:t>    j=1; }</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if ( j&gt;T[ 0 ])   return   </a:t>
            </a:r>
            <a:r>
              <a:rPr lang="en-US" altLang="zh-CN" b="0" dirty="0" err="1">
                <a:latin typeface="+mn-lt"/>
                <a:ea typeface="+mn-ea"/>
                <a:cs typeface="+mn-ea"/>
                <a:sym typeface="+mn-lt"/>
              </a:rPr>
              <a:t>i</a:t>
            </a:r>
            <a:r>
              <a:rPr lang="zh-CN" altLang="en-US" b="0" dirty="0">
                <a:latin typeface="+mn-lt"/>
                <a:ea typeface="+mn-ea"/>
                <a:cs typeface="+mn-ea"/>
                <a:sym typeface="+mn-lt"/>
              </a:rPr>
              <a:t>－</a:t>
            </a:r>
            <a:r>
              <a:rPr lang="en-US" altLang="zh-CN" b="0" dirty="0">
                <a:latin typeface="+mn-lt"/>
                <a:ea typeface="+mn-ea"/>
                <a:cs typeface="+mn-ea"/>
                <a:sym typeface="+mn-lt"/>
              </a:rPr>
              <a:t>T[0];</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   else return 0;</a:t>
            </a:r>
          </a:p>
          <a:p>
            <a:pPr algn="just" eaLnBrk="1" hangingPunct="1">
              <a:lnSpc>
                <a:spcPct val="125000"/>
              </a:lnSpc>
              <a:buFont typeface="Arial" panose="020B0604020202020204" pitchFamily="34" charset="0"/>
              <a:buNone/>
              <a:defRPr/>
            </a:pPr>
            <a:r>
              <a:rPr lang="en-US" altLang="zh-CN" b="0" dirty="0">
                <a:latin typeface="+mn-lt"/>
                <a:ea typeface="+mn-ea"/>
                <a:cs typeface="+mn-ea"/>
                <a:sym typeface="+mn-lt"/>
              </a:rPr>
              <a:t>}</a:t>
            </a:r>
          </a:p>
        </p:txBody>
      </p:sp>
      <p:sp>
        <p:nvSpPr>
          <p:cNvPr id="26628" name="Rectangle 6">
            <a:extLst>
              <a:ext uri="{FF2B5EF4-FFF2-40B4-BE49-F238E27FC236}">
                <a16:creationId xmlns:a16="http://schemas.microsoft.com/office/drawing/2014/main" id="{62B38299-4920-47B0-891E-4C90C4D4D4C8}"/>
              </a:ext>
            </a:extLst>
          </p:cNvPr>
          <p:cNvSpPr>
            <a:spLocks noChangeArrowheads="1"/>
          </p:cNvSpPr>
          <p:nvPr/>
        </p:nvSpPr>
        <p:spPr bwMode="auto">
          <a:xfrm>
            <a:off x="768350" y="207963"/>
            <a:ext cx="46037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en-US" altLang="zh-CN" sz="2800" b="0" dirty="0">
                <a:solidFill>
                  <a:schemeClr val="bg1"/>
                </a:solidFill>
                <a:latin typeface="+mn-lt"/>
                <a:ea typeface="+mn-ea"/>
                <a:cs typeface="+mn-ea"/>
                <a:sym typeface="+mn-lt"/>
              </a:rPr>
              <a:t>BF</a:t>
            </a:r>
            <a:r>
              <a:rPr lang="zh-CN" altLang="en-US" sz="2800" b="0" dirty="0">
                <a:solidFill>
                  <a:schemeClr val="bg1"/>
                </a:solidFill>
                <a:latin typeface="+mn-lt"/>
                <a:ea typeface="+mn-ea"/>
                <a:cs typeface="+mn-ea"/>
                <a:sym typeface="+mn-lt"/>
              </a:rPr>
              <a:t>算法描述（算法</a:t>
            </a:r>
            <a:r>
              <a:rPr lang="en-US" altLang="zh-CN" sz="2800" b="0" dirty="0">
                <a:solidFill>
                  <a:schemeClr val="bg1"/>
                </a:solidFill>
                <a:latin typeface="+mn-lt"/>
                <a:ea typeface="+mn-ea"/>
                <a:cs typeface="+mn-ea"/>
                <a:sym typeface="+mn-lt"/>
              </a:rPr>
              <a:t>4.1</a:t>
            </a:r>
            <a:r>
              <a:rPr lang="zh-CN" altLang="en-US" sz="2800" b="0" dirty="0">
                <a:solidFill>
                  <a:schemeClr val="bg1"/>
                </a:solidFill>
                <a:latin typeface="+mn-lt"/>
                <a:ea typeface="+mn-ea"/>
                <a:cs typeface="+mn-ea"/>
                <a:sym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752644"/>
                                        </p:tgtEl>
                                        <p:attrNameLst>
                                          <p:attrName>style.visibility</p:attrName>
                                        </p:attrNameLst>
                                      </p:cBhvr>
                                      <p:to>
                                        <p:strVal val="visible"/>
                                      </p:to>
                                    </p:set>
                                    <p:animEffect transition="in" filter="box(in)">
                                      <p:cBhvr>
                                        <p:cTn id="12" dur="500"/>
                                        <p:tgtEl>
                                          <p:spTgt spid="752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6B76-3CA9-BD45-8FF6-E1CA441ECCE3}"/>
              </a:ext>
            </a:extLst>
          </p:cNvPr>
          <p:cNvSpPr>
            <a:spLocks noGrp="1"/>
          </p:cNvSpPr>
          <p:nvPr>
            <p:ph type="title"/>
          </p:nvPr>
        </p:nvSpPr>
        <p:spPr/>
        <p:txBody>
          <a:bodyPr/>
          <a:lstStyle/>
          <a:p>
            <a:r>
              <a:rPr lang="en-US" altLang="zh-CN" dirty="0">
                <a:cs typeface="+mn-ea"/>
                <a:sym typeface="+mn-lt"/>
              </a:rPr>
              <a:t>BF</a:t>
            </a:r>
            <a:r>
              <a:rPr lang="zh-CN" altLang="en-US" dirty="0">
                <a:cs typeface="+mn-ea"/>
                <a:sym typeface="+mn-lt"/>
              </a:rPr>
              <a:t>算法描述</a:t>
            </a:r>
            <a:endParaRPr lang="en-US" dirty="0"/>
          </a:p>
        </p:txBody>
      </p:sp>
      <p:sp>
        <p:nvSpPr>
          <p:cNvPr id="3" name="Content Placeholder 2">
            <a:extLst>
              <a:ext uri="{FF2B5EF4-FFF2-40B4-BE49-F238E27FC236}">
                <a16:creationId xmlns:a16="http://schemas.microsoft.com/office/drawing/2014/main" id="{36C09B98-64C5-2348-8532-2E04AE9D15ED}"/>
              </a:ext>
            </a:extLst>
          </p:cNvPr>
          <p:cNvSpPr>
            <a:spLocks noGrp="1"/>
          </p:cNvSpPr>
          <p:nvPr>
            <p:ph idx="1"/>
          </p:nvPr>
        </p:nvSpPr>
        <p:spPr/>
        <p:txBody>
          <a:bodyPr/>
          <a:lstStyle/>
          <a:p>
            <a:pPr marL="854075" lvl="1" indent="-382588" eaLnBrk="1" hangingPunct="1">
              <a:lnSpc>
                <a:spcPct val="80000"/>
              </a:lnSpc>
              <a:buFont typeface="Wingdings" pitchFamily="2" charset="2"/>
              <a:buNone/>
            </a:pPr>
            <a:r>
              <a:rPr lang="zh-CN" altLang="en-US" sz="1400" b="1" dirty="0"/>
              <a:t>假设串采用顺序存储方式存储，则</a:t>
            </a:r>
            <a:r>
              <a:rPr lang="en-US" altLang="zh-CN" sz="1400" b="1" dirty="0"/>
              <a:t>Brute-Force</a:t>
            </a:r>
            <a:r>
              <a:rPr lang="zh-CN" altLang="en-US" sz="1400" b="1" dirty="0"/>
              <a:t>匹配算法如下：</a:t>
            </a:r>
          </a:p>
          <a:p>
            <a:pPr marL="854075" lvl="1" indent="-382588" eaLnBrk="1" hangingPunct="1">
              <a:lnSpc>
                <a:spcPct val="80000"/>
              </a:lnSpc>
              <a:buFont typeface="Wingdings" pitchFamily="2" charset="2"/>
              <a:buNone/>
            </a:pPr>
            <a:r>
              <a:rPr lang="en-US" altLang="zh-CN" sz="1400" b="1" dirty="0"/>
              <a:t>int </a:t>
            </a:r>
            <a:r>
              <a:rPr lang="en-US" altLang="zh-CN" sz="1400" b="1" dirty="0" err="1"/>
              <a:t>B_FIndex</a:t>
            </a:r>
            <a:r>
              <a:rPr lang="en-US" altLang="zh-CN" sz="1400" b="1" dirty="0"/>
              <a:t>(</a:t>
            </a:r>
            <a:r>
              <a:rPr lang="en-US" altLang="zh-CN" sz="1400" b="1" dirty="0" err="1"/>
              <a:t>SeqString</a:t>
            </a:r>
            <a:r>
              <a:rPr lang="en-US" altLang="zh-CN" sz="1400" b="1" dirty="0"/>
              <a:t> </a:t>
            </a:r>
            <a:r>
              <a:rPr lang="en-US" altLang="zh-CN" sz="1400" b="1" dirty="0" err="1"/>
              <a:t>S,int</a:t>
            </a:r>
            <a:r>
              <a:rPr lang="en-US" altLang="zh-CN" sz="1400" b="1" dirty="0"/>
              <a:t> </a:t>
            </a:r>
            <a:r>
              <a:rPr lang="en-US" altLang="zh-CN" sz="1400" b="1" dirty="0" err="1"/>
              <a:t>pos,SeqString</a:t>
            </a:r>
            <a:r>
              <a:rPr lang="en-US" altLang="zh-CN" sz="1400" b="1" dirty="0"/>
              <a:t> T) </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int </a:t>
            </a:r>
            <a:r>
              <a:rPr lang="en-US" altLang="zh-CN" sz="1400" b="1" dirty="0" err="1"/>
              <a:t>i,j</a:t>
            </a:r>
            <a:r>
              <a:rPr lang="en-US" altLang="zh-CN" sz="1400" b="1" dirty="0"/>
              <a:t>;</a:t>
            </a:r>
          </a:p>
          <a:p>
            <a:pPr marL="854075" lvl="1" indent="-382588" eaLnBrk="1" hangingPunct="1">
              <a:lnSpc>
                <a:spcPct val="80000"/>
              </a:lnSpc>
              <a:buFont typeface="Wingdings" pitchFamily="2" charset="2"/>
              <a:buNone/>
            </a:pPr>
            <a:r>
              <a:rPr lang="en-US" altLang="zh-CN" sz="1400" b="1" dirty="0" err="1"/>
              <a:t>i</a:t>
            </a:r>
            <a:r>
              <a:rPr lang="en-US" altLang="zh-CN" sz="1400" b="1" dirty="0"/>
              <a:t>=pos-1;</a:t>
            </a:r>
          </a:p>
          <a:p>
            <a:pPr marL="854075" lvl="1" indent="-382588" eaLnBrk="1" hangingPunct="1">
              <a:lnSpc>
                <a:spcPct val="80000"/>
              </a:lnSpc>
              <a:buFont typeface="Wingdings" pitchFamily="2" charset="2"/>
              <a:buNone/>
            </a:pPr>
            <a:r>
              <a:rPr lang="en-US" altLang="zh-CN" sz="1400" b="1" dirty="0"/>
              <a:t>j=0;</a:t>
            </a:r>
          </a:p>
          <a:p>
            <a:pPr marL="854075" lvl="1" indent="-382588" eaLnBrk="1" hangingPunct="1">
              <a:lnSpc>
                <a:spcPct val="80000"/>
              </a:lnSpc>
              <a:buFont typeface="Wingdings" pitchFamily="2" charset="2"/>
              <a:buNone/>
            </a:pPr>
            <a:r>
              <a:rPr lang="en-US" altLang="zh-CN" sz="1400" b="1" dirty="0"/>
              <a:t>while(</a:t>
            </a:r>
            <a:r>
              <a:rPr lang="en-US" altLang="zh-CN" sz="1400" b="1" dirty="0" err="1"/>
              <a:t>i</a:t>
            </a:r>
            <a:r>
              <a:rPr lang="en-US" altLang="zh-CN" sz="1400" b="1" dirty="0"/>
              <a:t>&lt;</a:t>
            </a:r>
            <a:r>
              <a:rPr lang="en-US" altLang="zh-CN" sz="1400" b="1" dirty="0" err="1"/>
              <a:t>S.length</a:t>
            </a:r>
            <a:r>
              <a:rPr lang="en-US" altLang="zh-CN" sz="1400" b="1" dirty="0"/>
              <a:t>&amp;&amp;j&lt;</a:t>
            </a:r>
            <a:r>
              <a:rPr lang="en-US" altLang="zh-CN" sz="1400" b="1" dirty="0" err="1"/>
              <a:t>T.length</a:t>
            </a:r>
            <a:r>
              <a:rPr lang="en-US" altLang="zh-CN" sz="1400" b="1" dirty="0"/>
              <a:t>)</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    if(</a:t>
            </a:r>
            <a:r>
              <a:rPr lang="en-US" altLang="zh-CN" sz="1400" b="1" dirty="0" err="1"/>
              <a:t>S.str</a:t>
            </a:r>
            <a:r>
              <a:rPr lang="en-US" altLang="zh-CN" sz="1400" b="1" dirty="0"/>
              <a:t>[</a:t>
            </a:r>
            <a:r>
              <a:rPr lang="en-US" altLang="zh-CN" sz="1400" b="1" dirty="0" err="1"/>
              <a:t>i</a:t>
            </a:r>
            <a:r>
              <a:rPr lang="en-US" altLang="zh-CN" sz="1400" b="1" dirty="0"/>
              <a:t>]==</a:t>
            </a:r>
            <a:r>
              <a:rPr lang="en-US" altLang="zh-CN" sz="1400" b="1" dirty="0" err="1"/>
              <a:t>T.str</a:t>
            </a:r>
            <a:r>
              <a:rPr lang="en-US" altLang="zh-CN" sz="1400" b="1" dirty="0"/>
              <a:t>[j]) 	/*</a:t>
            </a:r>
            <a:r>
              <a:rPr lang="zh-CN" altLang="en-US" sz="1400" b="1" dirty="0"/>
              <a:t>如果串</a:t>
            </a:r>
            <a:r>
              <a:rPr lang="en-US" altLang="zh-CN" sz="1400" b="1" dirty="0"/>
              <a:t>S</a:t>
            </a:r>
            <a:r>
              <a:rPr lang="zh-CN" altLang="en-US" sz="1400" b="1" dirty="0"/>
              <a:t>和串</a:t>
            </a:r>
            <a:r>
              <a:rPr lang="en-US" altLang="zh-CN" sz="1400" b="1" dirty="0"/>
              <a:t>T</a:t>
            </a:r>
            <a:r>
              <a:rPr lang="zh-CN" altLang="en-US" sz="1400" b="1" dirty="0"/>
              <a:t>中对应位置字符相等，则继续比较下一个字符*</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a:t>
            </a:r>
            <a:r>
              <a:rPr lang="en-US" altLang="zh-CN" sz="1400" b="1" dirty="0" err="1"/>
              <a:t>i</a:t>
            </a:r>
            <a:r>
              <a:rPr lang="en-US" altLang="zh-CN" sz="1400" b="1" dirty="0"/>
              <a:t>++;</a:t>
            </a:r>
          </a:p>
          <a:p>
            <a:pPr marL="854075" lvl="1" indent="-382588" eaLnBrk="1" hangingPunct="1">
              <a:lnSpc>
                <a:spcPct val="80000"/>
              </a:lnSpc>
              <a:buFont typeface="Wingdings" pitchFamily="2" charset="2"/>
              <a:buNone/>
            </a:pPr>
            <a:r>
              <a:rPr lang="en-US" altLang="zh-CN" sz="1400" b="1" dirty="0"/>
              <a:t>        </a:t>
            </a:r>
            <a:r>
              <a:rPr lang="en-US" altLang="zh-CN" sz="1400" b="1" dirty="0" err="1"/>
              <a:t>j++</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else	/*</a:t>
            </a:r>
            <a:r>
              <a:rPr lang="zh-CN" altLang="en-US" sz="1400" b="1" dirty="0"/>
              <a:t>如果当前对应位置的字符不相等，则从串</a:t>
            </a:r>
            <a:r>
              <a:rPr lang="en-US" altLang="zh-CN" sz="1400" b="1" dirty="0"/>
              <a:t>S</a:t>
            </a:r>
            <a:r>
              <a:rPr lang="zh-CN" altLang="en-US" sz="1400" b="1" dirty="0"/>
              <a:t>的下一个字符开始，</a:t>
            </a:r>
            <a:r>
              <a:rPr lang="en-US" altLang="zh-CN" sz="1400" b="1" dirty="0"/>
              <a:t>T</a:t>
            </a:r>
            <a:r>
              <a:rPr lang="zh-CN" altLang="en-US" sz="1400" b="1" dirty="0"/>
              <a:t>的第</a:t>
            </a:r>
            <a:r>
              <a:rPr lang="en-US" altLang="zh-CN" sz="1400" b="1" dirty="0"/>
              <a:t>0</a:t>
            </a:r>
            <a:r>
              <a:rPr lang="zh-CN" altLang="en-US" sz="1400" b="1" dirty="0"/>
              <a:t>个字符开始比较*</a:t>
            </a:r>
            <a:r>
              <a:rPr lang="en-US" altLang="zh-CN" sz="1400" b="1" dirty="0"/>
              <a:t>/</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        </a:t>
            </a:r>
            <a:r>
              <a:rPr lang="en-US" altLang="zh-CN" sz="1400" b="1" dirty="0" err="1"/>
              <a:t>i</a:t>
            </a:r>
            <a:r>
              <a:rPr lang="en-US" altLang="zh-CN" sz="1400" b="1" dirty="0"/>
              <a:t>=i-j+1;</a:t>
            </a:r>
          </a:p>
          <a:p>
            <a:pPr marL="854075" lvl="1" indent="-382588" eaLnBrk="1" hangingPunct="1">
              <a:lnSpc>
                <a:spcPct val="80000"/>
              </a:lnSpc>
              <a:buFont typeface="Wingdings" pitchFamily="2" charset="2"/>
              <a:buNone/>
            </a:pPr>
            <a:r>
              <a:rPr lang="en-US" altLang="zh-CN" sz="1400" b="1" dirty="0"/>
              <a:t>        j=0;</a:t>
            </a:r>
          </a:p>
          <a:p>
            <a:pPr marL="854075" lvl="1" indent="-382588" eaLnBrk="1" hangingPunct="1">
              <a:lnSpc>
                <a:spcPct val="80000"/>
              </a:lnSpc>
              <a:buFont typeface="Wingdings" pitchFamily="2" charset="2"/>
              <a:buNone/>
            </a:pPr>
            <a:r>
              <a:rPr lang="en-US" altLang="zh-CN" sz="1400" b="1" dirty="0"/>
              <a:t>    }</a:t>
            </a:r>
          </a:p>
          <a:p>
            <a:pPr marL="854075" lvl="1" indent="-382588" eaLnBrk="1" hangingPunct="1">
              <a:lnSpc>
                <a:spcPct val="80000"/>
              </a:lnSpc>
              <a:buFont typeface="Wingdings" pitchFamily="2" charset="2"/>
              <a:buNone/>
            </a:pPr>
            <a:r>
              <a:rPr lang="en-US" altLang="zh-CN" sz="1400" b="1" dirty="0"/>
              <a:t>}</a:t>
            </a:r>
          </a:p>
          <a:p>
            <a:pPr marL="854075" lvl="1" indent="-382588" eaLnBrk="1" hangingPunct="1">
              <a:lnSpc>
                <a:spcPct val="80000"/>
              </a:lnSpc>
              <a:buFont typeface="Wingdings" pitchFamily="2" charset="2"/>
              <a:buNone/>
            </a:pPr>
            <a:r>
              <a:rPr lang="en-US" altLang="zh-CN" sz="1400" b="1" dirty="0"/>
              <a:t>if(j&gt;=</a:t>
            </a:r>
            <a:r>
              <a:rPr lang="en-US" altLang="zh-CN" sz="1400" b="1" dirty="0" err="1"/>
              <a:t>T.length</a:t>
            </a:r>
            <a:r>
              <a:rPr lang="en-US" altLang="zh-CN" sz="1400" b="1" dirty="0"/>
              <a:t>) /*</a:t>
            </a:r>
            <a:r>
              <a:rPr lang="zh-CN" altLang="en-US" sz="1400" b="1" dirty="0"/>
              <a:t>如果在</a:t>
            </a:r>
            <a:r>
              <a:rPr lang="en-US" altLang="zh-CN" sz="1400" b="1" dirty="0"/>
              <a:t>S</a:t>
            </a:r>
            <a:r>
              <a:rPr lang="zh-CN" altLang="en-US" sz="1400" b="1" dirty="0"/>
              <a:t>中找到串</a:t>
            </a:r>
            <a:r>
              <a:rPr lang="en-US" altLang="zh-CN" sz="1400" b="1" dirty="0"/>
              <a:t>T</a:t>
            </a:r>
            <a:r>
              <a:rPr lang="zh-CN" altLang="en-US" sz="1400" b="1" dirty="0"/>
              <a:t>，则返回子串</a:t>
            </a:r>
            <a:r>
              <a:rPr lang="en-US" altLang="zh-CN" sz="1400" b="1" dirty="0"/>
              <a:t>T</a:t>
            </a:r>
            <a:r>
              <a:rPr lang="zh-CN" altLang="en-US" sz="1400" b="1" dirty="0"/>
              <a:t>在主串</a:t>
            </a:r>
            <a:r>
              <a:rPr lang="en-US" altLang="zh-CN" sz="1400" b="1" dirty="0"/>
              <a:t>S</a:t>
            </a:r>
            <a:r>
              <a:rPr lang="zh-CN" altLang="en-US" sz="1400" b="1" dirty="0"/>
              <a:t>的位置*</a:t>
            </a:r>
            <a:r>
              <a:rPr lang="en-US" altLang="zh-CN" sz="1400" b="1" dirty="0"/>
              <a:t>/</a:t>
            </a:r>
          </a:p>
          <a:p>
            <a:pPr marL="854075" lvl="1" indent="-382588" eaLnBrk="1" hangingPunct="1">
              <a:lnSpc>
                <a:spcPct val="80000"/>
              </a:lnSpc>
              <a:buFont typeface="Wingdings" pitchFamily="2" charset="2"/>
              <a:buNone/>
            </a:pPr>
            <a:r>
              <a:rPr lang="en-US" altLang="zh-CN" sz="1400" b="1" dirty="0"/>
              <a:t>    return i-j+1;</a:t>
            </a:r>
          </a:p>
          <a:p>
            <a:pPr marL="854075" lvl="1" indent="-382588" eaLnBrk="1" hangingPunct="1">
              <a:lnSpc>
                <a:spcPct val="80000"/>
              </a:lnSpc>
              <a:buFont typeface="Wingdings" pitchFamily="2" charset="2"/>
              <a:buNone/>
            </a:pPr>
            <a:r>
              <a:rPr lang="en-US" altLang="zh-CN" sz="1400" b="1" dirty="0"/>
              <a:t>else</a:t>
            </a:r>
          </a:p>
          <a:p>
            <a:pPr marL="854075" lvl="1" indent="-382588" eaLnBrk="1" hangingPunct="1">
              <a:lnSpc>
                <a:spcPct val="80000"/>
              </a:lnSpc>
              <a:buFont typeface="Wingdings" pitchFamily="2" charset="2"/>
              <a:buNone/>
            </a:pPr>
            <a:r>
              <a:rPr lang="en-US" altLang="zh-CN" sz="1400" b="1" dirty="0"/>
              <a:t>    return -1;</a:t>
            </a:r>
          </a:p>
          <a:p>
            <a:pPr marL="854075" lvl="1" indent="-382588" eaLnBrk="1" hangingPunct="1">
              <a:lnSpc>
                <a:spcPct val="80000"/>
              </a:lnSpc>
              <a:buFont typeface="Wingdings" pitchFamily="2" charset="2"/>
              <a:buNone/>
            </a:pPr>
            <a:r>
              <a:rPr lang="en-US" altLang="zh-CN" sz="1400" b="1" dirty="0"/>
              <a:t>}</a:t>
            </a:r>
          </a:p>
          <a:p>
            <a:endParaRPr lang="en-US" dirty="0"/>
          </a:p>
        </p:txBody>
      </p:sp>
    </p:spTree>
    <p:extLst>
      <p:ext uri="{BB962C8B-B14F-4D97-AF65-F5344CB8AC3E}">
        <p14:creationId xmlns:p14="http://schemas.microsoft.com/office/powerpoint/2010/main" val="26527130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341D04B-2EF0-4B6D-9885-D2CAAA8C5E4F}"/>
              </a:ext>
            </a:extLst>
          </p:cNvPr>
          <p:cNvSpPr/>
          <p:nvPr/>
        </p:nvSpPr>
        <p:spPr bwMode="auto">
          <a:xfrm>
            <a:off x="325438" y="2740025"/>
            <a:ext cx="8429625" cy="4000500"/>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757764" name="Rectangle 4">
            <a:extLst>
              <a:ext uri="{FF2B5EF4-FFF2-40B4-BE49-F238E27FC236}">
                <a16:creationId xmlns:a16="http://schemas.microsoft.com/office/drawing/2014/main" id="{9D36C1F0-FC69-C548-89C3-5471FA846194}"/>
              </a:ext>
            </a:extLst>
          </p:cNvPr>
          <p:cNvSpPr>
            <a:spLocks noChangeArrowheads="1"/>
          </p:cNvSpPr>
          <p:nvPr/>
        </p:nvSpPr>
        <p:spPr bwMode="auto">
          <a:xfrm>
            <a:off x="325438" y="2178050"/>
            <a:ext cx="8429625" cy="561975"/>
          </a:xfrm>
          <a:prstGeom prst="rect">
            <a:avLst/>
          </a:prstGeom>
          <a:solidFill>
            <a:srgbClr val="6C4C8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spcBef>
                <a:spcPct val="20000"/>
              </a:spcBef>
            </a:pPr>
            <a:r>
              <a:rPr lang="zh-CN" altLang="en-US" sz="2800" b="0">
                <a:solidFill>
                  <a:schemeClr val="bg1"/>
                </a:solidFill>
                <a:ea typeface="楷体_GB2312" pitchFamily="49" charset="-122"/>
                <a:sym typeface="+mn-lt"/>
              </a:rPr>
              <a:t>若</a:t>
            </a: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为主串长度，</a:t>
            </a:r>
            <a:r>
              <a:rPr lang="en-US" altLang="zh-CN" sz="2800" b="0">
                <a:solidFill>
                  <a:schemeClr val="bg1"/>
                </a:solidFill>
                <a:ea typeface="楷体_GB2312" pitchFamily="49" charset="-122"/>
                <a:sym typeface="+mn-lt"/>
              </a:rPr>
              <a:t>m</a:t>
            </a:r>
            <a:r>
              <a:rPr lang="zh-CN" altLang="en-US" sz="2800" b="0">
                <a:solidFill>
                  <a:schemeClr val="bg1"/>
                </a:solidFill>
                <a:ea typeface="楷体_GB2312" pitchFamily="49" charset="-122"/>
                <a:sym typeface="+mn-lt"/>
              </a:rPr>
              <a:t>为子串长度，最坏情况是</a:t>
            </a:r>
          </a:p>
        </p:txBody>
      </p:sp>
      <p:sp>
        <p:nvSpPr>
          <p:cNvPr id="40963" name="Rectangle 5">
            <a:extLst>
              <a:ext uri="{FF2B5EF4-FFF2-40B4-BE49-F238E27FC236}">
                <a16:creationId xmlns:a16="http://schemas.microsoft.com/office/drawing/2014/main" id="{AB23CF4E-4C2D-8D46-96B5-60B60EA6DF58}"/>
              </a:ext>
            </a:extLst>
          </p:cNvPr>
          <p:cNvSpPr>
            <a:spLocks noChangeArrowheads="1"/>
          </p:cNvSpPr>
          <p:nvPr/>
        </p:nvSpPr>
        <p:spPr bwMode="auto">
          <a:xfrm>
            <a:off x="755650" y="201613"/>
            <a:ext cx="460375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BF</a:t>
            </a:r>
            <a:r>
              <a:rPr lang="zh-CN" altLang="en-US" sz="2800" b="0">
                <a:solidFill>
                  <a:schemeClr val="bg1"/>
                </a:solidFill>
                <a:ea typeface="楷体_GB2312" pitchFamily="49" charset="-122"/>
                <a:sym typeface="+mn-lt"/>
              </a:rPr>
              <a:t>算法时间复杂度</a:t>
            </a:r>
          </a:p>
        </p:txBody>
      </p:sp>
      <p:sp>
        <p:nvSpPr>
          <p:cNvPr id="757766" name="Rectangle 6">
            <a:extLst>
              <a:ext uri="{FF2B5EF4-FFF2-40B4-BE49-F238E27FC236}">
                <a16:creationId xmlns:a16="http://schemas.microsoft.com/office/drawing/2014/main" id="{A76932E8-5602-6443-AE36-839EF5C01EBB}"/>
              </a:ext>
            </a:extLst>
          </p:cNvPr>
          <p:cNvSpPr>
            <a:spLocks noChangeArrowheads="1"/>
          </p:cNvSpPr>
          <p:nvPr/>
        </p:nvSpPr>
        <p:spPr bwMode="auto">
          <a:xfrm>
            <a:off x="539750" y="3074988"/>
            <a:ext cx="800100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ct val="20000"/>
              </a:spcBef>
              <a:buClr>
                <a:srgbClr val="FF0000"/>
              </a:buClr>
              <a:buFont typeface="Wingdings" pitchFamily="2" charset="2"/>
              <a:buChar char="ü"/>
            </a:pPr>
            <a:r>
              <a:rPr lang="zh-CN" altLang="en-US" sz="2600" b="0">
                <a:ea typeface="楷体_GB2312" pitchFamily="49" charset="-122"/>
                <a:sym typeface="+mn-lt"/>
              </a:rPr>
              <a:t>主串前面</a:t>
            </a:r>
            <a:r>
              <a:rPr lang="en-US" altLang="zh-CN" sz="2600" b="0">
                <a:ea typeface="楷体_GB2312" pitchFamily="49" charset="-122"/>
                <a:sym typeface="+mn-lt"/>
              </a:rPr>
              <a:t>n-m</a:t>
            </a:r>
            <a:r>
              <a:rPr lang="zh-CN" altLang="en-US" sz="2600" b="0">
                <a:ea typeface="楷体_GB2312" pitchFamily="49" charset="-122"/>
                <a:sym typeface="+mn-lt"/>
              </a:rPr>
              <a:t>个位置都部分匹配到子串的最后一位，即这</a:t>
            </a:r>
            <a:r>
              <a:rPr lang="en-US" altLang="zh-CN" sz="2600" b="0">
                <a:ea typeface="楷体_GB2312" pitchFamily="49" charset="-122"/>
                <a:sym typeface="+mn-lt"/>
              </a:rPr>
              <a:t>n-m</a:t>
            </a:r>
            <a:r>
              <a:rPr lang="zh-CN" altLang="en-US" sz="2600" b="0">
                <a:ea typeface="楷体_GB2312" pitchFamily="49" charset="-122"/>
                <a:sym typeface="+mn-lt"/>
              </a:rPr>
              <a:t>位各比较了</a:t>
            </a:r>
            <a:r>
              <a:rPr lang="en-US" altLang="zh-CN" sz="2600" b="0">
                <a:ea typeface="楷体_GB2312" pitchFamily="49" charset="-122"/>
                <a:sym typeface="+mn-lt"/>
              </a:rPr>
              <a:t>m</a:t>
            </a:r>
            <a:r>
              <a:rPr lang="zh-CN" altLang="en-US" sz="2600" b="0">
                <a:ea typeface="楷体_GB2312" pitchFamily="49" charset="-122"/>
                <a:sym typeface="+mn-lt"/>
              </a:rPr>
              <a:t>次</a:t>
            </a:r>
          </a:p>
          <a:p>
            <a:pPr eaLnBrk="1" hangingPunct="1">
              <a:lnSpc>
                <a:spcPct val="125000"/>
              </a:lnSpc>
              <a:spcBef>
                <a:spcPct val="20000"/>
              </a:spcBef>
              <a:buClr>
                <a:srgbClr val="FF0000"/>
              </a:buClr>
              <a:buFont typeface="Wingdings" pitchFamily="2" charset="2"/>
              <a:buChar char="ü"/>
            </a:pPr>
            <a:r>
              <a:rPr lang="zh-CN" altLang="en-US" sz="2600" b="0">
                <a:ea typeface="楷体_GB2312" pitchFamily="49" charset="-122"/>
                <a:sym typeface="+mn-lt"/>
              </a:rPr>
              <a:t>最后</a:t>
            </a:r>
            <a:r>
              <a:rPr lang="en-US" altLang="zh-CN" sz="2600" b="0">
                <a:ea typeface="楷体_GB2312" pitchFamily="49" charset="-122"/>
                <a:sym typeface="+mn-lt"/>
              </a:rPr>
              <a:t>m</a:t>
            </a:r>
            <a:r>
              <a:rPr lang="zh-CN" altLang="en-US" sz="2600" b="0">
                <a:ea typeface="楷体_GB2312" pitchFamily="49" charset="-122"/>
                <a:sym typeface="+mn-lt"/>
              </a:rPr>
              <a:t>位也各比较了</a:t>
            </a:r>
            <a:r>
              <a:rPr lang="en-US" altLang="zh-CN" sz="2600" b="0">
                <a:ea typeface="楷体_GB2312" pitchFamily="49" charset="-122"/>
                <a:sym typeface="+mn-lt"/>
              </a:rPr>
              <a:t>1</a:t>
            </a:r>
            <a:r>
              <a:rPr lang="zh-CN" altLang="en-US" sz="2600" b="0">
                <a:ea typeface="楷体_GB2312" pitchFamily="49" charset="-122"/>
                <a:sym typeface="+mn-lt"/>
              </a:rPr>
              <a:t>次</a:t>
            </a:r>
          </a:p>
        </p:txBody>
      </p:sp>
      <p:sp>
        <p:nvSpPr>
          <p:cNvPr id="757767" name="Rectangle 7">
            <a:extLst>
              <a:ext uri="{FF2B5EF4-FFF2-40B4-BE49-F238E27FC236}">
                <a16:creationId xmlns:a16="http://schemas.microsoft.com/office/drawing/2014/main" id="{3A69AEC0-1CC4-254D-9F31-E7068C40E776}"/>
              </a:ext>
            </a:extLst>
          </p:cNvPr>
          <p:cNvSpPr>
            <a:spLocks noChangeArrowheads="1"/>
          </p:cNvSpPr>
          <p:nvPr/>
        </p:nvSpPr>
        <p:spPr bwMode="auto">
          <a:xfrm>
            <a:off x="560388" y="5186363"/>
            <a:ext cx="6719887" cy="117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r>
              <a:rPr lang="zh-CN" altLang="en-US" sz="3200" b="0">
                <a:ea typeface="楷体_GB2312" pitchFamily="49" charset="-122"/>
                <a:sym typeface="+mn-lt"/>
              </a:rPr>
              <a:t>总次数为：</a:t>
            </a:r>
            <a:r>
              <a:rPr lang="en-US" altLang="zh-CN" sz="3200" b="0">
                <a:ea typeface="楷体_GB2312" pitchFamily="49" charset="-122"/>
                <a:sym typeface="+mn-lt"/>
              </a:rPr>
              <a:t>(n-m)*m+m</a:t>
            </a:r>
            <a:r>
              <a:rPr lang="zh-CN" altLang="en-US" sz="3200" b="0">
                <a:ea typeface="楷体_GB2312" pitchFamily="49" charset="-122"/>
                <a:sym typeface="+mn-lt"/>
              </a:rPr>
              <a:t>＝</a:t>
            </a:r>
            <a:r>
              <a:rPr lang="en-US" altLang="zh-CN" sz="3200" b="0">
                <a:solidFill>
                  <a:srgbClr val="FF0000"/>
                </a:solidFill>
                <a:ea typeface="楷体_GB2312" pitchFamily="49" charset="-122"/>
                <a:sym typeface="+mn-lt"/>
              </a:rPr>
              <a:t>(n-m+1)*m</a:t>
            </a:r>
          </a:p>
          <a:p>
            <a:pPr eaLnBrk="1" hangingPunct="1">
              <a:lnSpc>
                <a:spcPct val="100000"/>
              </a:lnSpc>
              <a:spcBef>
                <a:spcPct val="20000"/>
              </a:spcBef>
            </a:pPr>
            <a:r>
              <a:rPr lang="zh-CN" altLang="en-US" sz="3200" b="0">
                <a:ea typeface="楷体_GB2312" pitchFamily="49" charset="-122"/>
                <a:sym typeface="+mn-lt"/>
              </a:rPr>
              <a:t>若</a:t>
            </a:r>
            <a:r>
              <a:rPr lang="en-US" altLang="zh-CN" sz="3200" b="0">
                <a:ea typeface="楷体_GB2312" pitchFamily="49" charset="-122"/>
                <a:sym typeface="+mn-lt"/>
              </a:rPr>
              <a:t>m&lt;&lt;n</a:t>
            </a:r>
            <a:r>
              <a:rPr lang="zh-CN" altLang="en-US" sz="3200" b="0">
                <a:ea typeface="楷体_GB2312" pitchFamily="49" charset="-122"/>
                <a:sym typeface="+mn-lt"/>
              </a:rPr>
              <a:t>，则算法复杂度</a:t>
            </a:r>
            <a:r>
              <a:rPr lang="en-US" altLang="zh-CN" sz="3200" b="0">
                <a:solidFill>
                  <a:srgbClr val="FF0000"/>
                </a:solidFill>
                <a:ea typeface="楷体_GB2312" pitchFamily="49" charset="-122"/>
                <a:sym typeface="+mn-lt"/>
              </a:rPr>
              <a:t>O(n*m)</a:t>
            </a:r>
          </a:p>
        </p:txBody>
      </p:sp>
      <p:sp>
        <p:nvSpPr>
          <p:cNvPr id="27654" name="Rectangle 8">
            <a:extLst>
              <a:ext uri="{FF2B5EF4-FFF2-40B4-BE49-F238E27FC236}">
                <a16:creationId xmlns:a16="http://schemas.microsoft.com/office/drawing/2014/main" id="{F08E744C-DD53-4182-B0E9-4312FAE3AD8C}"/>
              </a:ext>
            </a:extLst>
          </p:cNvPr>
          <p:cNvSpPr>
            <a:spLocks noChangeArrowheads="1"/>
          </p:cNvSpPr>
          <p:nvPr/>
        </p:nvSpPr>
        <p:spPr bwMode="auto">
          <a:xfrm>
            <a:off x="381000" y="1023938"/>
            <a:ext cx="8374063" cy="914400"/>
          </a:xfrm>
          <a:prstGeom prst="rect">
            <a:avLst/>
          </a:prstGeom>
          <a:noFill/>
          <a:ln w="38100">
            <a:solidFill>
              <a:srgbClr val="6C4C8F"/>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2800" b="0">
                <a:latin typeface="+mn-lt"/>
                <a:ea typeface="+mn-ea"/>
                <a:cs typeface="+mn-ea"/>
                <a:sym typeface="+mn-lt"/>
              </a:rPr>
              <a:t>例： </a:t>
            </a:r>
            <a:r>
              <a:rPr lang="en-US" altLang="zh-CN" sz="2800" b="0">
                <a:latin typeface="+mn-lt"/>
                <a:ea typeface="+mn-ea"/>
                <a:cs typeface="+mn-ea"/>
                <a:sym typeface="+mn-lt"/>
              </a:rPr>
              <a:t>S=‘0000000001’</a:t>
            </a:r>
            <a:r>
              <a:rPr lang="zh-CN" altLang="en-US" sz="2800" b="0">
                <a:latin typeface="+mn-lt"/>
                <a:ea typeface="+mn-ea"/>
                <a:cs typeface="+mn-ea"/>
                <a:sym typeface="+mn-lt"/>
              </a:rPr>
              <a:t>，</a:t>
            </a:r>
            <a:r>
              <a:rPr lang="en-US" altLang="zh-CN" sz="2800" b="0">
                <a:latin typeface="+mn-lt"/>
                <a:ea typeface="+mn-ea"/>
                <a:cs typeface="+mn-ea"/>
                <a:sym typeface="+mn-lt"/>
              </a:rPr>
              <a:t>T=‘0001’</a:t>
            </a:r>
            <a:r>
              <a:rPr lang="zh-CN" altLang="en-US" sz="2800" b="0">
                <a:latin typeface="+mn-lt"/>
                <a:ea typeface="+mn-ea"/>
                <a:cs typeface="+mn-ea"/>
                <a:sym typeface="+mn-lt"/>
              </a:rPr>
              <a:t>，</a:t>
            </a:r>
            <a:r>
              <a:rPr lang="en-US" altLang="zh-CN" sz="2800" b="0">
                <a:latin typeface="+mn-lt"/>
                <a:ea typeface="+mn-ea"/>
                <a:cs typeface="+mn-ea"/>
                <a:sym typeface="+mn-lt"/>
              </a:rPr>
              <a:t>pos=1</a:t>
            </a:r>
          </a:p>
        </p:txBody>
      </p:sp>
      <p:sp>
        <p:nvSpPr>
          <p:cNvPr id="2" name="矩形 1">
            <a:extLst>
              <a:ext uri="{FF2B5EF4-FFF2-40B4-BE49-F238E27FC236}">
                <a16:creationId xmlns:a16="http://schemas.microsoft.com/office/drawing/2014/main" id="{3F6FCEFE-F43B-41A6-92FC-0694D632FF35}"/>
              </a:ext>
            </a:extLst>
          </p:cNvPr>
          <p:cNvSpPr/>
          <p:nvPr/>
        </p:nvSpPr>
        <p:spPr bwMode="auto">
          <a:xfrm>
            <a:off x="325438" y="4854575"/>
            <a:ext cx="8429625" cy="142875"/>
          </a:xfrm>
          <a:prstGeom prst="rect">
            <a:avLst/>
          </a:prstGeom>
          <a:solidFill>
            <a:schemeClr val="bg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7764"/>
                                        </p:tgtEl>
                                        <p:attrNameLst>
                                          <p:attrName>style.visibility</p:attrName>
                                        </p:attrNameLst>
                                      </p:cBhvr>
                                      <p:to>
                                        <p:strVal val="visible"/>
                                      </p:to>
                                    </p:set>
                                    <p:animEffect transition="in" filter="wipe(up)">
                                      <p:cBhvr>
                                        <p:cTn id="7" dur="500"/>
                                        <p:tgtEl>
                                          <p:spTgt spid="757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57766">
                                            <p:txEl>
                                              <p:pRg st="0" end="0"/>
                                            </p:txEl>
                                          </p:spTgt>
                                        </p:tgtEl>
                                        <p:attrNameLst>
                                          <p:attrName>style.visibility</p:attrName>
                                        </p:attrNameLst>
                                      </p:cBhvr>
                                      <p:to>
                                        <p:strVal val="visible"/>
                                      </p:to>
                                    </p:set>
                                    <p:animEffect transition="in" filter="wipe(left)">
                                      <p:cBhvr>
                                        <p:cTn id="19" dur="500"/>
                                        <p:tgtEl>
                                          <p:spTgt spid="757766">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757766">
                                            <p:txEl>
                                              <p:pRg st="1" end="1"/>
                                            </p:txEl>
                                          </p:spTgt>
                                        </p:tgtEl>
                                        <p:attrNameLst>
                                          <p:attrName>style.visibility</p:attrName>
                                        </p:attrNameLst>
                                      </p:cBhvr>
                                      <p:to>
                                        <p:strVal val="visible"/>
                                      </p:to>
                                    </p:set>
                                    <p:animEffect transition="in" filter="wipe(left)">
                                      <p:cBhvr>
                                        <p:cTn id="24" dur="500"/>
                                        <p:tgtEl>
                                          <p:spTgt spid="757766">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757767"/>
                                        </p:tgtEl>
                                        <p:attrNameLst>
                                          <p:attrName>style.visibility</p:attrName>
                                        </p:attrNameLst>
                                      </p:cBhvr>
                                      <p:to>
                                        <p:strVal val="visible"/>
                                      </p:to>
                                    </p:set>
                                    <p:animEffect transition="in" filter="diamond(in)">
                                      <p:cBhvr>
                                        <p:cTn id="29" dur="2000"/>
                                        <p:tgtEl>
                                          <p:spTgt spid="75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57764" grpId="0" animBg="1"/>
      <p:bldP spid="757766" grpId="0" build="p"/>
      <p:bldP spid="75776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5" descr="don">
            <a:extLst>
              <a:ext uri="{FF2B5EF4-FFF2-40B4-BE49-F238E27FC236}">
                <a16:creationId xmlns:a16="http://schemas.microsoft.com/office/drawing/2014/main" id="{FFD5DDEC-21BA-9B43-B001-A2027E2CC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3098800"/>
            <a:ext cx="2554288" cy="30956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8676" name="Rectangle 6">
            <a:extLst>
              <a:ext uri="{FF2B5EF4-FFF2-40B4-BE49-F238E27FC236}">
                <a16:creationId xmlns:a16="http://schemas.microsoft.com/office/drawing/2014/main" id="{8B4E78BF-B7CC-4A18-88FC-B894C1BEA952}"/>
              </a:ext>
            </a:extLst>
          </p:cNvPr>
          <p:cNvSpPr>
            <a:spLocks noChangeArrowheads="1"/>
          </p:cNvSpPr>
          <p:nvPr/>
        </p:nvSpPr>
        <p:spPr bwMode="auto">
          <a:xfrm>
            <a:off x="839788" y="169863"/>
            <a:ext cx="743426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buFont typeface="Arial" panose="020B0604020202020204" pitchFamily="34" charset="0"/>
              <a:buNone/>
              <a:defRPr/>
            </a:pPr>
            <a:r>
              <a:rPr lang="en-US" altLang="zh-CN" sz="2800" b="0" dirty="0">
                <a:solidFill>
                  <a:schemeClr val="bg1"/>
                </a:solidFill>
                <a:latin typeface="+mn-lt"/>
                <a:ea typeface="+mn-ea"/>
                <a:cs typeface="+mn-ea"/>
                <a:sym typeface="+mn-lt"/>
              </a:rPr>
              <a:t>KMP</a:t>
            </a:r>
            <a:r>
              <a:rPr lang="zh-CN" altLang="en-US" sz="2800" b="0" dirty="0">
                <a:solidFill>
                  <a:schemeClr val="bg1"/>
                </a:solidFill>
                <a:latin typeface="+mn-lt"/>
                <a:ea typeface="+mn-ea"/>
                <a:cs typeface="+mn-ea"/>
                <a:sym typeface="+mn-lt"/>
              </a:rPr>
              <a:t>（</a:t>
            </a:r>
            <a:r>
              <a:rPr lang="en-US" altLang="zh-CN" sz="2800" b="0" dirty="0">
                <a:solidFill>
                  <a:schemeClr val="bg1"/>
                </a:solidFill>
                <a:latin typeface="+mn-lt"/>
                <a:ea typeface="+mn-ea"/>
                <a:cs typeface="+mn-ea"/>
                <a:sym typeface="+mn-lt"/>
              </a:rPr>
              <a:t>Knuth Morris Pratt</a:t>
            </a:r>
            <a:r>
              <a:rPr lang="zh-CN" altLang="en-US" sz="2800" b="0" dirty="0">
                <a:solidFill>
                  <a:schemeClr val="bg1"/>
                </a:solidFill>
                <a:latin typeface="+mn-lt"/>
                <a:ea typeface="+mn-ea"/>
                <a:cs typeface="+mn-ea"/>
                <a:sym typeface="+mn-lt"/>
              </a:rPr>
              <a:t>）算法</a:t>
            </a:r>
          </a:p>
        </p:txBody>
      </p:sp>
      <p:sp>
        <p:nvSpPr>
          <p:cNvPr id="28677" name="Rectangle 7">
            <a:extLst>
              <a:ext uri="{FF2B5EF4-FFF2-40B4-BE49-F238E27FC236}">
                <a16:creationId xmlns:a16="http://schemas.microsoft.com/office/drawing/2014/main" id="{CA9544B8-4902-4A5F-BEA5-8313C6DCFB09}"/>
              </a:ext>
            </a:extLst>
          </p:cNvPr>
          <p:cNvSpPr>
            <a:spLocks noChangeArrowheads="1"/>
          </p:cNvSpPr>
          <p:nvPr/>
        </p:nvSpPr>
        <p:spPr bwMode="auto">
          <a:xfrm>
            <a:off x="1588" y="6284913"/>
            <a:ext cx="7770812" cy="457200"/>
          </a:xfrm>
          <a:prstGeom prst="rect">
            <a:avLst/>
          </a:prstGeom>
          <a:solidFill>
            <a:srgbClr val="4F99E2"/>
          </a:solidFill>
          <a:ln>
            <a:noFill/>
          </a:ln>
        </p:spPr>
        <p:txBody>
          <a:bodyPr>
            <a:spAutoFit/>
          </a:bodyPr>
          <a:lstStyle>
            <a:lvl1pPr marL="342900" indent="-342900">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en-US" altLang="zh-CN" dirty="0">
              <a:latin typeface="+mn-lt"/>
              <a:ea typeface="+mn-ea"/>
              <a:cs typeface="+mn-ea"/>
              <a:sym typeface="+mn-lt"/>
            </a:endParaRPr>
          </a:p>
        </p:txBody>
      </p:sp>
      <p:sp>
        <p:nvSpPr>
          <p:cNvPr id="41988" name="Rectangle 8">
            <a:extLst>
              <a:ext uri="{FF2B5EF4-FFF2-40B4-BE49-F238E27FC236}">
                <a16:creationId xmlns:a16="http://schemas.microsoft.com/office/drawing/2014/main" id="{DF7A73D3-BAF4-3E4B-9F17-3695EE9B1EB5}"/>
              </a:ext>
            </a:extLst>
          </p:cNvPr>
          <p:cNvSpPr>
            <a:spLocks noChangeArrowheads="1"/>
          </p:cNvSpPr>
          <p:nvPr/>
        </p:nvSpPr>
        <p:spPr bwMode="auto">
          <a:xfrm>
            <a:off x="179388" y="931863"/>
            <a:ext cx="6048375"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1</a:t>
            </a:r>
            <a:r>
              <a:rPr lang="zh-CN" altLang="en-US" b="0">
                <a:ea typeface="楷体_GB2312" pitchFamily="49" charset="-122"/>
                <a:sym typeface="+mn-lt"/>
              </a:rPr>
              <a:t>卷 基本算法</a:t>
            </a:r>
            <a:r>
              <a:rPr lang="en-US" altLang="zh-CN" b="0">
                <a:ea typeface="楷体_GB2312" pitchFamily="49" charset="-122"/>
                <a:sym typeface="+mn-lt"/>
              </a:rPr>
              <a:t>》  </a:t>
            </a:r>
          </a:p>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2</a:t>
            </a:r>
            <a:r>
              <a:rPr lang="zh-CN" altLang="en-US" b="0">
                <a:ea typeface="楷体_GB2312" pitchFamily="49" charset="-122"/>
                <a:sym typeface="+mn-lt"/>
              </a:rPr>
              <a:t>卷 半数值算法</a:t>
            </a:r>
            <a:r>
              <a:rPr lang="en-US" altLang="zh-CN" b="0">
                <a:ea typeface="楷体_GB2312" pitchFamily="49" charset="-122"/>
                <a:sym typeface="+mn-lt"/>
              </a:rPr>
              <a:t>》</a:t>
            </a:r>
          </a:p>
          <a:p>
            <a:pPr>
              <a:lnSpc>
                <a:spcPct val="125000"/>
              </a:lnSpc>
            </a:pPr>
            <a:r>
              <a:rPr lang="en-US" altLang="zh-CN" b="0">
                <a:ea typeface="楷体_GB2312" pitchFamily="49" charset="-122"/>
                <a:sym typeface="+mn-lt"/>
              </a:rPr>
              <a:t>《</a:t>
            </a:r>
            <a:r>
              <a:rPr lang="zh-CN" altLang="en-US" b="0">
                <a:ea typeface="楷体_GB2312" pitchFamily="49" charset="-122"/>
                <a:sym typeface="+mn-lt"/>
              </a:rPr>
              <a:t>计算机程序设计艺术 第</a:t>
            </a:r>
            <a:r>
              <a:rPr lang="en-US" altLang="zh-CN" b="0">
                <a:ea typeface="楷体_GB2312" pitchFamily="49" charset="-122"/>
                <a:sym typeface="+mn-lt"/>
              </a:rPr>
              <a:t>3</a:t>
            </a:r>
            <a:r>
              <a:rPr lang="zh-CN" altLang="en-US" b="0">
                <a:ea typeface="楷体_GB2312" pitchFamily="49" charset="-122"/>
                <a:sym typeface="+mn-lt"/>
              </a:rPr>
              <a:t>卷 排序与查找</a:t>
            </a:r>
            <a:r>
              <a:rPr lang="en-US" altLang="zh-CN" b="0">
                <a:ea typeface="楷体_GB2312" pitchFamily="49" charset="-122"/>
                <a:sym typeface="+mn-lt"/>
              </a:rPr>
              <a:t>》</a:t>
            </a:r>
          </a:p>
        </p:txBody>
      </p:sp>
      <p:pic>
        <p:nvPicPr>
          <p:cNvPr id="41989" name="图片 1">
            <a:extLst>
              <a:ext uri="{FF2B5EF4-FFF2-40B4-BE49-F238E27FC236}">
                <a16:creationId xmlns:a16="http://schemas.microsoft.com/office/drawing/2014/main" id="{319D3088-1E22-CC43-A542-A04ADEBC07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275" y="2366963"/>
            <a:ext cx="339725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90DD-045B-154A-ADDE-1EEA500BC25E}"/>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3941F11C-C91B-C646-BC2A-72C36FF27A7C}"/>
              </a:ext>
            </a:extLst>
          </p:cNvPr>
          <p:cNvSpPr>
            <a:spLocks noGrp="1"/>
          </p:cNvSpPr>
          <p:nvPr>
            <p:ph idx="1"/>
          </p:nvPr>
        </p:nvSpPr>
        <p:spPr/>
        <p:txBody>
          <a:bodyPr/>
          <a:lstStyle/>
          <a:p>
            <a:pPr marL="12700" indent="-12700" eaLnBrk="1" hangingPunct="1">
              <a:lnSpc>
                <a:spcPct val="140000"/>
              </a:lnSpc>
            </a:pPr>
            <a:r>
              <a:rPr lang="en-US" altLang="zh-CN" dirty="0"/>
              <a:t>KMP</a:t>
            </a:r>
            <a:r>
              <a:rPr lang="zh-CN" altLang="en-US" dirty="0"/>
              <a:t>算法是由</a:t>
            </a:r>
            <a:r>
              <a:rPr lang="en-US" altLang="zh-CN" dirty="0" err="1"/>
              <a:t>D.E.Knuth</a:t>
            </a:r>
            <a:r>
              <a:rPr lang="zh-CN" altLang="en-US" dirty="0"/>
              <a:t>、</a:t>
            </a:r>
            <a:r>
              <a:rPr lang="en-US" altLang="zh-CN" dirty="0" err="1"/>
              <a:t>J.H.Morris</a:t>
            </a:r>
            <a:r>
              <a:rPr lang="zh-CN" altLang="en-US" dirty="0"/>
              <a:t>、</a:t>
            </a:r>
            <a:r>
              <a:rPr lang="en-US" altLang="zh-CN" dirty="0" err="1"/>
              <a:t>V.R.Pratt</a:t>
            </a:r>
            <a:r>
              <a:rPr lang="zh-CN" altLang="en-US" dirty="0"/>
              <a:t>共同提出的，因此被称为</a:t>
            </a:r>
            <a:r>
              <a:rPr lang="en-US" altLang="zh-CN" dirty="0"/>
              <a:t>KMP</a:t>
            </a:r>
            <a:r>
              <a:rPr lang="zh-CN" altLang="en-US" dirty="0"/>
              <a:t>算法（</a:t>
            </a:r>
            <a:r>
              <a:rPr lang="en-US" altLang="zh-CN" dirty="0"/>
              <a:t>Knuth-Morris-Pratt</a:t>
            </a:r>
            <a:r>
              <a:rPr lang="zh-CN" altLang="en-US" dirty="0"/>
              <a:t>算法）。</a:t>
            </a:r>
            <a:r>
              <a:rPr lang="en-US" altLang="zh-CN" dirty="0"/>
              <a:t>KMP</a:t>
            </a:r>
            <a:r>
              <a:rPr lang="zh-CN" altLang="en-US" dirty="0"/>
              <a:t>算法在</a:t>
            </a:r>
            <a:r>
              <a:rPr lang="en-US" altLang="zh-CN" dirty="0"/>
              <a:t>Brute-Force</a:t>
            </a:r>
            <a:r>
              <a:rPr lang="zh-CN" altLang="en-US" dirty="0"/>
              <a:t>算法的基础上有较大改进，可在</a:t>
            </a:r>
            <a:r>
              <a:rPr lang="en-US" altLang="zh-CN" dirty="0"/>
              <a:t>O(</a:t>
            </a:r>
            <a:r>
              <a:rPr lang="en-US" altLang="zh-CN" dirty="0" err="1"/>
              <a:t>n+m</a:t>
            </a:r>
            <a:r>
              <a:rPr lang="en-US" altLang="zh-CN" dirty="0"/>
              <a:t>)</a:t>
            </a:r>
            <a:r>
              <a:rPr lang="zh-CN" altLang="en-US" dirty="0"/>
              <a:t>时间数量级上完成串的模式匹配，主要是消除了主串指针的回退，使算法效率有了很大程度的提高。</a:t>
            </a:r>
          </a:p>
          <a:p>
            <a:pPr marL="12700" indent="-12700"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1</a:t>
            </a:r>
            <a:r>
              <a:rPr lang="zh-CN" altLang="en-US" dirty="0">
                <a:latin typeface="隶书" pitchFamily="49" charset="-122"/>
                <a:ea typeface="隶书" pitchFamily="49" charset="-122"/>
              </a:rPr>
              <a:t>．</a:t>
            </a:r>
            <a:r>
              <a:rPr lang="en-US" altLang="zh-CN" dirty="0">
                <a:latin typeface="隶书" pitchFamily="49" charset="-122"/>
                <a:ea typeface="隶书" pitchFamily="49" charset="-122"/>
              </a:rPr>
              <a:t>KMP</a:t>
            </a:r>
            <a:r>
              <a:rPr lang="zh-CN" altLang="en-US" dirty="0">
                <a:latin typeface="隶书" pitchFamily="49" charset="-122"/>
                <a:ea typeface="隶书" pitchFamily="49" charset="-122"/>
              </a:rPr>
              <a:t>算法思想</a:t>
            </a:r>
          </a:p>
          <a:p>
            <a:pPr marL="12700" indent="-12700" eaLnBrk="1" hangingPunct="1">
              <a:lnSpc>
                <a:spcPct val="140000"/>
              </a:lnSpc>
            </a:pPr>
            <a:r>
              <a:rPr lang="zh-CN" altLang="en-US" dirty="0"/>
              <a:t>        </a:t>
            </a:r>
            <a:r>
              <a:rPr lang="en-US" altLang="zh-CN" dirty="0"/>
              <a:t>KMP</a:t>
            </a:r>
            <a:r>
              <a:rPr lang="zh-CN" altLang="en-US" dirty="0"/>
              <a:t>算法的基本思想是：在每一趟匹配过程中出现字符不等时，不需要回退主串的指针，而是利用已经得到前面</a:t>
            </a:r>
            <a:r>
              <a:rPr lang="zh-CN" altLang="en-US" dirty="0">
                <a:latin typeface="Times New Roman" panose="02020603050405020304" pitchFamily="18" charset="0"/>
              </a:rPr>
              <a:t>“</a:t>
            </a:r>
            <a:r>
              <a:rPr lang="zh-CN" altLang="en-US" dirty="0"/>
              <a:t>部分匹配</a:t>
            </a:r>
            <a:r>
              <a:rPr lang="zh-CN" altLang="en-US" dirty="0">
                <a:latin typeface="Times New Roman" panose="02020603050405020304" pitchFamily="18" charset="0"/>
              </a:rPr>
              <a:t>”</a:t>
            </a:r>
            <a:r>
              <a:rPr lang="zh-CN" altLang="en-US" dirty="0"/>
              <a:t>的结果，将模式串向右滑动若干个字符后，继续与主串中的当前字符进行比较。</a:t>
            </a:r>
          </a:p>
          <a:p>
            <a:endParaRPr lang="en-US" dirty="0"/>
          </a:p>
        </p:txBody>
      </p:sp>
    </p:spTree>
    <p:extLst>
      <p:ext uri="{BB962C8B-B14F-4D97-AF65-F5344CB8AC3E}">
        <p14:creationId xmlns:p14="http://schemas.microsoft.com/office/powerpoint/2010/main" val="184684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F700-D6AB-1843-94A2-98F90B23573F}"/>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A20C5A43-C570-9746-842F-D09263232F1E}"/>
              </a:ext>
            </a:extLst>
          </p:cNvPr>
          <p:cNvSpPr>
            <a:spLocks noGrp="1"/>
          </p:cNvSpPr>
          <p:nvPr>
            <p:ph idx="1"/>
          </p:nvPr>
        </p:nvSpPr>
        <p:spPr>
          <a:xfrm>
            <a:off x="496889" y="1116013"/>
            <a:ext cx="3355032" cy="5506030"/>
          </a:xfrm>
        </p:spPr>
        <p:txBody>
          <a:bodyPr/>
          <a:lstStyle/>
          <a:p>
            <a:r>
              <a:rPr lang="en-US" altLang="zh-CN" dirty="0"/>
              <a:t> </a:t>
            </a:r>
            <a:r>
              <a:rPr lang="zh-CN" altLang="en-US" dirty="0"/>
              <a:t>到底向右滑动多少个字符呢？我们先来看一个例子。</a:t>
            </a:r>
            <a:r>
              <a:rPr lang="zh-CN" altLang="zh-CN" dirty="0"/>
              <a:t>例如，假设主串</a:t>
            </a:r>
            <a:r>
              <a:rPr lang="en-US" altLang="zh-CN" dirty="0"/>
              <a:t>S=”</a:t>
            </a:r>
            <a:r>
              <a:rPr lang="en-US" altLang="zh-CN" dirty="0" err="1"/>
              <a:t>abaababaddecab</a:t>
            </a:r>
            <a:r>
              <a:rPr lang="en-US" altLang="zh-CN" dirty="0"/>
              <a:t>”</a:t>
            </a:r>
            <a:r>
              <a:rPr lang="zh-CN" altLang="zh-CN" dirty="0"/>
              <a:t>，子串</a:t>
            </a:r>
            <a:r>
              <a:rPr lang="en-US" altLang="zh-CN" dirty="0"/>
              <a:t>T=”</a:t>
            </a:r>
            <a:r>
              <a:rPr lang="en-US" altLang="zh-CN" dirty="0" err="1"/>
              <a:t>abad</a:t>
            </a:r>
            <a:r>
              <a:rPr lang="en-US" altLang="zh-CN" dirty="0"/>
              <a:t>”</a:t>
            </a:r>
            <a:r>
              <a:rPr lang="zh-CN" altLang="zh-CN" dirty="0"/>
              <a:t>。</a:t>
            </a:r>
            <a:r>
              <a:rPr lang="en-US" altLang="zh-CN" dirty="0"/>
              <a:t>KMP</a:t>
            </a:r>
            <a:r>
              <a:rPr lang="zh-CN" altLang="zh-CN" dirty="0"/>
              <a:t>算法匹配过程如图所示</a:t>
            </a:r>
            <a:r>
              <a:rPr lang="zh-CN" altLang="en-US" dirty="0"/>
              <a:t>。</a:t>
            </a:r>
            <a:r>
              <a:rPr lang="en-US" altLang="zh-CN" dirty="0"/>
              <a:t>KMP</a:t>
            </a:r>
            <a:r>
              <a:rPr lang="zh-CN" altLang="en-US" dirty="0"/>
              <a:t>算法匹配过程如图所示。</a:t>
            </a:r>
            <a:endParaRPr lang="en-US" dirty="0"/>
          </a:p>
        </p:txBody>
      </p:sp>
      <p:pic>
        <p:nvPicPr>
          <p:cNvPr id="5" name="Picture 4">
            <a:extLst>
              <a:ext uri="{FF2B5EF4-FFF2-40B4-BE49-F238E27FC236}">
                <a16:creationId xmlns:a16="http://schemas.microsoft.com/office/drawing/2014/main" id="{E313A4D4-A523-4747-99B8-42E574399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836712"/>
            <a:ext cx="4150051" cy="5895400"/>
          </a:xfrm>
          <a:prstGeom prst="rect">
            <a:avLst/>
          </a:prstGeom>
        </p:spPr>
      </p:pic>
    </p:spTree>
    <p:extLst>
      <p:ext uri="{BB962C8B-B14F-4D97-AF65-F5344CB8AC3E}">
        <p14:creationId xmlns:p14="http://schemas.microsoft.com/office/powerpoint/2010/main" val="2827605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9F700-D6AB-1843-94A2-98F90B23573F}"/>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A20C5A43-C570-9746-842F-D09263232F1E}"/>
              </a:ext>
            </a:extLst>
          </p:cNvPr>
          <p:cNvSpPr>
            <a:spLocks noGrp="1"/>
          </p:cNvSpPr>
          <p:nvPr>
            <p:ph idx="1"/>
          </p:nvPr>
        </p:nvSpPr>
        <p:spPr>
          <a:xfrm>
            <a:off x="496888" y="1116013"/>
            <a:ext cx="8251575" cy="5506030"/>
          </a:xfrm>
        </p:spPr>
        <p:txBody>
          <a:bodyPr/>
          <a:lstStyle/>
          <a:p>
            <a:pPr marL="12700" indent="-12700" algn="just" eaLnBrk="1" hangingPunct="1">
              <a:lnSpc>
                <a:spcPct val="150000"/>
              </a:lnSpc>
            </a:pPr>
            <a:r>
              <a:rPr lang="en-US" altLang="zh-CN" sz="2200" dirty="0"/>
              <a:t> </a:t>
            </a:r>
            <a:r>
              <a:rPr lang="zh-CN" altLang="en-US" sz="2200" dirty="0"/>
              <a:t>到底向右滑动多少个字符呢？我们先来看一个例子。</a:t>
            </a:r>
            <a:r>
              <a:rPr lang="zh-CN" altLang="zh-CN" sz="2200" dirty="0"/>
              <a:t>例如，假设主串</a:t>
            </a:r>
            <a:r>
              <a:rPr lang="en-US" altLang="zh-CN" sz="2200" dirty="0"/>
              <a:t>S=”</a:t>
            </a:r>
            <a:r>
              <a:rPr lang="en-US" altLang="zh-CN" sz="2200" dirty="0" err="1"/>
              <a:t>abaababaddecab</a:t>
            </a:r>
            <a:r>
              <a:rPr lang="en-US" altLang="zh-CN" sz="2200" dirty="0"/>
              <a:t>”</a:t>
            </a:r>
            <a:r>
              <a:rPr lang="zh-CN" altLang="zh-CN" sz="2200" dirty="0"/>
              <a:t>，子串</a:t>
            </a:r>
            <a:r>
              <a:rPr lang="en-US" altLang="zh-CN" sz="2200" dirty="0"/>
              <a:t>T=”</a:t>
            </a:r>
            <a:r>
              <a:rPr lang="en-US" altLang="zh-CN" sz="2200" dirty="0" err="1"/>
              <a:t>abad</a:t>
            </a:r>
            <a:r>
              <a:rPr lang="en-US" altLang="zh-CN" sz="2200" dirty="0"/>
              <a:t>”</a:t>
            </a:r>
            <a:r>
              <a:rPr lang="zh-CN" altLang="zh-CN" sz="2200" dirty="0"/>
              <a:t>。</a:t>
            </a:r>
            <a:r>
              <a:rPr lang="en-US" altLang="zh-CN" sz="2200" dirty="0"/>
              <a:t>KMP</a:t>
            </a:r>
            <a:r>
              <a:rPr lang="zh-CN" altLang="zh-CN" sz="2200" dirty="0"/>
              <a:t>算法匹配过程如图所示</a:t>
            </a:r>
            <a:r>
              <a:rPr lang="zh-CN" altLang="en-US" sz="2200" dirty="0"/>
              <a:t>。</a:t>
            </a:r>
            <a:r>
              <a:rPr lang="en-US" altLang="zh-CN" sz="2200" dirty="0"/>
              <a:t>KMP</a:t>
            </a:r>
            <a:r>
              <a:rPr lang="zh-CN" altLang="en-US" sz="2200" dirty="0"/>
              <a:t>算</a:t>
            </a:r>
            <a:r>
              <a:rPr lang="zh-CN" altLang="zh-CN" sz="2200" dirty="0"/>
              <a:t>从图中可以看出，</a:t>
            </a:r>
            <a:r>
              <a:rPr lang="en-US" altLang="zh-CN" sz="2200" dirty="0"/>
              <a:t>KMP</a:t>
            </a:r>
            <a:r>
              <a:rPr lang="zh-CN" altLang="zh-CN" sz="2200" dirty="0"/>
              <a:t>算法的匹配次数由原来的</a:t>
            </a:r>
            <a:r>
              <a:rPr lang="en-US" altLang="zh-CN" sz="2200" dirty="0"/>
              <a:t>6</a:t>
            </a:r>
            <a:r>
              <a:rPr lang="zh-CN" altLang="zh-CN" sz="2200" dirty="0"/>
              <a:t>次减少为</a:t>
            </a:r>
            <a:r>
              <a:rPr lang="en-US" altLang="zh-CN" sz="2200" dirty="0"/>
              <a:t>4</a:t>
            </a:r>
            <a:r>
              <a:rPr lang="zh-CN" altLang="zh-CN" sz="2200" dirty="0"/>
              <a:t>次。在第一次匹配的过程中，当</a:t>
            </a:r>
            <a:r>
              <a:rPr lang="en-US" altLang="zh-CN" sz="2200" dirty="0" err="1"/>
              <a:t>i</a:t>
            </a:r>
            <a:r>
              <a:rPr lang="en-US" altLang="zh-CN" sz="2200" dirty="0"/>
              <a:t>=3</a:t>
            </a:r>
            <a:r>
              <a:rPr lang="zh-CN" altLang="zh-CN" sz="2200" dirty="0"/>
              <a:t>、</a:t>
            </a:r>
            <a:r>
              <a:rPr lang="en-US" altLang="zh-CN" sz="2200" dirty="0"/>
              <a:t>j=3</a:t>
            </a:r>
            <a:r>
              <a:rPr lang="zh-CN" altLang="zh-CN" sz="2200" dirty="0"/>
              <a:t>，主串中的字符与子串中的字符不相等，</a:t>
            </a:r>
            <a:r>
              <a:rPr lang="en-US" altLang="zh-CN" sz="2200" dirty="0"/>
              <a:t>Brute-Force</a:t>
            </a:r>
            <a:r>
              <a:rPr lang="zh-CN" altLang="zh-CN" sz="2200" dirty="0"/>
              <a:t>算法从</a:t>
            </a:r>
            <a:r>
              <a:rPr lang="en-US" altLang="zh-CN" sz="2200" dirty="0" err="1"/>
              <a:t>i</a:t>
            </a:r>
            <a:r>
              <a:rPr lang="en-US" altLang="zh-CN" sz="2200" dirty="0"/>
              <a:t>=1</a:t>
            </a:r>
            <a:r>
              <a:rPr lang="zh-CN" altLang="zh-CN" sz="2200" dirty="0"/>
              <a:t>、</a:t>
            </a:r>
            <a:r>
              <a:rPr lang="en-US" altLang="zh-CN" sz="2200" dirty="0"/>
              <a:t>j=0</a:t>
            </a:r>
            <a:r>
              <a:rPr lang="zh-CN" altLang="zh-CN" sz="2200" dirty="0"/>
              <a:t>开始比较。而这种将主串的指针回退的比较是没有必要的，在第一次比较遇到主串与子串中的字符不相等时，有</a:t>
            </a:r>
            <a:r>
              <a:rPr lang="en-US" altLang="zh-CN" sz="2200" dirty="0"/>
              <a:t>S</a:t>
            </a:r>
            <a:r>
              <a:rPr lang="en-US" altLang="zh-CN" sz="2200" baseline="-25000" dirty="0"/>
              <a:t>0</a:t>
            </a:r>
            <a:r>
              <a:rPr lang="en-US" altLang="zh-CN" sz="2200" dirty="0"/>
              <a:t>=T</a:t>
            </a:r>
            <a:r>
              <a:rPr lang="en-US" altLang="zh-CN" sz="2200" baseline="-25000" dirty="0"/>
              <a:t>0</a:t>
            </a:r>
            <a:r>
              <a:rPr lang="en-US" altLang="zh-CN" sz="2200" dirty="0"/>
              <a:t>=’a’</a:t>
            </a:r>
            <a:r>
              <a:rPr lang="zh-CN" altLang="zh-CN" sz="2200" dirty="0"/>
              <a:t>，</a:t>
            </a:r>
            <a:r>
              <a:rPr lang="en-US" altLang="zh-CN" sz="2200" dirty="0"/>
              <a:t>S</a:t>
            </a:r>
            <a:r>
              <a:rPr lang="en-US" altLang="zh-CN" sz="2200" baseline="-25000" dirty="0"/>
              <a:t>1</a:t>
            </a:r>
            <a:r>
              <a:rPr lang="en-US" altLang="zh-CN" sz="2200" dirty="0"/>
              <a:t>=T</a:t>
            </a:r>
            <a:r>
              <a:rPr lang="en-US" altLang="zh-CN" sz="2200" baseline="-25000" dirty="0"/>
              <a:t>1</a:t>
            </a:r>
            <a:r>
              <a:rPr lang="en-US" altLang="zh-CN" sz="2200" dirty="0"/>
              <a:t>=’b’</a:t>
            </a:r>
            <a:r>
              <a:rPr lang="zh-CN" altLang="zh-CN" sz="2200" dirty="0"/>
              <a:t>，</a:t>
            </a:r>
            <a:r>
              <a:rPr lang="en-US" altLang="zh-CN" sz="2200" dirty="0"/>
              <a:t>S</a:t>
            </a:r>
            <a:r>
              <a:rPr lang="en-US" altLang="zh-CN" sz="2200" baseline="-25000" dirty="0"/>
              <a:t>2</a:t>
            </a:r>
            <a:r>
              <a:rPr lang="en-US" altLang="zh-CN" sz="2200" dirty="0"/>
              <a:t>=T</a:t>
            </a:r>
            <a:r>
              <a:rPr lang="en-US" altLang="zh-CN" sz="2200" baseline="-25000" dirty="0"/>
              <a:t>2</a:t>
            </a:r>
            <a:r>
              <a:rPr lang="en-US" altLang="zh-CN" sz="2200" dirty="0"/>
              <a:t>=’a’</a:t>
            </a:r>
            <a:r>
              <a:rPr lang="zh-CN" altLang="zh-CN" sz="2200" dirty="0"/>
              <a:t>，</a:t>
            </a:r>
            <a:r>
              <a:rPr lang="en-US" altLang="zh-CN" sz="2200" dirty="0"/>
              <a:t>S</a:t>
            </a:r>
            <a:r>
              <a:rPr lang="en-US" altLang="zh-CN" sz="2200" baseline="-25000" dirty="0"/>
              <a:t>3</a:t>
            </a:r>
            <a:r>
              <a:rPr lang="en-US" altLang="zh-CN" sz="2200" dirty="0"/>
              <a:t>≠T</a:t>
            </a:r>
            <a:r>
              <a:rPr lang="en-US" altLang="zh-CN" sz="2200" baseline="-25000" dirty="0"/>
              <a:t>3</a:t>
            </a:r>
            <a:r>
              <a:rPr lang="zh-CN" altLang="zh-CN" sz="2200" dirty="0"/>
              <a:t>。因为</a:t>
            </a:r>
            <a:r>
              <a:rPr lang="en-US" altLang="zh-CN" sz="2200" dirty="0"/>
              <a:t>S</a:t>
            </a:r>
            <a:r>
              <a:rPr lang="en-US" altLang="zh-CN" sz="2200" baseline="-25000" dirty="0"/>
              <a:t>1</a:t>
            </a:r>
            <a:r>
              <a:rPr lang="en-US" altLang="zh-CN" sz="2200" dirty="0"/>
              <a:t>=T</a:t>
            </a:r>
            <a:r>
              <a:rPr lang="en-US" altLang="zh-CN" sz="2200" baseline="-25000" dirty="0"/>
              <a:t>1</a:t>
            </a:r>
            <a:r>
              <a:rPr lang="zh-CN" altLang="zh-CN" sz="2200" dirty="0"/>
              <a:t>且</a:t>
            </a:r>
            <a:r>
              <a:rPr lang="en-US" altLang="zh-CN" sz="2200" dirty="0"/>
              <a:t>T</a:t>
            </a:r>
            <a:r>
              <a:rPr lang="en-US" altLang="zh-CN" sz="2200" baseline="-25000" dirty="0"/>
              <a:t>0</a:t>
            </a:r>
            <a:r>
              <a:rPr lang="en-US" altLang="zh-CN" sz="2200" dirty="0"/>
              <a:t>≠T</a:t>
            </a:r>
            <a:r>
              <a:rPr lang="en-US" altLang="zh-CN" sz="2200" baseline="-25000" dirty="0"/>
              <a:t>1</a:t>
            </a:r>
            <a:r>
              <a:rPr lang="zh-CN" altLang="zh-CN" sz="2200" dirty="0"/>
              <a:t>，所以</a:t>
            </a:r>
            <a:r>
              <a:rPr lang="en-US" altLang="zh-CN" sz="2200" dirty="0"/>
              <a:t>S</a:t>
            </a:r>
            <a:r>
              <a:rPr lang="en-US" altLang="zh-CN" sz="2200" baseline="-25000" dirty="0"/>
              <a:t>1</a:t>
            </a:r>
            <a:r>
              <a:rPr lang="en-US" altLang="zh-CN" sz="2200" dirty="0"/>
              <a:t>≠T</a:t>
            </a:r>
            <a:r>
              <a:rPr lang="en-US" altLang="zh-CN" sz="2200" baseline="-25000" dirty="0"/>
              <a:t>0</a:t>
            </a:r>
            <a:r>
              <a:rPr lang="zh-CN" altLang="zh-CN" sz="2200" dirty="0"/>
              <a:t>，</a:t>
            </a:r>
            <a:r>
              <a:rPr lang="en-US" altLang="zh-CN" sz="2200" dirty="0"/>
              <a:t>S</a:t>
            </a:r>
            <a:r>
              <a:rPr lang="en-US" altLang="zh-CN" sz="2200" baseline="-25000" dirty="0"/>
              <a:t>1</a:t>
            </a:r>
            <a:r>
              <a:rPr lang="zh-CN" altLang="zh-CN" sz="2200" dirty="0"/>
              <a:t>与</a:t>
            </a:r>
            <a:r>
              <a:rPr lang="en-US" altLang="zh-CN" sz="2200" dirty="0"/>
              <a:t>T</a:t>
            </a:r>
            <a:r>
              <a:rPr lang="en-US" altLang="zh-CN" sz="2200" baseline="-25000" dirty="0"/>
              <a:t>0</a:t>
            </a:r>
            <a:r>
              <a:rPr lang="zh-CN" altLang="zh-CN" sz="2200" dirty="0"/>
              <a:t>不必比较。又因为</a:t>
            </a:r>
            <a:r>
              <a:rPr lang="en-US" altLang="zh-CN" sz="2200" dirty="0"/>
              <a:t>S</a:t>
            </a:r>
            <a:r>
              <a:rPr lang="en-US" altLang="zh-CN" sz="2200" baseline="-25000" dirty="0"/>
              <a:t>2</a:t>
            </a:r>
            <a:r>
              <a:rPr lang="en-US" altLang="zh-CN" sz="2200" dirty="0"/>
              <a:t>=T</a:t>
            </a:r>
            <a:r>
              <a:rPr lang="en-US" altLang="zh-CN" sz="2200" baseline="-25000" dirty="0"/>
              <a:t>0</a:t>
            </a:r>
            <a:r>
              <a:rPr lang="zh-CN" altLang="zh-CN" sz="2200" dirty="0"/>
              <a:t>且</a:t>
            </a:r>
            <a:r>
              <a:rPr lang="en-US" altLang="zh-CN" sz="2200" dirty="0"/>
              <a:t>T</a:t>
            </a:r>
            <a:r>
              <a:rPr lang="en-US" altLang="zh-CN" sz="2200" baseline="-25000" dirty="0"/>
              <a:t>0</a:t>
            </a:r>
            <a:r>
              <a:rPr lang="en-US" altLang="zh-CN" sz="2200" dirty="0"/>
              <a:t>=T</a:t>
            </a:r>
            <a:r>
              <a:rPr lang="en-US" altLang="zh-CN" sz="2200" baseline="-25000" dirty="0"/>
              <a:t>2</a:t>
            </a:r>
            <a:r>
              <a:rPr lang="zh-CN" altLang="zh-CN" sz="2200" dirty="0"/>
              <a:t>，有</a:t>
            </a:r>
            <a:r>
              <a:rPr lang="en-US" altLang="zh-CN" sz="2200" dirty="0"/>
              <a:t>S</a:t>
            </a:r>
            <a:r>
              <a:rPr lang="en-US" altLang="zh-CN" sz="2200" baseline="-25000" dirty="0"/>
              <a:t>2</a:t>
            </a:r>
            <a:r>
              <a:rPr lang="en-US" altLang="zh-CN" sz="2200" dirty="0"/>
              <a:t>=T</a:t>
            </a:r>
            <a:r>
              <a:rPr lang="en-US" altLang="zh-CN" sz="2200" baseline="-25000" dirty="0"/>
              <a:t>0</a:t>
            </a:r>
            <a:r>
              <a:rPr lang="zh-CN" altLang="zh-CN" sz="2200" dirty="0"/>
              <a:t>，所以从</a:t>
            </a:r>
            <a:r>
              <a:rPr lang="en-US" altLang="zh-CN" sz="2200" dirty="0"/>
              <a:t>S</a:t>
            </a:r>
            <a:r>
              <a:rPr lang="en-US" altLang="zh-CN" sz="2200" baseline="-25000" dirty="0"/>
              <a:t>3</a:t>
            </a:r>
            <a:r>
              <a:rPr lang="zh-CN" altLang="zh-CN" sz="2200" dirty="0"/>
              <a:t>与</a:t>
            </a:r>
            <a:r>
              <a:rPr lang="en-US" altLang="zh-CN" sz="2200" dirty="0"/>
              <a:t>T</a:t>
            </a:r>
            <a:r>
              <a:rPr lang="en-US" altLang="zh-CN" sz="2200" baseline="-25000" dirty="0"/>
              <a:t>1</a:t>
            </a:r>
            <a:r>
              <a:rPr lang="zh-CN" altLang="zh-CN" sz="2200" dirty="0"/>
              <a:t>开始比较。</a:t>
            </a:r>
          </a:p>
        </p:txBody>
      </p:sp>
    </p:spTree>
    <p:extLst>
      <p:ext uri="{BB962C8B-B14F-4D97-AF65-F5344CB8AC3E}">
        <p14:creationId xmlns:p14="http://schemas.microsoft.com/office/powerpoint/2010/main" val="14673057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61311F23-E9E5-4DB5-AD4B-3C2F32FF86DE}"/>
              </a:ext>
            </a:extLst>
          </p:cNvPr>
          <p:cNvSpPr/>
          <p:nvPr/>
        </p:nvSpPr>
        <p:spPr bwMode="auto">
          <a:xfrm>
            <a:off x="0" y="2393950"/>
            <a:ext cx="9144000" cy="3351213"/>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43010" name="Rectangle 4">
            <a:extLst>
              <a:ext uri="{FF2B5EF4-FFF2-40B4-BE49-F238E27FC236}">
                <a16:creationId xmlns:a16="http://schemas.microsoft.com/office/drawing/2014/main" id="{87DC0AA4-3B5B-E740-B74F-B8147D51825D}"/>
              </a:ext>
            </a:extLst>
          </p:cNvPr>
          <p:cNvSpPr>
            <a:spLocks noChangeArrowheads="1"/>
          </p:cNvSpPr>
          <p:nvPr/>
        </p:nvSpPr>
        <p:spPr bwMode="auto">
          <a:xfrm>
            <a:off x="238125" y="987425"/>
            <a:ext cx="8534400"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2800" b="0">
                <a:ea typeface="楷体_GB2312" pitchFamily="49" charset="-122"/>
                <a:sym typeface="+mn-lt"/>
              </a:rPr>
              <a:t>利用已经</a:t>
            </a:r>
            <a:r>
              <a:rPr lang="zh-CN" altLang="en-US" sz="2800" b="0">
                <a:solidFill>
                  <a:srgbClr val="FF0000"/>
                </a:solidFill>
                <a:ea typeface="楷体_GB2312" pitchFamily="49" charset="-122"/>
                <a:sym typeface="+mn-lt"/>
              </a:rPr>
              <a:t>部分匹配</a:t>
            </a:r>
            <a:r>
              <a:rPr lang="zh-CN" altLang="en-US" sz="2800" b="0">
                <a:ea typeface="楷体_GB2312" pitchFamily="49" charset="-122"/>
                <a:sym typeface="+mn-lt"/>
              </a:rPr>
              <a:t>的结果而加快模式串的滑动速度？</a:t>
            </a:r>
          </a:p>
          <a:p>
            <a:pPr eaLnBrk="1" hangingPunct="1">
              <a:lnSpc>
                <a:spcPct val="125000"/>
              </a:lnSpc>
            </a:pPr>
            <a:r>
              <a:rPr lang="zh-CN" altLang="en-US" sz="2800" b="0">
                <a:ea typeface="楷体_GB2312" pitchFamily="49" charset="-122"/>
                <a:sym typeface="+mn-lt"/>
              </a:rPr>
              <a:t>且主串</a:t>
            </a:r>
            <a:r>
              <a:rPr lang="en-US" altLang="zh-CN" sz="2800" b="0">
                <a:ea typeface="楷体_GB2312" pitchFamily="49" charset="-122"/>
                <a:sym typeface="+mn-lt"/>
              </a:rPr>
              <a:t>S</a:t>
            </a:r>
            <a:r>
              <a:rPr lang="zh-CN" altLang="en-US" sz="2800" b="0">
                <a:ea typeface="楷体_GB2312" pitchFamily="49" charset="-122"/>
                <a:sym typeface="+mn-lt"/>
              </a:rPr>
              <a:t>的指针</a:t>
            </a:r>
            <a:r>
              <a:rPr lang="en-US" altLang="zh-CN" sz="2800" b="0">
                <a:solidFill>
                  <a:srgbClr val="FF0000"/>
                </a:solidFill>
                <a:ea typeface="楷体_GB2312" pitchFamily="49" charset="-122"/>
                <a:sym typeface="+mn-lt"/>
              </a:rPr>
              <a:t>i</a:t>
            </a:r>
            <a:r>
              <a:rPr lang="zh-CN" altLang="en-US" sz="2800" b="0">
                <a:solidFill>
                  <a:srgbClr val="FF0000"/>
                </a:solidFill>
                <a:ea typeface="楷体_GB2312" pitchFamily="49" charset="-122"/>
                <a:sym typeface="+mn-lt"/>
              </a:rPr>
              <a:t>不必回溯</a:t>
            </a:r>
            <a:r>
              <a:rPr lang="zh-CN" altLang="en-US" sz="2800" b="0">
                <a:ea typeface="楷体_GB2312" pitchFamily="49" charset="-122"/>
                <a:sym typeface="+mn-lt"/>
              </a:rPr>
              <a:t>！可提速到</a:t>
            </a:r>
            <a:r>
              <a:rPr lang="en-US" altLang="zh-CN" sz="2800" b="0">
                <a:solidFill>
                  <a:srgbClr val="FF0000"/>
                </a:solidFill>
                <a:ea typeface="楷体_GB2312" pitchFamily="49" charset="-122"/>
                <a:sym typeface="+mn-lt"/>
              </a:rPr>
              <a:t>O(n+m)</a:t>
            </a:r>
            <a:r>
              <a:rPr lang="zh-CN" altLang="en-US" sz="2800" b="0">
                <a:ea typeface="楷体_GB2312" pitchFamily="49" charset="-122"/>
                <a:sym typeface="+mn-lt"/>
              </a:rPr>
              <a:t>！</a:t>
            </a:r>
          </a:p>
        </p:txBody>
      </p:sp>
      <p:grpSp>
        <p:nvGrpSpPr>
          <p:cNvPr id="2" name="Group 5">
            <a:extLst>
              <a:ext uri="{FF2B5EF4-FFF2-40B4-BE49-F238E27FC236}">
                <a16:creationId xmlns:a16="http://schemas.microsoft.com/office/drawing/2014/main" id="{24409CD6-0110-894B-96A0-B467E58AF570}"/>
              </a:ext>
            </a:extLst>
          </p:cNvPr>
          <p:cNvGrpSpPr>
            <a:grpSpLocks/>
          </p:cNvGrpSpPr>
          <p:nvPr/>
        </p:nvGrpSpPr>
        <p:grpSpPr bwMode="auto">
          <a:xfrm>
            <a:off x="2600325" y="3052763"/>
            <a:ext cx="4419600" cy="1219200"/>
            <a:chOff x="1632" y="1200"/>
            <a:chExt cx="2784" cy="768"/>
          </a:xfrm>
        </p:grpSpPr>
        <p:sp>
          <p:nvSpPr>
            <p:cNvPr id="29700" name="Line 6">
              <a:extLst>
                <a:ext uri="{FF2B5EF4-FFF2-40B4-BE49-F238E27FC236}">
                  <a16:creationId xmlns:a16="http://schemas.microsoft.com/office/drawing/2014/main" id="{470A56C6-EABD-4912-BB1D-F4641C135A73}"/>
                </a:ext>
              </a:extLst>
            </p:cNvPr>
            <p:cNvSpPr>
              <a:spLocks noChangeShapeType="1"/>
            </p:cNvSpPr>
            <p:nvPr/>
          </p:nvSpPr>
          <p:spPr bwMode="auto">
            <a:xfrm flipV="1">
              <a:off x="4416" y="120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01" name="Line 7">
              <a:extLst>
                <a:ext uri="{FF2B5EF4-FFF2-40B4-BE49-F238E27FC236}">
                  <a16:creationId xmlns:a16="http://schemas.microsoft.com/office/drawing/2014/main" id="{A9903E13-45B4-4F10-AC29-A2053F9BE506}"/>
                </a:ext>
              </a:extLst>
            </p:cNvPr>
            <p:cNvSpPr>
              <a:spLocks noChangeShapeType="1"/>
            </p:cNvSpPr>
            <p:nvPr/>
          </p:nvSpPr>
          <p:spPr bwMode="auto">
            <a:xfrm flipH="1">
              <a:off x="1632" y="1200"/>
              <a:ext cx="2784"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793" name="Rectangle 9">
            <a:extLst>
              <a:ext uri="{FF2B5EF4-FFF2-40B4-BE49-F238E27FC236}">
                <a16:creationId xmlns:a16="http://schemas.microsoft.com/office/drawing/2014/main" id="{925326BF-57EA-4D38-B7B8-BE869EDB2D25}"/>
              </a:ext>
            </a:extLst>
          </p:cNvPr>
          <p:cNvSpPr>
            <a:spLocks noChangeArrowheads="1"/>
          </p:cNvSpPr>
          <p:nvPr/>
        </p:nvSpPr>
        <p:spPr bwMode="auto">
          <a:xfrm>
            <a:off x="161925" y="3128963"/>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 b a b c a b c a c b a b’</a:t>
            </a:r>
          </a:p>
        </p:txBody>
      </p:sp>
      <p:sp>
        <p:nvSpPr>
          <p:cNvPr id="758794" name="Rectangle 10">
            <a:extLst>
              <a:ext uri="{FF2B5EF4-FFF2-40B4-BE49-F238E27FC236}">
                <a16:creationId xmlns:a16="http://schemas.microsoft.com/office/drawing/2014/main" id="{0383A8E5-4B9E-4B6B-99ED-CE2324900848}"/>
              </a:ext>
            </a:extLst>
          </p:cNvPr>
          <p:cNvSpPr>
            <a:spLocks noChangeArrowheads="1"/>
          </p:cNvSpPr>
          <p:nvPr/>
        </p:nvSpPr>
        <p:spPr bwMode="auto">
          <a:xfrm>
            <a:off x="158750" y="3509963"/>
            <a:ext cx="2160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dirty="0">
                <a:latin typeface="+mn-lt"/>
                <a:ea typeface="+mn-ea"/>
                <a:cs typeface="+mn-ea"/>
                <a:sym typeface="+mn-lt"/>
              </a:rPr>
              <a:t>T=‘a b c a c’</a:t>
            </a:r>
          </a:p>
        </p:txBody>
      </p:sp>
      <p:sp>
        <p:nvSpPr>
          <p:cNvPr id="758795" name="Rectangle 11">
            <a:extLst>
              <a:ext uri="{FF2B5EF4-FFF2-40B4-BE49-F238E27FC236}">
                <a16:creationId xmlns:a16="http://schemas.microsoft.com/office/drawing/2014/main" id="{F57DB697-03CB-449F-B488-AB44F15C2A9E}"/>
              </a:ext>
            </a:extLst>
          </p:cNvPr>
          <p:cNvSpPr>
            <a:spLocks noChangeArrowheads="1"/>
          </p:cNvSpPr>
          <p:nvPr/>
        </p:nvSpPr>
        <p:spPr bwMode="auto">
          <a:xfrm>
            <a:off x="4733925" y="3128963"/>
            <a:ext cx="4306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t>
            </a:r>
            <a:r>
              <a:rPr lang="en-US" altLang="zh-CN" sz="2800">
                <a:solidFill>
                  <a:schemeClr val="accent2"/>
                </a:solidFill>
                <a:latin typeface="+mn-lt"/>
                <a:ea typeface="+mn-ea"/>
                <a:cs typeface="+mn-ea"/>
                <a:sym typeface="+mn-lt"/>
              </a:rPr>
              <a:t>a b</a:t>
            </a: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a b c a</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b</a:t>
            </a:r>
            <a:r>
              <a:rPr lang="en-US" altLang="zh-CN" sz="2800">
                <a:latin typeface="+mn-lt"/>
                <a:ea typeface="+mn-ea"/>
                <a:cs typeface="+mn-ea"/>
                <a:sym typeface="+mn-lt"/>
              </a:rPr>
              <a:t> c a c b a b’</a:t>
            </a:r>
          </a:p>
        </p:txBody>
      </p:sp>
      <p:sp>
        <p:nvSpPr>
          <p:cNvPr id="758796" name="Rectangle 12">
            <a:extLst>
              <a:ext uri="{FF2B5EF4-FFF2-40B4-BE49-F238E27FC236}">
                <a16:creationId xmlns:a16="http://schemas.microsoft.com/office/drawing/2014/main" id="{ADD4BC67-A68E-4804-AEBC-33F7ED7B1D9E}"/>
              </a:ext>
            </a:extLst>
          </p:cNvPr>
          <p:cNvSpPr>
            <a:spLocks noChangeArrowheads="1"/>
          </p:cNvSpPr>
          <p:nvPr/>
        </p:nvSpPr>
        <p:spPr bwMode="auto">
          <a:xfrm>
            <a:off x="5343525" y="3509963"/>
            <a:ext cx="2159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T=‘</a:t>
            </a:r>
            <a:r>
              <a:rPr lang="en-US" altLang="zh-CN" sz="2800">
                <a:solidFill>
                  <a:srgbClr val="66FF33"/>
                </a:solidFill>
                <a:latin typeface="+mn-lt"/>
                <a:ea typeface="+mn-ea"/>
                <a:cs typeface="+mn-ea"/>
                <a:sym typeface="+mn-lt"/>
              </a:rPr>
              <a:t>a b c a</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c</a:t>
            </a:r>
            <a:r>
              <a:rPr lang="en-US" altLang="zh-CN" sz="2800">
                <a:latin typeface="+mn-lt"/>
                <a:ea typeface="+mn-ea"/>
                <a:cs typeface="+mn-ea"/>
                <a:sym typeface="+mn-lt"/>
              </a:rPr>
              <a:t>’</a:t>
            </a:r>
          </a:p>
        </p:txBody>
      </p:sp>
      <p:sp>
        <p:nvSpPr>
          <p:cNvPr id="758797" name="Rectangle 13">
            <a:extLst>
              <a:ext uri="{FF2B5EF4-FFF2-40B4-BE49-F238E27FC236}">
                <a16:creationId xmlns:a16="http://schemas.microsoft.com/office/drawing/2014/main" id="{8B1C1E32-F9D3-40BB-AB7A-9DBDE9287E33}"/>
              </a:ext>
            </a:extLst>
          </p:cNvPr>
          <p:cNvSpPr>
            <a:spLocks noChangeArrowheads="1"/>
          </p:cNvSpPr>
          <p:nvPr/>
        </p:nvSpPr>
        <p:spPr bwMode="auto">
          <a:xfrm>
            <a:off x="161925" y="4195763"/>
            <a:ext cx="457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S=‘</a:t>
            </a:r>
            <a:r>
              <a:rPr lang="en-US" altLang="zh-CN" sz="2800">
                <a:solidFill>
                  <a:schemeClr val="accent2"/>
                </a:solidFill>
                <a:latin typeface="+mn-lt"/>
                <a:ea typeface="+mn-ea"/>
                <a:cs typeface="+mn-ea"/>
                <a:sym typeface="+mn-lt"/>
              </a:rPr>
              <a:t>a b</a:t>
            </a:r>
            <a:r>
              <a:rPr lang="en-US" altLang="zh-CN" sz="2800">
                <a:latin typeface="+mn-lt"/>
                <a:ea typeface="+mn-ea"/>
                <a:cs typeface="+mn-ea"/>
                <a:sym typeface="+mn-lt"/>
              </a:rPr>
              <a:t> </a:t>
            </a:r>
            <a:r>
              <a:rPr lang="en-US" altLang="zh-CN" sz="2800">
                <a:solidFill>
                  <a:schemeClr val="accent2"/>
                </a:solidFill>
                <a:latin typeface="+mn-lt"/>
                <a:ea typeface="+mn-ea"/>
                <a:cs typeface="+mn-ea"/>
                <a:sym typeface="+mn-lt"/>
              </a:rPr>
              <a:t>a b c a</a:t>
            </a:r>
            <a:r>
              <a:rPr lang="en-US" altLang="zh-CN" sz="2800">
                <a:solidFill>
                  <a:srgbClr val="66FF33"/>
                </a:solidFill>
                <a:latin typeface="+mn-lt"/>
                <a:ea typeface="+mn-ea"/>
                <a:cs typeface="+mn-ea"/>
                <a:sym typeface="+mn-lt"/>
              </a:rPr>
              <a:t> b c a c</a:t>
            </a:r>
            <a:r>
              <a:rPr lang="en-US" altLang="zh-CN" sz="2800">
                <a:latin typeface="+mn-lt"/>
                <a:ea typeface="+mn-ea"/>
                <a:cs typeface="+mn-ea"/>
                <a:sym typeface="+mn-lt"/>
              </a:rPr>
              <a:t> b a b’</a:t>
            </a:r>
          </a:p>
        </p:txBody>
      </p:sp>
      <p:sp>
        <p:nvSpPr>
          <p:cNvPr id="758798" name="Rectangle 14">
            <a:extLst>
              <a:ext uri="{FF2B5EF4-FFF2-40B4-BE49-F238E27FC236}">
                <a16:creationId xmlns:a16="http://schemas.microsoft.com/office/drawing/2014/main" id="{6CB2657A-7BFF-498E-B52F-BFFE9326A4B5}"/>
              </a:ext>
            </a:extLst>
          </p:cNvPr>
          <p:cNvSpPr>
            <a:spLocks noChangeArrowheads="1"/>
          </p:cNvSpPr>
          <p:nvPr/>
        </p:nvSpPr>
        <p:spPr bwMode="auto">
          <a:xfrm>
            <a:off x="1533525" y="4576763"/>
            <a:ext cx="21590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T=‘</a:t>
            </a:r>
            <a:r>
              <a:rPr lang="en-US" altLang="zh-CN" sz="2800">
                <a:solidFill>
                  <a:schemeClr val="accent2"/>
                </a:solidFill>
                <a:latin typeface="+mn-lt"/>
                <a:ea typeface="+mn-ea"/>
                <a:cs typeface="+mn-ea"/>
                <a:sym typeface="+mn-lt"/>
              </a:rPr>
              <a:t>a</a:t>
            </a:r>
            <a:r>
              <a:rPr lang="en-US" altLang="zh-CN" sz="2800">
                <a:solidFill>
                  <a:srgbClr val="66FF33"/>
                </a:solidFill>
                <a:latin typeface="+mn-lt"/>
                <a:ea typeface="+mn-ea"/>
                <a:cs typeface="+mn-ea"/>
                <a:sym typeface="+mn-lt"/>
              </a:rPr>
              <a:t> b c a c</a:t>
            </a:r>
            <a:r>
              <a:rPr lang="en-US" altLang="zh-CN" sz="2800">
                <a:latin typeface="+mn-lt"/>
                <a:ea typeface="+mn-ea"/>
                <a:cs typeface="+mn-ea"/>
                <a:sym typeface="+mn-lt"/>
              </a:rPr>
              <a:t>’</a:t>
            </a:r>
          </a:p>
        </p:txBody>
      </p:sp>
      <p:grpSp>
        <p:nvGrpSpPr>
          <p:cNvPr id="3" name="Group 17">
            <a:extLst>
              <a:ext uri="{FF2B5EF4-FFF2-40B4-BE49-F238E27FC236}">
                <a16:creationId xmlns:a16="http://schemas.microsoft.com/office/drawing/2014/main" id="{5E9E0AC5-1B22-5145-BA46-01950DD4F38A}"/>
              </a:ext>
            </a:extLst>
          </p:cNvPr>
          <p:cNvGrpSpPr>
            <a:grpSpLocks/>
          </p:cNvGrpSpPr>
          <p:nvPr/>
        </p:nvGrpSpPr>
        <p:grpSpPr bwMode="auto">
          <a:xfrm>
            <a:off x="5876925" y="2824163"/>
            <a:ext cx="228600" cy="533400"/>
            <a:chOff x="5184" y="2496"/>
            <a:chExt cx="144" cy="336"/>
          </a:xfrm>
        </p:grpSpPr>
        <p:sp>
          <p:nvSpPr>
            <p:cNvPr id="29709" name="Rectangle 18">
              <a:extLst>
                <a:ext uri="{FF2B5EF4-FFF2-40B4-BE49-F238E27FC236}">
                  <a16:creationId xmlns:a16="http://schemas.microsoft.com/office/drawing/2014/main" id="{E9CBF427-6B7F-407F-8FED-23E7EAB229CD}"/>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0" name="Line 19">
              <a:extLst>
                <a:ext uri="{FF2B5EF4-FFF2-40B4-BE49-F238E27FC236}">
                  <a16:creationId xmlns:a16="http://schemas.microsoft.com/office/drawing/2014/main" id="{CFF295E3-9199-4EFD-8D26-634EE39F25C0}"/>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20">
            <a:extLst>
              <a:ext uri="{FF2B5EF4-FFF2-40B4-BE49-F238E27FC236}">
                <a16:creationId xmlns:a16="http://schemas.microsoft.com/office/drawing/2014/main" id="{CE0CD5E6-59E4-9C48-9F33-7CE7900502F7}"/>
              </a:ext>
            </a:extLst>
          </p:cNvPr>
          <p:cNvGrpSpPr>
            <a:grpSpLocks/>
          </p:cNvGrpSpPr>
          <p:nvPr/>
        </p:nvGrpSpPr>
        <p:grpSpPr bwMode="auto">
          <a:xfrm>
            <a:off x="695325" y="2747963"/>
            <a:ext cx="228600" cy="533400"/>
            <a:chOff x="5184" y="2496"/>
            <a:chExt cx="144" cy="336"/>
          </a:xfrm>
        </p:grpSpPr>
        <p:sp>
          <p:nvSpPr>
            <p:cNvPr id="29712" name="Rectangle 21">
              <a:extLst>
                <a:ext uri="{FF2B5EF4-FFF2-40B4-BE49-F238E27FC236}">
                  <a16:creationId xmlns:a16="http://schemas.microsoft.com/office/drawing/2014/main" id="{9CCE2B2D-2FA7-40EA-BA06-CF9B5FEA9A0C}"/>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3" name="Line 22">
              <a:extLst>
                <a:ext uri="{FF2B5EF4-FFF2-40B4-BE49-F238E27FC236}">
                  <a16:creationId xmlns:a16="http://schemas.microsoft.com/office/drawing/2014/main" id="{87AC5719-2CD5-489E-8BC2-8358B1D47B23}"/>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23">
            <a:extLst>
              <a:ext uri="{FF2B5EF4-FFF2-40B4-BE49-F238E27FC236}">
                <a16:creationId xmlns:a16="http://schemas.microsoft.com/office/drawing/2014/main" id="{42699A1E-7B0F-4F43-A5EE-E67FDCC40187}"/>
              </a:ext>
            </a:extLst>
          </p:cNvPr>
          <p:cNvGrpSpPr>
            <a:grpSpLocks/>
          </p:cNvGrpSpPr>
          <p:nvPr/>
        </p:nvGrpSpPr>
        <p:grpSpPr bwMode="auto">
          <a:xfrm>
            <a:off x="2371725" y="3814763"/>
            <a:ext cx="228600" cy="533400"/>
            <a:chOff x="5184" y="2496"/>
            <a:chExt cx="144" cy="336"/>
          </a:xfrm>
        </p:grpSpPr>
        <p:sp>
          <p:nvSpPr>
            <p:cNvPr id="29715" name="Rectangle 24">
              <a:extLst>
                <a:ext uri="{FF2B5EF4-FFF2-40B4-BE49-F238E27FC236}">
                  <a16:creationId xmlns:a16="http://schemas.microsoft.com/office/drawing/2014/main" id="{30DAE51B-97F8-4031-8458-D232CC1C7671}"/>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i</a:t>
              </a:r>
            </a:p>
          </p:txBody>
        </p:sp>
        <p:sp>
          <p:nvSpPr>
            <p:cNvPr id="29716" name="Line 25">
              <a:extLst>
                <a:ext uri="{FF2B5EF4-FFF2-40B4-BE49-F238E27FC236}">
                  <a16:creationId xmlns:a16="http://schemas.microsoft.com/office/drawing/2014/main" id="{728E92AF-207A-48FF-9749-27F892F80A3B}"/>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26">
            <a:extLst>
              <a:ext uri="{FF2B5EF4-FFF2-40B4-BE49-F238E27FC236}">
                <a16:creationId xmlns:a16="http://schemas.microsoft.com/office/drawing/2014/main" id="{9F1B92CF-06C3-B24F-92D0-4EAACECD26A0}"/>
              </a:ext>
            </a:extLst>
          </p:cNvPr>
          <p:cNvGrpSpPr>
            <a:grpSpLocks/>
          </p:cNvGrpSpPr>
          <p:nvPr/>
        </p:nvGrpSpPr>
        <p:grpSpPr bwMode="auto">
          <a:xfrm>
            <a:off x="2295525" y="5033963"/>
            <a:ext cx="244475" cy="520700"/>
            <a:chOff x="3600" y="2448"/>
            <a:chExt cx="154" cy="328"/>
          </a:xfrm>
        </p:grpSpPr>
        <p:sp>
          <p:nvSpPr>
            <p:cNvPr id="29718" name="Rectangle 27">
              <a:extLst>
                <a:ext uri="{FF2B5EF4-FFF2-40B4-BE49-F238E27FC236}">
                  <a16:creationId xmlns:a16="http://schemas.microsoft.com/office/drawing/2014/main" id="{43952C43-772A-40B3-BA53-99AB933B457F}"/>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19" name="Line 28">
              <a:extLst>
                <a:ext uri="{FF2B5EF4-FFF2-40B4-BE49-F238E27FC236}">
                  <a16:creationId xmlns:a16="http://schemas.microsoft.com/office/drawing/2014/main" id="{C9231E7D-B248-452E-BBDA-A60347173E29}"/>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29">
            <a:extLst>
              <a:ext uri="{FF2B5EF4-FFF2-40B4-BE49-F238E27FC236}">
                <a16:creationId xmlns:a16="http://schemas.microsoft.com/office/drawing/2014/main" id="{B25B5830-2117-8044-9978-C00A3B9A1B7B}"/>
              </a:ext>
            </a:extLst>
          </p:cNvPr>
          <p:cNvGrpSpPr>
            <a:grpSpLocks/>
          </p:cNvGrpSpPr>
          <p:nvPr/>
        </p:nvGrpSpPr>
        <p:grpSpPr bwMode="auto">
          <a:xfrm>
            <a:off x="5876925" y="3903663"/>
            <a:ext cx="244475" cy="520700"/>
            <a:chOff x="3600" y="2448"/>
            <a:chExt cx="154" cy="328"/>
          </a:xfrm>
        </p:grpSpPr>
        <p:sp>
          <p:nvSpPr>
            <p:cNvPr id="29721" name="Rectangle 30">
              <a:extLst>
                <a:ext uri="{FF2B5EF4-FFF2-40B4-BE49-F238E27FC236}">
                  <a16:creationId xmlns:a16="http://schemas.microsoft.com/office/drawing/2014/main" id="{D46CC999-48F7-4B89-BE3F-38E257CABAFA}"/>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22" name="Line 31">
              <a:extLst>
                <a:ext uri="{FF2B5EF4-FFF2-40B4-BE49-F238E27FC236}">
                  <a16:creationId xmlns:a16="http://schemas.microsoft.com/office/drawing/2014/main" id="{BD8F8475-6696-45A3-9ED8-C9DEFB9617C3}"/>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58816" name="Rectangle 32">
            <a:extLst>
              <a:ext uri="{FF2B5EF4-FFF2-40B4-BE49-F238E27FC236}">
                <a16:creationId xmlns:a16="http://schemas.microsoft.com/office/drawing/2014/main" id="{0241E348-7AFC-443A-A5CC-2C592EC7C4B4}"/>
              </a:ext>
            </a:extLst>
          </p:cNvPr>
          <p:cNvSpPr>
            <a:spLocks noChangeArrowheads="1"/>
          </p:cNvSpPr>
          <p:nvPr/>
        </p:nvSpPr>
        <p:spPr bwMode="auto">
          <a:xfrm>
            <a:off x="604838" y="3128963"/>
            <a:ext cx="10048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a</a:t>
            </a:r>
            <a:r>
              <a:rPr lang="en-US" altLang="zh-CN" sz="2800">
                <a:latin typeface="+mn-lt"/>
                <a:ea typeface="+mn-ea"/>
                <a:cs typeface="+mn-ea"/>
                <a:sym typeface="+mn-lt"/>
              </a:rPr>
              <a:t> </a:t>
            </a:r>
            <a:r>
              <a:rPr lang="en-US" altLang="zh-CN" sz="2800">
                <a:solidFill>
                  <a:srgbClr val="66FF33"/>
                </a:solidFill>
                <a:latin typeface="+mn-lt"/>
                <a:ea typeface="+mn-ea"/>
                <a:cs typeface="+mn-ea"/>
                <a:sym typeface="+mn-lt"/>
              </a:rPr>
              <a:t>b</a:t>
            </a:r>
            <a:r>
              <a:rPr lang="en-US" altLang="zh-CN" sz="2800">
                <a:latin typeface="+mn-lt"/>
                <a:ea typeface="+mn-ea"/>
                <a:cs typeface="+mn-ea"/>
                <a:sym typeface="+mn-lt"/>
              </a:rPr>
              <a:t> </a:t>
            </a:r>
            <a:r>
              <a:rPr lang="en-US" altLang="zh-CN" sz="2800">
                <a:solidFill>
                  <a:schemeClr val="accent1"/>
                </a:solidFill>
                <a:latin typeface="+mn-lt"/>
                <a:ea typeface="+mn-ea"/>
                <a:cs typeface="+mn-ea"/>
                <a:sym typeface="+mn-lt"/>
              </a:rPr>
              <a:t>a</a:t>
            </a:r>
          </a:p>
        </p:txBody>
      </p:sp>
      <p:sp>
        <p:nvSpPr>
          <p:cNvPr id="758817" name="Rectangle 33">
            <a:extLst>
              <a:ext uri="{FF2B5EF4-FFF2-40B4-BE49-F238E27FC236}">
                <a16:creationId xmlns:a16="http://schemas.microsoft.com/office/drawing/2014/main" id="{2F725D0E-3B5A-4290-B364-FB27B6A00B24}"/>
              </a:ext>
            </a:extLst>
          </p:cNvPr>
          <p:cNvSpPr>
            <a:spLocks noChangeArrowheads="1"/>
          </p:cNvSpPr>
          <p:nvPr/>
        </p:nvSpPr>
        <p:spPr bwMode="auto">
          <a:xfrm>
            <a:off x="714375" y="3509963"/>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dirty="0">
                <a:solidFill>
                  <a:srgbClr val="66FF33"/>
                </a:solidFill>
                <a:latin typeface="+mn-lt"/>
                <a:ea typeface="+mn-ea"/>
                <a:cs typeface="+mn-ea"/>
                <a:sym typeface="+mn-lt"/>
              </a:rPr>
              <a:t>a</a:t>
            </a:r>
            <a:r>
              <a:rPr lang="en-US" altLang="zh-CN" sz="2800" dirty="0">
                <a:latin typeface="+mn-lt"/>
                <a:ea typeface="+mn-ea"/>
                <a:cs typeface="+mn-ea"/>
                <a:sym typeface="+mn-lt"/>
              </a:rPr>
              <a:t> </a:t>
            </a:r>
            <a:r>
              <a:rPr lang="en-US" altLang="zh-CN" sz="2800" dirty="0">
                <a:solidFill>
                  <a:srgbClr val="66FF33"/>
                </a:solidFill>
                <a:latin typeface="+mn-lt"/>
                <a:ea typeface="+mn-ea"/>
                <a:cs typeface="+mn-ea"/>
                <a:sym typeface="+mn-lt"/>
              </a:rPr>
              <a:t>b</a:t>
            </a:r>
            <a:r>
              <a:rPr lang="en-US" altLang="zh-CN" sz="2800" dirty="0">
                <a:latin typeface="+mn-lt"/>
                <a:ea typeface="+mn-ea"/>
                <a:cs typeface="+mn-ea"/>
                <a:sym typeface="+mn-lt"/>
              </a:rPr>
              <a:t> </a:t>
            </a:r>
            <a:r>
              <a:rPr lang="en-US" altLang="zh-CN" sz="2800" dirty="0">
                <a:solidFill>
                  <a:schemeClr val="accent1"/>
                </a:solidFill>
                <a:latin typeface="+mn-lt"/>
                <a:ea typeface="+mn-ea"/>
                <a:cs typeface="+mn-ea"/>
                <a:sym typeface="+mn-lt"/>
              </a:rPr>
              <a:t>c</a:t>
            </a:r>
          </a:p>
        </p:txBody>
      </p:sp>
      <p:grpSp>
        <p:nvGrpSpPr>
          <p:cNvPr id="8" name="Group 34">
            <a:extLst>
              <a:ext uri="{FF2B5EF4-FFF2-40B4-BE49-F238E27FC236}">
                <a16:creationId xmlns:a16="http://schemas.microsoft.com/office/drawing/2014/main" id="{C2B4955A-9E28-9D46-8776-CC05E2FA0E5F}"/>
              </a:ext>
            </a:extLst>
          </p:cNvPr>
          <p:cNvGrpSpPr>
            <a:grpSpLocks/>
          </p:cNvGrpSpPr>
          <p:nvPr/>
        </p:nvGrpSpPr>
        <p:grpSpPr bwMode="auto">
          <a:xfrm>
            <a:off x="1381125" y="2976563"/>
            <a:ext cx="4572000" cy="304800"/>
            <a:chOff x="864" y="1152"/>
            <a:chExt cx="2880" cy="192"/>
          </a:xfrm>
        </p:grpSpPr>
        <p:sp>
          <p:nvSpPr>
            <p:cNvPr id="29726" name="Line 35">
              <a:extLst>
                <a:ext uri="{FF2B5EF4-FFF2-40B4-BE49-F238E27FC236}">
                  <a16:creationId xmlns:a16="http://schemas.microsoft.com/office/drawing/2014/main" id="{0B6EF28D-F688-4506-AC19-021A95C8260D}"/>
                </a:ext>
              </a:extLst>
            </p:cNvPr>
            <p:cNvSpPr>
              <a:spLocks noChangeShapeType="1"/>
            </p:cNvSpPr>
            <p:nvPr/>
          </p:nvSpPr>
          <p:spPr bwMode="auto">
            <a:xfrm flipV="1">
              <a:off x="864" y="1152"/>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27" name="Line 36">
              <a:extLst>
                <a:ext uri="{FF2B5EF4-FFF2-40B4-BE49-F238E27FC236}">
                  <a16:creationId xmlns:a16="http://schemas.microsoft.com/office/drawing/2014/main" id="{13579D6A-F374-44AC-BE3A-DAF3DD18B82D}"/>
                </a:ext>
              </a:extLst>
            </p:cNvPr>
            <p:cNvSpPr>
              <a:spLocks noChangeShapeType="1"/>
            </p:cNvSpPr>
            <p:nvPr/>
          </p:nvSpPr>
          <p:spPr bwMode="auto">
            <a:xfrm>
              <a:off x="864" y="1152"/>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28" name="Line 37">
              <a:extLst>
                <a:ext uri="{FF2B5EF4-FFF2-40B4-BE49-F238E27FC236}">
                  <a16:creationId xmlns:a16="http://schemas.microsoft.com/office/drawing/2014/main" id="{FAB12A27-5BB0-4EB6-9D83-85F0FAFCCFEC}"/>
                </a:ext>
              </a:extLst>
            </p:cNvPr>
            <p:cNvSpPr>
              <a:spLocks noChangeShapeType="1"/>
            </p:cNvSpPr>
            <p:nvPr/>
          </p:nvSpPr>
          <p:spPr bwMode="auto">
            <a:xfrm>
              <a:off x="3744" y="115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38">
            <a:extLst>
              <a:ext uri="{FF2B5EF4-FFF2-40B4-BE49-F238E27FC236}">
                <a16:creationId xmlns:a16="http://schemas.microsoft.com/office/drawing/2014/main" id="{83C6423B-13F8-BE4A-8CAB-813DFEF6FC2A}"/>
              </a:ext>
            </a:extLst>
          </p:cNvPr>
          <p:cNvGrpSpPr>
            <a:grpSpLocks/>
          </p:cNvGrpSpPr>
          <p:nvPr/>
        </p:nvGrpSpPr>
        <p:grpSpPr bwMode="auto">
          <a:xfrm>
            <a:off x="2219325" y="4500563"/>
            <a:ext cx="6019800" cy="381000"/>
            <a:chOff x="1392" y="2112"/>
            <a:chExt cx="3792" cy="240"/>
          </a:xfrm>
        </p:grpSpPr>
        <p:sp>
          <p:nvSpPr>
            <p:cNvPr id="29730" name="Line 39">
              <a:extLst>
                <a:ext uri="{FF2B5EF4-FFF2-40B4-BE49-F238E27FC236}">
                  <a16:creationId xmlns:a16="http://schemas.microsoft.com/office/drawing/2014/main" id="{66B5D86D-69E2-4C32-97C9-75E2086EE58F}"/>
                </a:ext>
              </a:extLst>
            </p:cNvPr>
            <p:cNvSpPr>
              <a:spLocks noChangeShapeType="1"/>
            </p:cNvSpPr>
            <p:nvPr/>
          </p:nvSpPr>
          <p:spPr bwMode="auto">
            <a:xfrm flipV="1">
              <a:off x="5184" y="2256"/>
              <a:ext cx="0" cy="96"/>
            </a:xfrm>
            <a:prstGeom prst="line">
              <a:avLst/>
            </a:prstGeom>
            <a:noFill/>
            <a:ln w="9525">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31" name="Line 40">
              <a:extLst>
                <a:ext uri="{FF2B5EF4-FFF2-40B4-BE49-F238E27FC236}">
                  <a16:creationId xmlns:a16="http://schemas.microsoft.com/office/drawing/2014/main" id="{6832ACEC-A475-423D-8598-514109B2AA97}"/>
                </a:ext>
              </a:extLst>
            </p:cNvPr>
            <p:cNvSpPr>
              <a:spLocks noChangeShapeType="1"/>
            </p:cNvSpPr>
            <p:nvPr/>
          </p:nvSpPr>
          <p:spPr bwMode="auto">
            <a:xfrm flipH="1">
              <a:off x="1392" y="2256"/>
              <a:ext cx="3792"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9732" name="Line 41">
              <a:extLst>
                <a:ext uri="{FF2B5EF4-FFF2-40B4-BE49-F238E27FC236}">
                  <a16:creationId xmlns:a16="http://schemas.microsoft.com/office/drawing/2014/main" id="{42B7817B-F5D4-4F67-B3AA-28D252CE00AD}"/>
                </a:ext>
              </a:extLst>
            </p:cNvPr>
            <p:cNvSpPr>
              <a:spLocks noChangeShapeType="1"/>
            </p:cNvSpPr>
            <p:nvPr/>
          </p:nvSpPr>
          <p:spPr bwMode="auto">
            <a:xfrm flipV="1">
              <a:off x="1392" y="2112"/>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43">
            <a:extLst>
              <a:ext uri="{FF2B5EF4-FFF2-40B4-BE49-F238E27FC236}">
                <a16:creationId xmlns:a16="http://schemas.microsoft.com/office/drawing/2014/main" id="{FFF4DFA7-BDE6-8246-9826-9A8EFAAD3B65}"/>
              </a:ext>
            </a:extLst>
          </p:cNvPr>
          <p:cNvGrpSpPr>
            <a:grpSpLocks/>
          </p:cNvGrpSpPr>
          <p:nvPr/>
        </p:nvGrpSpPr>
        <p:grpSpPr bwMode="auto">
          <a:xfrm>
            <a:off x="722313" y="3890963"/>
            <a:ext cx="244475" cy="520700"/>
            <a:chOff x="3600" y="2448"/>
            <a:chExt cx="154" cy="328"/>
          </a:xfrm>
        </p:grpSpPr>
        <p:sp>
          <p:nvSpPr>
            <p:cNvPr id="29734" name="Rectangle 44">
              <a:extLst>
                <a:ext uri="{FF2B5EF4-FFF2-40B4-BE49-F238E27FC236}">
                  <a16:creationId xmlns:a16="http://schemas.microsoft.com/office/drawing/2014/main" id="{CDED8962-7103-48CA-9D1B-07AC1AD3E534}"/>
                </a:ext>
              </a:extLst>
            </p:cNvPr>
            <p:cNvSpPr>
              <a:spLocks noChangeArrowheads="1"/>
            </p:cNvSpPr>
            <p:nvPr/>
          </p:nvSpPr>
          <p:spPr bwMode="auto">
            <a:xfrm>
              <a:off x="3600" y="2545"/>
              <a:ext cx="1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accent1"/>
                  </a:solidFill>
                  <a:latin typeface="+mn-lt"/>
                  <a:ea typeface="+mn-ea"/>
                  <a:cs typeface="+mn-ea"/>
                  <a:sym typeface="+mn-lt"/>
                </a:rPr>
                <a:t>k</a:t>
              </a:r>
            </a:p>
          </p:txBody>
        </p:sp>
        <p:sp>
          <p:nvSpPr>
            <p:cNvPr id="29735" name="Line 45">
              <a:extLst>
                <a:ext uri="{FF2B5EF4-FFF2-40B4-BE49-F238E27FC236}">
                  <a16:creationId xmlns:a16="http://schemas.microsoft.com/office/drawing/2014/main" id="{621CF6B8-9485-4757-9217-B1B4F763F0A9}"/>
                </a:ext>
              </a:extLst>
            </p:cNvPr>
            <p:cNvSpPr>
              <a:spLocks noChangeShapeType="1"/>
            </p:cNvSpPr>
            <p:nvPr/>
          </p:nvSpPr>
          <p:spPr bwMode="auto">
            <a:xfrm flipV="1">
              <a:off x="3696" y="2448"/>
              <a:ext cx="0" cy="144"/>
            </a:xfrm>
            <a:prstGeom prst="line">
              <a:avLst/>
            </a:prstGeom>
            <a:noFill/>
            <a:ln w="9525">
              <a:solidFill>
                <a:schemeClr val="accent1"/>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46">
            <a:extLst>
              <a:ext uri="{FF2B5EF4-FFF2-40B4-BE49-F238E27FC236}">
                <a16:creationId xmlns:a16="http://schemas.microsoft.com/office/drawing/2014/main" id="{83090687-E670-D540-BCAD-9B2F23C2A552}"/>
              </a:ext>
            </a:extLst>
          </p:cNvPr>
          <p:cNvGrpSpPr>
            <a:grpSpLocks/>
          </p:cNvGrpSpPr>
          <p:nvPr/>
        </p:nvGrpSpPr>
        <p:grpSpPr bwMode="auto">
          <a:xfrm>
            <a:off x="3438525" y="3814763"/>
            <a:ext cx="228600" cy="533400"/>
            <a:chOff x="5184" y="2496"/>
            <a:chExt cx="144" cy="336"/>
          </a:xfrm>
        </p:grpSpPr>
        <p:sp>
          <p:nvSpPr>
            <p:cNvPr id="29737" name="Rectangle 47">
              <a:extLst>
                <a:ext uri="{FF2B5EF4-FFF2-40B4-BE49-F238E27FC236}">
                  <a16:creationId xmlns:a16="http://schemas.microsoft.com/office/drawing/2014/main" id="{86BAC384-EF19-4787-8E7F-265806B8A531}"/>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hlink"/>
                  </a:solidFill>
                  <a:latin typeface="+mn-lt"/>
                  <a:ea typeface="+mn-ea"/>
                  <a:cs typeface="+mn-ea"/>
                  <a:sym typeface="+mn-lt"/>
                </a:rPr>
                <a:t>i</a:t>
              </a:r>
            </a:p>
          </p:txBody>
        </p:sp>
        <p:sp>
          <p:nvSpPr>
            <p:cNvPr id="29738" name="Line 48">
              <a:extLst>
                <a:ext uri="{FF2B5EF4-FFF2-40B4-BE49-F238E27FC236}">
                  <a16:creationId xmlns:a16="http://schemas.microsoft.com/office/drawing/2014/main" id="{31A8DAFC-5932-4189-8B24-0A6869860CB2}"/>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49">
            <a:extLst>
              <a:ext uri="{FF2B5EF4-FFF2-40B4-BE49-F238E27FC236}">
                <a16:creationId xmlns:a16="http://schemas.microsoft.com/office/drawing/2014/main" id="{0014B933-3712-BE49-9202-E64C18DF6105}"/>
              </a:ext>
            </a:extLst>
          </p:cNvPr>
          <p:cNvGrpSpPr>
            <a:grpSpLocks/>
          </p:cNvGrpSpPr>
          <p:nvPr/>
        </p:nvGrpSpPr>
        <p:grpSpPr bwMode="auto">
          <a:xfrm>
            <a:off x="2066925" y="3814763"/>
            <a:ext cx="228600" cy="533400"/>
            <a:chOff x="5184" y="2496"/>
            <a:chExt cx="144" cy="336"/>
          </a:xfrm>
        </p:grpSpPr>
        <p:sp>
          <p:nvSpPr>
            <p:cNvPr id="29740" name="Rectangle 50">
              <a:extLst>
                <a:ext uri="{FF2B5EF4-FFF2-40B4-BE49-F238E27FC236}">
                  <a16:creationId xmlns:a16="http://schemas.microsoft.com/office/drawing/2014/main" id="{06059E5E-B11D-417D-8CC8-FC83CF5EE425}"/>
                </a:ext>
              </a:extLst>
            </p:cNvPr>
            <p:cNvSpPr>
              <a:spLocks noChangeArrowheads="1"/>
            </p:cNvSpPr>
            <p:nvPr/>
          </p:nvSpPr>
          <p:spPr bwMode="auto">
            <a:xfrm>
              <a:off x="5184" y="2496"/>
              <a:ext cx="1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1800">
                  <a:solidFill>
                    <a:schemeClr val="hlink"/>
                  </a:solidFill>
                  <a:latin typeface="+mn-lt"/>
                  <a:ea typeface="+mn-ea"/>
                  <a:cs typeface="+mn-ea"/>
                  <a:sym typeface="+mn-lt"/>
                </a:rPr>
                <a:t>i</a:t>
              </a:r>
            </a:p>
          </p:txBody>
        </p:sp>
        <p:sp>
          <p:nvSpPr>
            <p:cNvPr id="29741" name="Line 51">
              <a:extLst>
                <a:ext uri="{FF2B5EF4-FFF2-40B4-BE49-F238E27FC236}">
                  <a16:creationId xmlns:a16="http://schemas.microsoft.com/office/drawing/2014/main" id="{4F8C68EB-D04D-4D56-B0A7-E714E5C55ABA}"/>
                </a:ext>
              </a:extLst>
            </p:cNvPr>
            <p:cNvSpPr>
              <a:spLocks noChangeShapeType="1"/>
            </p:cNvSpPr>
            <p:nvPr/>
          </p:nvSpPr>
          <p:spPr bwMode="auto">
            <a:xfrm>
              <a:off x="5280" y="2688"/>
              <a:ext cx="0" cy="144"/>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43030" name="Rectangle 53">
            <a:extLst>
              <a:ext uri="{FF2B5EF4-FFF2-40B4-BE49-F238E27FC236}">
                <a16:creationId xmlns:a16="http://schemas.microsoft.com/office/drawing/2014/main" id="{F5DEA247-D877-6B42-A582-05C88A74D0FA}"/>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cxnSp>
        <p:nvCxnSpPr>
          <p:cNvPr id="43031" name="直接连接符 13">
            <a:extLst>
              <a:ext uri="{FF2B5EF4-FFF2-40B4-BE49-F238E27FC236}">
                <a16:creationId xmlns:a16="http://schemas.microsoft.com/office/drawing/2014/main" id="{36A88DD8-996E-A543-AC5E-09A803B4A087}"/>
              </a:ext>
            </a:extLst>
          </p:cNvPr>
          <p:cNvCxnSpPr>
            <a:cxnSpLocks noChangeShapeType="1"/>
          </p:cNvCxnSpPr>
          <p:nvPr/>
        </p:nvCxnSpPr>
        <p:spPr bwMode="auto">
          <a:xfrm>
            <a:off x="188913" y="2157413"/>
            <a:ext cx="8583612" cy="0"/>
          </a:xfrm>
          <a:prstGeom prst="line">
            <a:avLst/>
          </a:prstGeom>
          <a:noFill/>
          <a:ln w="9525" algn="ctr">
            <a:solidFill>
              <a:srgbClr val="4F99E2"/>
            </a:solidFill>
            <a:round/>
            <a:headEnd/>
            <a:tailEnd/>
          </a:ln>
          <a:extLst>
            <a:ext uri="{909E8E84-426E-40DD-AFC4-6F175D3DCCD1}">
              <a14:hiddenFill xmlns:a14="http://schemas.microsoft.com/office/drawing/2010/main">
                <a:noFill/>
              </a14:hiddenFill>
            </a:ext>
          </a:extLst>
        </p:spPr>
      </p:cxnSp>
      <p:cxnSp>
        <p:nvCxnSpPr>
          <p:cNvPr id="43032" name="直接连接符 49">
            <a:extLst>
              <a:ext uri="{FF2B5EF4-FFF2-40B4-BE49-F238E27FC236}">
                <a16:creationId xmlns:a16="http://schemas.microsoft.com/office/drawing/2014/main" id="{9C5ECF23-6E9E-4741-9615-D50176585BC8}"/>
              </a:ext>
            </a:extLst>
          </p:cNvPr>
          <p:cNvCxnSpPr>
            <a:cxnSpLocks noChangeShapeType="1"/>
          </p:cNvCxnSpPr>
          <p:nvPr/>
        </p:nvCxnSpPr>
        <p:spPr bwMode="auto">
          <a:xfrm>
            <a:off x="136525" y="5964238"/>
            <a:ext cx="8636000" cy="0"/>
          </a:xfrm>
          <a:prstGeom prst="line">
            <a:avLst/>
          </a:prstGeom>
          <a:noFill/>
          <a:ln w="9525" algn="ctr">
            <a:solidFill>
              <a:srgbClr val="4F99E2"/>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758793"/>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75879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
                                        </p:tgtEl>
                                        <p:attrNameLst>
                                          <p:attrName>style.visibility</p:attrName>
                                        </p:attrNameLst>
                                      </p:cBhvr>
                                      <p:to>
                                        <p:strVal val="visible"/>
                                      </p:to>
                                    </p:set>
                                  </p:childTnLst>
                                  <p:subTnLst>
                                    <p:animClr clrSpc="rgb" dir="cw">
                                      <p:cBhvr override="childStyle">
                                        <p:cTn dur="1" fill="hold" display="0" masterRel="nextClick" afterEffect="1"/>
                                        <p:tgtEl>
                                          <p:spTgt spid="4"/>
                                        </p:tgtEl>
                                        <p:attrNameLst>
                                          <p:attrName>ppt_c</p:attrName>
                                        </p:attrNameLst>
                                      </p:cBhvr>
                                      <p:to>
                                        <a:srgbClr val="FF9900"/>
                                      </p:to>
                                    </p:animClr>
                                  </p:subTnLst>
                                </p:cTn>
                              </p:par>
                            </p:childTnLst>
                          </p:cTn>
                        </p:par>
                        <p:par>
                          <p:cTn id="13" fill="hold" nodeType="afterGroup">
                            <p:stCondLst>
                              <p:cond delay="1500"/>
                            </p:stCondLst>
                            <p:childTnLst>
                              <p:par>
                                <p:cTn id="14" presetID="1" presetClass="entr" presetSubtype="0" fill="hold" nodeType="afterEffect">
                                  <p:stCondLst>
                                    <p:cond delay="0"/>
                                  </p:stCondLst>
                                  <p:childTnLst>
                                    <p:set>
                                      <p:cBhvr>
                                        <p:cTn id="15" dur="1" fill="hold">
                                          <p:stCondLst>
                                            <p:cond delay="499"/>
                                          </p:stCondLst>
                                        </p:cTn>
                                        <p:tgtEl>
                                          <p:spTgt spid="10"/>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iterate type="lt">
                                    <p:tmAbs val="75"/>
                                  </p:iterate>
                                  <p:childTnLst>
                                    <p:set>
                                      <p:cBhvr>
                                        <p:cTn id="19" dur="1" fill="hold">
                                          <p:stCondLst>
                                            <p:cond delay="74"/>
                                          </p:stCondLst>
                                        </p:cTn>
                                        <p:tgtEl>
                                          <p:spTgt spid="758816"/>
                                        </p:tgtEl>
                                        <p:attrNameLst>
                                          <p:attrName>style.visibility</p:attrName>
                                        </p:attrNameLst>
                                      </p:cBhvr>
                                      <p:to>
                                        <p:strVal val="visible"/>
                                      </p:to>
                                    </p:set>
                                  </p:childTnLst>
                                </p:cTn>
                              </p:par>
                            </p:childTnLst>
                          </p:cTn>
                        </p:par>
                        <p:par>
                          <p:cTn id="20" fill="hold" nodeType="afterGroup">
                            <p:stCondLst>
                              <p:cond delay="75"/>
                            </p:stCondLst>
                            <p:childTnLst>
                              <p:par>
                                <p:cTn id="21" presetID="1" presetClass="entr" presetSubtype="0" fill="hold" grpId="0" nodeType="afterEffect">
                                  <p:stCondLst>
                                    <p:cond delay="0"/>
                                  </p:stCondLst>
                                  <p:iterate type="lt">
                                    <p:tmAbs val="75"/>
                                  </p:iterate>
                                  <p:childTnLst>
                                    <p:set>
                                      <p:cBhvr>
                                        <p:cTn id="22" dur="1" fill="hold">
                                          <p:stCondLst>
                                            <p:cond delay="74"/>
                                          </p:stCondLst>
                                        </p:cTn>
                                        <p:tgtEl>
                                          <p:spTgt spid="75881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58795"/>
                                        </p:tgtEl>
                                        <p:attrNameLst>
                                          <p:attrName>style.visibility</p:attrName>
                                        </p:attrNameLst>
                                      </p:cBhvr>
                                      <p:to>
                                        <p:strVal val="visible"/>
                                      </p:to>
                                    </p:set>
                                  </p:childTnLst>
                                </p:cTn>
                              </p:par>
                            </p:childTnLst>
                          </p:cTn>
                        </p:par>
                        <p:par>
                          <p:cTn id="32" fill="hold" nodeType="afterGroup">
                            <p:stCondLst>
                              <p:cond delay="500"/>
                            </p:stCondLst>
                            <p:childTnLst>
                              <p:par>
                                <p:cTn id="33" presetID="1" presetClass="entr" presetSubtype="0" fill="hold" nodeType="afterEffect">
                                  <p:stCondLst>
                                    <p:cond delay="0"/>
                                  </p:stCondLst>
                                  <p:childTnLst>
                                    <p:set>
                                      <p:cBhvr>
                                        <p:cTn id="34" dur="1" fill="hold">
                                          <p:stCondLst>
                                            <p:cond delay="499"/>
                                          </p:stCondLst>
                                        </p:cTn>
                                        <p:tgtEl>
                                          <p:spTgt spid="3"/>
                                        </p:tgtEl>
                                        <p:attrNameLst>
                                          <p:attrName>style.visibility</p:attrName>
                                        </p:attrNameLst>
                                      </p:cBhvr>
                                      <p:to>
                                        <p:strVal val="visible"/>
                                      </p:to>
                                    </p:set>
                                  </p:childTnLst>
                                  <p:subTnLst>
                                    <p:animClr clrSpc="rgb" dir="cw">
                                      <p:cBhvr override="childStyle">
                                        <p:cTn dur="1" fill="hold" display="0" masterRel="nextClick" afterEffect="1"/>
                                        <p:tgtEl>
                                          <p:spTgt spid="3"/>
                                        </p:tgtEl>
                                        <p:attrNameLst>
                                          <p:attrName>ppt_c</p:attrName>
                                        </p:attrNameLst>
                                      </p:cBhvr>
                                      <p:to>
                                        <a:schemeClr val="accent1"/>
                                      </p:to>
                                    </p:animClr>
                                  </p:subTnLst>
                                </p:cTn>
                              </p:par>
                            </p:childTnLst>
                          </p:cTn>
                        </p:par>
                        <p:par>
                          <p:cTn id="35" fill="hold" nodeType="afterGroup">
                            <p:stCondLst>
                              <p:cond delay="1000"/>
                            </p:stCondLst>
                            <p:childTnLst>
                              <p:par>
                                <p:cTn id="36" presetID="1" presetClass="entr" presetSubtype="0" fill="hold" grpId="0" nodeType="afterEffect">
                                  <p:stCondLst>
                                    <p:cond delay="0"/>
                                  </p:stCondLst>
                                  <p:iterate type="lt">
                                    <p:tmAbs val="75"/>
                                  </p:iterate>
                                  <p:childTnLst>
                                    <p:set>
                                      <p:cBhvr>
                                        <p:cTn id="37" dur="1" fill="hold">
                                          <p:stCondLst>
                                            <p:cond delay="74"/>
                                          </p:stCondLst>
                                        </p:cTn>
                                        <p:tgtEl>
                                          <p:spTgt spid="758796"/>
                                        </p:tgtEl>
                                        <p:attrNameLst>
                                          <p:attrName>style.visibility</p:attrName>
                                        </p:attrNameLst>
                                      </p:cBhvr>
                                      <p:to>
                                        <p:strVal val="visible"/>
                                      </p:to>
                                    </p:set>
                                  </p:childTnLst>
                                </p:cTn>
                              </p:par>
                            </p:childTnLst>
                          </p:cTn>
                        </p:par>
                        <p:par>
                          <p:cTn id="38" fill="hold" nodeType="afterGroup">
                            <p:stCondLst>
                              <p:cond delay="1076"/>
                            </p:stCondLst>
                            <p:childTnLst>
                              <p:par>
                                <p:cTn id="39" presetID="1" presetClass="entr" presetSubtype="0" fill="hold" nodeType="afterEffect">
                                  <p:stCondLst>
                                    <p:cond delay="0"/>
                                  </p:stCondLst>
                                  <p:childTnLst>
                                    <p:set>
                                      <p:cBhvr>
                                        <p:cTn id="40" dur="1" fill="hold">
                                          <p:stCondLst>
                                            <p:cond delay="499"/>
                                          </p:stCondLst>
                                        </p:cTn>
                                        <p:tgtEl>
                                          <p:spTgt spid="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2"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right)">
                                      <p:cBhvr>
                                        <p:cTn id="45" dur="500"/>
                                        <p:tgtEl>
                                          <p:spTgt spid="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758797"/>
                                        </p:tgtEl>
                                        <p:attrNameLst>
                                          <p:attrName>style.visibility</p:attrName>
                                        </p:attrNameLst>
                                      </p:cBhvr>
                                      <p:to>
                                        <p:strVal val="visible"/>
                                      </p:to>
                                    </p:set>
                                  </p:childTnLst>
                                </p:cTn>
                              </p:par>
                            </p:childTnLst>
                          </p:cTn>
                        </p:par>
                        <p:par>
                          <p:cTn id="50" fill="hold" nodeType="afterGroup">
                            <p:stCondLst>
                              <p:cond delay="500"/>
                            </p:stCondLst>
                            <p:childTnLst>
                              <p:par>
                                <p:cTn id="51" presetID="1" presetClass="entr" presetSubtype="0" fill="hold" nodeType="afterEffect">
                                  <p:stCondLst>
                                    <p:cond delay="0"/>
                                  </p:stCondLst>
                                  <p:childTnLst>
                                    <p:set>
                                      <p:cBhvr>
                                        <p:cTn id="52" dur="1" fill="hold">
                                          <p:stCondLst>
                                            <p:cond delay="499"/>
                                          </p:stCondLst>
                                        </p:cTn>
                                        <p:tgtEl>
                                          <p:spTgt spid="5"/>
                                        </p:tgtEl>
                                        <p:attrNameLst>
                                          <p:attrName>style.visibility</p:attrName>
                                        </p:attrNameLst>
                                      </p:cBhvr>
                                      <p:to>
                                        <p:strVal val="visible"/>
                                      </p:to>
                                    </p:set>
                                  </p:childTnLst>
                                  <p:subTnLst>
                                    <p:animClr clrSpc="rgb" dir="cw">
                                      <p:cBhvr override="childStyle">
                                        <p:cTn dur="1" fill="hold" display="0" masterRel="nextClick" afterEffect="1"/>
                                        <p:tgtEl>
                                          <p:spTgt spid="5"/>
                                        </p:tgtEl>
                                        <p:attrNameLst>
                                          <p:attrName>ppt_c</p:attrName>
                                        </p:attrNameLst>
                                      </p:cBhvr>
                                      <p:to>
                                        <a:schemeClr val="accent1"/>
                                      </p:to>
                                    </p:animClr>
                                  </p:sub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iterate type="lt">
                                    <p:tmAbs val="75"/>
                                  </p:iterate>
                                  <p:childTnLst>
                                    <p:set>
                                      <p:cBhvr>
                                        <p:cTn id="56" dur="1" fill="hold">
                                          <p:stCondLst>
                                            <p:cond delay="74"/>
                                          </p:stCondLst>
                                        </p:cTn>
                                        <p:tgtEl>
                                          <p:spTgt spid="758798"/>
                                        </p:tgtEl>
                                        <p:attrNameLst>
                                          <p:attrName>style.visibility</p:attrName>
                                        </p:attrNameLst>
                                      </p:cBhvr>
                                      <p:to>
                                        <p:strVal val="visible"/>
                                      </p:to>
                                    </p:set>
                                  </p:childTnLst>
                                </p:cTn>
                              </p:par>
                            </p:childTnLst>
                          </p:cTn>
                        </p:par>
                        <p:par>
                          <p:cTn id="57" fill="hold" nodeType="afterGroup">
                            <p:stCondLst>
                              <p:cond delay="76"/>
                            </p:stCondLst>
                            <p:childTnLst>
                              <p:par>
                                <p:cTn id="58" presetID="1" presetClass="entr" presetSubtype="0" fill="hold" nodeType="afterEffect">
                                  <p:stCondLst>
                                    <p:cond delay="0"/>
                                  </p:stCondLst>
                                  <p:childTnLst>
                                    <p:set>
                                      <p:cBhvr>
                                        <p:cTn id="59" dur="1" fill="hold">
                                          <p:stCondLst>
                                            <p:cond delay="499"/>
                                          </p:stCondLst>
                                        </p:cTn>
                                        <p:tgtEl>
                                          <p:spTgt spid="6"/>
                                        </p:tgtEl>
                                        <p:attrNameLst>
                                          <p:attrName>style.visibility</p:attrName>
                                        </p:attrNameLst>
                                      </p:cBhvr>
                                      <p:to>
                                        <p:strVal val="visible"/>
                                      </p:to>
                                    </p:set>
                                  </p:childTnLst>
                                </p:cTn>
                              </p:par>
                            </p:childTnLst>
                          </p:cTn>
                        </p:par>
                        <p:par>
                          <p:cTn id="60" fill="hold" nodeType="afterGroup">
                            <p:stCondLst>
                              <p:cond delay="576"/>
                            </p:stCondLst>
                            <p:childTnLst>
                              <p:par>
                                <p:cTn id="61" presetID="19" presetClass="entr" presetSubtype="10" fill="hold" nodeType="after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0" fill="hold"/>
                                        <p:tgtEl>
                                          <p:spTgt spid="11"/>
                                        </p:tgtEl>
                                        <p:attrNameLst>
                                          <p:attrName>ppt_w</p:attrName>
                                        </p:attrNameLst>
                                      </p:cBhvr>
                                      <p:tavLst>
                                        <p:tav tm="0" fmla="#ppt_w*sin(2.5*pi*$)">
                                          <p:val>
                                            <p:fltVal val="0"/>
                                          </p:val>
                                        </p:tav>
                                        <p:tav tm="100000">
                                          <p:val>
                                            <p:fltVal val="1"/>
                                          </p:val>
                                        </p:tav>
                                      </p:tavLst>
                                    </p:anim>
                                    <p:anim calcmode="lin" valueType="num">
                                      <p:cBhvr>
                                        <p:cTn id="64" dur="5000" fill="hold"/>
                                        <p:tgtEl>
                                          <p:spTgt spid="11"/>
                                        </p:tgtEl>
                                        <p:attrNameLst>
                                          <p:attrName>ppt_h</p:attrName>
                                        </p:attrNameLst>
                                      </p:cBhvr>
                                      <p:tavLst>
                                        <p:tav tm="0">
                                          <p:val>
                                            <p:strVal val="#ppt_h"/>
                                          </p:val>
                                        </p:tav>
                                        <p:tav tm="100000">
                                          <p:val>
                                            <p:strVal val="#ppt_h"/>
                                          </p:val>
                                        </p:tav>
                                      </p:tavLst>
                                    </p:anim>
                                  </p:childTnLst>
                                  <p:subTnLst>
                                    <p:animClr clrSpc="rgb" dir="cw">
                                      <p:cBhvr override="childStyle">
                                        <p:cTn dur="1" fill="hold" display="0" masterRel="nextClick" afterEffect="1"/>
                                        <p:tgtEl>
                                          <p:spTgt spid="11"/>
                                        </p:tgtEl>
                                        <p:attrNameLst>
                                          <p:attrName>ppt_c</p:attrName>
                                        </p:attrNameLst>
                                      </p:cBhvr>
                                      <p:to>
                                        <a:srgbClr val="FF9900"/>
                                      </p:to>
                                    </p:animClr>
                                  </p:subTnLst>
                                </p:cTn>
                              </p:par>
                            </p:childTnLst>
                          </p:cTn>
                        </p:par>
                        <p:par>
                          <p:cTn id="65" fill="hold" nodeType="afterGroup">
                            <p:stCondLst>
                              <p:cond delay="5576"/>
                            </p:stCondLst>
                            <p:childTnLst>
                              <p:par>
                                <p:cTn id="66" presetID="19" presetClass="entr" presetSubtype="10" fill="hold" nodeType="after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p:cTn id="68" dur="5000" fill="hold"/>
                                        <p:tgtEl>
                                          <p:spTgt spid="12"/>
                                        </p:tgtEl>
                                        <p:attrNameLst>
                                          <p:attrName>ppt_w</p:attrName>
                                        </p:attrNameLst>
                                      </p:cBhvr>
                                      <p:tavLst>
                                        <p:tav tm="0" fmla="#ppt_w*sin(2.5*pi*$)">
                                          <p:val>
                                            <p:fltVal val="0"/>
                                          </p:val>
                                        </p:tav>
                                        <p:tav tm="100000">
                                          <p:val>
                                            <p:fltVal val="1"/>
                                          </p:val>
                                        </p:tav>
                                      </p:tavLst>
                                    </p:anim>
                                    <p:anim calcmode="lin" valueType="num">
                                      <p:cBhvr>
                                        <p:cTn id="69" dur="5000" fill="hold"/>
                                        <p:tgtEl>
                                          <p:spTgt spid="12"/>
                                        </p:tgtEl>
                                        <p:attrNameLst>
                                          <p:attrName>ppt_h</p:attrName>
                                        </p:attrNameLst>
                                      </p:cBhvr>
                                      <p:tavLst>
                                        <p:tav tm="0">
                                          <p:val>
                                            <p:strVal val="#ppt_h"/>
                                          </p:val>
                                        </p:tav>
                                        <p:tav tm="100000">
                                          <p:val>
                                            <p:strVal val="#ppt_h"/>
                                          </p:val>
                                        </p:tav>
                                      </p:tavLst>
                                    </p:anim>
                                  </p:childTnLst>
                                </p:cTn>
                              </p:par>
                            </p:childTnLst>
                          </p:cTn>
                        </p:par>
                        <p:par>
                          <p:cTn id="70" fill="hold" nodeType="afterGroup">
                            <p:stCondLst>
                              <p:cond delay="10576"/>
                            </p:stCondLst>
                            <p:childTnLst>
                              <p:par>
                                <p:cTn id="71" presetID="22" presetClass="entr" presetSubtype="8"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left)">
                                      <p:cBhvr>
                                        <p:cTn id="7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793" grpId="0"/>
      <p:bldP spid="758794" grpId="0"/>
      <p:bldP spid="758795" grpId="0"/>
      <p:bldP spid="758796" grpId="0"/>
      <p:bldP spid="758797" grpId="0"/>
      <p:bldP spid="758798" grpId="0"/>
      <p:bldP spid="758816" grpId="0"/>
      <p:bldP spid="75881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3968918-04C0-4F4E-A3DD-D91BA2C430EB}"/>
              </a:ext>
            </a:extLst>
          </p:cNvPr>
          <p:cNvSpPr/>
          <p:nvPr/>
        </p:nvSpPr>
        <p:spPr bwMode="auto">
          <a:xfrm>
            <a:off x="0" y="4868863"/>
            <a:ext cx="9144000" cy="18002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44034" name="Object 2">
            <a:extLst>
              <a:ext uri="{FF2B5EF4-FFF2-40B4-BE49-F238E27FC236}">
                <a16:creationId xmlns:a16="http://schemas.microsoft.com/office/drawing/2014/main" id="{D5DC80BD-17E3-5C4F-9036-6C0A54C9E18A}"/>
              </a:ext>
            </a:extLst>
          </p:cNvPr>
          <p:cNvGraphicFramePr>
            <a:graphicFrameLocks noGrp="1"/>
          </p:cNvGraphicFramePr>
          <p:nvPr>
            <p:ph sz="half" idx="2"/>
          </p:nvPr>
        </p:nvGraphicFramePr>
        <p:xfrm>
          <a:off x="376238" y="1184275"/>
          <a:ext cx="6583362" cy="2370138"/>
        </p:xfrm>
        <a:graphic>
          <a:graphicData uri="http://schemas.openxmlformats.org/presentationml/2006/ole">
            <mc:AlternateContent xmlns:mc="http://schemas.openxmlformats.org/markup-compatibility/2006">
              <mc:Choice xmlns:v="urn:schemas-microsoft-com:vml" Requires="v">
                <p:oleObj spid="_x0000_s44119" r:id="rId3" imgW="9118600" imgH="3276600" progId="Word.Picture.8">
                  <p:embed/>
                </p:oleObj>
              </mc:Choice>
              <mc:Fallback>
                <p:oleObj r:id="rId3" imgW="9118600" imgH="3276600" progId="Word.Picture.8">
                  <p:embed/>
                  <p:pic>
                    <p:nvPicPr>
                      <p:cNvPr id="0" name="Object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38" y="1184275"/>
                        <a:ext cx="6583362"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5" name="Text Box 7">
            <a:extLst>
              <a:ext uri="{FF2B5EF4-FFF2-40B4-BE49-F238E27FC236}">
                <a16:creationId xmlns:a16="http://schemas.microsoft.com/office/drawing/2014/main" id="{DE94FA52-9D57-0245-9EC7-6FD0FFBDEC38}"/>
              </a:ext>
            </a:extLst>
          </p:cNvPr>
          <p:cNvSpPr txBox="1">
            <a:spLocks noChangeArrowheads="1"/>
          </p:cNvSpPr>
          <p:nvPr/>
        </p:nvSpPr>
        <p:spPr bwMode="auto">
          <a:xfrm>
            <a:off x="395288" y="3536950"/>
            <a:ext cx="7705725"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pPr>
            <a:r>
              <a:rPr lang="zh-CN" altLang="en-US" b="0">
                <a:ea typeface="楷体_GB2312" pitchFamily="49" charset="-122"/>
                <a:sym typeface="+mn-lt"/>
              </a:rPr>
              <a:t>因</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≠p</a:t>
            </a:r>
            <a:r>
              <a:rPr lang="en-US" altLang="zh-CN" b="0" baseline="-30000">
                <a:ea typeface="楷体_GB2312" pitchFamily="49" charset="-122"/>
                <a:sym typeface="+mn-lt"/>
              </a:rPr>
              <a:t>2</a:t>
            </a:r>
            <a:r>
              <a:rPr lang="en-US" altLang="zh-CN" b="0">
                <a:ea typeface="楷体_GB2312" pitchFamily="49" charset="-122"/>
                <a:sym typeface="+mn-lt"/>
              </a:rPr>
              <a:t>,s</a:t>
            </a:r>
            <a:r>
              <a:rPr lang="en-US" altLang="zh-CN" b="0" baseline="-30000">
                <a:ea typeface="楷体_GB2312" pitchFamily="49" charset="-122"/>
                <a:sym typeface="+mn-lt"/>
              </a:rPr>
              <a:t>2</a:t>
            </a:r>
            <a:r>
              <a:rPr lang="en-US" altLang="zh-CN" b="0">
                <a:ea typeface="楷体_GB2312" pitchFamily="49" charset="-122"/>
                <a:sym typeface="+mn-lt"/>
              </a:rPr>
              <a:t>=p</a:t>
            </a:r>
            <a:r>
              <a:rPr lang="en-US" altLang="zh-CN" b="0" baseline="-30000">
                <a:ea typeface="楷体_GB2312" pitchFamily="49" charset="-122"/>
                <a:sym typeface="+mn-lt"/>
              </a:rPr>
              <a:t>2</a:t>
            </a:r>
            <a:r>
              <a:rPr lang="en-US" altLang="zh-CN" b="0">
                <a:ea typeface="楷体_GB2312" pitchFamily="49" charset="-122"/>
                <a:sym typeface="+mn-lt"/>
              </a:rPr>
              <a:t>,</a:t>
            </a:r>
            <a:r>
              <a:rPr lang="zh-CN" altLang="en-US" b="0">
                <a:ea typeface="楷体_GB2312" pitchFamily="49" charset="-122"/>
                <a:sym typeface="+mn-lt"/>
              </a:rPr>
              <a:t>必有</a:t>
            </a:r>
            <a:r>
              <a:rPr lang="en-US" altLang="zh-CN" b="0">
                <a:ea typeface="楷体_GB2312" pitchFamily="49" charset="-122"/>
                <a:sym typeface="+mn-lt"/>
              </a:rPr>
              <a:t>s</a:t>
            </a:r>
            <a:r>
              <a:rPr lang="en-US" altLang="zh-CN" b="0" baseline="-30000">
                <a:ea typeface="楷体_GB2312" pitchFamily="49" charset="-122"/>
                <a:sym typeface="+mn-lt"/>
              </a:rPr>
              <a:t>2</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a:t>
            </a:r>
            <a:r>
              <a:rPr lang="zh-CN" altLang="en-US" b="0">
                <a:ea typeface="楷体_GB2312" pitchFamily="49" charset="-122"/>
                <a:sym typeface="+mn-lt"/>
              </a:rPr>
              <a:t>又因</a:t>
            </a:r>
            <a:r>
              <a:rPr lang="en-US" altLang="zh-CN" b="0">
                <a:ea typeface="楷体_GB2312" pitchFamily="49" charset="-122"/>
                <a:sym typeface="+mn-lt"/>
              </a:rPr>
              <a:t>p</a:t>
            </a:r>
            <a:r>
              <a:rPr lang="en-US" altLang="zh-CN" b="0" baseline="-30000">
                <a:ea typeface="楷体_GB2312" pitchFamily="49" charset="-122"/>
                <a:sym typeface="+mn-lt"/>
              </a:rPr>
              <a:t>1</a:t>
            </a:r>
            <a:r>
              <a:rPr lang="en-US" altLang="zh-CN" b="0">
                <a:ea typeface="楷体_GB2312" pitchFamily="49" charset="-122"/>
                <a:sym typeface="+mn-lt"/>
              </a:rPr>
              <a:t>=p</a:t>
            </a:r>
            <a:r>
              <a:rPr lang="en-US" altLang="zh-CN" b="0" baseline="-30000">
                <a:ea typeface="楷体_GB2312" pitchFamily="49" charset="-122"/>
                <a:sym typeface="+mn-lt"/>
              </a:rPr>
              <a:t>3</a:t>
            </a:r>
            <a:r>
              <a:rPr lang="en-US" altLang="zh-CN" b="0">
                <a:ea typeface="楷体_GB2312" pitchFamily="49" charset="-122"/>
                <a:sym typeface="+mn-lt"/>
              </a:rPr>
              <a:t>,s</a:t>
            </a:r>
            <a:r>
              <a:rPr lang="en-US" altLang="zh-CN" b="0" baseline="-30000">
                <a:ea typeface="楷体_GB2312" pitchFamily="49" charset="-122"/>
                <a:sym typeface="+mn-lt"/>
              </a:rPr>
              <a:t>3</a:t>
            </a:r>
            <a:r>
              <a:rPr lang="en-US" altLang="zh-CN" b="0">
                <a:ea typeface="楷体_GB2312" pitchFamily="49" charset="-122"/>
                <a:sym typeface="+mn-lt"/>
              </a:rPr>
              <a:t>=p</a:t>
            </a:r>
            <a:r>
              <a:rPr lang="en-US" altLang="zh-CN" b="0" baseline="-30000">
                <a:ea typeface="楷体_GB2312" pitchFamily="49" charset="-122"/>
                <a:sym typeface="+mn-lt"/>
              </a:rPr>
              <a:t>3</a:t>
            </a:r>
            <a:r>
              <a:rPr lang="en-US" altLang="zh-CN" b="0">
                <a:ea typeface="楷体_GB2312" pitchFamily="49" charset="-122"/>
                <a:sym typeface="+mn-lt"/>
              </a:rPr>
              <a:t>,</a:t>
            </a:r>
            <a:r>
              <a:rPr lang="zh-CN" altLang="en-US" b="0">
                <a:ea typeface="楷体_GB2312" pitchFamily="49" charset="-122"/>
                <a:sym typeface="+mn-lt"/>
              </a:rPr>
              <a:t>所以必有</a:t>
            </a:r>
            <a:r>
              <a:rPr lang="en-US" altLang="zh-CN" b="0">
                <a:ea typeface="楷体_GB2312" pitchFamily="49" charset="-122"/>
                <a:sym typeface="+mn-lt"/>
              </a:rPr>
              <a:t>s</a:t>
            </a:r>
            <a:r>
              <a:rPr lang="en-US" altLang="zh-CN" b="0" baseline="-30000">
                <a:ea typeface="楷体_GB2312" pitchFamily="49" charset="-122"/>
                <a:sym typeface="+mn-lt"/>
              </a:rPr>
              <a:t>3</a:t>
            </a:r>
            <a:r>
              <a:rPr lang="en-US" altLang="zh-CN" b="0">
                <a:ea typeface="楷体_GB2312" pitchFamily="49" charset="-122"/>
                <a:sym typeface="+mn-lt"/>
              </a:rPr>
              <a:t>=p</a:t>
            </a:r>
            <a:r>
              <a:rPr lang="en-US" altLang="zh-CN" b="0" baseline="-30000">
                <a:ea typeface="楷体_GB2312" pitchFamily="49" charset="-122"/>
                <a:sym typeface="+mn-lt"/>
              </a:rPr>
              <a:t>1</a:t>
            </a:r>
            <a:r>
              <a:rPr lang="zh-CN" altLang="en-US" b="0">
                <a:ea typeface="楷体_GB2312" pitchFamily="49" charset="-122"/>
                <a:sym typeface="+mn-lt"/>
              </a:rPr>
              <a:t>。因此</a:t>
            </a:r>
            <a:r>
              <a:rPr lang="en-US" altLang="zh-CN" b="0">
                <a:ea typeface="楷体_GB2312" pitchFamily="49" charset="-122"/>
                <a:sym typeface="+mn-lt"/>
              </a:rPr>
              <a:t>,</a:t>
            </a:r>
            <a:r>
              <a:rPr lang="zh-CN" altLang="en-US" b="0">
                <a:ea typeface="楷体_GB2312" pitchFamily="49" charset="-122"/>
                <a:sym typeface="+mn-lt"/>
              </a:rPr>
              <a:t>第二次匹配可直接从</a:t>
            </a:r>
            <a:r>
              <a:rPr lang="en-US" altLang="zh-CN" b="0">
                <a:ea typeface="楷体_GB2312" pitchFamily="49" charset="-122"/>
                <a:sym typeface="+mn-lt"/>
              </a:rPr>
              <a:t>i=4, j=2</a:t>
            </a:r>
            <a:r>
              <a:rPr lang="zh-CN" altLang="en-US" b="0">
                <a:ea typeface="楷体_GB2312" pitchFamily="49" charset="-122"/>
                <a:sym typeface="+mn-lt"/>
              </a:rPr>
              <a:t>开始。 </a:t>
            </a:r>
          </a:p>
        </p:txBody>
      </p:sp>
      <p:sp>
        <p:nvSpPr>
          <p:cNvPr id="44036" name="Rectangle 53">
            <a:extLst>
              <a:ext uri="{FF2B5EF4-FFF2-40B4-BE49-F238E27FC236}">
                <a16:creationId xmlns:a16="http://schemas.microsoft.com/office/drawing/2014/main" id="{44870C61-3A6D-A54F-A94A-FA44FFCDE7C1}"/>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44037" name="Text Box 5">
            <a:extLst>
              <a:ext uri="{FF2B5EF4-FFF2-40B4-BE49-F238E27FC236}">
                <a16:creationId xmlns:a16="http://schemas.microsoft.com/office/drawing/2014/main" id="{9933A80A-3935-2C42-8535-0722A81A6C63}"/>
              </a:ext>
            </a:extLst>
          </p:cNvPr>
          <p:cNvSpPr txBox="1">
            <a:spLocks noChangeArrowheads="1"/>
          </p:cNvSpPr>
          <p:nvPr/>
        </p:nvSpPr>
        <p:spPr bwMode="auto">
          <a:xfrm>
            <a:off x="395288" y="5048250"/>
            <a:ext cx="842486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pPr>
            <a:r>
              <a:rPr lang="zh-CN" altLang="en-US" b="0">
                <a:solidFill>
                  <a:schemeClr val="accent2"/>
                </a:solidFill>
                <a:ea typeface="楷体_GB2312" pitchFamily="49" charset="-122"/>
                <a:sym typeface="+mn-lt"/>
              </a:rPr>
              <a:t>改进：</a:t>
            </a:r>
            <a:r>
              <a:rPr lang="zh-CN" altLang="en-US" b="0">
                <a:ea typeface="楷体_GB2312" pitchFamily="49" charset="-122"/>
                <a:sym typeface="+mn-lt"/>
              </a:rPr>
              <a:t>每趟匹配过程中出现字符比较不等时，不回溯主指针</a:t>
            </a:r>
            <a:r>
              <a:rPr lang="en-US" altLang="zh-CN" b="0">
                <a:ea typeface="楷体_GB2312" pitchFamily="49" charset="-122"/>
                <a:sym typeface="+mn-lt"/>
              </a:rPr>
              <a:t>i</a:t>
            </a:r>
            <a:r>
              <a:rPr lang="zh-CN" altLang="en-US" b="0">
                <a:ea typeface="楷体_GB2312" pitchFamily="49" charset="-122"/>
                <a:sym typeface="+mn-lt"/>
              </a:rPr>
              <a:t>，利用已得到的“部分匹配”结果将模式向右滑动尽可能远的一段距离，继续进行比较。</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AA1C1-9FCC-BE46-80E8-75B978CC2594}"/>
              </a:ext>
            </a:extLst>
          </p:cNvPr>
          <p:cNvSpPr>
            <a:spLocks noGrp="1"/>
          </p:cNvSpPr>
          <p:nvPr>
            <p:ph type="title"/>
          </p:nvPr>
        </p:nvSpPr>
        <p:spPr/>
        <p:txBody>
          <a:bodyPr/>
          <a:lstStyle/>
          <a:p>
            <a:r>
              <a:rPr lang="en-US" altLang="zh-CN" dirty="0">
                <a:cs typeface="+mn-ea"/>
                <a:sym typeface="+mn-lt"/>
              </a:rPr>
              <a:t>KMP</a:t>
            </a:r>
            <a:r>
              <a:rPr lang="zh-CN" altLang="en-US" dirty="0">
                <a:cs typeface="+mn-ea"/>
                <a:sym typeface="+mn-lt"/>
              </a:rPr>
              <a:t>（</a:t>
            </a:r>
            <a:r>
              <a:rPr lang="en-US" altLang="zh-CN" dirty="0">
                <a:cs typeface="+mn-ea"/>
                <a:sym typeface="+mn-lt"/>
              </a:rPr>
              <a:t>Knuth Morris Pratt</a:t>
            </a:r>
            <a:r>
              <a:rPr lang="zh-CN" altLang="en-US" dirty="0">
                <a:cs typeface="+mn-ea"/>
                <a:sym typeface="+mn-lt"/>
              </a:rPr>
              <a:t>）算法</a:t>
            </a:r>
            <a:endParaRPr lang="en-US" dirty="0"/>
          </a:p>
        </p:txBody>
      </p:sp>
      <p:sp>
        <p:nvSpPr>
          <p:cNvPr id="3" name="Content Placeholder 2">
            <a:extLst>
              <a:ext uri="{FF2B5EF4-FFF2-40B4-BE49-F238E27FC236}">
                <a16:creationId xmlns:a16="http://schemas.microsoft.com/office/drawing/2014/main" id="{E2A357E1-B1C3-814C-B477-D68197AD4DB9}"/>
              </a:ext>
            </a:extLst>
          </p:cNvPr>
          <p:cNvSpPr>
            <a:spLocks noGrp="1"/>
          </p:cNvSpPr>
          <p:nvPr>
            <p:ph idx="1"/>
          </p:nvPr>
        </p:nvSpPr>
        <p:spPr/>
        <p:txBody>
          <a:bodyPr/>
          <a:lstStyle/>
          <a:p>
            <a:pPr marL="12700" indent="-12700" eaLnBrk="1" hangingPunct="1"/>
            <a:r>
              <a:rPr lang="en-US" altLang="zh-CN" sz="2000" dirty="0"/>
              <a:t> </a:t>
            </a:r>
            <a:r>
              <a:rPr lang="zh-CN" altLang="en-US" sz="2000" dirty="0"/>
              <a:t>假设主串</a:t>
            </a:r>
            <a:r>
              <a:rPr lang="en-US" altLang="zh-CN" sz="2000" dirty="0"/>
              <a:t>S=</a:t>
            </a:r>
            <a:r>
              <a:rPr lang="en-US" altLang="zh-CN" sz="2000" dirty="0">
                <a:latin typeface="Times New Roman" panose="02020603050405020304" pitchFamily="18" charset="0"/>
              </a:rPr>
              <a:t>”</a:t>
            </a:r>
            <a:r>
              <a:rPr lang="en-US" altLang="zh-CN" sz="2000" dirty="0"/>
              <a:t>s</a:t>
            </a:r>
            <a:r>
              <a:rPr lang="en-US" altLang="zh-CN" sz="2000" baseline="-25000" dirty="0"/>
              <a:t>0</a:t>
            </a:r>
            <a:r>
              <a:rPr lang="en-US" altLang="zh-CN" sz="2000" dirty="0"/>
              <a:t>s</a:t>
            </a:r>
            <a:r>
              <a:rPr lang="en-US" altLang="zh-CN" sz="2000" baseline="-25000" dirty="0"/>
              <a:t>1</a:t>
            </a:r>
            <a:r>
              <a:rPr lang="en-US" altLang="zh-CN" sz="2000" dirty="0">
                <a:latin typeface="Times New Roman" panose="02020603050405020304" pitchFamily="18" charset="0"/>
              </a:rPr>
              <a:t>…</a:t>
            </a:r>
            <a:r>
              <a:rPr lang="en-US" altLang="zh-CN" sz="2000" dirty="0"/>
              <a:t>s</a:t>
            </a:r>
            <a:r>
              <a:rPr lang="en-US" altLang="zh-CN" sz="2000" baseline="-25000" dirty="0"/>
              <a:t>n-1</a:t>
            </a:r>
            <a:r>
              <a:rPr lang="en-US" altLang="zh-CN" sz="2000" dirty="0">
                <a:latin typeface="Times New Roman" panose="02020603050405020304" pitchFamily="18" charset="0"/>
              </a:rPr>
              <a:t>”</a:t>
            </a:r>
            <a:r>
              <a:rPr lang="zh-CN" altLang="en-US" sz="2000" dirty="0"/>
              <a:t>，</a:t>
            </a:r>
            <a:r>
              <a:rPr lang="en-US" altLang="zh-CN" sz="2000" dirty="0"/>
              <a:t>T=</a:t>
            </a:r>
            <a:r>
              <a:rPr lang="en-US" altLang="zh-CN"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m-1</a:t>
            </a:r>
            <a:r>
              <a:rPr lang="en-US" altLang="zh-CN" sz="2000" dirty="0">
                <a:latin typeface="Times New Roman" panose="02020603050405020304" pitchFamily="18" charset="0"/>
              </a:rPr>
              <a:t>”</a:t>
            </a:r>
            <a:r>
              <a:rPr lang="zh-CN" altLang="en-US" sz="2000" dirty="0"/>
              <a:t>。在模式匹配过程中，如果出现字符不匹配的情况，即当</a:t>
            </a:r>
            <a:r>
              <a:rPr lang="en-US" altLang="zh-CN" sz="2000" dirty="0" err="1"/>
              <a:t>S</a:t>
            </a:r>
            <a:r>
              <a:rPr lang="en-US" altLang="zh-CN" sz="2000" baseline="-25000" dirty="0" err="1"/>
              <a:t>i</a:t>
            </a:r>
            <a:r>
              <a:rPr lang="en-US" altLang="zh-CN" sz="2000" dirty="0" err="1"/>
              <a:t>≠T</a:t>
            </a:r>
            <a:r>
              <a:rPr lang="en-US" altLang="zh-CN" sz="2000" baseline="-25000" dirty="0" err="1"/>
              <a:t>j</a:t>
            </a:r>
            <a:r>
              <a:rPr lang="en-US" altLang="zh-CN" sz="2000" dirty="0"/>
              <a:t>(0≤i&lt;n,0≤j&lt;m)</a:t>
            </a:r>
            <a:r>
              <a:rPr lang="zh-CN" altLang="en-US" sz="2000" dirty="0"/>
              <a:t>时，有</a:t>
            </a:r>
          </a:p>
          <a:p>
            <a:pPr marL="12700" indent="-12700" eaLnBrk="1" hangingPunct="1"/>
            <a:r>
              <a:rPr lang="zh-CN" altLang="en-US" sz="2000" dirty="0"/>
              <a:t>              </a:t>
            </a:r>
            <a:r>
              <a:rPr lang="zh-CN" altLang="en-US" sz="2000" dirty="0">
                <a:latin typeface="Times New Roman" panose="02020603050405020304" pitchFamily="18" charset="0"/>
              </a:rPr>
              <a:t>”</a:t>
            </a:r>
            <a:r>
              <a:rPr lang="en-US" altLang="zh-CN" sz="2000" dirty="0"/>
              <a:t>s</a:t>
            </a:r>
            <a:r>
              <a:rPr lang="en-US" altLang="zh-CN" sz="2000" baseline="-25000" dirty="0"/>
              <a:t>i-j</a:t>
            </a:r>
            <a:r>
              <a:rPr lang="en-US" altLang="zh-CN" sz="2000" dirty="0"/>
              <a:t>s</a:t>
            </a:r>
            <a:r>
              <a:rPr lang="en-US" altLang="zh-CN" sz="2000" baseline="-25000" dirty="0"/>
              <a:t>i-j+1</a:t>
            </a:r>
            <a:r>
              <a:rPr lang="en-US" altLang="zh-CN" sz="2000" dirty="0">
                <a:latin typeface="Times New Roman" panose="02020603050405020304" pitchFamily="18" charset="0"/>
              </a:rPr>
              <a:t>…</a:t>
            </a:r>
            <a:r>
              <a:rPr lang="en-US" altLang="zh-CN" sz="2000" dirty="0"/>
              <a:t>s</a:t>
            </a:r>
            <a:r>
              <a:rPr lang="en-US" altLang="zh-CN" sz="2000" baseline="-25000" dirty="0"/>
              <a:t>i-1</a:t>
            </a:r>
            <a:r>
              <a:rPr lang="en-US" altLang="zh-CN" sz="2000" dirty="0">
                <a:latin typeface="Times New Roman" panose="02020603050405020304" pitchFamily="18" charset="0"/>
              </a:rPr>
              <a:t>”</a:t>
            </a:r>
            <a:r>
              <a:rPr lang="en-US" altLang="zh-CN" sz="2000" dirty="0"/>
              <a:t>=</a:t>
            </a:r>
            <a:r>
              <a:rPr lang="en-US" altLang="zh-CN"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j-1</a:t>
            </a:r>
            <a:r>
              <a:rPr lang="en-US" altLang="zh-CN" sz="2000" dirty="0">
                <a:latin typeface="Times New Roman" panose="02020603050405020304" pitchFamily="18" charset="0"/>
              </a:rPr>
              <a:t>”</a:t>
            </a:r>
            <a:endParaRPr lang="en-US" altLang="zh-CN" sz="2000" dirty="0"/>
          </a:p>
          <a:p>
            <a:pPr marL="12700" indent="-12700" eaLnBrk="1" hangingPunct="1"/>
            <a:r>
              <a:rPr lang="en-US" altLang="zh-CN" sz="2000" dirty="0"/>
              <a:t>          </a:t>
            </a:r>
            <a:r>
              <a:rPr lang="zh-CN" altLang="en-US" sz="2000" dirty="0"/>
              <a:t>假设子串即模式串存在可重叠的真子串，即</a:t>
            </a:r>
          </a:p>
          <a:p>
            <a:pPr marL="12700" indent="-12700" eaLnBrk="1" hangingPunct="1"/>
            <a:r>
              <a:rPr lang="zh-CN" altLang="en-US" sz="2000" dirty="0"/>
              <a:t>              </a:t>
            </a:r>
            <a:r>
              <a:rPr lang="zh-CN" altLang="en-US" sz="2000" dirty="0">
                <a:latin typeface="Times New Roman" panose="02020603050405020304" pitchFamily="18" charset="0"/>
              </a:rPr>
              <a:t>”</a:t>
            </a:r>
            <a:r>
              <a:rPr lang="en-US" altLang="zh-CN" sz="2000" dirty="0"/>
              <a:t>t</a:t>
            </a:r>
            <a:r>
              <a:rPr lang="en-US" altLang="zh-CN" sz="2000" baseline="-25000" dirty="0"/>
              <a:t>0</a:t>
            </a:r>
            <a:r>
              <a:rPr lang="en-US" altLang="zh-CN" sz="2000" dirty="0"/>
              <a:t>t</a:t>
            </a:r>
            <a:r>
              <a:rPr lang="en-US" altLang="zh-CN" sz="2000" baseline="-25000" dirty="0"/>
              <a:t>1</a:t>
            </a:r>
            <a:r>
              <a:rPr lang="en-US" altLang="zh-CN" sz="2000" dirty="0">
                <a:latin typeface="Times New Roman" panose="02020603050405020304" pitchFamily="18" charset="0"/>
              </a:rPr>
              <a:t>…</a:t>
            </a:r>
            <a:r>
              <a:rPr lang="en-US" altLang="zh-CN" sz="2000" dirty="0"/>
              <a:t>t</a:t>
            </a:r>
            <a:r>
              <a:rPr lang="en-US" altLang="zh-CN" sz="2000" baseline="-25000" dirty="0"/>
              <a:t>k-1</a:t>
            </a:r>
            <a:r>
              <a:rPr lang="en-US" altLang="zh-CN" sz="2000" dirty="0">
                <a:latin typeface="Times New Roman" panose="02020603050405020304" pitchFamily="18" charset="0"/>
              </a:rPr>
              <a:t>”</a:t>
            </a:r>
            <a:r>
              <a:rPr lang="en-US" altLang="zh-CN" sz="2000" dirty="0"/>
              <a:t>=</a:t>
            </a:r>
            <a:r>
              <a:rPr lang="en-US" altLang="zh-CN" sz="2000" dirty="0">
                <a:latin typeface="Times New Roman" panose="02020603050405020304" pitchFamily="18" charset="0"/>
              </a:rPr>
              <a:t>”</a:t>
            </a:r>
            <a:r>
              <a:rPr lang="en-US" altLang="zh-CN" sz="2000" dirty="0"/>
              <a:t>t</a:t>
            </a:r>
            <a:r>
              <a:rPr lang="en-US" altLang="zh-CN" sz="2000" baseline="-25000" dirty="0"/>
              <a:t>j-k</a:t>
            </a:r>
            <a:r>
              <a:rPr lang="en-US" altLang="zh-CN" sz="2000" dirty="0"/>
              <a:t>t</a:t>
            </a:r>
            <a:r>
              <a:rPr lang="en-US" altLang="zh-CN" sz="2000" baseline="-25000" dirty="0"/>
              <a:t>j-k+1</a:t>
            </a:r>
            <a:r>
              <a:rPr lang="en-US" altLang="zh-CN" sz="2000" dirty="0">
                <a:latin typeface="Times New Roman" panose="02020603050405020304" pitchFamily="18" charset="0"/>
              </a:rPr>
              <a:t>…</a:t>
            </a:r>
            <a:r>
              <a:rPr lang="en-US" altLang="zh-CN" sz="2000" dirty="0"/>
              <a:t>t</a:t>
            </a:r>
            <a:r>
              <a:rPr lang="en-US" altLang="zh-CN" sz="2000" baseline="-25000" dirty="0"/>
              <a:t>j-1</a:t>
            </a:r>
            <a:r>
              <a:rPr lang="en-US" altLang="zh-CN" sz="2000" dirty="0">
                <a:latin typeface="Times New Roman" panose="02020603050405020304" pitchFamily="18" charset="0"/>
              </a:rPr>
              <a:t>”</a:t>
            </a:r>
            <a:endParaRPr lang="en-US" altLang="zh-CN" sz="2000" dirty="0"/>
          </a:p>
          <a:p>
            <a:pPr marL="12700" indent="-12700" eaLnBrk="1" hangingPunct="1"/>
            <a:r>
              <a:rPr lang="en-US" altLang="zh-CN" sz="2000" dirty="0"/>
              <a:t>          </a:t>
            </a:r>
            <a:r>
              <a:rPr lang="zh-CN" altLang="en-US" sz="2000" dirty="0"/>
              <a:t>也就是说，子串中存在从</a:t>
            </a:r>
            <a:r>
              <a:rPr lang="en-US" altLang="zh-CN" sz="2000" dirty="0"/>
              <a:t>t0</a:t>
            </a:r>
            <a:r>
              <a:rPr lang="zh-CN" altLang="en-US" sz="2000" dirty="0"/>
              <a:t>开始到</a:t>
            </a:r>
            <a:r>
              <a:rPr lang="en-US" altLang="zh-CN" sz="2000" dirty="0"/>
              <a:t>tk-1</a:t>
            </a:r>
            <a:r>
              <a:rPr lang="zh-CN" altLang="en-US" sz="2000" dirty="0"/>
              <a:t>与从</a:t>
            </a:r>
            <a:r>
              <a:rPr lang="en-US" altLang="zh-CN" sz="2000" dirty="0" err="1"/>
              <a:t>tj</a:t>
            </a:r>
            <a:r>
              <a:rPr lang="en-US" altLang="zh-CN" sz="2000" dirty="0"/>
              <a:t>-k</a:t>
            </a:r>
            <a:r>
              <a:rPr lang="zh-CN" altLang="en-US" sz="2000" dirty="0"/>
              <a:t>到</a:t>
            </a:r>
            <a:r>
              <a:rPr lang="en-US" altLang="zh-CN" sz="2000" dirty="0"/>
              <a:t>tj-1</a:t>
            </a:r>
            <a:r>
              <a:rPr lang="zh-CN" altLang="en-US" sz="2000" dirty="0"/>
              <a:t>的重叠子串。根据上面两个等式，可以得出：</a:t>
            </a:r>
            <a:endParaRPr lang="zh-CN" altLang="pt-BR" sz="2000" dirty="0"/>
          </a:p>
          <a:p>
            <a:pPr marL="12700" indent="-12700" eaLnBrk="1" hangingPunct="1"/>
            <a:r>
              <a:rPr lang="zh-CN" altLang="pt-BR" sz="2000" dirty="0"/>
              <a:t>               </a:t>
            </a:r>
            <a:r>
              <a:rPr lang="zh-CN" altLang="pt-BR" sz="2000" dirty="0">
                <a:latin typeface="Times New Roman" panose="02020603050405020304" pitchFamily="18" charset="0"/>
              </a:rPr>
              <a:t>”</a:t>
            </a:r>
            <a:r>
              <a:rPr lang="pt-BR" altLang="zh-CN" sz="2000" dirty="0"/>
              <a:t>s</a:t>
            </a:r>
            <a:r>
              <a:rPr lang="pt-BR" altLang="zh-CN" sz="2000" baseline="-25000" dirty="0"/>
              <a:t>i-k</a:t>
            </a:r>
            <a:r>
              <a:rPr lang="pt-BR" altLang="zh-CN" sz="2000" dirty="0"/>
              <a:t>s</a:t>
            </a:r>
            <a:r>
              <a:rPr lang="pt-BR" altLang="zh-CN" sz="2000" baseline="-25000" dirty="0"/>
              <a:t>i-k+1</a:t>
            </a:r>
            <a:r>
              <a:rPr lang="pt-BR" altLang="zh-CN" sz="2000" dirty="0">
                <a:latin typeface="Times New Roman" panose="02020603050405020304" pitchFamily="18" charset="0"/>
              </a:rPr>
              <a:t>…</a:t>
            </a:r>
            <a:r>
              <a:rPr lang="pt-BR" altLang="zh-CN" sz="2000" dirty="0"/>
              <a:t>s</a:t>
            </a:r>
            <a:r>
              <a:rPr lang="pt-BR" altLang="zh-CN" sz="2000" baseline="-25000" dirty="0"/>
              <a:t>i-1</a:t>
            </a:r>
            <a:r>
              <a:rPr lang="pt-BR" altLang="zh-CN" sz="2000" dirty="0">
                <a:latin typeface="Times New Roman" panose="02020603050405020304" pitchFamily="18" charset="0"/>
              </a:rPr>
              <a:t>”</a:t>
            </a:r>
            <a:r>
              <a:rPr lang="pt-BR" altLang="zh-CN" sz="2000" dirty="0"/>
              <a:t>=</a:t>
            </a:r>
            <a:r>
              <a:rPr lang="pt-BR" altLang="zh-CN" sz="2000" dirty="0">
                <a:latin typeface="Times New Roman" panose="02020603050405020304" pitchFamily="18" charset="0"/>
              </a:rPr>
              <a:t>”</a:t>
            </a:r>
            <a:r>
              <a:rPr lang="pt-BR" altLang="zh-CN" sz="2000" dirty="0"/>
              <a:t>t</a:t>
            </a:r>
            <a:r>
              <a:rPr lang="pt-BR" altLang="zh-CN" sz="2000" baseline="-25000" dirty="0"/>
              <a:t>0</a:t>
            </a:r>
            <a:r>
              <a:rPr lang="pt-BR" altLang="zh-CN" sz="2000" dirty="0"/>
              <a:t>t</a:t>
            </a:r>
            <a:r>
              <a:rPr lang="pt-BR" altLang="zh-CN" sz="2000" baseline="-25000" dirty="0"/>
              <a:t>1</a:t>
            </a:r>
            <a:r>
              <a:rPr lang="pt-BR" altLang="zh-CN" sz="2000" dirty="0">
                <a:latin typeface="Times New Roman" panose="02020603050405020304" pitchFamily="18" charset="0"/>
              </a:rPr>
              <a:t>…</a:t>
            </a:r>
            <a:r>
              <a:rPr lang="pt-BR" altLang="zh-CN" sz="2000" dirty="0"/>
              <a:t>t</a:t>
            </a:r>
            <a:r>
              <a:rPr lang="pt-BR" altLang="zh-CN" sz="2000" baseline="-25000" dirty="0"/>
              <a:t>k-1</a:t>
            </a:r>
            <a:r>
              <a:rPr lang="pt-BR" altLang="zh-CN" sz="2000" dirty="0">
                <a:latin typeface="Times New Roman" panose="02020603050405020304" pitchFamily="18" charset="0"/>
              </a:rPr>
              <a:t>”</a:t>
            </a:r>
            <a:endParaRPr lang="en-US" sz="2000" dirty="0"/>
          </a:p>
        </p:txBody>
      </p:sp>
      <p:pic>
        <p:nvPicPr>
          <p:cNvPr id="5" name="Picture 4">
            <a:extLst>
              <a:ext uri="{FF2B5EF4-FFF2-40B4-BE49-F238E27FC236}">
                <a16:creationId xmlns:a16="http://schemas.microsoft.com/office/drawing/2014/main" id="{8D829885-5647-174B-BECA-A09229FCB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303" y="4328049"/>
            <a:ext cx="5616624" cy="2500083"/>
          </a:xfrm>
          <a:prstGeom prst="rect">
            <a:avLst/>
          </a:prstGeom>
        </p:spPr>
      </p:pic>
    </p:spTree>
    <p:extLst>
      <p:ext uri="{BB962C8B-B14F-4D97-AF65-F5344CB8AC3E}">
        <p14:creationId xmlns:p14="http://schemas.microsoft.com/office/powerpoint/2010/main" val="2575321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3">
            <a:extLst>
              <a:ext uri="{FF2B5EF4-FFF2-40B4-BE49-F238E27FC236}">
                <a16:creationId xmlns:a16="http://schemas.microsoft.com/office/drawing/2014/main" id="{A9999CBD-3A33-7141-A303-EBB994029789}"/>
              </a:ext>
            </a:extLst>
          </p:cNvPr>
          <p:cNvSpPr>
            <a:spLocks noGrp="1" noChangeArrowheads="1"/>
          </p:cNvSpPr>
          <p:nvPr>
            <p:ph type="title"/>
          </p:nvPr>
        </p:nvSpPr>
        <p:spPr/>
        <p:txBody>
          <a:bodyPr/>
          <a:lstStyle/>
          <a:p>
            <a:r>
              <a:rPr lang="zh-CN" altLang="en-US">
                <a:sym typeface="+mn-lt"/>
              </a:rPr>
              <a:t>串的定义</a:t>
            </a:r>
          </a:p>
        </p:txBody>
      </p:sp>
      <p:sp>
        <p:nvSpPr>
          <p:cNvPr id="10246" name="Rectangle 1118">
            <a:extLst>
              <a:ext uri="{FF2B5EF4-FFF2-40B4-BE49-F238E27FC236}">
                <a16:creationId xmlns:a16="http://schemas.microsoft.com/office/drawing/2014/main" id="{111E32CB-FFA8-4B95-A499-ED8E9811F9F6}"/>
              </a:ext>
            </a:extLst>
          </p:cNvPr>
          <p:cNvSpPr>
            <a:spLocks noChangeArrowheads="1"/>
          </p:cNvSpPr>
          <p:nvPr/>
        </p:nvSpPr>
        <p:spPr bwMode="auto">
          <a:xfrm>
            <a:off x="2895600" y="2760663"/>
            <a:ext cx="304800" cy="533400"/>
          </a:xfrm>
          <a:prstGeom prst="rect">
            <a:avLst/>
          </a:prstGeom>
          <a:solidFill>
            <a:schemeClr val="accent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21507" name="Text Box 1120">
            <a:extLst>
              <a:ext uri="{FF2B5EF4-FFF2-40B4-BE49-F238E27FC236}">
                <a16:creationId xmlns:a16="http://schemas.microsoft.com/office/drawing/2014/main" id="{E5D288DF-0CB6-3942-BE22-2264912F8A97}"/>
              </a:ext>
            </a:extLst>
          </p:cNvPr>
          <p:cNvSpPr txBox="1">
            <a:spLocks noChangeArrowheads="1"/>
          </p:cNvSpPr>
          <p:nvPr/>
        </p:nvSpPr>
        <p:spPr bwMode="auto">
          <a:xfrm>
            <a:off x="101600" y="1046163"/>
            <a:ext cx="9067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a:t>
            </a:r>
            <a:r>
              <a:rPr lang="en-US" altLang="zh-CN" sz="3200" b="0">
                <a:ea typeface="楷体_GB2312" pitchFamily="49" charset="-122"/>
                <a:sym typeface="+mn-lt"/>
              </a:rPr>
              <a:t>(String)----</a:t>
            </a:r>
            <a:r>
              <a:rPr lang="zh-CN" altLang="en-US" sz="3200" b="0">
                <a:ea typeface="楷体_GB2312" pitchFamily="49" charset="-122"/>
                <a:sym typeface="+mn-lt"/>
              </a:rPr>
              <a:t>零个或多个字符组成的有限序列</a:t>
            </a:r>
          </a:p>
        </p:txBody>
      </p:sp>
      <p:graphicFrame>
        <p:nvGraphicFramePr>
          <p:cNvPr id="21508" name="Object 1121">
            <a:extLst>
              <a:ext uri="{FF2B5EF4-FFF2-40B4-BE49-F238E27FC236}">
                <a16:creationId xmlns:a16="http://schemas.microsoft.com/office/drawing/2014/main" id="{DE3AD8B2-FB0A-074F-B487-162276AD85F0}"/>
              </a:ext>
            </a:extLst>
          </p:cNvPr>
          <p:cNvGraphicFramePr>
            <a:graphicFrameLocks/>
          </p:cNvGraphicFramePr>
          <p:nvPr/>
        </p:nvGraphicFramePr>
        <p:xfrm>
          <a:off x="2743200" y="2359025"/>
          <a:ext cx="4362450" cy="1173163"/>
        </p:xfrm>
        <a:graphic>
          <a:graphicData uri="http://schemas.openxmlformats.org/presentationml/2006/ole">
            <mc:AlternateContent xmlns:mc="http://schemas.openxmlformats.org/markup-compatibility/2006">
              <mc:Choice xmlns:v="urn:schemas-microsoft-com:vml" Requires="v">
                <p:oleObj spid="_x0000_s21606" r:id="rId4" imgW="19596100" imgH="5270500" progId="Equation.3">
                  <p:embed/>
                </p:oleObj>
              </mc:Choice>
              <mc:Fallback>
                <p:oleObj r:id="rId4" imgW="19596100" imgH="5270500" progId="Equation.3">
                  <p:embed/>
                  <p:pic>
                    <p:nvPicPr>
                      <p:cNvPr id="0" name="Object 11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2359025"/>
                        <a:ext cx="4362450" cy="117316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0786" name="Text Box 1122">
            <a:extLst>
              <a:ext uri="{FF2B5EF4-FFF2-40B4-BE49-F238E27FC236}">
                <a16:creationId xmlns:a16="http://schemas.microsoft.com/office/drawing/2014/main" id="{67E4342A-CF34-4070-9966-7782FDD0425D}"/>
              </a:ext>
            </a:extLst>
          </p:cNvPr>
          <p:cNvSpPr txBox="1">
            <a:spLocks noChangeArrowheads="1"/>
          </p:cNvSpPr>
          <p:nvPr/>
        </p:nvSpPr>
        <p:spPr bwMode="auto">
          <a:xfrm>
            <a:off x="762000" y="3979863"/>
            <a:ext cx="1066800" cy="588962"/>
          </a:xfrm>
          <a:prstGeom prst="rect">
            <a:avLst/>
          </a:prstGeom>
          <a:solidFill>
            <a:srgbClr val="CCCC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串名</a:t>
            </a:r>
          </a:p>
        </p:txBody>
      </p:sp>
      <p:sp>
        <p:nvSpPr>
          <p:cNvPr id="370787" name="Text Box 1123">
            <a:extLst>
              <a:ext uri="{FF2B5EF4-FFF2-40B4-BE49-F238E27FC236}">
                <a16:creationId xmlns:a16="http://schemas.microsoft.com/office/drawing/2014/main" id="{0CB803AA-C626-8B42-91B1-090C412BE1B8}"/>
              </a:ext>
            </a:extLst>
          </p:cNvPr>
          <p:cNvSpPr txBox="1">
            <a:spLocks noChangeArrowheads="1"/>
          </p:cNvSpPr>
          <p:nvPr/>
        </p:nvSpPr>
        <p:spPr bwMode="auto">
          <a:xfrm>
            <a:off x="762000" y="4741863"/>
            <a:ext cx="1066800" cy="58896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串值</a:t>
            </a:r>
          </a:p>
        </p:txBody>
      </p:sp>
      <p:sp>
        <p:nvSpPr>
          <p:cNvPr id="370788" name="Text Box 1124">
            <a:extLst>
              <a:ext uri="{FF2B5EF4-FFF2-40B4-BE49-F238E27FC236}">
                <a16:creationId xmlns:a16="http://schemas.microsoft.com/office/drawing/2014/main" id="{AA72D9DE-134A-5A44-9CA8-6F638A3E3E74}"/>
              </a:ext>
            </a:extLst>
          </p:cNvPr>
          <p:cNvSpPr txBox="1">
            <a:spLocks noChangeArrowheads="1"/>
          </p:cNvSpPr>
          <p:nvPr/>
        </p:nvSpPr>
        <p:spPr bwMode="auto">
          <a:xfrm>
            <a:off x="762000" y="5503863"/>
            <a:ext cx="1066800" cy="588962"/>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3200" b="0">
                <a:ea typeface="楷体_GB2312" pitchFamily="49" charset="-122"/>
                <a:sym typeface="+mn-lt"/>
              </a:rPr>
              <a:t>串长</a:t>
            </a:r>
          </a:p>
        </p:txBody>
      </p:sp>
      <p:grpSp>
        <p:nvGrpSpPr>
          <p:cNvPr id="2" name="Group 1125">
            <a:extLst>
              <a:ext uri="{FF2B5EF4-FFF2-40B4-BE49-F238E27FC236}">
                <a16:creationId xmlns:a16="http://schemas.microsoft.com/office/drawing/2014/main" id="{1755A950-9C6C-1546-B345-643975B9D9DA}"/>
              </a:ext>
            </a:extLst>
          </p:cNvPr>
          <p:cNvGrpSpPr>
            <a:grpSpLocks/>
          </p:cNvGrpSpPr>
          <p:nvPr/>
        </p:nvGrpSpPr>
        <p:grpSpPr bwMode="auto">
          <a:xfrm>
            <a:off x="1828800" y="3522663"/>
            <a:ext cx="1143000" cy="685800"/>
            <a:chOff x="1056" y="2640"/>
            <a:chExt cx="768" cy="432"/>
          </a:xfrm>
        </p:grpSpPr>
        <p:sp>
          <p:nvSpPr>
            <p:cNvPr id="10253" name="Line 1126">
              <a:extLst>
                <a:ext uri="{FF2B5EF4-FFF2-40B4-BE49-F238E27FC236}">
                  <a16:creationId xmlns:a16="http://schemas.microsoft.com/office/drawing/2014/main" id="{94DCD7B0-703A-497D-A0D5-369C5FDBB5FB}"/>
                </a:ext>
              </a:extLst>
            </p:cNvPr>
            <p:cNvSpPr>
              <a:spLocks noChangeShapeType="1"/>
            </p:cNvSpPr>
            <p:nvPr/>
          </p:nvSpPr>
          <p:spPr bwMode="auto">
            <a:xfrm flipV="1">
              <a:off x="1824" y="2640"/>
              <a:ext cx="0" cy="432"/>
            </a:xfrm>
            <a:prstGeom prst="line">
              <a:avLst/>
            </a:prstGeom>
            <a:noFill/>
            <a:ln w="3810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0254" name="Line 1127">
              <a:extLst>
                <a:ext uri="{FF2B5EF4-FFF2-40B4-BE49-F238E27FC236}">
                  <a16:creationId xmlns:a16="http://schemas.microsoft.com/office/drawing/2014/main" id="{8CF60AC9-4CD1-4E59-A43F-9FC8E1412450}"/>
                </a:ext>
              </a:extLst>
            </p:cNvPr>
            <p:cNvSpPr>
              <a:spLocks noChangeShapeType="1"/>
            </p:cNvSpPr>
            <p:nvPr/>
          </p:nvSpPr>
          <p:spPr bwMode="auto">
            <a:xfrm>
              <a:off x="1056" y="3072"/>
              <a:ext cx="768" cy="0"/>
            </a:xfrm>
            <a:prstGeom prst="line">
              <a:avLst/>
            </a:prstGeom>
            <a:noFill/>
            <a:ln w="3810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grpSp>
        <p:nvGrpSpPr>
          <p:cNvPr id="3" name="Group 1128">
            <a:extLst>
              <a:ext uri="{FF2B5EF4-FFF2-40B4-BE49-F238E27FC236}">
                <a16:creationId xmlns:a16="http://schemas.microsoft.com/office/drawing/2014/main" id="{6405BF2F-2D0E-4D44-BEA2-E16E68FCD5DB}"/>
              </a:ext>
            </a:extLst>
          </p:cNvPr>
          <p:cNvGrpSpPr>
            <a:grpSpLocks/>
          </p:cNvGrpSpPr>
          <p:nvPr/>
        </p:nvGrpSpPr>
        <p:grpSpPr bwMode="auto">
          <a:xfrm>
            <a:off x="1905000" y="3598863"/>
            <a:ext cx="3352800" cy="1447800"/>
            <a:chOff x="1056" y="2640"/>
            <a:chExt cx="768" cy="432"/>
          </a:xfrm>
        </p:grpSpPr>
        <p:sp>
          <p:nvSpPr>
            <p:cNvPr id="10256" name="Line 1129">
              <a:extLst>
                <a:ext uri="{FF2B5EF4-FFF2-40B4-BE49-F238E27FC236}">
                  <a16:creationId xmlns:a16="http://schemas.microsoft.com/office/drawing/2014/main" id="{2E609458-B0C7-470A-82DC-F16190B88B82}"/>
                </a:ext>
              </a:extLst>
            </p:cNvPr>
            <p:cNvSpPr>
              <a:spLocks noChangeShapeType="1"/>
            </p:cNvSpPr>
            <p:nvPr/>
          </p:nvSpPr>
          <p:spPr bwMode="auto">
            <a:xfrm flipV="1">
              <a:off x="1824" y="2640"/>
              <a:ext cx="0" cy="432"/>
            </a:xfrm>
            <a:prstGeom prst="line">
              <a:avLst/>
            </a:prstGeom>
            <a:noFill/>
            <a:ln w="3810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10257" name="Line 1130">
              <a:extLst>
                <a:ext uri="{FF2B5EF4-FFF2-40B4-BE49-F238E27FC236}">
                  <a16:creationId xmlns:a16="http://schemas.microsoft.com/office/drawing/2014/main" id="{4CE43A0C-D849-4402-9E6A-EB505DB4ABC6}"/>
                </a:ext>
              </a:extLst>
            </p:cNvPr>
            <p:cNvSpPr>
              <a:spLocks noChangeShapeType="1"/>
            </p:cNvSpPr>
            <p:nvPr/>
          </p:nvSpPr>
          <p:spPr bwMode="auto">
            <a:xfrm>
              <a:off x="1056" y="3072"/>
              <a:ext cx="768" cy="0"/>
            </a:xfrm>
            <a:prstGeom prst="line">
              <a:avLst/>
            </a:prstGeom>
            <a:noFill/>
            <a:ln w="38100">
              <a:solidFill>
                <a:schemeClr val="accent1">
                  <a:lumMod val="75000"/>
                </a:schemeClr>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grpSp>
      <p:sp>
        <p:nvSpPr>
          <p:cNvPr id="370795" name="Line 1131">
            <a:extLst>
              <a:ext uri="{FF2B5EF4-FFF2-40B4-BE49-F238E27FC236}">
                <a16:creationId xmlns:a16="http://schemas.microsoft.com/office/drawing/2014/main" id="{4096EA24-9C7F-4EF5-8249-6FF83BEF4756}"/>
              </a:ext>
            </a:extLst>
          </p:cNvPr>
          <p:cNvSpPr>
            <a:spLocks noChangeShapeType="1"/>
          </p:cNvSpPr>
          <p:nvPr/>
        </p:nvSpPr>
        <p:spPr bwMode="auto">
          <a:xfrm>
            <a:off x="3962400" y="3446463"/>
            <a:ext cx="2895600" cy="0"/>
          </a:xfrm>
          <a:prstGeom prst="line">
            <a:avLst/>
          </a:prstGeom>
          <a:noFill/>
          <a:ln w="57150">
            <a:solidFill>
              <a:srgbClr val="6C4C8F"/>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796" name="Line 1132">
            <a:extLst>
              <a:ext uri="{FF2B5EF4-FFF2-40B4-BE49-F238E27FC236}">
                <a16:creationId xmlns:a16="http://schemas.microsoft.com/office/drawing/2014/main" id="{6D608F2A-9930-41CD-9E07-F27DC7CF02AB}"/>
              </a:ext>
            </a:extLst>
          </p:cNvPr>
          <p:cNvSpPr>
            <a:spLocks noChangeShapeType="1"/>
          </p:cNvSpPr>
          <p:nvPr/>
        </p:nvSpPr>
        <p:spPr bwMode="auto">
          <a:xfrm>
            <a:off x="1828800" y="5808663"/>
            <a:ext cx="1371600" cy="0"/>
          </a:xfrm>
          <a:prstGeom prst="line">
            <a:avLst/>
          </a:prstGeom>
          <a:noFill/>
          <a:ln w="57150">
            <a:solidFill>
              <a:schemeClr val="accent1">
                <a:lumMod val="75000"/>
              </a:schemeClr>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797" name="Text Box 1133">
            <a:extLst>
              <a:ext uri="{FF2B5EF4-FFF2-40B4-BE49-F238E27FC236}">
                <a16:creationId xmlns:a16="http://schemas.microsoft.com/office/drawing/2014/main" id="{0675E4F2-6F17-4FEB-B20C-F11CB00249F0}"/>
              </a:ext>
            </a:extLst>
          </p:cNvPr>
          <p:cNvSpPr txBox="1">
            <a:spLocks noChangeArrowheads="1"/>
          </p:cNvSpPr>
          <p:nvPr/>
        </p:nvSpPr>
        <p:spPr bwMode="auto">
          <a:xfrm>
            <a:off x="3352800" y="5351463"/>
            <a:ext cx="441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n</a:t>
            </a:r>
          </a:p>
        </p:txBody>
      </p:sp>
      <p:sp>
        <p:nvSpPr>
          <p:cNvPr id="370798" name="Text Box 1134">
            <a:extLst>
              <a:ext uri="{FF2B5EF4-FFF2-40B4-BE49-F238E27FC236}">
                <a16:creationId xmlns:a16="http://schemas.microsoft.com/office/drawing/2014/main" id="{EE822DDD-D57B-43DF-93C8-D699B7F89EFE}"/>
              </a:ext>
            </a:extLst>
          </p:cNvPr>
          <p:cNvSpPr txBox="1">
            <a:spLocks noChangeArrowheads="1"/>
          </p:cNvSpPr>
          <p:nvPr/>
        </p:nvSpPr>
        <p:spPr bwMode="auto">
          <a:xfrm>
            <a:off x="4648200" y="5503863"/>
            <a:ext cx="1066800" cy="588962"/>
          </a:xfrm>
          <a:prstGeom prst="rect">
            <a:avLst/>
          </a:prstGeom>
          <a:solidFill>
            <a:srgbClr val="CCCC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空串</a:t>
            </a:r>
          </a:p>
        </p:txBody>
      </p:sp>
      <p:sp>
        <p:nvSpPr>
          <p:cNvPr id="370799" name="Line 1135">
            <a:extLst>
              <a:ext uri="{FF2B5EF4-FFF2-40B4-BE49-F238E27FC236}">
                <a16:creationId xmlns:a16="http://schemas.microsoft.com/office/drawing/2014/main" id="{C272AA75-725C-45BD-BE2A-566823173BF5}"/>
              </a:ext>
            </a:extLst>
          </p:cNvPr>
          <p:cNvSpPr>
            <a:spLocks noChangeShapeType="1"/>
          </p:cNvSpPr>
          <p:nvPr/>
        </p:nvSpPr>
        <p:spPr bwMode="auto">
          <a:xfrm>
            <a:off x="5867400" y="5808663"/>
            <a:ext cx="1447800" cy="0"/>
          </a:xfrm>
          <a:prstGeom prst="line">
            <a:avLst/>
          </a:prstGeom>
          <a:noFill/>
          <a:ln w="38100">
            <a:solidFill>
              <a:schemeClr val="accent1">
                <a:lumMod val="75000"/>
              </a:schemeClr>
            </a:solidFill>
            <a:round/>
            <a:headEnd type="triangle" w="med" len="me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370800" name="Text Box 1136">
            <a:extLst>
              <a:ext uri="{FF2B5EF4-FFF2-40B4-BE49-F238E27FC236}">
                <a16:creationId xmlns:a16="http://schemas.microsoft.com/office/drawing/2014/main" id="{9C9ECD02-38F0-4E50-BA28-AAAC9709BF81}"/>
              </a:ext>
            </a:extLst>
          </p:cNvPr>
          <p:cNvSpPr txBox="1">
            <a:spLocks noChangeArrowheads="1"/>
          </p:cNvSpPr>
          <p:nvPr/>
        </p:nvSpPr>
        <p:spPr bwMode="auto">
          <a:xfrm>
            <a:off x="7391400" y="5351463"/>
            <a:ext cx="10175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n=0</a:t>
            </a:r>
          </a:p>
        </p:txBody>
      </p:sp>
      <p:cxnSp>
        <p:nvCxnSpPr>
          <p:cNvPr id="21520" name="直接连接符 5">
            <a:extLst>
              <a:ext uri="{FF2B5EF4-FFF2-40B4-BE49-F238E27FC236}">
                <a16:creationId xmlns:a16="http://schemas.microsoft.com/office/drawing/2014/main" id="{AF27C9A6-DD0F-4942-8F8E-10B0D139CD1F}"/>
              </a:ext>
            </a:extLst>
          </p:cNvPr>
          <p:cNvCxnSpPr>
            <a:cxnSpLocks noChangeShapeType="1"/>
          </p:cNvCxnSpPr>
          <p:nvPr/>
        </p:nvCxnSpPr>
        <p:spPr bwMode="auto">
          <a:xfrm>
            <a:off x="179388" y="1700213"/>
            <a:ext cx="8856662" cy="0"/>
          </a:xfrm>
          <a:prstGeom prst="line">
            <a:avLst/>
          </a:prstGeom>
          <a:noFill/>
          <a:ln w="38100" algn="ctr">
            <a:solidFill>
              <a:srgbClr val="6C4C8F"/>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707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6" presetClass="entr" presetSubtype="37"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outVertical)">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7078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37"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outVertical)">
                                      <p:cBhvr>
                                        <p:cTn id="20" dur="500"/>
                                        <p:tgtEl>
                                          <p:spTgt spid="3"/>
                                        </p:tgtEl>
                                      </p:cBhvr>
                                    </p:animEffect>
                                  </p:childTnLst>
                                </p:cTn>
                              </p:par>
                            </p:childTnLst>
                          </p:cTn>
                        </p:par>
                        <p:par>
                          <p:cTn id="21" fill="hold" nodeType="afterGroup">
                            <p:stCondLst>
                              <p:cond delay="500"/>
                            </p:stCondLst>
                            <p:childTnLst>
                              <p:par>
                                <p:cTn id="22" presetID="17" presetClass="entr" presetSubtype="8" fill="hold" nodeType="afterEffect">
                                  <p:stCondLst>
                                    <p:cond delay="0"/>
                                  </p:stCondLst>
                                  <p:childTnLst>
                                    <p:set>
                                      <p:cBhvr>
                                        <p:cTn id="23" dur="1" fill="hold">
                                          <p:stCondLst>
                                            <p:cond delay="0"/>
                                          </p:stCondLst>
                                        </p:cTn>
                                        <p:tgtEl>
                                          <p:spTgt spid="370795"/>
                                        </p:tgtEl>
                                        <p:attrNameLst>
                                          <p:attrName>style.visibility</p:attrName>
                                        </p:attrNameLst>
                                      </p:cBhvr>
                                      <p:to>
                                        <p:strVal val="visible"/>
                                      </p:to>
                                    </p:set>
                                    <p:anim calcmode="lin" valueType="num">
                                      <p:cBhvr>
                                        <p:cTn id="24" dur="500" fill="hold"/>
                                        <p:tgtEl>
                                          <p:spTgt spid="370795"/>
                                        </p:tgtEl>
                                        <p:attrNameLst>
                                          <p:attrName>ppt_x</p:attrName>
                                        </p:attrNameLst>
                                      </p:cBhvr>
                                      <p:tavLst>
                                        <p:tav tm="0">
                                          <p:val>
                                            <p:strVal val="#ppt_x-#ppt_w/2"/>
                                          </p:val>
                                        </p:tav>
                                        <p:tav tm="100000">
                                          <p:val>
                                            <p:strVal val="#ppt_x"/>
                                          </p:val>
                                        </p:tav>
                                      </p:tavLst>
                                    </p:anim>
                                    <p:anim calcmode="lin" valueType="num">
                                      <p:cBhvr>
                                        <p:cTn id="25" dur="500" fill="hold"/>
                                        <p:tgtEl>
                                          <p:spTgt spid="370795"/>
                                        </p:tgtEl>
                                        <p:attrNameLst>
                                          <p:attrName>ppt_y</p:attrName>
                                        </p:attrNameLst>
                                      </p:cBhvr>
                                      <p:tavLst>
                                        <p:tav tm="0">
                                          <p:val>
                                            <p:strVal val="#ppt_y"/>
                                          </p:val>
                                        </p:tav>
                                        <p:tav tm="100000">
                                          <p:val>
                                            <p:strVal val="#ppt_y"/>
                                          </p:val>
                                        </p:tav>
                                      </p:tavLst>
                                    </p:anim>
                                    <p:anim calcmode="lin" valueType="num">
                                      <p:cBhvr>
                                        <p:cTn id="26" dur="500" fill="hold"/>
                                        <p:tgtEl>
                                          <p:spTgt spid="370795"/>
                                        </p:tgtEl>
                                        <p:attrNameLst>
                                          <p:attrName>ppt_w</p:attrName>
                                        </p:attrNameLst>
                                      </p:cBhvr>
                                      <p:tavLst>
                                        <p:tav tm="0">
                                          <p:val>
                                            <p:fltVal val="0"/>
                                          </p:val>
                                        </p:tav>
                                        <p:tav tm="100000">
                                          <p:val>
                                            <p:strVal val="#ppt_w"/>
                                          </p:val>
                                        </p:tav>
                                      </p:tavLst>
                                    </p:anim>
                                    <p:anim calcmode="lin" valueType="num">
                                      <p:cBhvr>
                                        <p:cTn id="27" dur="500" fill="hold"/>
                                        <p:tgtEl>
                                          <p:spTgt spid="370795"/>
                                        </p:tgtEl>
                                        <p:attrNameLst>
                                          <p:attrName>ppt_h</p:attrName>
                                        </p:attrNameLst>
                                      </p:cBhvr>
                                      <p:tavLst>
                                        <p:tav tm="0">
                                          <p:val>
                                            <p:strVal val="#ppt_h"/>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7078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0" fill="hold" nodeType="clickEffect">
                                  <p:stCondLst>
                                    <p:cond delay="0"/>
                                  </p:stCondLst>
                                  <p:childTnLst>
                                    <p:set>
                                      <p:cBhvr>
                                        <p:cTn id="35" dur="1" fill="hold">
                                          <p:stCondLst>
                                            <p:cond delay="0"/>
                                          </p:stCondLst>
                                        </p:cTn>
                                        <p:tgtEl>
                                          <p:spTgt spid="370796"/>
                                        </p:tgtEl>
                                        <p:attrNameLst>
                                          <p:attrName>style.visibility</p:attrName>
                                        </p:attrNameLst>
                                      </p:cBhvr>
                                      <p:to>
                                        <p:strVal val="visible"/>
                                      </p:to>
                                    </p:set>
                                    <p:anim calcmode="lin" valueType="num">
                                      <p:cBhvr>
                                        <p:cTn id="36" dur="500" fill="hold"/>
                                        <p:tgtEl>
                                          <p:spTgt spid="370796"/>
                                        </p:tgtEl>
                                        <p:attrNameLst>
                                          <p:attrName>ppt_w</p:attrName>
                                        </p:attrNameLst>
                                      </p:cBhvr>
                                      <p:tavLst>
                                        <p:tav tm="0">
                                          <p:val>
                                            <p:fltVal val="0"/>
                                          </p:val>
                                        </p:tav>
                                        <p:tav tm="100000">
                                          <p:val>
                                            <p:strVal val="#ppt_w"/>
                                          </p:val>
                                        </p:tav>
                                      </p:tavLst>
                                    </p:anim>
                                    <p:anim calcmode="lin" valueType="num">
                                      <p:cBhvr>
                                        <p:cTn id="37" dur="500" fill="hold"/>
                                        <p:tgtEl>
                                          <p:spTgt spid="370796"/>
                                        </p:tgtEl>
                                        <p:attrNameLst>
                                          <p:attrName>ppt_h</p:attrName>
                                        </p:attrNameLst>
                                      </p:cBhvr>
                                      <p:tavLst>
                                        <p:tav tm="0">
                                          <p:val>
                                            <p:strVal val="#ppt_h"/>
                                          </p:val>
                                        </p:tav>
                                        <p:tav tm="100000">
                                          <p:val>
                                            <p:strVal val="#ppt_h"/>
                                          </p:val>
                                        </p:tav>
                                      </p:tavLst>
                                    </p:anim>
                                  </p:childTnLst>
                                </p:cTn>
                              </p:par>
                            </p:childTnLst>
                          </p:cTn>
                        </p:par>
                        <p:par>
                          <p:cTn id="38" fill="hold" nodeType="afterGroup">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370797">
                                            <p:txEl>
                                              <p:pRg st="0" end="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370800">
                                            <p:txEl>
                                              <p:pRg st="0" end="0"/>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7" presetClass="entr" presetSubtype="2" fill="hold" nodeType="clickEffect">
                                  <p:stCondLst>
                                    <p:cond delay="0"/>
                                  </p:stCondLst>
                                  <p:childTnLst>
                                    <p:set>
                                      <p:cBhvr>
                                        <p:cTn id="48" dur="1" fill="hold">
                                          <p:stCondLst>
                                            <p:cond delay="0"/>
                                          </p:stCondLst>
                                        </p:cTn>
                                        <p:tgtEl>
                                          <p:spTgt spid="370799"/>
                                        </p:tgtEl>
                                        <p:attrNameLst>
                                          <p:attrName>style.visibility</p:attrName>
                                        </p:attrNameLst>
                                      </p:cBhvr>
                                      <p:to>
                                        <p:strVal val="visible"/>
                                      </p:to>
                                    </p:set>
                                    <p:anim calcmode="lin" valueType="num">
                                      <p:cBhvr>
                                        <p:cTn id="49" dur="500" fill="hold"/>
                                        <p:tgtEl>
                                          <p:spTgt spid="370799"/>
                                        </p:tgtEl>
                                        <p:attrNameLst>
                                          <p:attrName>ppt_x</p:attrName>
                                        </p:attrNameLst>
                                      </p:cBhvr>
                                      <p:tavLst>
                                        <p:tav tm="0">
                                          <p:val>
                                            <p:strVal val="#ppt_x+#ppt_w/2"/>
                                          </p:val>
                                        </p:tav>
                                        <p:tav tm="100000">
                                          <p:val>
                                            <p:strVal val="#ppt_x"/>
                                          </p:val>
                                        </p:tav>
                                      </p:tavLst>
                                    </p:anim>
                                    <p:anim calcmode="lin" valueType="num">
                                      <p:cBhvr>
                                        <p:cTn id="50" dur="500" fill="hold"/>
                                        <p:tgtEl>
                                          <p:spTgt spid="370799"/>
                                        </p:tgtEl>
                                        <p:attrNameLst>
                                          <p:attrName>ppt_y</p:attrName>
                                        </p:attrNameLst>
                                      </p:cBhvr>
                                      <p:tavLst>
                                        <p:tav tm="0">
                                          <p:val>
                                            <p:strVal val="#ppt_y"/>
                                          </p:val>
                                        </p:tav>
                                        <p:tav tm="100000">
                                          <p:val>
                                            <p:strVal val="#ppt_y"/>
                                          </p:val>
                                        </p:tav>
                                      </p:tavLst>
                                    </p:anim>
                                    <p:anim calcmode="lin" valueType="num">
                                      <p:cBhvr>
                                        <p:cTn id="51" dur="500" fill="hold"/>
                                        <p:tgtEl>
                                          <p:spTgt spid="370799"/>
                                        </p:tgtEl>
                                        <p:attrNameLst>
                                          <p:attrName>ppt_w</p:attrName>
                                        </p:attrNameLst>
                                      </p:cBhvr>
                                      <p:tavLst>
                                        <p:tav tm="0">
                                          <p:val>
                                            <p:fltVal val="0"/>
                                          </p:val>
                                        </p:tav>
                                        <p:tav tm="100000">
                                          <p:val>
                                            <p:strVal val="#ppt_w"/>
                                          </p:val>
                                        </p:tav>
                                      </p:tavLst>
                                    </p:anim>
                                    <p:anim calcmode="lin" valueType="num">
                                      <p:cBhvr>
                                        <p:cTn id="52" dur="500" fill="hold"/>
                                        <p:tgtEl>
                                          <p:spTgt spid="370799"/>
                                        </p:tgtEl>
                                        <p:attrNameLst>
                                          <p:attrName>ppt_h</p:attrName>
                                        </p:attrNameLst>
                                      </p:cBhvr>
                                      <p:tavLst>
                                        <p:tav tm="0">
                                          <p:val>
                                            <p:strVal val="#ppt_h"/>
                                          </p:val>
                                        </p:tav>
                                        <p:tav tm="100000">
                                          <p:val>
                                            <p:strVal val="#ppt_h"/>
                                          </p:val>
                                        </p:tav>
                                      </p:tavLst>
                                    </p:anim>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499"/>
                                          </p:stCondLst>
                                        </p:cTn>
                                        <p:tgtEl>
                                          <p:spTgt spid="370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0786" grpId="0" animBg="1"/>
      <p:bldP spid="370787" grpId="0" animBg="1"/>
      <p:bldP spid="370788" grpId="0" animBg="1"/>
      <p:bldP spid="370797" grpId="0" build="p" advAuto="0"/>
      <p:bldP spid="370798" grpId="0" animBg="1"/>
      <p:bldP spid="370800"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F54C4A6-F9CA-4A4C-86BC-A613619A3222}"/>
              </a:ext>
            </a:extLst>
          </p:cNvPr>
          <p:cNvSpPr/>
          <p:nvPr/>
        </p:nvSpPr>
        <p:spPr bwMode="auto">
          <a:xfrm>
            <a:off x="0" y="2997200"/>
            <a:ext cx="9144000" cy="3168650"/>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46082" name="Text Box 4">
            <a:extLst>
              <a:ext uri="{FF2B5EF4-FFF2-40B4-BE49-F238E27FC236}">
                <a16:creationId xmlns:a16="http://schemas.microsoft.com/office/drawing/2014/main" id="{FAB16C33-3B18-A941-8A82-D680B0A4FB54}"/>
              </a:ext>
            </a:extLst>
          </p:cNvPr>
          <p:cNvSpPr txBox="1">
            <a:spLocks noChangeArrowheads="1"/>
          </p:cNvSpPr>
          <p:nvPr/>
        </p:nvSpPr>
        <p:spPr bwMode="auto">
          <a:xfrm>
            <a:off x="539750" y="2708275"/>
            <a:ext cx="8281988"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00000"/>
              </a:lnSpc>
              <a:spcBef>
                <a:spcPct val="50000"/>
              </a:spcBef>
            </a:pPr>
            <a:r>
              <a:rPr lang="en-US" altLang="zh-CN" sz="2800" b="0">
                <a:ea typeface="楷体_GB2312" pitchFamily="49" charset="-122"/>
                <a:sym typeface="+mn-lt"/>
              </a:rPr>
              <a:t>  </a:t>
            </a:r>
          </a:p>
          <a:p>
            <a:pPr algn="just">
              <a:lnSpc>
                <a:spcPct val="100000"/>
              </a:lnSpc>
              <a:spcBef>
                <a:spcPct val="50000"/>
              </a:spcBef>
            </a:pPr>
            <a:r>
              <a:rPr lang="en-US" altLang="zh-CN" sz="2800" b="0">
                <a:ea typeface="楷体_GB2312" pitchFamily="49" charset="-122"/>
                <a:sym typeface="+mn-lt"/>
              </a:rPr>
              <a:t>               max{ k|1&lt;k&lt;j,</a:t>
            </a:r>
            <a:r>
              <a:rPr lang="zh-CN" altLang="en-US" sz="2800" b="0">
                <a:ea typeface="楷体_GB2312" pitchFamily="49" charset="-122"/>
                <a:sym typeface="+mn-lt"/>
              </a:rPr>
              <a:t>且“</a:t>
            </a:r>
            <a:r>
              <a:rPr lang="en-US" altLang="zh-CN" sz="2800" b="0">
                <a:ea typeface="楷体_GB2312" pitchFamily="49" charset="-122"/>
                <a:sym typeface="+mn-lt"/>
              </a:rPr>
              <a:t>p</a:t>
            </a:r>
            <a:r>
              <a:rPr lang="en-US" altLang="zh-CN" sz="2800" b="0" baseline="-30000">
                <a:ea typeface="楷体_GB2312" pitchFamily="49" charset="-122"/>
                <a:sym typeface="+mn-lt"/>
              </a:rPr>
              <a:t>1</a:t>
            </a:r>
            <a:r>
              <a:rPr lang="en-US" altLang="zh-CN" sz="2800" b="0">
                <a:ea typeface="楷体_GB2312" pitchFamily="49" charset="-122"/>
                <a:sym typeface="+mn-lt"/>
              </a:rPr>
              <a:t>…p</a:t>
            </a:r>
            <a:r>
              <a:rPr lang="en-US" altLang="zh-CN" sz="2800" b="0" baseline="-30000">
                <a:ea typeface="楷体_GB2312" pitchFamily="49" charset="-122"/>
                <a:sym typeface="+mn-lt"/>
              </a:rPr>
              <a:t>k-1</a:t>
            </a:r>
            <a:r>
              <a:rPr lang="en-US" altLang="zh-CN" sz="2800" b="0">
                <a:ea typeface="楷体_GB2312" pitchFamily="49" charset="-122"/>
                <a:sym typeface="+mn-lt"/>
              </a:rPr>
              <a:t>”=“p</a:t>
            </a:r>
            <a:r>
              <a:rPr lang="en-US" altLang="zh-CN" sz="2800" b="0" baseline="-30000">
                <a:ea typeface="楷体_GB2312" pitchFamily="49" charset="-122"/>
                <a:sym typeface="+mn-lt"/>
              </a:rPr>
              <a:t>j-k+1</a:t>
            </a:r>
            <a:r>
              <a:rPr lang="en-US" altLang="zh-CN" sz="2800" b="0">
                <a:ea typeface="楷体_GB2312" pitchFamily="49" charset="-122"/>
                <a:sym typeface="+mn-lt"/>
              </a:rPr>
              <a:t>…p</a:t>
            </a:r>
            <a:r>
              <a:rPr lang="en-US" altLang="zh-CN" sz="2800" b="0" baseline="-30000">
                <a:ea typeface="楷体_GB2312" pitchFamily="49" charset="-122"/>
                <a:sym typeface="+mn-lt"/>
              </a:rPr>
              <a:t>j-1</a:t>
            </a:r>
            <a:r>
              <a:rPr lang="en-US" altLang="zh-CN" sz="2800" b="0">
                <a:ea typeface="楷体_GB2312" pitchFamily="49" charset="-122"/>
                <a:sym typeface="+mn-lt"/>
              </a:rPr>
              <a:t>” }</a:t>
            </a:r>
          </a:p>
          <a:p>
            <a:pPr algn="just">
              <a:lnSpc>
                <a:spcPct val="100000"/>
              </a:lnSpc>
              <a:spcBef>
                <a:spcPct val="50000"/>
              </a:spcBef>
            </a:pPr>
            <a:r>
              <a:rPr lang="zh-CN" altLang="en-US" sz="2800" b="0">
                <a:ea typeface="楷体_GB2312" pitchFamily="49" charset="-122"/>
                <a:sym typeface="+mn-lt"/>
              </a:rPr>
              <a:t>                          当此集合非空时                                     </a:t>
            </a:r>
          </a:p>
          <a:p>
            <a:pPr algn="just">
              <a:lnSpc>
                <a:spcPct val="100000"/>
              </a:lnSpc>
              <a:spcBef>
                <a:spcPct val="50000"/>
              </a:spcBef>
            </a:pPr>
            <a:r>
              <a:rPr lang="zh-CN" altLang="en-US" sz="2800" b="0">
                <a:ea typeface="楷体_GB2312" pitchFamily="49" charset="-122"/>
                <a:sym typeface="+mn-lt"/>
              </a:rPr>
              <a:t>               </a:t>
            </a:r>
            <a:r>
              <a:rPr lang="en-US" altLang="zh-CN" sz="2800" b="0">
                <a:ea typeface="楷体_GB2312" pitchFamily="49" charset="-122"/>
                <a:sym typeface="+mn-lt"/>
              </a:rPr>
              <a:t>0         </a:t>
            </a:r>
            <a:r>
              <a:rPr lang="zh-CN" altLang="en-US" sz="2800" b="0">
                <a:ea typeface="楷体_GB2312" pitchFamily="49" charset="-122"/>
                <a:sym typeface="+mn-lt"/>
              </a:rPr>
              <a:t>当</a:t>
            </a:r>
            <a:r>
              <a:rPr lang="en-US" altLang="zh-CN" sz="2800" b="0">
                <a:ea typeface="楷体_GB2312" pitchFamily="49" charset="-122"/>
                <a:sym typeface="+mn-lt"/>
              </a:rPr>
              <a:t>j=1</a:t>
            </a:r>
            <a:r>
              <a:rPr lang="zh-CN" altLang="en-US" sz="2800" b="0">
                <a:ea typeface="楷体_GB2312" pitchFamily="49" charset="-122"/>
                <a:sym typeface="+mn-lt"/>
              </a:rPr>
              <a:t>时</a:t>
            </a:r>
          </a:p>
          <a:p>
            <a:pPr algn="just">
              <a:lnSpc>
                <a:spcPct val="100000"/>
              </a:lnSpc>
              <a:spcBef>
                <a:spcPct val="50000"/>
              </a:spcBef>
            </a:pPr>
            <a:r>
              <a:rPr lang="zh-CN" altLang="en-US" sz="2800" b="0">
                <a:ea typeface="楷体_GB2312" pitchFamily="49" charset="-122"/>
                <a:sym typeface="+mn-lt"/>
              </a:rPr>
              <a:t>               </a:t>
            </a:r>
            <a:r>
              <a:rPr lang="en-US" altLang="zh-CN" sz="2800" b="0">
                <a:ea typeface="楷体_GB2312" pitchFamily="49" charset="-122"/>
                <a:sym typeface="+mn-lt"/>
              </a:rPr>
              <a:t>1         </a:t>
            </a:r>
            <a:r>
              <a:rPr lang="zh-CN" altLang="en-US" sz="2800" b="0">
                <a:ea typeface="楷体_GB2312" pitchFamily="49" charset="-122"/>
                <a:sym typeface="+mn-lt"/>
              </a:rPr>
              <a:t>其他情况</a:t>
            </a:r>
          </a:p>
        </p:txBody>
      </p:sp>
      <p:sp>
        <p:nvSpPr>
          <p:cNvPr id="33794" name="Text Box 5">
            <a:extLst>
              <a:ext uri="{FF2B5EF4-FFF2-40B4-BE49-F238E27FC236}">
                <a16:creationId xmlns:a16="http://schemas.microsoft.com/office/drawing/2014/main" id="{76DA45B0-A2C8-489B-83DA-8EBEDB27E9CB}"/>
              </a:ext>
            </a:extLst>
          </p:cNvPr>
          <p:cNvSpPr txBox="1">
            <a:spLocks noChangeArrowheads="1"/>
          </p:cNvSpPr>
          <p:nvPr/>
        </p:nvSpPr>
        <p:spPr bwMode="auto">
          <a:xfrm>
            <a:off x="179388" y="4362450"/>
            <a:ext cx="1655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sz="2800" b="0" dirty="0">
                <a:latin typeface="+mn-lt"/>
                <a:ea typeface="+mn-ea"/>
                <a:cs typeface="+mn-ea"/>
                <a:sym typeface="+mn-lt"/>
              </a:rPr>
              <a:t>next[j]=</a:t>
            </a:r>
          </a:p>
        </p:txBody>
      </p:sp>
      <p:sp>
        <p:nvSpPr>
          <p:cNvPr id="33795" name="AutoShape 6">
            <a:extLst>
              <a:ext uri="{FF2B5EF4-FFF2-40B4-BE49-F238E27FC236}">
                <a16:creationId xmlns:a16="http://schemas.microsoft.com/office/drawing/2014/main" id="{C8B15A03-AA74-41BF-A92E-1C316C4E6102}"/>
              </a:ext>
            </a:extLst>
          </p:cNvPr>
          <p:cNvSpPr>
            <a:spLocks/>
          </p:cNvSpPr>
          <p:nvPr/>
        </p:nvSpPr>
        <p:spPr bwMode="auto">
          <a:xfrm>
            <a:off x="1619250" y="3644900"/>
            <a:ext cx="215900" cy="2089150"/>
          </a:xfrm>
          <a:prstGeom prst="leftBrace">
            <a:avLst>
              <a:gd name="adj1" fmla="val 80548"/>
              <a:gd name="adj2" fmla="val 50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6085" name="Rectangle 7">
            <a:extLst>
              <a:ext uri="{FF2B5EF4-FFF2-40B4-BE49-F238E27FC236}">
                <a16:creationId xmlns:a16="http://schemas.microsoft.com/office/drawing/2014/main" id="{0C34CC49-0514-C44C-BB00-89FBE3E3FE48}"/>
              </a:ext>
            </a:extLst>
          </p:cNvPr>
          <p:cNvSpPr>
            <a:spLocks noChangeArrowheads="1"/>
          </p:cNvSpPr>
          <p:nvPr/>
        </p:nvSpPr>
        <p:spPr bwMode="auto">
          <a:xfrm>
            <a:off x="449263" y="1203325"/>
            <a:ext cx="8351837"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20000"/>
              </a:spcBef>
            </a:pPr>
            <a:r>
              <a:rPr lang="zh-CN" altLang="en-US" b="0">
                <a:ea typeface="楷体_GB2312" pitchFamily="49" charset="-122"/>
                <a:sym typeface="+mn-lt"/>
              </a:rPr>
              <a:t>为此</a:t>
            </a:r>
            <a:r>
              <a:rPr lang="en-US" altLang="zh-CN" b="0">
                <a:ea typeface="楷体_GB2312" pitchFamily="49" charset="-122"/>
                <a:sym typeface="+mn-lt"/>
              </a:rPr>
              <a:t>,</a:t>
            </a:r>
            <a:r>
              <a:rPr lang="zh-CN" altLang="en-US" b="0">
                <a:ea typeface="楷体_GB2312" pitchFamily="49" charset="-122"/>
                <a:sym typeface="+mn-lt"/>
              </a:rPr>
              <a:t>定义</a:t>
            </a:r>
            <a:r>
              <a:rPr lang="en-US" altLang="zh-CN" b="0">
                <a:solidFill>
                  <a:schemeClr val="accent2"/>
                </a:solidFill>
                <a:ea typeface="楷体_GB2312" pitchFamily="49" charset="-122"/>
                <a:sym typeface="+mn-lt"/>
              </a:rPr>
              <a:t>next[j]</a:t>
            </a:r>
            <a:r>
              <a:rPr lang="zh-CN" altLang="en-US" b="0">
                <a:ea typeface="楷体_GB2312" pitchFamily="49" charset="-122"/>
                <a:sym typeface="+mn-lt"/>
              </a:rPr>
              <a:t>函数，表明当模式中第</a:t>
            </a:r>
            <a:r>
              <a:rPr lang="en-US" altLang="zh-CN" b="0">
                <a:ea typeface="楷体_GB2312" pitchFamily="49" charset="-122"/>
                <a:sym typeface="+mn-lt"/>
              </a:rPr>
              <a:t>j</a:t>
            </a:r>
            <a:r>
              <a:rPr lang="zh-CN" altLang="en-US" b="0">
                <a:ea typeface="楷体_GB2312" pitchFamily="49" charset="-122"/>
                <a:sym typeface="+mn-lt"/>
              </a:rPr>
              <a:t>个字符与主串中相应字符“失配”时，在模式中需重新和主串中该字符进行比较的字符的位置。</a:t>
            </a:r>
          </a:p>
        </p:txBody>
      </p:sp>
      <p:sp>
        <p:nvSpPr>
          <p:cNvPr id="46086" name="Rectangle 53">
            <a:extLst>
              <a:ext uri="{FF2B5EF4-FFF2-40B4-BE49-F238E27FC236}">
                <a16:creationId xmlns:a16="http://schemas.microsoft.com/office/drawing/2014/main" id="{A8FF5BE5-9655-F440-AA39-C566AF021EED}"/>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6E434-98FA-BC4C-8C78-E50B5303BB71}"/>
              </a:ext>
            </a:extLst>
          </p:cNvPr>
          <p:cNvSpPr>
            <a:spLocks noGrp="1"/>
          </p:cNvSpPr>
          <p:nvPr>
            <p:ph type="title"/>
          </p:nvPr>
        </p:nvSpPr>
        <p:spPr/>
        <p:txBody>
          <a:bodyPr/>
          <a:lstStyle/>
          <a:p>
            <a:r>
              <a:rPr lang="en-US" altLang="zh-CN" dirty="0">
                <a:ea typeface="楷体_GB2312" pitchFamily="49" charset="-122"/>
                <a:sym typeface="+mn-lt"/>
              </a:rPr>
              <a:t>KMP</a:t>
            </a:r>
            <a:r>
              <a:rPr lang="zh-CN" altLang="en-US" dirty="0">
                <a:ea typeface="楷体_GB2312" pitchFamily="49" charset="-122"/>
                <a:sym typeface="+mn-lt"/>
              </a:rPr>
              <a:t>算法设计思想</a:t>
            </a:r>
            <a:endParaRPr lang="en-US" dirty="0"/>
          </a:p>
        </p:txBody>
      </p:sp>
      <p:sp>
        <p:nvSpPr>
          <p:cNvPr id="6" name="Rectangle 5">
            <a:extLst>
              <a:ext uri="{FF2B5EF4-FFF2-40B4-BE49-F238E27FC236}">
                <a16:creationId xmlns:a16="http://schemas.microsoft.com/office/drawing/2014/main" id="{568C9AA8-022D-4B45-A658-BE6A49864F8F}"/>
              </a:ext>
            </a:extLst>
          </p:cNvPr>
          <p:cNvSpPr/>
          <p:nvPr/>
        </p:nvSpPr>
        <p:spPr>
          <a:xfrm>
            <a:off x="539551" y="836712"/>
            <a:ext cx="6705419" cy="553165"/>
          </a:xfrm>
          <a:prstGeom prst="rect">
            <a:avLst/>
          </a:prstGeom>
        </p:spPr>
        <p:txBody>
          <a:bodyPr wrap="square">
            <a:spAutoFit/>
          </a:bodyPr>
          <a:lstStyle/>
          <a:p>
            <a:pPr marL="377825" indent="-377825" algn="just" eaLnBrk="1" hangingPunct="1">
              <a:lnSpc>
                <a:spcPct val="140000"/>
              </a:lnSpc>
            </a:pPr>
            <a:r>
              <a:rPr lang="zh-CN" altLang="en-US" b="0" dirty="0"/>
              <a:t>利用</a:t>
            </a:r>
            <a:r>
              <a:rPr lang="en-US" altLang="zh-CN" b="0" dirty="0"/>
              <a:t>next</a:t>
            </a:r>
            <a:r>
              <a:rPr lang="zh-CN" altLang="en-US" b="0" dirty="0"/>
              <a:t>函数值的一个模式匹配例子如图所示。</a:t>
            </a:r>
          </a:p>
        </p:txBody>
      </p:sp>
      <p:pic>
        <p:nvPicPr>
          <p:cNvPr id="8" name="Picture 7">
            <a:extLst>
              <a:ext uri="{FF2B5EF4-FFF2-40B4-BE49-F238E27FC236}">
                <a16:creationId xmlns:a16="http://schemas.microsoft.com/office/drawing/2014/main" id="{C3400C82-8B3E-1143-A992-86F6685302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340768"/>
            <a:ext cx="4680520" cy="5419549"/>
          </a:xfrm>
          <a:prstGeom prst="rect">
            <a:avLst/>
          </a:prstGeom>
        </p:spPr>
      </p:pic>
    </p:spTree>
    <p:extLst>
      <p:ext uri="{BB962C8B-B14F-4D97-AF65-F5344CB8AC3E}">
        <p14:creationId xmlns:p14="http://schemas.microsoft.com/office/powerpoint/2010/main" val="182063204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2BB3C55-9E83-472D-B716-AD1040AE028F}"/>
              </a:ext>
            </a:extLst>
          </p:cNvPr>
          <p:cNvSpPr/>
          <p:nvPr/>
        </p:nvSpPr>
        <p:spPr bwMode="auto">
          <a:xfrm>
            <a:off x="0" y="2205038"/>
            <a:ext cx="9144000" cy="2232025"/>
          </a:xfrm>
          <a:prstGeom prst="rect">
            <a:avLst/>
          </a:prstGeom>
          <a:solidFill>
            <a:schemeClr val="accent1">
              <a:lumMod val="75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37889" name="Rectangle 3">
            <a:extLst>
              <a:ext uri="{FF2B5EF4-FFF2-40B4-BE49-F238E27FC236}">
                <a16:creationId xmlns:a16="http://schemas.microsoft.com/office/drawing/2014/main" id="{61DF90FC-F6C2-4C5B-AFEE-EFADEC21DBF1}"/>
              </a:ext>
            </a:extLst>
          </p:cNvPr>
          <p:cNvSpPr>
            <a:spLocks noGrp="1" noChangeArrowheads="1"/>
          </p:cNvSpPr>
          <p:nvPr>
            <p:ph idx="1"/>
          </p:nvPr>
        </p:nvSpPr>
        <p:spPr>
          <a:xfrm>
            <a:off x="14288" y="2420938"/>
            <a:ext cx="9072562" cy="1944687"/>
          </a:xfrm>
        </p:spPr>
        <p:txBody>
          <a:bodyPr/>
          <a:lstStyle/>
          <a:p>
            <a:pPr>
              <a:defRPr/>
            </a:pPr>
            <a:r>
              <a:rPr lang="en-US" altLang="zh-CN" sz="2800" dirty="0">
                <a:ea typeface="+mn-ea"/>
                <a:cs typeface="+mn-ea"/>
                <a:sym typeface="+mn-lt"/>
              </a:rPr>
              <a:t>  j              1  2  3  4  5  6  7  8  9  10 11 12 13 14 15 16 17</a:t>
            </a:r>
          </a:p>
          <a:p>
            <a:pPr>
              <a:defRPr/>
            </a:pPr>
            <a:r>
              <a:rPr lang="zh-CN" altLang="en-US" sz="2800" dirty="0">
                <a:ea typeface="+mn-ea"/>
                <a:cs typeface="+mn-ea"/>
                <a:sym typeface="+mn-lt"/>
              </a:rPr>
              <a:t>模式串     </a:t>
            </a:r>
            <a:r>
              <a:rPr lang="en-US" altLang="zh-CN" sz="2800" dirty="0">
                <a:ea typeface="+mn-ea"/>
                <a:cs typeface="+mn-ea"/>
                <a:sym typeface="+mn-lt"/>
              </a:rPr>
              <a:t>a  b  c   a  </a:t>
            </a:r>
            <a:r>
              <a:rPr lang="en-US" altLang="zh-CN" sz="2800" dirty="0" err="1">
                <a:ea typeface="+mn-ea"/>
                <a:cs typeface="+mn-ea"/>
                <a:sym typeface="+mn-lt"/>
              </a:rPr>
              <a:t>a</a:t>
            </a:r>
            <a:r>
              <a:rPr lang="en-US" altLang="zh-CN" sz="2800" dirty="0">
                <a:ea typeface="+mn-ea"/>
                <a:cs typeface="+mn-ea"/>
                <a:sym typeface="+mn-lt"/>
              </a:rPr>
              <a:t>  b  </a:t>
            </a:r>
            <a:r>
              <a:rPr lang="en-US" altLang="zh-CN" sz="2800" dirty="0" err="1">
                <a:ea typeface="+mn-ea"/>
                <a:cs typeface="+mn-ea"/>
                <a:sym typeface="+mn-lt"/>
              </a:rPr>
              <a:t>b</a:t>
            </a:r>
            <a:r>
              <a:rPr lang="en-US" altLang="zh-CN" sz="2800" dirty="0">
                <a:ea typeface="+mn-ea"/>
                <a:cs typeface="+mn-ea"/>
                <a:sym typeface="+mn-lt"/>
              </a:rPr>
              <a:t>  c  a   b   c   a    </a:t>
            </a:r>
            <a:r>
              <a:rPr lang="en-US" altLang="zh-CN" sz="2800" dirty="0" err="1">
                <a:ea typeface="+mn-ea"/>
                <a:cs typeface="+mn-ea"/>
                <a:sym typeface="+mn-lt"/>
              </a:rPr>
              <a:t>a</a:t>
            </a:r>
            <a:r>
              <a:rPr lang="en-US" altLang="zh-CN" sz="2800" dirty="0">
                <a:ea typeface="+mn-ea"/>
                <a:cs typeface="+mn-ea"/>
                <a:sym typeface="+mn-lt"/>
              </a:rPr>
              <a:t>   b   d   a   b   </a:t>
            </a:r>
          </a:p>
        </p:txBody>
      </p:sp>
      <p:sp>
        <p:nvSpPr>
          <p:cNvPr id="136282" name="Rectangle 90">
            <a:extLst>
              <a:ext uri="{FF2B5EF4-FFF2-40B4-BE49-F238E27FC236}">
                <a16:creationId xmlns:a16="http://schemas.microsoft.com/office/drawing/2014/main" id="{3E729300-7018-4469-801E-FA496CADA466}"/>
              </a:ext>
            </a:extLst>
          </p:cNvPr>
          <p:cNvSpPr>
            <a:spLocks noChangeArrowheads="1"/>
          </p:cNvSpPr>
          <p:nvPr/>
        </p:nvSpPr>
        <p:spPr bwMode="auto">
          <a:xfrm>
            <a:off x="212725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dirty="0">
                <a:latin typeface="+mn-lt"/>
                <a:ea typeface="+mn-ea"/>
                <a:cs typeface="+mn-ea"/>
                <a:sym typeface="+mn-lt"/>
              </a:rPr>
              <a:t>0</a:t>
            </a:r>
          </a:p>
        </p:txBody>
      </p:sp>
      <p:sp>
        <p:nvSpPr>
          <p:cNvPr id="37891" name="Rectangle 91">
            <a:extLst>
              <a:ext uri="{FF2B5EF4-FFF2-40B4-BE49-F238E27FC236}">
                <a16:creationId xmlns:a16="http://schemas.microsoft.com/office/drawing/2014/main" id="{623148A1-48B7-4B39-9253-58DAA1DA7001}"/>
              </a:ext>
            </a:extLst>
          </p:cNvPr>
          <p:cNvSpPr>
            <a:spLocks noChangeArrowheads="1"/>
          </p:cNvSpPr>
          <p:nvPr/>
        </p:nvSpPr>
        <p:spPr bwMode="auto">
          <a:xfrm>
            <a:off x="546100" y="3494088"/>
            <a:ext cx="104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dirty="0">
                <a:latin typeface="+mn-lt"/>
                <a:ea typeface="+mn-ea"/>
                <a:cs typeface="+mn-ea"/>
                <a:sym typeface="+mn-lt"/>
              </a:rPr>
              <a:t>next[j]</a:t>
            </a:r>
          </a:p>
        </p:txBody>
      </p:sp>
      <p:sp>
        <p:nvSpPr>
          <p:cNvPr id="37892" name="Line 92">
            <a:extLst>
              <a:ext uri="{FF2B5EF4-FFF2-40B4-BE49-F238E27FC236}">
                <a16:creationId xmlns:a16="http://schemas.microsoft.com/office/drawing/2014/main" id="{DA3AF750-2A3B-455B-8552-B08CBC49986D}"/>
              </a:ext>
            </a:extLst>
          </p:cNvPr>
          <p:cNvSpPr>
            <a:spLocks noChangeShapeType="1"/>
          </p:cNvSpPr>
          <p:nvPr/>
        </p:nvSpPr>
        <p:spPr bwMode="auto">
          <a:xfrm>
            <a:off x="85725" y="3522663"/>
            <a:ext cx="8713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r>
              <a:rPr lang="en-US" altLang="zh-CN" dirty="0">
                <a:latin typeface="+mn-lt"/>
                <a:ea typeface="+mn-ea"/>
                <a:cs typeface="+mn-ea"/>
                <a:sym typeface="+mn-lt"/>
              </a:rPr>
              <a:t> </a:t>
            </a:r>
            <a:endParaRPr lang="zh-CN" altLang="en-US" dirty="0">
              <a:latin typeface="+mn-lt"/>
              <a:ea typeface="+mn-ea"/>
              <a:cs typeface="+mn-ea"/>
              <a:sym typeface="+mn-lt"/>
            </a:endParaRPr>
          </a:p>
        </p:txBody>
      </p:sp>
      <p:sp>
        <p:nvSpPr>
          <p:cNvPr id="37893" name="Line 93">
            <a:extLst>
              <a:ext uri="{FF2B5EF4-FFF2-40B4-BE49-F238E27FC236}">
                <a16:creationId xmlns:a16="http://schemas.microsoft.com/office/drawing/2014/main" id="{7987F16B-BFF7-4ACD-9B95-7F14AC8679AB}"/>
              </a:ext>
            </a:extLst>
          </p:cNvPr>
          <p:cNvSpPr>
            <a:spLocks noChangeShapeType="1"/>
          </p:cNvSpPr>
          <p:nvPr/>
        </p:nvSpPr>
        <p:spPr bwMode="auto">
          <a:xfrm flipV="1">
            <a:off x="1804988" y="2525713"/>
            <a:ext cx="9525" cy="14033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6286" name="Rectangle 94">
            <a:extLst>
              <a:ext uri="{FF2B5EF4-FFF2-40B4-BE49-F238E27FC236}">
                <a16:creationId xmlns:a16="http://schemas.microsoft.com/office/drawing/2014/main" id="{60C2B12A-1DFF-40A8-8ECD-47E04EE34A3E}"/>
              </a:ext>
            </a:extLst>
          </p:cNvPr>
          <p:cNvSpPr>
            <a:spLocks noChangeArrowheads="1"/>
          </p:cNvSpPr>
          <p:nvPr/>
        </p:nvSpPr>
        <p:spPr bwMode="auto">
          <a:xfrm>
            <a:off x="24876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7" name="Rectangle 95">
            <a:extLst>
              <a:ext uri="{FF2B5EF4-FFF2-40B4-BE49-F238E27FC236}">
                <a16:creationId xmlns:a16="http://schemas.microsoft.com/office/drawing/2014/main" id="{D69C7F1C-1337-449E-BD41-0416E9DB58F2}"/>
              </a:ext>
            </a:extLst>
          </p:cNvPr>
          <p:cNvSpPr>
            <a:spLocks noChangeArrowheads="1"/>
          </p:cNvSpPr>
          <p:nvPr/>
        </p:nvSpPr>
        <p:spPr bwMode="auto">
          <a:xfrm>
            <a:off x="28463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8" name="Rectangle 96">
            <a:extLst>
              <a:ext uri="{FF2B5EF4-FFF2-40B4-BE49-F238E27FC236}">
                <a16:creationId xmlns:a16="http://schemas.microsoft.com/office/drawing/2014/main" id="{CC98FD51-5417-4EAC-A673-32851E836CBE}"/>
              </a:ext>
            </a:extLst>
          </p:cNvPr>
          <p:cNvSpPr>
            <a:spLocks noChangeArrowheads="1"/>
          </p:cNvSpPr>
          <p:nvPr/>
        </p:nvSpPr>
        <p:spPr bwMode="auto">
          <a:xfrm>
            <a:off x="320675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89" name="Rectangle 97">
            <a:extLst>
              <a:ext uri="{FF2B5EF4-FFF2-40B4-BE49-F238E27FC236}">
                <a16:creationId xmlns:a16="http://schemas.microsoft.com/office/drawing/2014/main" id="{646A7C2E-53BC-4CAA-82E9-3691124B2F8C}"/>
              </a:ext>
            </a:extLst>
          </p:cNvPr>
          <p:cNvSpPr>
            <a:spLocks noChangeArrowheads="1"/>
          </p:cNvSpPr>
          <p:nvPr/>
        </p:nvSpPr>
        <p:spPr bwMode="auto">
          <a:xfrm>
            <a:off x="35671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0" name="Rectangle 98">
            <a:extLst>
              <a:ext uri="{FF2B5EF4-FFF2-40B4-BE49-F238E27FC236}">
                <a16:creationId xmlns:a16="http://schemas.microsoft.com/office/drawing/2014/main" id="{3111DE04-5C13-4215-A50E-77765472CAA8}"/>
              </a:ext>
            </a:extLst>
          </p:cNvPr>
          <p:cNvSpPr>
            <a:spLocks noChangeArrowheads="1"/>
          </p:cNvSpPr>
          <p:nvPr/>
        </p:nvSpPr>
        <p:spPr bwMode="auto">
          <a:xfrm>
            <a:off x="39274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1" name="Rectangle 99">
            <a:extLst>
              <a:ext uri="{FF2B5EF4-FFF2-40B4-BE49-F238E27FC236}">
                <a16:creationId xmlns:a16="http://schemas.microsoft.com/office/drawing/2014/main" id="{DF30BE06-7FF8-44D1-9FCD-443602B2F10B}"/>
              </a:ext>
            </a:extLst>
          </p:cNvPr>
          <p:cNvSpPr>
            <a:spLocks noChangeArrowheads="1"/>
          </p:cNvSpPr>
          <p:nvPr/>
        </p:nvSpPr>
        <p:spPr bwMode="auto">
          <a:xfrm>
            <a:off x="43291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36292" name="Rectangle 100">
            <a:extLst>
              <a:ext uri="{FF2B5EF4-FFF2-40B4-BE49-F238E27FC236}">
                <a16:creationId xmlns:a16="http://schemas.microsoft.com/office/drawing/2014/main" id="{E6148735-DDED-4148-A905-51D505202E81}"/>
              </a:ext>
            </a:extLst>
          </p:cNvPr>
          <p:cNvSpPr>
            <a:spLocks noChangeArrowheads="1"/>
          </p:cNvSpPr>
          <p:nvPr/>
        </p:nvSpPr>
        <p:spPr bwMode="auto">
          <a:xfrm>
            <a:off x="46751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93" name="Rectangle 101">
            <a:extLst>
              <a:ext uri="{FF2B5EF4-FFF2-40B4-BE49-F238E27FC236}">
                <a16:creationId xmlns:a16="http://schemas.microsoft.com/office/drawing/2014/main" id="{0DA82302-8380-44FD-B528-E88227EE8AC4}"/>
              </a:ext>
            </a:extLst>
          </p:cNvPr>
          <p:cNvSpPr>
            <a:spLocks noChangeArrowheads="1"/>
          </p:cNvSpPr>
          <p:nvPr/>
        </p:nvSpPr>
        <p:spPr bwMode="auto">
          <a:xfrm>
            <a:off x="50069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294" name="Rectangle 102">
            <a:extLst>
              <a:ext uri="{FF2B5EF4-FFF2-40B4-BE49-F238E27FC236}">
                <a16:creationId xmlns:a16="http://schemas.microsoft.com/office/drawing/2014/main" id="{4BE3A6A4-7ECC-4F41-92EE-2935BEF6FA25}"/>
              </a:ext>
            </a:extLst>
          </p:cNvPr>
          <p:cNvSpPr>
            <a:spLocks noChangeArrowheads="1"/>
          </p:cNvSpPr>
          <p:nvPr/>
        </p:nvSpPr>
        <p:spPr bwMode="auto">
          <a:xfrm>
            <a:off x="5395913"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36295" name="Rectangle 103">
            <a:extLst>
              <a:ext uri="{FF2B5EF4-FFF2-40B4-BE49-F238E27FC236}">
                <a16:creationId xmlns:a16="http://schemas.microsoft.com/office/drawing/2014/main" id="{4E930AD5-F998-4432-911D-0F322F508715}"/>
              </a:ext>
            </a:extLst>
          </p:cNvPr>
          <p:cNvSpPr>
            <a:spLocks noChangeArrowheads="1"/>
          </p:cNvSpPr>
          <p:nvPr/>
        </p:nvSpPr>
        <p:spPr bwMode="auto">
          <a:xfrm>
            <a:off x="587057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36296" name="Rectangle 104">
            <a:extLst>
              <a:ext uri="{FF2B5EF4-FFF2-40B4-BE49-F238E27FC236}">
                <a16:creationId xmlns:a16="http://schemas.microsoft.com/office/drawing/2014/main" id="{332642AA-F3FF-452A-A066-2E80D57C21C7}"/>
              </a:ext>
            </a:extLst>
          </p:cNvPr>
          <p:cNvSpPr>
            <a:spLocks noChangeArrowheads="1"/>
          </p:cNvSpPr>
          <p:nvPr/>
        </p:nvSpPr>
        <p:spPr bwMode="auto">
          <a:xfrm>
            <a:off x="62880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4</a:t>
            </a:r>
          </a:p>
        </p:txBody>
      </p:sp>
      <p:sp>
        <p:nvSpPr>
          <p:cNvPr id="136297" name="Rectangle 105">
            <a:extLst>
              <a:ext uri="{FF2B5EF4-FFF2-40B4-BE49-F238E27FC236}">
                <a16:creationId xmlns:a16="http://schemas.microsoft.com/office/drawing/2014/main" id="{2FF5645D-A530-423E-BFEC-549AF74E61C2}"/>
              </a:ext>
            </a:extLst>
          </p:cNvPr>
          <p:cNvSpPr>
            <a:spLocks noChangeArrowheads="1"/>
          </p:cNvSpPr>
          <p:nvPr/>
        </p:nvSpPr>
        <p:spPr bwMode="auto">
          <a:xfrm>
            <a:off x="676433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5</a:t>
            </a:r>
          </a:p>
        </p:txBody>
      </p:sp>
      <p:sp>
        <p:nvSpPr>
          <p:cNvPr id="136298" name="Rectangle 106">
            <a:extLst>
              <a:ext uri="{FF2B5EF4-FFF2-40B4-BE49-F238E27FC236}">
                <a16:creationId xmlns:a16="http://schemas.microsoft.com/office/drawing/2014/main" id="{B0E53BAA-9368-48B3-B4FE-E2330C8701E4}"/>
              </a:ext>
            </a:extLst>
          </p:cNvPr>
          <p:cNvSpPr>
            <a:spLocks noChangeArrowheads="1"/>
          </p:cNvSpPr>
          <p:nvPr/>
        </p:nvSpPr>
        <p:spPr bwMode="auto">
          <a:xfrm>
            <a:off x="7224713" y="3502025"/>
            <a:ext cx="20637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dirty="0">
                <a:latin typeface="+mn-lt"/>
                <a:ea typeface="+mn-ea"/>
                <a:cs typeface="+mn-ea"/>
                <a:sym typeface="+mn-lt"/>
              </a:rPr>
              <a:t>6</a:t>
            </a:r>
          </a:p>
        </p:txBody>
      </p:sp>
      <p:sp>
        <p:nvSpPr>
          <p:cNvPr id="136299" name="Rectangle 107">
            <a:extLst>
              <a:ext uri="{FF2B5EF4-FFF2-40B4-BE49-F238E27FC236}">
                <a16:creationId xmlns:a16="http://schemas.microsoft.com/office/drawing/2014/main" id="{306B6A37-6E81-4FFA-BD37-71A8E9F30073}"/>
              </a:ext>
            </a:extLst>
          </p:cNvPr>
          <p:cNvSpPr>
            <a:spLocks noChangeArrowheads="1"/>
          </p:cNvSpPr>
          <p:nvPr/>
        </p:nvSpPr>
        <p:spPr bwMode="auto">
          <a:xfrm>
            <a:off x="7642225"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7</a:t>
            </a:r>
          </a:p>
        </p:txBody>
      </p:sp>
      <p:sp>
        <p:nvSpPr>
          <p:cNvPr id="136300" name="Rectangle 108">
            <a:extLst>
              <a:ext uri="{FF2B5EF4-FFF2-40B4-BE49-F238E27FC236}">
                <a16:creationId xmlns:a16="http://schemas.microsoft.com/office/drawing/2014/main" id="{0F328E82-7E19-4360-8154-4C061F528F81}"/>
              </a:ext>
            </a:extLst>
          </p:cNvPr>
          <p:cNvSpPr>
            <a:spLocks noChangeArrowheads="1"/>
          </p:cNvSpPr>
          <p:nvPr/>
        </p:nvSpPr>
        <p:spPr bwMode="auto">
          <a:xfrm>
            <a:off x="8102600"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36301" name="Rectangle 109">
            <a:extLst>
              <a:ext uri="{FF2B5EF4-FFF2-40B4-BE49-F238E27FC236}">
                <a16:creationId xmlns:a16="http://schemas.microsoft.com/office/drawing/2014/main" id="{AE2D862E-07D4-4D6F-B0F8-E8D362B84032}"/>
              </a:ext>
            </a:extLst>
          </p:cNvPr>
          <p:cNvSpPr>
            <a:spLocks noChangeArrowheads="1"/>
          </p:cNvSpPr>
          <p:nvPr/>
        </p:nvSpPr>
        <p:spPr bwMode="auto">
          <a:xfrm>
            <a:off x="8548688" y="350202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50199" name="Rectangle 53">
            <a:extLst>
              <a:ext uri="{FF2B5EF4-FFF2-40B4-BE49-F238E27FC236}">
                <a16:creationId xmlns:a16="http://schemas.microsoft.com/office/drawing/2014/main" id="{7770C56E-5108-6A46-B4BA-F4BD3B22072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27" name="Shape 26">
            <a:extLst>
              <a:ext uri="{FF2B5EF4-FFF2-40B4-BE49-F238E27FC236}">
                <a16:creationId xmlns:a16="http://schemas.microsoft.com/office/drawing/2014/main" id="{0E220008-00BE-4FEA-822E-3736F777ABEA}"/>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6282"/>
                                        </p:tgtEl>
                                        <p:attrNameLst>
                                          <p:attrName>style.visibility</p:attrName>
                                        </p:attrNameLst>
                                      </p:cBhvr>
                                      <p:to>
                                        <p:strVal val="visible"/>
                                      </p:to>
                                    </p:set>
                                    <p:animEffect transition="in" filter="blinds(horizontal)">
                                      <p:cBhvr>
                                        <p:cTn id="7" dur="500"/>
                                        <p:tgtEl>
                                          <p:spTgt spid="136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6286"/>
                                        </p:tgtEl>
                                        <p:attrNameLst>
                                          <p:attrName>style.visibility</p:attrName>
                                        </p:attrNameLst>
                                      </p:cBhvr>
                                      <p:to>
                                        <p:strVal val="visible"/>
                                      </p:to>
                                    </p:set>
                                    <p:animEffect transition="in" filter="blinds(horizontal)">
                                      <p:cBhvr>
                                        <p:cTn id="12" dur="500"/>
                                        <p:tgtEl>
                                          <p:spTgt spid="1362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6287"/>
                                        </p:tgtEl>
                                        <p:attrNameLst>
                                          <p:attrName>style.visibility</p:attrName>
                                        </p:attrNameLst>
                                      </p:cBhvr>
                                      <p:to>
                                        <p:strVal val="visible"/>
                                      </p:to>
                                    </p:set>
                                    <p:animEffect transition="in" filter="blinds(horizontal)">
                                      <p:cBhvr>
                                        <p:cTn id="17" dur="500"/>
                                        <p:tgtEl>
                                          <p:spTgt spid="1362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6288"/>
                                        </p:tgtEl>
                                        <p:attrNameLst>
                                          <p:attrName>style.visibility</p:attrName>
                                        </p:attrNameLst>
                                      </p:cBhvr>
                                      <p:to>
                                        <p:strVal val="visible"/>
                                      </p:to>
                                    </p:set>
                                    <p:animEffect transition="in" filter="blinds(horizontal)">
                                      <p:cBhvr>
                                        <p:cTn id="22" dur="500"/>
                                        <p:tgtEl>
                                          <p:spTgt spid="1362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6289"/>
                                        </p:tgtEl>
                                        <p:attrNameLst>
                                          <p:attrName>style.visibility</p:attrName>
                                        </p:attrNameLst>
                                      </p:cBhvr>
                                      <p:to>
                                        <p:strVal val="visible"/>
                                      </p:to>
                                    </p:set>
                                    <p:animEffect transition="in" filter="blinds(horizontal)">
                                      <p:cBhvr>
                                        <p:cTn id="27" dur="500"/>
                                        <p:tgtEl>
                                          <p:spTgt spid="1362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6290"/>
                                        </p:tgtEl>
                                        <p:attrNameLst>
                                          <p:attrName>style.visibility</p:attrName>
                                        </p:attrNameLst>
                                      </p:cBhvr>
                                      <p:to>
                                        <p:strVal val="visible"/>
                                      </p:to>
                                    </p:set>
                                    <p:animEffect transition="in" filter="blinds(horizontal)">
                                      <p:cBhvr>
                                        <p:cTn id="32" dur="500"/>
                                        <p:tgtEl>
                                          <p:spTgt spid="1362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36291"/>
                                        </p:tgtEl>
                                        <p:attrNameLst>
                                          <p:attrName>style.visibility</p:attrName>
                                        </p:attrNameLst>
                                      </p:cBhvr>
                                      <p:to>
                                        <p:strVal val="visible"/>
                                      </p:to>
                                    </p:set>
                                    <p:animEffect transition="in" filter="blinds(horizontal)">
                                      <p:cBhvr>
                                        <p:cTn id="37" dur="500"/>
                                        <p:tgtEl>
                                          <p:spTgt spid="1362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6292"/>
                                        </p:tgtEl>
                                        <p:attrNameLst>
                                          <p:attrName>style.visibility</p:attrName>
                                        </p:attrNameLst>
                                      </p:cBhvr>
                                      <p:to>
                                        <p:strVal val="visible"/>
                                      </p:to>
                                    </p:set>
                                    <p:animEffect transition="in" filter="blinds(horizontal)">
                                      <p:cBhvr>
                                        <p:cTn id="42" dur="500"/>
                                        <p:tgtEl>
                                          <p:spTgt spid="13629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6293"/>
                                        </p:tgtEl>
                                        <p:attrNameLst>
                                          <p:attrName>style.visibility</p:attrName>
                                        </p:attrNameLst>
                                      </p:cBhvr>
                                      <p:to>
                                        <p:strVal val="visible"/>
                                      </p:to>
                                    </p:set>
                                    <p:animEffect transition="in" filter="blinds(horizontal)">
                                      <p:cBhvr>
                                        <p:cTn id="47" dur="500"/>
                                        <p:tgtEl>
                                          <p:spTgt spid="1362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6294"/>
                                        </p:tgtEl>
                                        <p:attrNameLst>
                                          <p:attrName>style.visibility</p:attrName>
                                        </p:attrNameLst>
                                      </p:cBhvr>
                                      <p:to>
                                        <p:strVal val="visible"/>
                                      </p:to>
                                    </p:set>
                                    <p:animEffect transition="in" filter="blinds(horizontal)">
                                      <p:cBhvr>
                                        <p:cTn id="52" dur="500"/>
                                        <p:tgtEl>
                                          <p:spTgt spid="1362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36295"/>
                                        </p:tgtEl>
                                        <p:attrNameLst>
                                          <p:attrName>style.visibility</p:attrName>
                                        </p:attrNameLst>
                                      </p:cBhvr>
                                      <p:to>
                                        <p:strVal val="visible"/>
                                      </p:to>
                                    </p:set>
                                    <p:animEffect transition="in" filter="blinds(horizontal)">
                                      <p:cBhvr>
                                        <p:cTn id="57" dur="500"/>
                                        <p:tgtEl>
                                          <p:spTgt spid="1362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6296"/>
                                        </p:tgtEl>
                                        <p:attrNameLst>
                                          <p:attrName>style.visibility</p:attrName>
                                        </p:attrNameLst>
                                      </p:cBhvr>
                                      <p:to>
                                        <p:strVal val="visible"/>
                                      </p:to>
                                    </p:set>
                                    <p:animEffect transition="in" filter="blinds(horizontal)">
                                      <p:cBhvr>
                                        <p:cTn id="62" dur="500"/>
                                        <p:tgtEl>
                                          <p:spTgt spid="13629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36297"/>
                                        </p:tgtEl>
                                        <p:attrNameLst>
                                          <p:attrName>style.visibility</p:attrName>
                                        </p:attrNameLst>
                                      </p:cBhvr>
                                      <p:to>
                                        <p:strVal val="visible"/>
                                      </p:to>
                                    </p:set>
                                    <p:animEffect transition="in" filter="blinds(horizontal)">
                                      <p:cBhvr>
                                        <p:cTn id="67" dur="500"/>
                                        <p:tgtEl>
                                          <p:spTgt spid="1362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36298"/>
                                        </p:tgtEl>
                                        <p:attrNameLst>
                                          <p:attrName>style.visibility</p:attrName>
                                        </p:attrNameLst>
                                      </p:cBhvr>
                                      <p:to>
                                        <p:strVal val="visible"/>
                                      </p:to>
                                    </p:set>
                                    <p:animEffect transition="in" filter="blinds(horizontal)">
                                      <p:cBhvr>
                                        <p:cTn id="72" dur="500"/>
                                        <p:tgtEl>
                                          <p:spTgt spid="13629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6299"/>
                                        </p:tgtEl>
                                        <p:attrNameLst>
                                          <p:attrName>style.visibility</p:attrName>
                                        </p:attrNameLst>
                                      </p:cBhvr>
                                      <p:to>
                                        <p:strVal val="visible"/>
                                      </p:to>
                                    </p:set>
                                    <p:animEffect transition="in" filter="blinds(horizontal)">
                                      <p:cBhvr>
                                        <p:cTn id="77" dur="500"/>
                                        <p:tgtEl>
                                          <p:spTgt spid="13629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36300"/>
                                        </p:tgtEl>
                                        <p:attrNameLst>
                                          <p:attrName>style.visibility</p:attrName>
                                        </p:attrNameLst>
                                      </p:cBhvr>
                                      <p:to>
                                        <p:strVal val="visible"/>
                                      </p:to>
                                    </p:set>
                                    <p:animEffect transition="in" filter="blinds(horizontal)">
                                      <p:cBhvr>
                                        <p:cTn id="82" dur="500"/>
                                        <p:tgtEl>
                                          <p:spTgt spid="13630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36301"/>
                                        </p:tgtEl>
                                        <p:attrNameLst>
                                          <p:attrName>style.visibility</p:attrName>
                                        </p:attrNameLst>
                                      </p:cBhvr>
                                      <p:to>
                                        <p:strVal val="visible"/>
                                      </p:to>
                                    </p:set>
                                    <p:animEffect transition="in" filter="blinds(horizontal)">
                                      <p:cBhvr>
                                        <p:cTn id="87" dur="500"/>
                                        <p:tgtEl>
                                          <p:spTgt spid="136301"/>
                                        </p:tgtEl>
                                      </p:cBhvr>
                                    </p:animEffect>
                                  </p:childTnLst>
                                </p:cTn>
                              </p:par>
                              <p:par>
                                <p:cTn id="88" presetID="42" presetClass="entr" presetSubtype="0" fill="hold" nodeType="with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fade">
                                      <p:cBhvr>
                                        <p:cTn id="90" dur="1000"/>
                                        <p:tgtEl>
                                          <p:spTgt spid="27"/>
                                        </p:tgtEl>
                                      </p:cBhvr>
                                    </p:animEffect>
                                    <p:anim calcmode="lin" valueType="num">
                                      <p:cBhvr>
                                        <p:cTn id="91" dur="1000" fill="hold"/>
                                        <p:tgtEl>
                                          <p:spTgt spid="27"/>
                                        </p:tgtEl>
                                        <p:attrNameLst>
                                          <p:attrName>ppt_x</p:attrName>
                                        </p:attrNameLst>
                                      </p:cBhvr>
                                      <p:tavLst>
                                        <p:tav tm="0">
                                          <p:val>
                                            <p:strVal val="#ppt_x"/>
                                          </p:val>
                                        </p:tav>
                                        <p:tav tm="100000">
                                          <p:val>
                                            <p:strVal val="#ppt_x"/>
                                          </p:val>
                                        </p:tav>
                                      </p:tavLst>
                                    </p:anim>
                                    <p:anim calcmode="lin" valueType="num">
                                      <p:cBhvr>
                                        <p:cTn id="92"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82" grpId="0"/>
      <p:bldP spid="136286" grpId="0"/>
      <p:bldP spid="136287" grpId="0"/>
      <p:bldP spid="136288" grpId="0"/>
      <p:bldP spid="136289" grpId="0"/>
      <p:bldP spid="136290" grpId="0"/>
      <p:bldP spid="136291" grpId="0"/>
      <p:bldP spid="136292" grpId="0"/>
      <p:bldP spid="136293" grpId="0"/>
      <p:bldP spid="136294" grpId="0"/>
      <p:bldP spid="136295" grpId="0"/>
      <p:bldP spid="136296" grpId="0"/>
      <p:bldP spid="136297" grpId="0"/>
      <p:bldP spid="136298" grpId="0"/>
      <p:bldP spid="136299" grpId="0"/>
      <p:bldP spid="136300" grpId="0"/>
      <p:bldP spid="13630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3">
            <a:extLst>
              <a:ext uri="{FF2B5EF4-FFF2-40B4-BE49-F238E27FC236}">
                <a16:creationId xmlns:a16="http://schemas.microsoft.com/office/drawing/2014/main" id="{9730960C-2EA6-9948-B0B6-982C81044571}"/>
              </a:ext>
            </a:extLst>
          </p:cNvPr>
          <p:cNvSpPr>
            <a:spLocks noGrp="1" noChangeArrowheads="1"/>
          </p:cNvSpPr>
          <p:nvPr>
            <p:ph idx="1"/>
          </p:nvPr>
        </p:nvSpPr>
        <p:spPr>
          <a:xfrm>
            <a:off x="725488" y="1117600"/>
            <a:ext cx="7569200" cy="576263"/>
          </a:xfrm>
          <a:solidFill>
            <a:srgbClr val="EAEAEA"/>
          </a:solidFill>
        </p:spPr>
        <p:txBody>
          <a:bodyPr anchor="ctr"/>
          <a:lstStyle/>
          <a:p>
            <a:pPr indent="0">
              <a:buClr>
                <a:schemeClr val="accent2"/>
              </a:buClr>
            </a:pPr>
            <a:r>
              <a:rPr lang="zh-CN" altLang="en-US" sz="2800">
                <a:sym typeface="+mn-lt"/>
              </a:rPr>
              <a:t>如何求</a:t>
            </a:r>
            <a:r>
              <a:rPr lang="en-US" altLang="zh-CN" sz="2800">
                <a:solidFill>
                  <a:srgbClr val="FF0000"/>
                </a:solidFill>
                <a:sym typeface="+mn-lt"/>
              </a:rPr>
              <a:t>next</a:t>
            </a:r>
            <a:r>
              <a:rPr lang="zh-CN" altLang="en-US" sz="2800">
                <a:sym typeface="+mn-lt"/>
              </a:rPr>
              <a:t>函数值</a:t>
            </a:r>
          </a:p>
        </p:txBody>
      </p:sp>
      <p:sp>
        <p:nvSpPr>
          <p:cNvPr id="48130" name="Rectangle 53">
            <a:extLst>
              <a:ext uri="{FF2B5EF4-FFF2-40B4-BE49-F238E27FC236}">
                <a16:creationId xmlns:a16="http://schemas.microsoft.com/office/drawing/2014/main" id="{5271AF86-E314-8E4F-8DFC-9FCC612C26E8}"/>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5" name="Rectangle 3">
            <a:extLst>
              <a:ext uri="{FF2B5EF4-FFF2-40B4-BE49-F238E27FC236}">
                <a16:creationId xmlns:a16="http://schemas.microsoft.com/office/drawing/2014/main" id="{5B973CC7-396E-7E40-BA4E-C4329AEF7F5D}"/>
              </a:ext>
            </a:extLst>
          </p:cNvPr>
          <p:cNvSpPr txBox="1">
            <a:spLocks noChangeArrowheads="1"/>
          </p:cNvSpPr>
          <p:nvPr/>
        </p:nvSpPr>
        <p:spPr bwMode="auto">
          <a:xfrm>
            <a:off x="1381125" y="1989138"/>
            <a:ext cx="7294563"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en-US" altLang="zh-CN" sz="2800" b="0">
                <a:ea typeface="楷体_GB2312" pitchFamily="49" charset="-122"/>
                <a:sym typeface="+mn-lt"/>
              </a:rPr>
              <a:t>next[1] = 0;</a:t>
            </a:r>
            <a:r>
              <a:rPr lang="zh-CN" altLang="en-US" sz="2800" b="0">
                <a:ea typeface="楷体_GB2312" pitchFamily="49" charset="-122"/>
                <a:sym typeface="+mn-lt"/>
              </a:rPr>
              <a:t>表明主串从下一字符</a:t>
            </a:r>
            <a:r>
              <a:rPr lang="en-US" altLang="zh-CN" sz="2800" b="0">
                <a:ea typeface="楷体_GB2312" pitchFamily="49" charset="-122"/>
                <a:sym typeface="+mn-lt"/>
              </a:rPr>
              <a:t>s</a:t>
            </a:r>
            <a:r>
              <a:rPr lang="en-US" altLang="zh-CN" sz="2800" b="0" baseline="-25000">
                <a:ea typeface="楷体_GB2312" pitchFamily="49" charset="-122"/>
                <a:sym typeface="+mn-lt"/>
              </a:rPr>
              <a:t>i+1</a:t>
            </a:r>
            <a:r>
              <a:rPr lang="zh-CN" altLang="en-US" sz="2800" b="0">
                <a:ea typeface="楷体_GB2312" pitchFamily="49" charset="-122"/>
                <a:sym typeface="+mn-lt"/>
              </a:rPr>
              <a:t>起和模式串重新开始匹配。</a:t>
            </a:r>
            <a:r>
              <a:rPr lang="en-US" altLang="zh-CN" sz="2800" b="0">
                <a:ea typeface="楷体_GB2312" pitchFamily="49" charset="-122"/>
                <a:sym typeface="+mn-lt"/>
              </a:rPr>
              <a:t>i = i+1; j = 1;</a:t>
            </a:r>
          </a:p>
        </p:txBody>
      </p:sp>
      <p:sp>
        <p:nvSpPr>
          <p:cNvPr id="6" name="Rectangle 3">
            <a:extLst>
              <a:ext uri="{FF2B5EF4-FFF2-40B4-BE49-F238E27FC236}">
                <a16:creationId xmlns:a16="http://schemas.microsoft.com/office/drawing/2014/main" id="{57825106-0C07-DF44-A467-A9D4ABD093E3}"/>
              </a:ext>
            </a:extLst>
          </p:cNvPr>
          <p:cNvSpPr txBox="1">
            <a:spLocks noChangeArrowheads="1"/>
          </p:cNvSpPr>
          <p:nvPr/>
        </p:nvSpPr>
        <p:spPr bwMode="auto">
          <a:xfrm>
            <a:off x="1381125" y="3357563"/>
            <a:ext cx="6834188"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zh-CN" altLang="en-US" sz="2800" b="0">
                <a:ea typeface="楷体_GB2312" pitchFamily="49" charset="-122"/>
                <a:sym typeface="+mn-lt"/>
              </a:rPr>
              <a:t>设</a:t>
            </a:r>
            <a:r>
              <a:rPr lang="en-US" altLang="zh-CN" sz="2800" b="0">
                <a:ea typeface="楷体_GB2312" pitchFamily="49" charset="-122"/>
                <a:sym typeface="+mn-lt"/>
              </a:rPr>
              <a:t>next[j] = k</a:t>
            </a:r>
            <a:r>
              <a:rPr lang="zh-CN" altLang="en-US" sz="2800" b="0">
                <a:ea typeface="楷体_GB2312" pitchFamily="49" charset="-122"/>
                <a:sym typeface="+mn-lt"/>
              </a:rPr>
              <a:t>，则</a:t>
            </a:r>
            <a:r>
              <a:rPr lang="en-US" altLang="zh-CN" sz="2800" b="0">
                <a:ea typeface="楷体_GB2312" pitchFamily="49" charset="-122"/>
                <a:sym typeface="+mn-lt"/>
              </a:rPr>
              <a:t>next[j+1] = ?</a:t>
            </a:r>
          </a:p>
        </p:txBody>
      </p:sp>
      <p:grpSp>
        <p:nvGrpSpPr>
          <p:cNvPr id="7" name="组合 6">
            <a:extLst>
              <a:ext uri="{FF2B5EF4-FFF2-40B4-BE49-F238E27FC236}">
                <a16:creationId xmlns:a16="http://schemas.microsoft.com/office/drawing/2014/main" id="{8D6EAC3F-45EE-6D41-BEDD-45E81F475632}"/>
              </a:ext>
            </a:extLst>
          </p:cNvPr>
          <p:cNvGrpSpPr>
            <a:grpSpLocks/>
          </p:cNvGrpSpPr>
          <p:nvPr/>
        </p:nvGrpSpPr>
        <p:grpSpPr bwMode="auto">
          <a:xfrm>
            <a:off x="641350" y="2133600"/>
            <a:ext cx="590550" cy="627063"/>
            <a:chOff x="6242320" y="1105727"/>
            <a:chExt cx="589918" cy="626656"/>
          </a:xfrm>
        </p:grpSpPr>
        <p:sp>
          <p:nvSpPr>
            <p:cNvPr id="8" name="TextBox 6">
              <a:extLst>
                <a:ext uri="{FF2B5EF4-FFF2-40B4-BE49-F238E27FC236}">
                  <a16:creationId xmlns:a16="http://schemas.microsoft.com/office/drawing/2014/main" id="{073C9686-CA42-4D41-AB03-48A5E138B17D}"/>
                </a:ext>
              </a:extLst>
            </p:cNvPr>
            <p:cNvSpPr txBox="1"/>
            <p:nvPr/>
          </p:nvSpPr>
          <p:spPr>
            <a:xfrm>
              <a:off x="6327953" y="1105727"/>
              <a:ext cx="447196" cy="491806"/>
            </a:xfrm>
            <a:prstGeom prst="rect">
              <a:avLst/>
            </a:prstGeom>
            <a:noFill/>
          </p:spPr>
          <p:txBody>
            <a:bodyPr lIns="0" tIns="0" rIns="0" bIns="0" anchor="ctr">
              <a:spAutoFit/>
            </a:bodyPr>
            <a:lstStyle/>
            <a:p>
              <a:pPr eaLnBrk="1" hangingPunct="1">
                <a:spcBef>
                  <a:spcPct val="20000"/>
                </a:spcBef>
                <a:buFont typeface="Arial" panose="020B0604020202020204" pitchFamily="34" charset="0"/>
                <a:buNone/>
                <a:defRPr/>
              </a:pPr>
              <a:r>
                <a:rPr lang="en-US" altLang="zh-CN" sz="3200" dirty="0">
                  <a:solidFill>
                    <a:srgbClr val="FF9900"/>
                  </a:solidFill>
                  <a:latin typeface="+mn-lt"/>
                  <a:ea typeface="+mn-ea"/>
                  <a:cs typeface="+mn-ea"/>
                  <a:sym typeface="+mn-lt"/>
                </a:rPr>
                <a:t>01</a:t>
              </a:r>
              <a:endParaRPr lang="zh-CN" altLang="en-US" sz="3200" dirty="0">
                <a:solidFill>
                  <a:srgbClr val="FF9900"/>
                </a:solidFill>
                <a:latin typeface="+mn-lt"/>
                <a:ea typeface="+mn-ea"/>
                <a:cs typeface="+mn-ea"/>
                <a:sym typeface="+mn-lt"/>
              </a:endParaRPr>
            </a:p>
          </p:txBody>
        </p:sp>
        <p:sp>
          <p:nvSpPr>
            <p:cNvPr id="9" name="文本框 22">
              <a:extLst>
                <a:ext uri="{FF2B5EF4-FFF2-40B4-BE49-F238E27FC236}">
                  <a16:creationId xmlns:a16="http://schemas.microsoft.com/office/drawing/2014/main" id="{70915EB8-A776-4C16-AC3D-0481954BDD1D}"/>
                </a:ext>
              </a:extLst>
            </p:cNvPr>
            <p:cNvSpPr txBox="1"/>
            <p:nvPr/>
          </p:nvSpPr>
          <p:spPr>
            <a:xfrm>
              <a:off x="6242320" y="1516623"/>
              <a:ext cx="589918" cy="215760"/>
            </a:xfrm>
            <a:prstGeom prst="rect">
              <a:avLst/>
            </a:prstGeom>
            <a:noFill/>
          </p:spPr>
          <p:txBody>
            <a:bodyPr wrap="none">
              <a:spAutoFit/>
            </a:bodyPr>
            <a:lstStyle/>
            <a:p>
              <a:pPr eaLnBrk="1" hangingPunct="1">
                <a:spcBef>
                  <a:spcPct val="20000"/>
                </a:spcBef>
                <a:buFont typeface="Arial" panose="020B0604020202020204" pitchFamily="34" charset="0"/>
                <a:buNone/>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sp>
        <p:nvSpPr>
          <p:cNvPr id="10" name="Rectangle 3">
            <a:extLst>
              <a:ext uri="{FF2B5EF4-FFF2-40B4-BE49-F238E27FC236}">
                <a16:creationId xmlns:a16="http://schemas.microsoft.com/office/drawing/2014/main" id="{E47C2646-5497-4E44-8295-23BC97C8FD9E}"/>
              </a:ext>
            </a:extLst>
          </p:cNvPr>
          <p:cNvSpPr txBox="1">
            <a:spLocks noChangeArrowheads="1"/>
          </p:cNvSpPr>
          <p:nvPr/>
        </p:nvSpPr>
        <p:spPr bwMode="auto">
          <a:xfrm>
            <a:off x="1239838" y="4337050"/>
            <a:ext cx="7743825" cy="211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buClr>
                <a:schemeClr val="accent2"/>
              </a:buClr>
              <a:buFont typeface="Wingdings" pitchFamily="2" charset="2"/>
              <a:buNone/>
            </a:pPr>
            <a:r>
              <a:rPr lang="en-US" altLang="zh-CN" b="0">
                <a:ea typeface="楷体_GB2312" pitchFamily="49" charset="-122"/>
                <a:sym typeface="+mn-lt"/>
              </a:rPr>
              <a:t>①</a:t>
            </a:r>
            <a:r>
              <a:rPr lang="zh-CN" altLang="en-US" b="0">
                <a:ea typeface="楷体_GB2312" pitchFamily="49" charset="-122"/>
                <a:sym typeface="+mn-lt"/>
              </a:rPr>
              <a:t>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 </a:t>
            </a:r>
            <a:r>
              <a:rPr lang="zh-CN" altLang="en-US" b="0">
                <a:ea typeface="楷体_GB2312" pitchFamily="49" charset="-122"/>
                <a:sym typeface="+mn-lt"/>
              </a:rPr>
              <a:t>，如果在</a:t>
            </a:r>
          </a:p>
          <a:p>
            <a:pPr>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j+1</a:t>
            </a:r>
            <a:r>
              <a:rPr lang="zh-CN" altLang="en-US" b="0">
                <a:ea typeface="楷体_GB2312" pitchFamily="49" charset="-122"/>
                <a:sym typeface="+mn-lt"/>
              </a:rPr>
              <a:t>发生不匹配，说明</a:t>
            </a:r>
            <a:r>
              <a:rPr lang="en-US" altLang="zh-CN" b="0">
                <a:ea typeface="楷体_GB2312" pitchFamily="49" charset="-122"/>
                <a:sym typeface="+mn-lt"/>
              </a:rPr>
              <a:t>next[j+1] = k+1 = next[j]+1</a:t>
            </a:r>
            <a:r>
              <a:rPr lang="zh-CN" altLang="en-US" b="0">
                <a:ea typeface="楷体_GB2312" pitchFamily="49" charset="-122"/>
                <a:sym typeface="+mn-lt"/>
              </a:rPr>
              <a:t>。</a:t>
            </a:r>
          </a:p>
          <a:p>
            <a:pPr>
              <a:buClr>
                <a:schemeClr val="accent2"/>
              </a:buClr>
              <a:buFont typeface="Wingdings" pitchFamily="2" charset="2"/>
              <a:buNone/>
            </a:pPr>
            <a:r>
              <a:rPr lang="zh-CN" altLang="en-US" b="0">
                <a:ea typeface="楷体_GB2312" pitchFamily="49" charset="-122"/>
                <a:sym typeface="+mn-lt"/>
              </a:rPr>
              <a:t>②若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，可把求</a:t>
            </a:r>
            <a:r>
              <a:rPr lang="en-US" altLang="zh-CN" b="0">
                <a:ea typeface="楷体_GB2312" pitchFamily="49" charset="-122"/>
                <a:sym typeface="+mn-lt"/>
              </a:rPr>
              <a:t>next</a:t>
            </a:r>
            <a:r>
              <a:rPr lang="zh-CN" altLang="en-US" b="0">
                <a:ea typeface="楷体_GB2312" pitchFamily="49" charset="-122"/>
                <a:sym typeface="+mn-lt"/>
              </a:rPr>
              <a:t>值问题看成是一个模式匹配问</a:t>
            </a:r>
          </a:p>
          <a:p>
            <a:pPr>
              <a:buClr>
                <a:schemeClr val="accent2"/>
              </a:buClr>
              <a:buFont typeface="Wingdings" pitchFamily="2" charset="2"/>
              <a:buNone/>
            </a:pPr>
            <a:r>
              <a:rPr lang="zh-CN" altLang="en-US" b="0">
                <a:ea typeface="楷体_GB2312" pitchFamily="49" charset="-122"/>
                <a:sym typeface="+mn-lt"/>
              </a:rPr>
              <a:t>    题，整个模式串既是主串，又是子串。</a:t>
            </a:r>
          </a:p>
        </p:txBody>
      </p:sp>
      <p:grpSp>
        <p:nvGrpSpPr>
          <p:cNvPr id="11" name="组合 10">
            <a:extLst>
              <a:ext uri="{FF2B5EF4-FFF2-40B4-BE49-F238E27FC236}">
                <a16:creationId xmlns:a16="http://schemas.microsoft.com/office/drawing/2014/main" id="{C19C0F45-29B4-C34E-8146-FFAD803B3106}"/>
              </a:ext>
            </a:extLst>
          </p:cNvPr>
          <p:cNvGrpSpPr>
            <a:grpSpLocks/>
          </p:cNvGrpSpPr>
          <p:nvPr/>
        </p:nvGrpSpPr>
        <p:grpSpPr bwMode="auto">
          <a:xfrm>
            <a:off x="660400" y="3462338"/>
            <a:ext cx="590550" cy="631825"/>
            <a:chOff x="6242320" y="2373233"/>
            <a:chExt cx="589918" cy="631762"/>
          </a:xfrm>
        </p:grpSpPr>
        <p:sp>
          <p:nvSpPr>
            <p:cNvPr id="12" name="TextBox 6">
              <a:extLst>
                <a:ext uri="{FF2B5EF4-FFF2-40B4-BE49-F238E27FC236}">
                  <a16:creationId xmlns:a16="http://schemas.microsoft.com/office/drawing/2014/main" id="{322BB592-054F-43BE-8AC8-7553E20777EE}"/>
                </a:ext>
              </a:extLst>
            </p:cNvPr>
            <p:cNvSpPr txBox="1"/>
            <p:nvPr/>
          </p:nvSpPr>
          <p:spPr>
            <a:xfrm>
              <a:off x="6327953" y="2373233"/>
              <a:ext cx="447196" cy="492076"/>
            </a:xfrm>
            <a:prstGeom prst="rect">
              <a:avLst/>
            </a:prstGeom>
            <a:noFill/>
          </p:spPr>
          <p:txBody>
            <a:bodyPr lIns="0" tIns="0" rIns="0" bIns="0" anchor="ctr">
              <a:spAutoFit/>
            </a:bodyPr>
            <a:lstStyle/>
            <a:p>
              <a:pPr eaLnBrk="1" hangingPunct="1">
                <a:spcBef>
                  <a:spcPct val="20000"/>
                </a:spcBef>
                <a:buFont typeface="Arial" panose="020B0604020202020204" pitchFamily="34" charset="0"/>
                <a:buNone/>
                <a:defRPr/>
              </a:pPr>
              <a:r>
                <a:rPr lang="en-US" altLang="zh-CN" sz="3200" dirty="0">
                  <a:solidFill>
                    <a:srgbClr val="01ACBE"/>
                  </a:solidFill>
                  <a:latin typeface="+mn-lt"/>
                  <a:ea typeface="+mn-ea"/>
                  <a:cs typeface="+mn-ea"/>
                  <a:sym typeface="+mn-lt"/>
                </a:rPr>
                <a:t>02</a:t>
              </a:r>
              <a:endParaRPr lang="zh-CN" altLang="en-US" sz="3200" dirty="0">
                <a:solidFill>
                  <a:srgbClr val="01ACBE"/>
                </a:solidFill>
                <a:latin typeface="+mn-lt"/>
                <a:ea typeface="+mn-ea"/>
                <a:cs typeface="+mn-ea"/>
                <a:sym typeface="+mn-lt"/>
              </a:endParaRPr>
            </a:p>
          </p:txBody>
        </p:sp>
        <p:sp>
          <p:nvSpPr>
            <p:cNvPr id="13" name="文本框 23">
              <a:extLst>
                <a:ext uri="{FF2B5EF4-FFF2-40B4-BE49-F238E27FC236}">
                  <a16:creationId xmlns:a16="http://schemas.microsoft.com/office/drawing/2014/main" id="{26595654-FF07-41C6-842C-9468CC93C749}"/>
                </a:ext>
              </a:extLst>
            </p:cNvPr>
            <p:cNvSpPr txBox="1"/>
            <p:nvPr/>
          </p:nvSpPr>
          <p:spPr>
            <a:xfrm>
              <a:off x="6242320" y="2789117"/>
              <a:ext cx="589918" cy="215878"/>
            </a:xfrm>
            <a:prstGeom prst="rect">
              <a:avLst/>
            </a:prstGeom>
            <a:noFill/>
          </p:spPr>
          <p:txBody>
            <a:bodyPr wrap="none">
              <a:spAutoFit/>
            </a:bodyPr>
            <a:lstStyle/>
            <a:p>
              <a:pPr eaLnBrk="1" hangingPunct="1">
                <a:spcBef>
                  <a:spcPct val="20000"/>
                </a:spcBef>
                <a:buFont typeface="Arial" panose="020B0604020202020204" pitchFamily="34" charset="0"/>
                <a:buNone/>
                <a:defRPr/>
              </a:pPr>
              <a:r>
                <a:rPr lang="en-US" altLang="zh-CN" sz="800" dirty="0">
                  <a:solidFill>
                    <a:srgbClr val="818181"/>
                  </a:solidFill>
                  <a:latin typeface="+mn-lt"/>
                  <a:ea typeface="+mn-ea"/>
                  <a:cs typeface="+mn-ea"/>
                  <a:sym typeface="+mn-lt"/>
                </a:rPr>
                <a:t>OPTION</a:t>
              </a:r>
              <a:endParaRPr lang="zh-CN" altLang="en-US" sz="800" dirty="0">
                <a:solidFill>
                  <a:srgbClr val="818181"/>
                </a:solidFill>
                <a:latin typeface="+mn-lt"/>
                <a:ea typeface="+mn-ea"/>
                <a:cs typeface="+mn-ea"/>
                <a:sym typeface="+mn-lt"/>
              </a:endParaRPr>
            </a:p>
          </p:txBody>
        </p:sp>
      </p:grpSp>
      <p:cxnSp>
        <p:nvCxnSpPr>
          <p:cNvPr id="14" name="直接连接符 13">
            <a:extLst>
              <a:ext uri="{FF2B5EF4-FFF2-40B4-BE49-F238E27FC236}">
                <a16:creationId xmlns:a16="http://schemas.microsoft.com/office/drawing/2014/main" id="{5B196C8D-62C6-4281-87AB-29EAC173F92C}"/>
              </a:ext>
            </a:extLst>
          </p:cNvPr>
          <p:cNvCxnSpPr/>
          <p:nvPr/>
        </p:nvCxnSpPr>
        <p:spPr bwMode="auto">
          <a:xfrm>
            <a:off x="1381125" y="3219450"/>
            <a:ext cx="6913563" cy="0"/>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p:spPr>
      </p:cxnSp>
      <p:cxnSp>
        <p:nvCxnSpPr>
          <p:cNvPr id="16" name="直接连接符 15">
            <a:extLst>
              <a:ext uri="{FF2B5EF4-FFF2-40B4-BE49-F238E27FC236}">
                <a16:creationId xmlns:a16="http://schemas.microsoft.com/office/drawing/2014/main" id="{C2682FA2-3A12-4B2B-93B4-B5E9D646D26D}"/>
              </a:ext>
            </a:extLst>
          </p:cNvPr>
          <p:cNvCxnSpPr/>
          <p:nvPr/>
        </p:nvCxnSpPr>
        <p:spPr bwMode="auto">
          <a:xfrm>
            <a:off x="1381125" y="4202113"/>
            <a:ext cx="6913563" cy="0"/>
          </a:xfrm>
          <a:prstGeom prst="line">
            <a:avLst/>
          </a:prstGeom>
          <a:solidFill>
            <a:schemeClr val="accent1"/>
          </a:solidFill>
          <a:ln w="9525" cap="flat" cmpd="sng" algn="ctr">
            <a:solidFill>
              <a:schemeClr val="bg2">
                <a:lumMod val="60000"/>
                <a:lumOff val="40000"/>
              </a:schemeClr>
            </a:solidFill>
            <a:prstDash val="solid"/>
            <a:round/>
            <a:headEnd type="none" w="med" len="med"/>
            <a:tailEnd type="non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blinds(horizontal)">
                                      <p:cBhvr>
                                        <p:cTn id="27" dur="500"/>
                                        <p:tgtEl>
                                          <p:spTgt spid="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par>
                                <p:cTn id="33" presetID="3" presetClass="entr" presetSubtype="10" fill="hold"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animEffect transition="in" filter="blinds(horizontal)">
                                      <p:cBhvr>
                                        <p:cTn id="35" dur="500"/>
                                        <p:tgtEl>
                                          <p:spTgt spid="10">
                                            <p:txEl>
                                              <p:pRg st="0" end="0"/>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animEffect transition="in" filter="blinds(horizontal)">
                                      <p:cBhvr>
                                        <p:cTn id="38" dur="500"/>
                                        <p:tgtEl>
                                          <p:spTgt spid="10">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animEffect transition="in" filter="blinds(horizontal)">
                                      <p:cBhvr>
                                        <p:cTn id="43" dur="500"/>
                                        <p:tgtEl>
                                          <p:spTgt spid="10">
                                            <p:txEl>
                                              <p:pRg st="2" end="2"/>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10">
                                            <p:txEl>
                                              <p:pRg st="3" end="3"/>
                                            </p:txEl>
                                          </p:spTgt>
                                        </p:tgtEl>
                                        <p:attrNameLst>
                                          <p:attrName>style.visibility</p:attrName>
                                        </p:attrNameLst>
                                      </p:cBhvr>
                                      <p:to>
                                        <p:strVal val="visible"/>
                                      </p:to>
                                    </p:set>
                                    <p:animEffect transition="in" filter="blinds(horizontal)">
                                      <p:cBhvr>
                                        <p:cTn id="4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a:extLst>
              <a:ext uri="{FF2B5EF4-FFF2-40B4-BE49-F238E27FC236}">
                <a16:creationId xmlns:a16="http://schemas.microsoft.com/office/drawing/2014/main" id="{CD8D49B6-4373-4B53-8976-E11AB6EAEEA2}"/>
              </a:ext>
            </a:extLst>
          </p:cNvPr>
          <p:cNvSpPr>
            <a:spLocks noGrp="1" noChangeArrowheads="1"/>
          </p:cNvSpPr>
          <p:nvPr>
            <p:ph idx="1"/>
          </p:nvPr>
        </p:nvSpPr>
        <p:spPr>
          <a:xfrm>
            <a:off x="285750" y="981075"/>
            <a:ext cx="8389938" cy="2376488"/>
          </a:xfrm>
          <a:solidFill>
            <a:schemeClr val="accent1">
              <a:lumMod val="20000"/>
              <a:lumOff val="80000"/>
            </a:schemeClr>
          </a:solidFill>
          <a:ln>
            <a:miter lim="800000"/>
            <a:headEnd/>
            <a:tailEnd/>
          </a:ln>
        </p:spPr>
        <p:txBody>
          <a:bodyPr lIns="0" tIns="0" rIns="0" bIns="0"/>
          <a:lstStyle/>
          <a:p>
            <a:pPr>
              <a:lnSpc>
                <a:spcPct val="100000"/>
              </a:lnSpc>
              <a:defRPr/>
            </a:pPr>
            <a:r>
              <a:rPr lang="en-US" altLang="zh-CN" sz="2800" dirty="0">
                <a:ea typeface="+mn-ea"/>
                <a:cs typeface="+mn-ea"/>
                <a:sym typeface="+mn-lt"/>
              </a:rPr>
              <a:t>   p</a:t>
            </a:r>
            <a:r>
              <a:rPr lang="en-US" altLang="zh-CN" sz="2800" baseline="-25000" dirty="0">
                <a:ea typeface="+mn-ea"/>
                <a:cs typeface="+mn-ea"/>
                <a:sym typeface="+mn-lt"/>
              </a:rPr>
              <a:t>1</a:t>
            </a:r>
            <a:r>
              <a:rPr lang="en-US" altLang="zh-CN" sz="2800" dirty="0">
                <a:ea typeface="+mn-ea"/>
                <a:cs typeface="+mn-ea"/>
                <a:sym typeface="+mn-lt"/>
              </a:rPr>
              <a:t> p</a:t>
            </a:r>
            <a:r>
              <a:rPr lang="en-US" altLang="zh-CN" sz="2800" baseline="-25000" dirty="0">
                <a:ea typeface="+mn-ea"/>
                <a:cs typeface="+mn-ea"/>
                <a:sym typeface="+mn-lt"/>
              </a:rPr>
              <a:t>2</a:t>
            </a:r>
            <a:r>
              <a:rPr lang="en-US" altLang="zh-CN" sz="2800" dirty="0">
                <a:ea typeface="+mn-ea"/>
                <a:cs typeface="+mn-ea"/>
                <a:sym typeface="+mn-lt"/>
              </a:rPr>
              <a:t>…</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j-k+1</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j-1</a:t>
            </a:r>
            <a:r>
              <a:rPr lang="en-US" altLang="zh-CN" sz="2800" dirty="0">
                <a:ea typeface="+mn-ea"/>
                <a:cs typeface="+mn-ea"/>
                <a:sym typeface="+mn-lt"/>
              </a:rPr>
              <a:t> </a:t>
            </a:r>
            <a:r>
              <a:rPr lang="en-US" altLang="zh-CN" sz="2800" dirty="0" err="1">
                <a:ea typeface="+mn-ea"/>
                <a:cs typeface="+mn-ea"/>
                <a:sym typeface="+mn-lt"/>
              </a:rPr>
              <a:t>p</a:t>
            </a:r>
            <a:r>
              <a:rPr lang="en-US" altLang="zh-CN" sz="2800" baseline="-25000" dirty="0" err="1">
                <a:ea typeface="+mn-ea"/>
                <a:cs typeface="+mn-ea"/>
                <a:sym typeface="+mn-lt"/>
              </a:rPr>
              <a:t>j</a:t>
            </a:r>
            <a:r>
              <a:rPr lang="en-US" altLang="zh-CN" sz="2800" dirty="0">
                <a:ea typeface="+mn-ea"/>
                <a:cs typeface="+mn-ea"/>
                <a:sym typeface="+mn-lt"/>
              </a:rPr>
              <a:t> p</a:t>
            </a:r>
            <a:r>
              <a:rPr lang="en-US" altLang="zh-CN" sz="2800" baseline="-25000" dirty="0">
                <a:ea typeface="+mn-ea"/>
                <a:cs typeface="+mn-ea"/>
                <a:sym typeface="+mn-lt"/>
              </a:rPr>
              <a:t>j+1   </a:t>
            </a:r>
            <a:r>
              <a:rPr lang="en-US" altLang="zh-CN" sz="2800" dirty="0">
                <a:ea typeface="+mn-ea"/>
                <a:cs typeface="+mn-ea"/>
                <a:sym typeface="+mn-lt"/>
              </a:rPr>
              <a:t>next[j]=k</a:t>
            </a:r>
            <a:endParaRPr lang="en-US" altLang="zh-CN" sz="2800" baseline="-25000" dirty="0">
              <a:ea typeface="+mn-ea"/>
              <a:cs typeface="+mn-ea"/>
              <a:sym typeface="+mn-lt"/>
            </a:endParaRPr>
          </a:p>
          <a:p>
            <a:pPr>
              <a:lnSpc>
                <a:spcPct val="100000"/>
              </a:lnSpc>
              <a:defRPr/>
            </a:pPr>
            <a:r>
              <a:rPr lang="en-US" altLang="zh-CN" sz="2800" dirty="0">
                <a:ea typeface="+mn-ea"/>
                <a:cs typeface="+mn-ea"/>
                <a:sym typeface="+mn-lt"/>
              </a:rPr>
              <a:t>               ‖          ‖     </a:t>
            </a:r>
            <a:r>
              <a:rPr lang="en-US" altLang="zh-CN" sz="2800" dirty="0">
                <a:solidFill>
                  <a:srgbClr val="FF0000"/>
                </a:solidFill>
                <a:ea typeface="+mn-ea"/>
                <a:cs typeface="+mn-ea"/>
                <a:sym typeface="+mn-lt"/>
              </a:rPr>
              <a:t>≠</a:t>
            </a:r>
            <a:endParaRPr lang="en-US" altLang="zh-CN" sz="2800" dirty="0">
              <a:ea typeface="+mn-ea"/>
              <a:cs typeface="+mn-ea"/>
              <a:sym typeface="+mn-lt"/>
            </a:endParaRPr>
          </a:p>
          <a:p>
            <a:pPr>
              <a:lnSpc>
                <a:spcPct val="100000"/>
              </a:lnSpc>
              <a:defRPr/>
            </a:pPr>
            <a:r>
              <a:rPr lang="en-US" altLang="zh-CN" sz="2800" dirty="0">
                <a:ea typeface="+mn-ea"/>
                <a:cs typeface="+mn-ea"/>
                <a:sym typeface="+mn-lt"/>
              </a:rPr>
              <a:t>              </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  p</a:t>
            </a:r>
            <a:r>
              <a:rPr lang="en-US" altLang="zh-CN" sz="2800" baseline="-25000" dirty="0">
                <a:solidFill>
                  <a:schemeClr val="accent2"/>
                </a:solidFill>
                <a:ea typeface="+mn-ea"/>
                <a:cs typeface="+mn-ea"/>
                <a:sym typeface="+mn-lt"/>
              </a:rPr>
              <a:t>k-1</a:t>
            </a:r>
            <a:r>
              <a:rPr lang="en-US" altLang="zh-CN" sz="2800" dirty="0">
                <a:ea typeface="+mn-ea"/>
                <a:cs typeface="+mn-ea"/>
                <a:sym typeface="+mn-lt"/>
              </a:rPr>
              <a:t> </a:t>
            </a:r>
            <a:r>
              <a:rPr lang="en-US" altLang="zh-CN" sz="2800" dirty="0" err="1">
                <a:ea typeface="+mn-ea"/>
                <a:cs typeface="+mn-ea"/>
                <a:sym typeface="+mn-lt"/>
              </a:rPr>
              <a:t>p</a:t>
            </a:r>
            <a:r>
              <a:rPr lang="en-US" altLang="zh-CN" sz="2800" baseline="-25000" dirty="0" err="1">
                <a:ea typeface="+mn-ea"/>
                <a:cs typeface="+mn-ea"/>
                <a:sym typeface="+mn-lt"/>
              </a:rPr>
              <a:t>k</a:t>
            </a:r>
            <a:r>
              <a:rPr lang="en-US" altLang="zh-CN" sz="2800" baseline="-25000" dirty="0">
                <a:ea typeface="+mn-ea"/>
                <a:cs typeface="+mn-ea"/>
                <a:sym typeface="+mn-lt"/>
              </a:rPr>
              <a:t>  </a:t>
            </a:r>
            <a:r>
              <a:rPr lang="en-US" altLang="zh-CN" sz="2800" dirty="0">
                <a:ea typeface="+mn-ea"/>
                <a:cs typeface="+mn-ea"/>
                <a:sym typeface="+mn-lt"/>
              </a:rPr>
              <a:t>p</a:t>
            </a:r>
            <a:r>
              <a:rPr lang="en-US" altLang="zh-CN" sz="2800" baseline="-25000" dirty="0">
                <a:ea typeface="+mn-ea"/>
                <a:cs typeface="+mn-ea"/>
                <a:sym typeface="+mn-lt"/>
              </a:rPr>
              <a:t>k+1   </a:t>
            </a:r>
            <a:r>
              <a:rPr lang="en-US" altLang="zh-CN" sz="2800" dirty="0">
                <a:ea typeface="+mn-ea"/>
                <a:cs typeface="+mn-ea"/>
                <a:sym typeface="+mn-lt"/>
              </a:rPr>
              <a:t>next[k]=k</a:t>
            </a:r>
            <a:r>
              <a:rPr lang="en-US" altLang="zh-CN" sz="2800" baseline="30000" dirty="0">
                <a:ea typeface="+mn-ea"/>
                <a:cs typeface="+mn-ea"/>
                <a:sym typeface="+mn-lt"/>
              </a:rPr>
              <a:t>’</a:t>
            </a:r>
            <a:endParaRPr lang="en-US" altLang="zh-CN" sz="2800" dirty="0">
              <a:ea typeface="+mn-ea"/>
              <a:cs typeface="+mn-ea"/>
              <a:sym typeface="+mn-lt"/>
            </a:endParaRPr>
          </a:p>
          <a:p>
            <a:pPr>
              <a:lnSpc>
                <a:spcPct val="100000"/>
              </a:lnSpc>
              <a:defRPr/>
            </a:pPr>
            <a:r>
              <a:rPr lang="en-US" altLang="zh-CN" sz="2800" dirty="0">
                <a:ea typeface="+mn-ea"/>
                <a:cs typeface="+mn-ea"/>
                <a:sym typeface="+mn-lt"/>
              </a:rPr>
              <a:t>                    </a:t>
            </a:r>
            <a:r>
              <a:rPr lang="en-US" altLang="zh-CN" sz="2800" dirty="0">
                <a:solidFill>
                  <a:schemeClr val="accent2"/>
                </a:solidFill>
                <a:ea typeface="+mn-ea"/>
                <a:cs typeface="+mn-ea"/>
                <a:sym typeface="+mn-lt"/>
              </a:rPr>
              <a:t>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a:t>
            </a:r>
            <a:r>
              <a:rPr lang="en-US" altLang="zh-CN" sz="2800" dirty="0" err="1">
                <a:solidFill>
                  <a:schemeClr val="accent2"/>
                </a:solidFill>
                <a:ea typeface="+mn-ea"/>
                <a:cs typeface="+mn-ea"/>
                <a:sym typeface="+mn-lt"/>
              </a:rPr>
              <a:t>p</a:t>
            </a:r>
            <a:r>
              <a:rPr lang="en-US" altLang="zh-CN" sz="2800" baseline="-25000" dirty="0" err="1">
                <a:solidFill>
                  <a:schemeClr val="accent2"/>
                </a:solidFill>
                <a:ea typeface="+mn-ea"/>
                <a:cs typeface="+mn-ea"/>
                <a:sym typeface="+mn-lt"/>
              </a:rPr>
              <a:t>k</a:t>
            </a:r>
            <a:r>
              <a:rPr lang="en-US" altLang="zh-CN" sz="2800" baseline="-25000" dirty="0">
                <a:solidFill>
                  <a:schemeClr val="accent2"/>
                </a:solidFill>
                <a:ea typeface="+mn-ea"/>
                <a:cs typeface="+mn-ea"/>
                <a:sym typeface="+mn-lt"/>
              </a:rPr>
              <a:t>’</a:t>
            </a:r>
            <a:r>
              <a:rPr lang="en-US" altLang="zh-CN" sz="2800" dirty="0">
                <a:ea typeface="+mn-ea"/>
                <a:cs typeface="+mn-ea"/>
                <a:sym typeface="+mn-lt"/>
              </a:rPr>
              <a:t> p</a:t>
            </a:r>
            <a:r>
              <a:rPr lang="en-US" altLang="zh-CN" sz="2800" baseline="-25000" dirty="0">
                <a:ea typeface="+mn-ea"/>
                <a:cs typeface="+mn-ea"/>
                <a:sym typeface="+mn-lt"/>
              </a:rPr>
              <a:t>k’+1  </a:t>
            </a:r>
            <a:r>
              <a:rPr lang="en-US" altLang="zh-CN" sz="2800" dirty="0">
                <a:ea typeface="+mn-ea"/>
                <a:cs typeface="+mn-ea"/>
                <a:sym typeface="+mn-lt"/>
              </a:rPr>
              <a:t>next[k</a:t>
            </a:r>
            <a:r>
              <a:rPr lang="en-US" altLang="zh-CN" sz="2800" baseline="30000" dirty="0">
                <a:ea typeface="+mn-ea"/>
                <a:cs typeface="+mn-ea"/>
                <a:sym typeface="+mn-lt"/>
              </a:rPr>
              <a:t>’</a:t>
            </a:r>
            <a:r>
              <a:rPr lang="en-US" altLang="zh-CN" sz="2800" dirty="0">
                <a:ea typeface="+mn-ea"/>
                <a:cs typeface="+mn-ea"/>
                <a:sym typeface="+mn-lt"/>
              </a:rPr>
              <a:t>]=k</a:t>
            </a:r>
            <a:r>
              <a:rPr lang="en-US" altLang="zh-CN" sz="2800" baseline="30000" dirty="0">
                <a:ea typeface="+mn-ea"/>
                <a:cs typeface="+mn-ea"/>
                <a:sym typeface="+mn-lt"/>
              </a:rPr>
              <a:t>”</a:t>
            </a:r>
          </a:p>
          <a:p>
            <a:pPr>
              <a:lnSpc>
                <a:spcPct val="100000"/>
              </a:lnSpc>
              <a:defRPr/>
            </a:pPr>
            <a:r>
              <a:rPr lang="en-US" altLang="zh-CN" sz="2800" dirty="0">
                <a:solidFill>
                  <a:schemeClr val="accent2"/>
                </a:solidFill>
                <a:ea typeface="+mn-ea"/>
                <a:cs typeface="+mn-ea"/>
                <a:sym typeface="+mn-lt"/>
              </a:rPr>
              <a:t>                          p</a:t>
            </a:r>
            <a:r>
              <a:rPr lang="en-US" altLang="zh-CN" sz="2800" baseline="-25000" dirty="0">
                <a:solidFill>
                  <a:schemeClr val="accent2"/>
                </a:solidFill>
                <a:ea typeface="+mn-ea"/>
                <a:cs typeface="+mn-ea"/>
                <a:sym typeface="+mn-lt"/>
              </a:rPr>
              <a:t>1</a:t>
            </a:r>
            <a:r>
              <a:rPr lang="en-US" altLang="zh-CN" sz="2800" dirty="0">
                <a:solidFill>
                  <a:schemeClr val="accent2"/>
                </a:solidFill>
                <a:ea typeface="+mn-ea"/>
                <a:cs typeface="+mn-ea"/>
                <a:sym typeface="+mn-lt"/>
              </a:rPr>
              <a:t>… </a:t>
            </a:r>
            <a:r>
              <a:rPr lang="en-US" altLang="zh-CN" sz="2800" dirty="0" err="1">
                <a:solidFill>
                  <a:schemeClr val="accent2"/>
                </a:solidFill>
                <a:ea typeface="+mn-ea"/>
                <a:cs typeface="+mn-ea"/>
                <a:sym typeface="+mn-lt"/>
              </a:rPr>
              <a:t>p</a:t>
            </a:r>
            <a:r>
              <a:rPr lang="en-US" altLang="zh-CN" sz="2800" baseline="-25000" dirty="0" err="1">
                <a:solidFill>
                  <a:schemeClr val="accent2"/>
                </a:solidFill>
                <a:ea typeface="+mn-ea"/>
                <a:cs typeface="+mn-ea"/>
                <a:sym typeface="+mn-lt"/>
              </a:rPr>
              <a:t>k</a:t>
            </a:r>
            <a:r>
              <a:rPr lang="en-US" altLang="zh-CN" sz="2800" baseline="-25000" dirty="0">
                <a:solidFill>
                  <a:schemeClr val="accent2"/>
                </a:solidFill>
                <a:ea typeface="+mn-ea"/>
                <a:cs typeface="+mn-ea"/>
                <a:sym typeface="+mn-lt"/>
              </a:rPr>
              <a:t>’’</a:t>
            </a:r>
            <a:r>
              <a:rPr lang="en-US" altLang="zh-CN" sz="2800" dirty="0">
                <a:ea typeface="+mn-ea"/>
                <a:cs typeface="+mn-ea"/>
                <a:sym typeface="+mn-lt"/>
              </a:rPr>
              <a:t> p</a:t>
            </a:r>
            <a:r>
              <a:rPr lang="en-US" altLang="zh-CN" sz="2800" baseline="-25000" dirty="0">
                <a:ea typeface="+mn-ea"/>
                <a:cs typeface="+mn-ea"/>
                <a:sym typeface="+mn-lt"/>
              </a:rPr>
              <a:t>k’’+1 </a:t>
            </a:r>
            <a:r>
              <a:rPr lang="en-US" altLang="zh-CN" sz="2800" dirty="0">
                <a:ea typeface="+mn-ea"/>
                <a:cs typeface="+mn-ea"/>
                <a:sym typeface="+mn-lt"/>
              </a:rPr>
              <a:t>next[k</a:t>
            </a:r>
            <a:r>
              <a:rPr lang="en-US" altLang="zh-CN" sz="2800" baseline="30000" dirty="0">
                <a:ea typeface="+mn-ea"/>
                <a:cs typeface="+mn-ea"/>
                <a:sym typeface="+mn-lt"/>
              </a:rPr>
              <a:t>’’’</a:t>
            </a:r>
            <a:r>
              <a:rPr lang="en-US" altLang="zh-CN" sz="2800" dirty="0">
                <a:ea typeface="+mn-ea"/>
                <a:cs typeface="+mn-ea"/>
                <a:sym typeface="+mn-lt"/>
              </a:rPr>
              <a:t>]=k</a:t>
            </a:r>
            <a:r>
              <a:rPr lang="en-US" altLang="zh-CN" sz="2800" baseline="30000" dirty="0">
                <a:ea typeface="+mn-ea"/>
                <a:cs typeface="+mn-ea"/>
                <a:sym typeface="+mn-lt"/>
              </a:rPr>
              <a:t>’’’</a:t>
            </a:r>
            <a:r>
              <a:rPr lang="en-US" altLang="zh-CN" sz="2800" baseline="-25000" dirty="0">
                <a:ea typeface="+mn-ea"/>
                <a:cs typeface="+mn-ea"/>
                <a:sym typeface="+mn-lt"/>
              </a:rPr>
              <a:t> </a:t>
            </a:r>
          </a:p>
        </p:txBody>
      </p:sp>
      <p:sp>
        <p:nvSpPr>
          <p:cNvPr id="135173" name="Text Box 5">
            <a:extLst>
              <a:ext uri="{FF2B5EF4-FFF2-40B4-BE49-F238E27FC236}">
                <a16:creationId xmlns:a16="http://schemas.microsoft.com/office/drawing/2014/main" id="{D94C2F1D-02A3-8348-91F2-78D1974344E1}"/>
              </a:ext>
            </a:extLst>
          </p:cNvPr>
          <p:cNvSpPr txBox="1">
            <a:spLocks noChangeArrowheads="1"/>
          </p:cNvSpPr>
          <p:nvPr/>
        </p:nvSpPr>
        <p:spPr bwMode="auto">
          <a:xfrm>
            <a:off x="285750" y="3452813"/>
            <a:ext cx="8389938" cy="3216275"/>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80000"/>
              </a:lnSpc>
              <a:spcBef>
                <a:spcPct val="50000"/>
              </a:spcBef>
              <a:buClr>
                <a:schemeClr val="accent2"/>
              </a:buClr>
              <a:buFont typeface="Wingdings" pitchFamily="2" charset="2"/>
              <a:buChar char="l"/>
            </a:pPr>
            <a:endParaRPr lang="en-US" altLang="zh-CN" sz="1000" b="0">
              <a:ea typeface="楷体_GB2312" pitchFamily="49" charset="-122"/>
              <a:sym typeface="+mn-lt"/>
            </a:endParaRPr>
          </a:p>
          <a:p>
            <a:pPr lvl="1">
              <a:lnSpc>
                <a:spcPct val="80000"/>
              </a:lnSpc>
              <a:spcBef>
                <a:spcPct val="50000"/>
              </a:spcBef>
              <a:buClr>
                <a:schemeClr val="accent2"/>
              </a:buClr>
              <a:buFont typeface="Wingdings" pitchFamily="2" charset="2"/>
              <a:buChar char="l"/>
            </a:pPr>
            <a:r>
              <a:rPr lang="zh-CN" altLang="en-US" b="0">
                <a:ea typeface="楷体_GB2312" pitchFamily="49" charset="-122"/>
                <a:sym typeface="+mn-lt"/>
              </a:rPr>
              <a:t>   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a:t>
            </a:r>
            <a:r>
              <a:rPr lang="zh-CN" altLang="en-US" b="0">
                <a:ea typeface="楷体_GB2312" pitchFamily="49" charset="-122"/>
                <a:sym typeface="+mn-lt"/>
              </a:rPr>
              <a:t>，</a:t>
            </a:r>
          </a:p>
          <a:p>
            <a:pPr lvl="1">
              <a:lnSpc>
                <a:spcPct val="80000"/>
              </a:lnSpc>
              <a:spcBef>
                <a:spcPct val="50000"/>
              </a:spcBef>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next[j+1]=k’+1=next[k]+1=next[next[j]]+1. </a:t>
            </a:r>
          </a:p>
          <a:p>
            <a:pPr lvl="1">
              <a:lnSpc>
                <a:spcPct val="80000"/>
              </a:lnSpc>
              <a:spcBef>
                <a:spcPct val="50000"/>
              </a:spcBef>
              <a:buClr>
                <a:schemeClr val="accent2"/>
              </a:buClr>
              <a:buFont typeface="Wingdings" pitchFamily="2" charset="2"/>
              <a:buChar char="l"/>
            </a:pPr>
            <a:r>
              <a:rPr lang="zh-CN" altLang="en-US" b="0">
                <a:ea typeface="楷体_GB2312" pitchFamily="49" charset="-122"/>
                <a:sym typeface="+mn-lt"/>
              </a:rPr>
              <a:t>   若</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 </a:t>
            </a:r>
            <a:r>
              <a:rPr lang="zh-CN" altLang="en-US" b="0">
                <a:ea typeface="楷体_GB2312" pitchFamily="49" charset="-122"/>
                <a:sym typeface="+mn-lt"/>
              </a:rPr>
              <a:t>，则有“</a:t>
            </a:r>
            <a:r>
              <a:rPr lang="en-US" altLang="zh-CN" b="0">
                <a:ea typeface="楷体_GB2312" pitchFamily="49" charset="-122"/>
                <a:sym typeface="+mn-lt"/>
              </a:rPr>
              <a:t>p</a:t>
            </a:r>
            <a:r>
              <a:rPr lang="en-US" altLang="zh-CN" b="0" baseline="-25000">
                <a:ea typeface="楷体_GB2312" pitchFamily="49" charset="-122"/>
                <a:sym typeface="+mn-lt"/>
              </a:rPr>
              <a:t>1</a:t>
            </a:r>
            <a:r>
              <a:rPr lang="en-US" altLang="zh-CN" b="0">
                <a:ea typeface="楷体_GB2312" pitchFamily="49" charset="-122"/>
                <a:sym typeface="+mn-lt"/>
              </a:rPr>
              <a:t>…p</a:t>
            </a:r>
            <a:r>
              <a:rPr lang="en-US" altLang="zh-CN" b="0" baseline="-25000">
                <a:ea typeface="楷体_GB2312" pitchFamily="49" charset="-122"/>
                <a:sym typeface="+mn-lt"/>
              </a:rPr>
              <a:t>k”</a:t>
            </a:r>
            <a:r>
              <a:rPr lang="en-US" altLang="zh-CN" b="0">
                <a:ea typeface="楷体_GB2312" pitchFamily="49" charset="-122"/>
                <a:sym typeface="+mn-lt"/>
              </a:rPr>
              <a:t>”=“p</a:t>
            </a:r>
            <a:r>
              <a:rPr lang="en-US" altLang="zh-CN" b="0" baseline="-25000">
                <a:ea typeface="楷体_GB2312" pitchFamily="49" charset="-122"/>
                <a:sym typeface="+mn-lt"/>
              </a:rPr>
              <a:t>j-k”+1</a:t>
            </a:r>
            <a:r>
              <a:rPr lang="en-US" altLang="zh-CN" b="0">
                <a:ea typeface="楷体_GB2312" pitchFamily="49" charset="-122"/>
                <a:sym typeface="+mn-lt"/>
              </a:rPr>
              <a:t>…p</a:t>
            </a:r>
            <a:r>
              <a:rPr lang="en-US" altLang="zh-CN" b="0" baseline="-25000">
                <a:ea typeface="楷体_GB2312" pitchFamily="49" charset="-122"/>
                <a:sym typeface="+mn-lt"/>
              </a:rPr>
              <a:t>j</a:t>
            </a:r>
            <a:r>
              <a:rPr lang="en-US" altLang="zh-CN" b="0">
                <a:ea typeface="楷体_GB2312" pitchFamily="49" charset="-122"/>
                <a:sym typeface="+mn-lt"/>
              </a:rPr>
              <a:t>”</a:t>
            </a:r>
            <a:r>
              <a:rPr lang="zh-CN" altLang="en-US" b="0">
                <a:ea typeface="楷体_GB2312" pitchFamily="49" charset="-122"/>
                <a:sym typeface="+mn-lt"/>
              </a:rPr>
              <a:t>，</a:t>
            </a:r>
          </a:p>
          <a:p>
            <a:pPr lvl="1">
              <a:lnSpc>
                <a:spcPct val="80000"/>
              </a:lnSpc>
              <a:spcBef>
                <a:spcPct val="50000"/>
              </a:spcBef>
              <a:buClr>
                <a:schemeClr val="accent2"/>
              </a:buClr>
              <a:buFont typeface="Wingdings" pitchFamily="2" charset="2"/>
              <a:buNone/>
            </a:pPr>
            <a:r>
              <a:rPr lang="zh-CN" altLang="en-US" b="0">
                <a:ea typeface="楷体_GB2312" pitchFamily="49" charset="-122"/>
                <a:sym typeface="+mn-lt"/>
              </a:rPr>
              <a:t>      </a:t>
            </a:r>
            <a:r>
              <a:rPr lang="en-US" altLang="zh-CN" b="0">
                <a:ea typeface="楷体_GB2312" pitchFamily="49" charset="-122"/>
                <a:sym typeface="+mn-lt"/>
              </a:rPr>
              <a:t>next[j+1]=k”+1=next[k’]+1=next[next[k]]+1.</a:t>
            </a:r>
          </a:p>
          <a:p>
            <a:pPr lvl="1">
              <a:lnSpc>
                <a:spcPct val="80000"/>
              </a:lnSpc>
              <a:spcBef>
                <a:spcPct val="50000"/>
              </a:spcBef>
              <a:buClr>
                <a:schemeClr val="accent2"/>
              </a:buClr>
              <a:buFont typeface="Wingdings" pitchFamily="2" charset="2"/>
              <a:buChar char="l"/>
            </a:pPr>
            <a:r>
              <a:rPr lang="en-US" altLang="zh-CN" b="0">
                <a:ea typeface="楷体_GB2312" pitchFamily="49" charset="-122"/>
                <a:sym typeface="+mn-lt"/>
              </a:rPr>
              <a:t>   next[j+1]=1.</a:t>
            </a:r>
          </a:p>
          <a:p>
            <a:pPr lvl="1">
              <a:lnSpc>
                <a:spcPct val="80000"/>
              </a:lnSpc>
              <a:spcBef>
                <a:spcPct val="50000"/>
              </a:spcBef>
              <a:buClr>
                <a:schemeClr val="accent2"/>
              </a:buClr>
              <a:buFont typeface="Arial" panose="020B0604020202020204" pitchFamily="34" charset="0"/>
              <a:buNone/>
            </a:pPr>
            <a:endParaRPr lang="en-US" altLang="zh-CN" sz="1000" b="0">
              <a:ea typeface="楷体_GB2312" pitchFamily="49" charset="-122"/>
              <a:sym typeface="+mn-lt"/>
            </a:endParaRPr>
          </a:p>
        </p:txBody>
      </p:sp>
      <p:sp>
        <p:nvSpPr>
          <p:cNvPr id="49155" name="Rectangle 53">
            <a:extLst>
              <a:ext uri="{FF2B5EF4-FFF2-40B4-BE49-F238E27FC236}">
                <a16:creationId xmlns:a16="http://schemas.microsoft.com/office/drawing/2014/main" id="{0AB42E9F-06DB-514B-9108-7625681D2043}"/>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172">
                                            <p:txEl>
                                              <p:pRg st="3" end="3"/>
                                            </p:txEl>
                                          </p:spTgt>
                                        </p:tgtEl>
                                        <p:attrNameLst>
                                          <p:attrName>style.visibility</p:attrName>
                                        </p:attrNameLst>
                                      </p:cBhvr>
                                      <p:to>
                                        <p:strVal val="visible"/>
                                      </p:to>
                                    </p:set>
                                    <p:animEffect transition="in" filter="blinds(horizontal)">
                                      <p:cBhvr>
                                        <p:cTn id="7" dur="500"/>
                                        <p:tgtEl>
                                          <p:spTgt spid="13517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135173"/>
                                        </p:tgtEl>
                                        <p:attrNameLst>
                                          <p:attrName>style.visibility</p:attrName>
                                        </p:attrNameLst>
                                      </p:cBhvr>
                                      <p:to>
                                        <p:strVal val="visible"/>
                                      </p:to>
                                    </p:set>
                                    <p:animEffect transition="in" filter="fade">
                                      <p:cBhvr>
                                        <p:cTn id="12" dur="2000"/>
                                        <p:tgtEl>
                                          <p:spTgt spid="135173"/>
                                        </p:tgtEl>
                                      </p:cBhvr>
                                    </p:animEffect>
                                    <p:anim calcmode="lin" valueType="num">
                                      <p:cBhvr>
                                        <p:cTn id="13" dur="2000" fill="hold"/>
                                        <p:tgtEl>
                                          <p:spTgt spid="135173"/>
                                        </p:tgtEl>
                                        <p:attrNameLst>
                                          <p:attrName>ppt_w</p:attrName>
                                        </p:attrNameLst>
                                      </p:cBhvr>
                                      <p:tavLst>
                                        <p:tav tm="0" fmla="#ppt_w*sin(2.5*pi*$)">
                                          <p:val>
                                            <p:fltVal val="0"/>
                                          </p:val>
                                        </p:tav>
                                        <p:tav tm="100000">
                                          <p:val>
                                            <p:fltVal val="1"/>
                                          </p:val>
                                        </p:tav>
                                      </p:tavLst>
                                    </p:anim>
                                    <p:anim calcmode="lin" valueType="num">
                                      <p:cBhvr>
                                        <p:cTn id="14" dur="2000" fill="hold"/>
                                        <p:tgtEl>
                                          <p:spTgt spid="135173"/>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135172">
                                            <p:txEl>
                                              <p:pRg st="4" end="4"/>
                                            </p:txEl>
                                          </p:spTgt>
                                        </p:tgtEl>
                                        <p:attrNameLst>
                                          <p:attrName>style.visibility</p:attrName>
                                        </p:attrNameLst>
                                      </p:cBhvr>
                                      <p:to>
                                        <p:strVal val="visible"/>
                                      </p:to>
                                    </p:set>
                                    <p:animEffect transition="in" filter="blinds(horizontal)">
                                      <p:cBhvr>
                                        <p:cTn id="19" dur="500"/>
                                        <p:tgtEl>
                                          <p:spTgt spid="135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30863D4-EC71-4C22-BBE5-9D42FA5061EA}"/>
              </a:ext>
            </a:extLst>
          </p:cNvPr>
          <p:cNvSpPr/>
          <p:nvPr/>
        </p:nvSpPr>
        <p:spPr bwMode="auto">
          <a:xfrm>
            <a:off x="0" y="1125538"/>
            <a:ext cx="9144000" cy="5256212"/>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32100" name="Text Box 4">
            <a:extLst>
              <a:ext uri="{FF2B5EF4-FFF2-40B4-BE49-F238E27FC236}">
                <a16:creationId xmlns:a16="http://schemas.microsoft.com/office/drawing/2014/main" id="{C2F23D60-1CDC-ED4A-847B-5EEFB0500C4C}"/>
              </a:ext>
            </a:extLst>
          </p:cNvPr>
          <p:cNvSpPr txBox="1">
            <a:spLocks noChangeArrowheads="1"/>
          </p:cNvSpPr>
          <p:nvPr/>
        </p:nvSpPr>
        <p:spPr bwMode="auto">
          <a:xfrm>
            <a:off x="179512" y="908720"/>
            <a:ext cx="8964488"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marL="377825" indent="-377825" eaLnBrk="1" hangingPunct="1">
              <a:lnSpc>
                <a:spcPct val="100000"/>
              </a:lnSpc>
            </a:pPr>
            <a:r>
              <a:rPr lang="zh-CN" altLang="en-US" sz="1800" b="0" dirty="0"/>
              <a:t>利用模式串</a:t>
            </a:r>
            <a:r>
              <a:rPr lang="en-US" altLang="zh-CN" sz="1800" b="0" dirty="0"/>
              <a:t>T</a:t>
            </a:r>
            <a:r>
              <a:rPr lang="zh-CN" altLang="en-US" sz="1800" b="0" dirty="0"/>
              <a:t>的</a:t>
            </a:r>
            <a:r>
              <a:rPr lang="en-US" altLang="zh-CN" sz="1800" b="0" dirty="0"/>
              <a:t>next</a:t>
            </a:r>
            <a:r>
              <a:rPr lang="zh-CN" altLang="en-US" sz="1800" b="0" dirty="0"/>
              <a:t>函数值求</a:t>
            </a:r>
            <a:r>
              <a:rPr lang="en-US" altLang="zh-CN" sz="1800" b="0" dirty="0"/>
              <a:t>T</a:t>
            </a:r>
            <a:r>
              <a:rPr lang="zh-CN" altLang="en-US" sz="1800" b="0" dirty="0"/>
              <a:t>在主串</a:t>
            </a:r>
            <a:r>
              <a:rPr lang="en-US" altLang="zh-CN" sz="1800" b="0" dirty="0"/>
              <a:t>S</a:t>
            </a:r>
            <a:r>
              <a:rPr lang="zh-CN" altLang="en-US" sz="1800" b="0" dirty="0"/>
              <a:t>中的第</a:t>
            </a:r>
            <a:r>
              <a:rPr lang="en-US" altLang="zh-CN" sz="1800" b="0" dirty="0"/>
              <a:t>pos</a:t>
            </a:r>
            <a:r>
              <a:rPr lang="zh-CN" altLang="en-US" sz="1800" b="0" dirty="0"/>
              <a:t>个字符之后的位置的</a:t>
            </a:r>
            <a:r>
              <a:rPr lang="en-US" altLang="zh-CN" sz="1800" b="0" dirty="0"/>
              <a:t>KMP</a:t>
            </a:r>
            <a:r>
              <a:rPr lang="zh-CN" altLang="en-US" sz="1800" b="0" dirty="0"/>
              <a:t>算法描述如下。</a:t>
            </a:r>
          </a:p>
          <a:p>
            <a:pPr marL="377825" indent="-377825" eaLnBrk="1" hangingPunct="1">
              <a:lnSpc>
                <a:spcPct val="100000"/>
              </a:lnSpc>
            </a:pPr>
            <a:r>
              <a:rPr lang="en-US" altLang="zh-CN" sz="1800" b="0" dirty="0"/>
              <a:t>int </a:t>
            </a:r>
            <a:r>
              <a:rPr lang="en-US" altLang="zh-CN" sz="1800" b="0" dirty="0" err="1"/>
              <a:t>KMP_Index</a:t>
            </a:r>
            <a:r>
              <a:rPr lang="en-US" altLang="zh-CN" sz="1800" b="0" dirty="0"/>
              <a:t>(</a:t>
            </a:r>
            <a:r>
              <a:rPr lang="en-US" altLang="zh-CN" sz="1800" b="0" dirty="0" err="1"/>
              <a:t>SeqString</a:t>
            </a:r>
            <a:r>
              <a:rPr lang="en-US" altLang="zh-CN" sz="1800" b="0" dirty="0"/>
              <a:t> </a:t>
            </a:r>
            <a:r>
              <a:rPr lang="en-US" altLang="zh-CN" sz="1800" b="0" dirty="0" err="1"/>
              <a:t>S,int</a:t>
            </a:r>
            <a:r>
              <a:rPr lang="en-US" altLang="zh-CN" sz="1800" b="0" dirty="0"/>
              <a:t> </a:t>
            </a:r>
            <a:r>
              <a:rPr lang="en-US" altLang="zh-CN" sz="1800" b="0" dirty="0" err="1"/>
              <a:t>pos,SeqString</a:t>
            </a:r>
            <a:r>
              <a:rPr lang="en-US" altLang="zh-CN" sz="1800" b="0" dirty="0"/>
              <a:t> </a:t>
            </a:r>
            <a:r>
              <a:rPr lang="en-US" altLang="zh-CN" sz="1800" b="0" dirty="0" err="1"/>
              <a:t>T,int</a:t>
            </a:r>
            <a:r>
              <a:rPr lang="en-US" altLang="zh-CN" sz="1800" b="0" dirty="0"/>
              <a:t> next[])</a:t>
            </a:r>
          </a:p>
          <a:p>
            <a:pPr marL="377825" indent="-377825" eaLnBrk="1" hangingPunct="1">
              <a:lnSpc>
                <a:spcPct val="100000"/>
              </a:lnSpc>
            </a:pPr>
            <a:r>
              <a:rPr lang="en-US" altLang="zh-CN" sz="1800" b="0" dirty="0"/>
              <a:t>{</a:t>
            </a:r>
          </a:p>
          <a:p>
            <a:pPr marL="377825" indent="-377825" eaLnBrk="1" hangingPunct="1">
              <a:lnSpc>
                <a:spcPct val="100000"/>
              </a:lnSpc>
            </a:pPr>
            <a:r>
              <a:rPr lang="en-US" altLang="zh-CN" sz="1800" b="0" dirty="0"/>
              <a:t>    int </a:t>
            </a:r>
            <a:r>
              <a:rPr lang="en-US" altLang="zh-CN" sz="1800" b="0" dirty="0" err="1"/>
              <a:t>i,j</a:t>
            </a:r>
            <a:r>
              <a:rPr lang="en-US" altLang="zh-CN" sz="1800" b="0" dirty="0"/>
              <a:t>;</a:t>
            </a:r>
          </a:p>
          <a:p>
            <a:pPr marL="377825" indent="-377825" eaLnBrk="1" hangingPunct="1">
              <a:lnSpc>
                <a:spcPct val="100000"/>
              </a:lnSpc>
            </a:pPr>
            <a:r>
              <a:rPr lang="en-US" altLang="zh-CN" sz="1800" b="0" dirty="0"/>
              <a:t>    </a:t>
            </a:r>
            <a:r>
              <a:rPr lang="en-US" altLang="zh-CN" sz="1800" b="0" dirty="0" err="1"/>
              <a:t>i</a:t>
            </a:r>
            <a:r>
              <a:rPr lang="en-US" altLang="zh-CN" sz="1800" b="0" dirty="0"/>
              <a:t>=pos-1;</a:t>
            </a:r>
          </a:p>
          <a:p>
            <a:pPr marL="377825" indent="-377825" eaLnBrk="1" hangingPunct="1">
              <a:lnSpc>
                <a:spcPct val="100000"/>
              </a:lnSpc>
            </a:pPr>
            <a:r>
              <a:rPr lang="en-US" altLang="zh-CN" sz="1800" b="0" dirty="0"/>
              <a:t>    j=0;</a:t>
            </a:r>
          </a:p>
          <a:p>
            <a:pPr marL="377825" indent="-377825" eaLnBrk="1" hangingPunct="1">
              <a:lnSpc>
                <a:spcPct val="100000"/>
              </a:lnSpc>
            </a:pPr>
            <a:r>
              <a:rPr lang="en-US" altLang="zh-CN" sz="1800" b="0" dirty="0"/>
              <a:t>    while(</a:t>
            </a:r>
            <a:r>
              <a:rPr lang="en-US" altLang="zh-CN" sz="1800" b="0" dirty="0" err="1"/>
              <a:t>i</a:t>
            </a:r>
            <a:r>
              <a:rPr lang="en-US" altLang="zh-CN" sz="1800" b="0" dirty="0"/>
              <a:t>&lt;</a:t>
            </a:r>
            <a:r>
              <a:rPr lang="en-US" altLang="zh-CN" sz="1800" b="0" dirty="0" err="1"/>
              <a:t>S.length</a:t>
            </a:r>
            <a:r>
              <a:rPr lang="en-US" altLang="zh-CN" sz="1800" b="0" dirty="0"/>
              <a:t>&amp;&amp;j&lt;</a:t>
            </a:r>
            <a:r>
              <a:rPr lang="en-US" altLang="zh-CN" sz="1800" b="0" dirty="0" err="1"/>
              <a:t>T.length</a:t>
            </a:r>
            <a:r>
              <a:rPr lang="en-US" altLang="zh-CN" sz="1800" b="0" dirty="0"/>
              <a:t>)</a:t>
            </a:r>
          </a:p>
          <a:p>
            <a:pPr marL="377825" indent="-377825" eaLnBrk="1" hangingPunct="1">
              <a:lnSpc>
                <a:spcPct val="100000"/>
              </a:lnSpc>
            </a:pPr>
            <a:r>
              <a:rPr lang="en-US" altLang="zh-CN" sz="1800" b="0" dirty="0"/>
              <a:t>    {</a:t>
            </a:r>
          </a:p>
          <a:p>
            <a:pPr marL="377825" indent="-377825" eaLnBrk="1" hangingPunct="1">
              <a:lnSpc>
                <a:spcPct val="100000"/>
              </a:lnSpc>
            </a:pPr>
            <a:r>
              <a:rPr lang="en-US" altLang="zh-CN" sz="1800" b="0" dirty="0"/>
              <a:t>        if(j==-1||</a:t>
            </a:r>
            <a:r>
              <a:rPr lang="en-US" altLang="zh-CN" sz="1800" b="0" dirty="0" err="1"/>
              <a:t>S.str</a:t>
            </a:r>
            <a:r>
              <a:rPr lang="en-US" altLang="zh-CN" sz="1800" b="0" dirty="0"/>
              <a:t>[</a:t>
            </a:r>
            <a:r>
              <a:rPr lang="en-US" altLang="zh-CN" sz="1800" b="0" dirty="0" err="1"/>
              <a:t>i</a:t>
            </a:r>
            <a:r>
              <a:rPr lang="en-US" altLang="zh-CN" sz="1800" b="0" dirty="0"/>
              <a:t>]==</a:t>
            </a:r>
            <a:r>
              <a:rPr lang="en-US" altLang="zh-CN" sz="1800" b="0" dirty="0" err="1"/>
              <a:t>T.str</a:t>
            </a:r>
            <a:r>
              <a:rPr lang="en-US" altLang="zh-CN" sz="1800" b="0" dirty="0"/>
              <a:t>[j]) /*</a:t>
            </a:r>
            <a:r>
              <a:rPr lang="zh-CN" altLang="en-US" sz="1800" b="0" dirty="0"/>
              <a:t>如果</a:t>
            </a:r>
            <a:r>
              <a:rPr lang="en-US" altLang="zh-CN" sz="1800" b="0" dirty="0"/>
              <a:t>j=-1</a:t>
            </a:r>
            <a:r>
              <a:rPr lang="zh-CN" altLang="en-US" sz="1800" b="0" dirty="0"/>
              <a:t>或当前字符相等，则继续比较后面的字符*</a:t>
            </a:r>
            <a:r>
              <a:rPr lang="en-US" altLang="zh-CN" sz="1800" b="0" dirty="0"/>
              <a:t>/</a:t>
            </a:r>
          </a:p>
          <a:p>
            <a:pPr marL="377825" indent="-377825" eaLnBrk="1" hangingPunct="1">
              <a:lnSpc>
                <a:spcPct val="100000"/>
              </a:lnSpc>
            </a:pPr>
            <a:r>
              <a:rPr lang="en-US" altLang="zh-CN" sz="1800" b="0" dirty="0"/>
              <a:t>        {</a:t>
            </a:r>
          </a:p>
          <a:p>
            <a:pPr marL="377825" indent="-377825" eaLnBrk="1" hangingPunct="1">
              <a:lnSpc>
                <a:spcPct val="100000"/>
              </a:lnSpc>
            </a:pPr>
            <a:r>
              <a:rPr lang="en-US" altLang="zh-CN" sz="1800" b="0" dirty="0"/>
              <a:t>            </a:t>
            </a:r>
            <a:r>
              <a:rPr lang="en-US" altLang="zh-CN" sz="1800" b="0" dirty="0" err="1"/>
              <a:t>i</a:t>
            </a:r>
            <a:r>
              <a:rPr lang="en-US" altLang="zh-CN" sz="1800" b="0" dirty="0"/>
              <a:t>++;</a:t>
            </a:r>
          </a:p>
          <a:p>
            <a:pPr marL="377825" indent="-377825" eaLnBrk="1" hangingPunct="1">
              <a:lnSpc>
                <a:spcPct val="100000"/>
              </a:lnSpc>
            </a:pPr>
            <a:r>
              <a:rPr lang="en-US" altLang="zh-CN" sz="1800" b="0" dirty="0"/>
              <a:t>            </a:t>
            </a:r>
            <a:r>
              <a:rPr lang="en-US" altLang="zh-CN" sz="1800" b="0" dirty="0" err="1"/>
              <a:t>j++</a:t>
            </a:r>
            <a:r>
              <a:rPr lang="en-US" altLang="zh-CN" sz="1800" b="0" dirty="0"/>
              <a:t>;</a:t>
            </a:r>
          </a:p>
          <a:p>
            <a:pPr marL="377825" indent="-377825" eaLnBrk="1" hangingPunct="1">
              <a:lnSpc>
                <a:spcPct val="100000"/>
              </a:lnSpc>
            </a:pPr>
            <a:r>
              <a:rPr lang="en-US" altLang="zh-CN" sz="1800" b="0" dirty="0"/>
              <a:t>        }</a:t>
            </a:r>
          </a:p>
          <a:p>
            <a:pPr marL="377825" indent="-377825" eaLnBrk="1" hangingPunct="1">
              <a:lnSpc>
                <a:spcPct val="100000"/>
              </a:lnSpc>
            </a:pPr>
            <a:r>
              <a:rPr lang="en-US" altLang="zh-CN" sz="1800" b="0" dirty="0"/>
              <a:t>        else	/*</a:t>
            </a:r>
            <a:r>
              <a:rPr lang="zh-CN" altLang="en-US" sz="1800" b="0" dirty="0"/>
              <a:t>如果当前字符不相等，则将模式串向右移动*</a:t>
            </a:r>
            <a:r>
              <a:rPr lang="en-US" altLang="zh-CN" sz="1800" b="0" dirty="0"/>
              <a:t>/</a:t>
            </a:r>
          </a:p>
          <a:p>
            <a:pPr marL="377825" indent="-377825" eaLnBrk="1" hangingPunct="1">
              <a:lnSpc>
                <a:spcPct val="100000"/>
              </a:lnSpc>
            </a:pPr>
            <a:r>
              <a:rPr lang="en-US" altLang="zh-CN" sz="1800" b="0" dirty="0"/>
              <a:t>            j=next[j]; 		/*</a:t>
            </a:r>
            <a:r>
              <a:rPr lang="zh-CN" altLang="en-US" sz="1800" b="0" dirty="0"/>
              <a:t>数组</a:t>
            </a:r>
            <a:r>
              <a:rPr lang="en-US" altLang="zh-CN" sz="1800" b="0" dirty="0"/>
              <a:t>next</a:t>
            </a:r>
            <a:r>
              <a:rPr lang="zh-CN" altLang="en-US" sz="1800" b="0" dirty="0"/>
              <a:t>保存</a:t>
            </a:r>
            <a:r>
              <a:rPr lang="en-US" altLang="zh-CN" sz="1800" b="0" dirty="0"/>
              <a:t>next</a:t>
            </a:r>
            <a:r>
              <a:rPr lang="zh-CN" altLang="en-US" sz="1800" b="0" dirty="0"/>
              <a:t>函数值*</a:t>
            </a:r>
            <a:r>
              <a:rPr lang="en-US" altLang="zh-CN" sz="1800" b="0" dirty="0"/>
              <a:t>/</a:t>
            </a:r>
          </a:p>
          <a:p>
            <a:pPr marL="377825" indent="-377825" eaLnBrk="1" hangingPunct="1">
              <a:lnSpc>
                <a:spcPct val="100000"/>
              </a:lnSpc>
            </a:pPr>
            <a:r>
              <a:rPr lang="en-US" altLang="zh-CN" sz="1800" b="0" dirty="0"/>
              <a:t>    }</a:t>
            </a:r>
          </a:p>
          <a:p>
            <a:pPr marL="377825" indent="-377825" eaLnBrk="1" hangingPunct="1">
              <a:lnSpc>
                <a:spcPct val="100000"/>
              </a:lnSpc>
            </a:pPr>
            <a:r>
              <a:rPr lang="en-US" altLang="zh-CN" sz="1800" b="0" dirty="0"/>
              <a:t>    if(j&gt;=</a:t>
            </a:r>
            <a:r>
              <a:rPr lang="en-US" altLang="zh-CN" sz="1800" b="0" dirty="0" err="1"/>
              <a:t>T.length</a:t>
            </a:r>
            <a:r>
              <a:rPr lang="en-US" altLang="zh-CN" sz="1800" b="0" dirty="0"/>
              <a:t>) 	/*</a:t>
            </a:r>
            <a:r>
              <a:rPr lang="zh-CN" altLang="en-US" sz="1800" b="0" dirty="0"/>
              <a:t>匹配成功，返回子串在主串中的位置*</a:t>
            </a:r>
            <a:r>
              <a:rPr lang="en-US" altLang="zh-CN" sz="1800" b="0" dirty="0"/>
              <a:t>/</a:t>
            </a:r>
          </a:p>
          <a:p>
            <a:pPr marL="377825" indent="-377825" eaLnBrk="1" hangingPunct="1">
              <a:lnSpc>
                <a:spcPct val="100000"/>
              </a:lnSpc>
            </a:pPr>
            <a:r>
              <a:rPr lang="en-US" altLang="zh-CN" sz="1800" b="0" dirty="0"/>
              <a:t>        return i-T.length+1;</a:t>
            </a:r>
          </a:p>
          <a:p>
            <a:pPr marL="377825" indent="-377825" eaLnBrk="1" hangingPunct="1">
              <a:lnSpc>
                <a:spcPct val="100000"/>
              </a:lnSpc>
            </a:pPr>
            <a:r>
              <a:rPr lang="en-US" altLang="zh-CN" sz="1800" b="0" dirty="0"/>
              <a:t>    else				/*</a:t>
            </a:r>
            <a:r>
              <a:rPr lang="zh-CN" altLang="en-US" sz="1800" b="0" dirty="0"/>
              <a:t>否则返回</a:t>
            </a:r>
            <a:r>
              <a:rPr lang="en-US" altLang="zh-CN" sz="1800" b="0" dirty="0"/>
              <a:t>-1*/</a:t>
            </a:r>
          </a:p>
          <a:p>
            <a:pPr marL="377825" indent="-377825" eaLnBrk="1" hangingPunct="1">
              <a:lnSpc>
                <a:spcPct val="100000"/>
              </a:lnSpc>
            </a:pPr>
            <a:r>
              <a:rPr lang="en-US" altLang="zh-CN" sz="1800" b="0" dirty="0"/>
              <a:t>        return -1;</a:t>
            </a:r>
          </a:p>
          <a:p>
            <a:pPr marL="377825" indent="-377825" eaLnBrk="1" hangingPunct="1">
              <a:lnSpc>
                <a:spcPct val="100000"/>
              </a:lnSpc>
            </a:pPr>
            <a:r>
              <a:rPr lang="en-US" altLang="zh-CN" sz="1800" b="0" dirty="0"/>
              <a:t>}</a:t>
            </a:r>
          </a:p>
        </p:txBody>
      </p:sp>
      <p:sp>
        <p:nvSpPr>
          <p:cNvPr id="47107" name="Rectangle 53">
            <a:extLst>
              <a:ext uri="{FF2B5EF4-FFF2-40B4-BE49-F238E27FC236}">
                <a16:creationId xmlns:a16="http://schemas.microsoft.com/office/drawing/2014/main" id="{A303035B-D8BE-6346-8ACA-3A448C9646F8}"/>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FFF26192-7D1B-422C-8202-390108B5B6F2}"/>
              </a:ext>
            </a:extLst>
          </p:cNvPr>
          <p:cNvSpPr/>
          <p:nvPr/>
        </p:nvSpPr>
        <p:spPr bwMode="auto">
          <a:xfrm>
            <a:off x="381000" y="2592388"/>
            <a:ext cx="8424863" cy="2551112"/>
          </a:xfrm>
          <a:prstGeom prst="roundRect">
            <a:avLst>
              <a:gd name="adj" fmla="val 4722"/>
            </a:avLst>
          </a:prstGeom>
          <a:solidFill>
            <a:srgbClr val="EAEAEA"/>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 name="圆角矩形 4">
            <a:extLst>
              <a:ext uri="{FF2B5EF4-FFF2-40B4-BE49-F238E27FC236}">
                <a16:creationId xmlns:a16="http://schemas.microsoft.com/office/drawing/2014/main" id="{D4C2EE7B-F7E8-4899-80AE-AC4E3B9B1E60}"/>
              </a:ext>
            </a:extLst>
          </p:cNvPr>
          <p:cNvSpPr/>
          <p:nvPr/>
        </p:nvSpPr>
        <p:spPr bwMode="auto">
          <a:xfrm>
            <a:off x="381000" y="1966913"/>
            <a:ext cx="8424863" cy="503237"/>
          </a:xfrm>
          <a:prstGeom prst="roundRect">
            <a:avLst/>
          </a:prstGeom>
          <a:solidFill>
            <a:schemeClr val="accent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2227" name="Text Box 4">
            <a:extLst>
              <a:ext uri="{FF2B5EF4-FFF2-40B4-BE49-F238E27FC236}">
                <a16:creationId xmlns:a16="http://schemas.microsoft.com/office/drawing/2014/main" id="{E4B3EFE4-AD14-0549-BF8C-C25BD42A2702}"/>
              </a:ext>
            </a:extLst>
          </p:cNvPr>
          <p:cNvSpPr txBox="1">
            <a:spLocks noChangeArrowheads="1"/>
          </p:cNvSpPr>
          <p:nvPr/>
        </p:nvSpPr>
        <p:spPr bwMode="auto">
          <a:xfrm>
            <a:off x="511175" y="1844675"/>
            <a:ext cx="81534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just">
              <a:lnSpc>
                <a:spcPct val="140000"/>
              </a:lnSpc>
              <a:spcBef>
                <a:spcPct val="50000"/>
              </a:spcBef>
              <a:buClr>
                <a:schemeClr val="accent2"/>
              </a:buClr>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算法的时间复杂度      </a:t>
            </a:r>
          </a:p>
          <a:p>
            <a:pPr algn="just">
              <a:lnSpc>
                <a:spcPct val="140000"/>
              </a:lnSpc>
              <a:spcBef>
                <a:spcPct val="50000"/>
              </a:spcBef>
              <a:buClr>
                <a:schemeClr val="accent2"/>
              </a:buClr>
              <a:buFont typeface="Wingdings" pitchFamily="2" charset="2"/>
              <a:buNone/>
            </a:pPr>
            <a:r>
              <a:rPr lang="zh-CN" altLang="en-US" sz="2800" b="0">
                <a:ea typeface="楷体_GB2312" pitchFamily="49" charset="-122"/>
                <a:sym typeface="+mn-lt"/>
              </a:rPr>
              <a:t>    </a:t>
            </a:r>
            <a:r>
              <a:rPr lang="zh-CN" altLang="en-US" sz="2600" b="0">
                <a:ea typeface="楷体_GB2312" pitchFamily="49" charset="-122"/>
                <a:sym typeface="+mn-lt"/>
              </a:rPr>
              <a:t>设主串</a:t>
            </a:r>
            <a:r>
              <a:rPr lang="en-US" altLang="zh-CN" sz="2600" b="0">
                <a:ea typeface="楷体_GB2312" pitchFamily="49" charset="-122"/>
                <a:sym typeface="+mn-lt"/>
              </a:rPr>
              <a:t>s</a:t>
            </a:r>
            <a:r>
              <a:rPr lang="zh-CN" altLang="en-US" sz="2600" b="0">
                <a:ea typeface="楷体_GB2312" pitchFamily="49" charset="-122"/>
                <a:sym typeface="+mn-lt"/>
              </a:rPr>
              <a:t>的长度为</a:t>
            </a:r>
            <a:r>
              <a:rPr lang="en-US" altLang="zh-CN" sz="2600" b="0">
                <a:ea typeface="楷体_GB2312" pitchFamily="49" charset="-122"/>
                <a:sym typeface="+mn-lt"/>
              </a:rPr>
              <a:t>n,</a:t>
            </a:r>
            <a:r>
              <a:rPr lang="zh-CN" altLang="en-US" sz="2600" b="0">
                <a:ea typeface="楷体_GB2312" pitchFamily="49" charset="-122"/>
                <a:sym typeface="+mn-lt"/>
              </a:rPr>
              <a:t>模式串</a:t>
            </a:r>
            <a:r>
              <a:rPr lang="en-US" altLang="zh-CN" sz="2600" b="0">
                <a:ea typeface="楷体_GB2312" pitchFamily="49" charset="-122"/>
                <a:sym typeface="+mn-lt"/>
              </a:rPr>
              <a:t>t</a:t>
            </a:r>
            <a:r>
              <a:rPr lang="zh-CN" altLang="en-US" sz="2600" b="0">
                <a:ea typeface="楷体_GB2312" pitchFamily="49" charset="-122"/>
                <a:sym typeface="+mn-lt"/>
              </a:rPr>
              <a:t>长度为</a:t>
            </a:r>
            <a:r>
              <a:rPr lang="en-US" altLang="zh-CN" sz="2600" b="0">
                <a:ea typeface="楷体_GB2312" pitchFamily="49" charset="-122"/>
                <a:sym typeface="+mn-lt"/>
              </a:rPr>
              <a:t>m,</a:t>
            </a:r>
            <a:r>
              <a:rPr lang="zh-CN" altLang="en-US" sz="2600" b="0">
                <a:ea typeface="楷体_GB2312" pitchFamily="49" charset="-122"/>
                <a:sym typeface="+mn-lt"/>
              </a:rPr>
              <a:t>在</a:t>
            </a:r>
            <a:r>
              <a:rPr lang="en-US" altLang="zh-CN" sz="2600" b="0">
                <a:ea typeface="楷体_GB2312" pitchFamily="49" charset="-122"/>
                <a:sym typeface="+mn-lt"/>
              </a:rPr>
              <a:t>KMP</a:t>
            </a:r>
            <a:r>
              <a:rPr lang="zh-CN" altLang="en-US" sz="2600" b="0">
                <a:ea typeface="楷体_GB2312" pitchFamily="49" charset="-122"/>
                <a:sym typeface="+mn-lt"/>
              </a:rPr>
              <a:t>算法中求</a:t>
            </a:r>
            <a:r>
              <a:rPr lang="en-US" altLang="zh-CN" sz="2600" b="0">
                <a:ea typeface="楷体_GB2312" pitchFamily="49" charset="-122"/>
                <a:sym typeface="+mn-lt"/>
              </a:rPr>
              <a:t>next</a:t>
            </a:r>
            <a:r>
              <a:rPr lang="zh-CN" altLang="en-US" sz="2600" b="0">
                <a:ea typeface="楷体_GB2312" pitchFamily="49" charset="-122"/>
                <a:sym typeface="+mn-lt"/>
              </a:rPr>
              <a:t>数组的时间复杂度为</a:t>
            </a:r>
            <a:r>
              <a:rPr lang="en-US" altLang="zh-CN" sz="2600" b="0">
                <a:ea typeface="楷体_GB2312" pitchFamily="49" charset="-122"/>
                <a:sym typeface="+mn-lt"/>
              </a:rPr>
              <a:t>O(m),</a:t>
            </a:r>
            <a:r>
              <a:rPr lang="zh-CN" altLang="en-US" sz="2600" b="0">
                <a:ea typeface="楷体_GB2312" pitchFamily="49" charset="-122"/>
                <a:sym typeface="+mn-lt"/>
              </a:rPr>
              <a:t>在后面的匹配中因主串</a:t>
            </a:r>
            <a:r>
              <a:rPr lang="en-US" altLang="zh-CN" sz="2600" b="0">
                <a:ea typeface="楷体_GB2312" pitchFamily="49" charset="-122"/>
                <a:sym typeface="+mn-lt"/>
              </a:rPr>
              <a:t>s</a:t>
            </a:r>
            <a:r>
              <a:rPr lang="zh-CN" altLang="en-US" sz="2600" b="0">
                <a:ea typeface="楷体_GB2312" pitchFamily="49" charset="-122"/>
                <a:sym typeface="+mn-lt"/>
              </a:rPr>
              <a:t>的下标不减即不回溯</a:t>
            </a:r>
            <a:r>
              <a:rPr lang="en-US" altLang="zh-CN" sz="2600" b="0">
                <a:ea typeface="楷体_GB2312" pitchFamily="49" charset="-122"/>
                <a:sym typeface="+mn-lt"/>
              </a:rPr>
              <a:t>,</a:t>
            </a:r>
            <a:r>
              <a:rPr lang="zh-CN" altLang="en-US" sz="2600" b="0">
                <a:ea typeface="楷体_GB2312" pitchFamily="49" charset="-122"/>
                <a:sym typeface="+mn-lt"/>
              </a:rPr>
              <a:t>比较次数可记为</a:t>
            </a:r>
            <a:r>
              <a:rPr lang="en-US" altLang="zh-CN" sz="2600" b="0">
                <a:ea typeface="楷体_GB2312" pitchFamily="49" charset="-122"/>
                <a:sym typeface="+mn-lt"/>
              </a:rPr>
              <a:t>n,</a:t>
            </a:r>
            <a:r>
              <a:rPr lang="zh-CN" altLang="en-US" sz="2600" b="0">
                <a:ea typeface="楷体_GB2312" pitchFamily="49" charset="-122"/>
                <a:sym typeface="+mn-lt"/>
              </a:rPr>
              <a:t>所以</a:t>
            </a:r>
            <a:r>
              <a:rPr lang="en-US" altLang="zh-CN" sz="2600" b="0">
                <a:ea typeface="楷体_GB2312" pitchFamily="49" charset="-122"/>
                <a:sym typeface="+mn-lt"/>
              </a:rPr>
              <a:t>KMP</a:t>
            </a:r>
            <a:r>
              <a:rPr lang="zh-CN" altLang="en-US" sz="2600" b="0">
                <a:ea typeface="楷体_GB2312" pitchFamily="49" charset="-122"/>
                <a:sym typeface="+mn-lt"/>
              </a:rPr>
              <a:t>算法总的时间复杂度为</a:t>
            </a:r>
            <a:r>
              <a:rPr lang="en-US" altLang="zh-CN" sz="2600" b="0">
                <a:solidFill>
                  <a:schemeClr val="accent2"/>
                </a:solidFill>
                <a:ea typeface="楷体_GB2312" pitchFamily="49" charset="-122"/>
                <a:sym typeface="+mn-lt"/>
              </a:rPr>
              <a:t>O(n+m)</a:t>
            </a:r>
            <a:r>
              <a:rPr lang="zh-CN" altLang="en-US" sz="2600" b="0">
                <a:ea typeface="楷体_GB2312" pitchFamily="49" charset="-122"/>
                <a:sym typeface="+mn-lt"/>
              </a:rPr>
              <a:t>。</a:t>
            </a:r>
          </a:p>
        </p:txBody>
      </p:sp>
      <p:sp>
        <p:nvSpPr>
          <p:cNvPr id="52228" name="Rectangle 53">
            <a:extLst>
              <a:ext uri="{FF2B5EF4-FFF2-40B4-BE49-F238E27FC236}">
                <a16:creationId xmlns:a16="http://schemas.microsoft.com/office/drawing/2014/main" id="{1E031897-7DEE-BA40-94AA-005C4966A699}"/>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E5896C5-12CB-4348-9BF6-C00C759DF5A9}"/>
              </a:ext>
            </a:extLst>
          </p:cNvPr>
          <p:cNvSpPr/>
          <p:nvPr/>
        </p:nvSpPr>
        <p:spPr bwMode="auto">
          <a:xfrm>
            <a:off x="0" y="1844675"/>
            <a:ext cx="4427538" cy="4679950"/>
          </a:xfrm>
          <a:prstGeom prst="rect">
            <a:avLst/>
          </a:prstGeom>
          <a:solidFill>
            <a:schemeClr val="bg2">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53250" name="Rectangle 3">
            <a:extLst>
              <a:ext uri="{FF2B5EF4-FFF2-40B4-BE49-F238E27FC236}">
                <a16:creationId xmlns:a16="http://schemas.microsoft.com/office/drawing/2014/main" id="{FA7ECAC9-D2EB-0240-9BBB-32DEA59804E1}"/>
              </a:ext>
            </a:extLst>
          </p:cNvPr>
          <p:cNvSpPr>
            <a:spLocks noGrp="1" noChangeArrowheads="1"/>
          </p:cNvSpPr>
          <p:nvPr>
            <p:ph idx="1"/>
          </p:nvPr>
        </p:nvSpPr>
        <p:spPr>
          <a:xfrm>
            <a:off x="0" y="1042988"/>
            <a:ext cx="8772525" cy="649287"/>
          </a:xfrm>
          <a:solidFill>
            <a:srgbClr val="CCCCFF"/>
          </a:solidFill>
        </p:spPr>
        <p:txBody>
          <a:bodyPr/>
          <a:lstStyle/>
          <a:p>
            <a:pPr indent="0">
              <a:buClr>
                <a:schemeClr val="accent2"/>
              </a:buClr>
            </a:pPr>
            <a:r>
              <a:rPr lang="en-US" altLang="zh-CN">
                <a:sym typeface="+mn-lt"/>
              </a:rPr>
              <a:t>next</a:t>
            </a:r>
            <a:r>
              <a:rPr lang="zh-CN" altLang="en-US">
                <a:sym typeface="+mn-lt"/>
              </a:rPr>
              <a:t>函数的改进</a:t>
            </a:r>
          </a:p>
        </p:txBody>
      </p:sp>
      <p:sp>
        <p:nvSpPr>
          <p:cNvPr id="139268" name="Text Box 4">
            <a:extLst>
              <a:ext uri="{FF2B5EF4-FFF2-40B4-BE49-F238E27FC236}">
                <a16:creationId xmlns:a16="http://schemas.microsoft.com/office/drawing/2014/main" id="{9C336496-B643-4AE5-8D9A-28934C86F4EF}"/>
              </a:ext>
            </a:extLst>
          </p:cNvPr>
          <p:cNvSpPr txBox="1">
            <a:spLocks noChangeArrowheads="1"/>
          </p:cNvSpPr>
          <p:nvPr/>
        </p:nvSpPr>
        <p:spPr bwMode="auto">
          <a:xfrm>
            <a:off x="4583113" y="1854200"/>
            <a:ext cx="4198937" cy="2124075"/>
          </a:xfrm>
          <a:prstGeom prst="rect">
            <a:avLst/>
          </a:prstGeom>
          <a:solidFill>
            <a:schemeClr val="accent1">
              <a:lumMod val="20000"/>
              <a:lumOff val="80000"/>
            </a:schemeClr>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r">
              <a:spcBef>
                <a:spcPct val="50000"/>
              </a:spcBef>
              <a:buFont typeface="Arial" panose="020B0604020202020204" pitchFamily="34" charset="0"/>
              <a:buNone/>
              <a:defRPr/>
            </a:pPr>
            <a:r>
              <a:rPr lang="en-US" altLang="zh-CN" b="0" dirty="0">
                <a:latin typeface="+mn-lt"/>
                <a:ea typeface="+mn-ea"/>
                <a:cs typeface="+mn-ea"/>
                <a:sym typeface="+mn-lt"/>
              </a:rPr>
              <a:t> j          1 2 3 4 5 </a:t>
            </a:r>
          </a:p>
          <a:p>
            <a:pPr algn="r">
              <a:spcBef>
                <a:spcPct val="50000"/>
              </a:spcBef>
              <a:buFont typeface="Arial" panose="020B0604020202020204" pitchFamily="34" charset="0"/>
              <a:buNone/>
              <a:defRPr/>
            </a:pPr>
            <a:r>
              <a:rPr lang="zh-CN" altLang="en-US" b="0" dirty="0">
                <a:latin typeface="+mn-lt"/>
                <a:ea typeface="+mn-ea"/>
                <a:cs typeface="+mn-ea"/>
                <a:sym typeface="+mn-lt"/>
              </a:rPr>
              <a:t>模式    </a:t>
            </a:r>
            <a:r>
              <a:rPr lang="en-US" altLang="zh-CN" b="0" dirty="0">
                <a:latin typeface="+mn-lt"/>
                <a:ea typeface="+mn-ea"/>
                <a:cs typeface="+mn-ea"/>
                <a:sym typeface="+mn-lt"/>
              </a:rPr>
              <a:t>a </a:t>
            </a:r>
            <a:r>
              <a:rPr lang="en-US" altLang="zh-CN" b="0" dirty="0" err="1">
                <a:latin typeface="+mn-lt"/>
                <a:ea typeface="+mn-ea"/>
                <a:cs typeface="+mn-ea"/>
                <a:sym typeface="+mn-lt"/>
              </a:rPr>
              <a:t>a</a:t>
            </a:r>
            <a:r>
              <a:rPr lang="en-US" altLang="zh-CN" b="0" dirty="0">
                <a:latin typeface="+mn-lt"/>
                <a:ea typeface="+mn-ea"/>
                <a:cs typeface="+mn-ea"/>
                <a:sym typeface="+mn-lt"/>
              </a:rPr>
              <a:t> </a:t>
            </a:r>
            <a:r>
              <a:rPr lang="en-US" altLang="zh-CN" b="0" dirty="0" err="1">
                <a:latin typeface="+mn-lt"/>
                <a:ea typeface="+mn-ea"/>
                <a:cs typeface="+mn-ea"/>
                <a:sym typeface="+mn-lt"/>
              </a:rPr>
              <a:t>a</a:t>
            </a:r>
            <a:r>
              <a:rPr lang="en-US" altLang="zh-CN" b="0" dirty="0">
                <a:latin typeface="+mn-lt"/>
                <a:ea typeface="+mn-ea"/>
                <a:cs typeface="+mn-ea"/>
                <a:sym typeface="+mn-lt"/>
              </a:rPr>
              <a:t> </a:t>
            </a:r>
            <a:r>
              <a:rPr lang="en-US" altLang="zh-CN" b="0" dirty="0" err="1">
                <a:latin typeface="+mn-lt"/>
                <a:ea typeface="+mn-ea"/>
                <a:cs typeface="+mn-ea"/>
                <a:sym typeface="+mn-lt"/>
              </a:rPr>
              <a:t>a</a:t>
            </a:r>
            <a:r>
              <a:rPr lang="en-US" altLang="zh-CN" b="0" dirty="0">
                <a:latin typeface="+mn-lt"/>
                <a:ea typeface="+mn-ea"/>
                <a:cs typeface="+mn-ea"/>
                <a:sym typeface="+mn-lt"/>
              </a:rPr>
              <a:t> b</a:t>
            </a:r>
          </a:p>
          <a:p>
            <a:pPr algn="r">
              <a:spcBef>
                <a:spcPct val="50000"/>
              </a:spcBef>
              <a:buFont typeface="Arial" panose="020B0604020202020204" pitchFamily="34" charset="0"/>
              <a:buNone/>
              <a:defRPr/>
            </a:pPr>
            <a:r>
              <a:rPr lang="en-US" altLang="zh-CN" b="0" dirty="0">
                <a:latin typeface="+mn-lt"/>
                <a:ea typeface="+mn-ea"/>
                <a:cs typeface="+mn-ea"/>
                <a:sym typeface="+mn-lt"/>
              </a:rPr>
              <a:t>next[j] 0 1 2 3 4</a:t>
            </a:r>
          </a:p>
          <a:p>
            <a:pPr algn="r">
              <a:spcBef>
                <a:spcPct val="50000"/>
              </a:spcBef>
              <a:buFont typeface="Arial" panose="020B0604020202020204" pitchFamily="34" charset="0"/>
              <a:buNone/>
              <a:defRPr/>
            </a:pPr>
            <a:r>
              <a:rPr lang="en-US" altLang="zh-CN" b="0" dirty="0" err="1">
                <a:latin typeface="+mn-lt"/>
                <a:ea typeface="+mn-ea"/>
                <a:cs typeface="+mn-ea"/>
                <a:sym typeface="+mn-lt"/>
              </a:rPr>
              <a:t>nextval</a:t>
            </a:r>
            <a:r>
              <a:rPr lang="en-US" altLang="zh-CN" b="0" dirty="0">
                <a:latin typeface="+mn-lt"/>
                <a:ea typeface="+mn-ea"/>
                <a:cs typeface="+mn-ea"/>
                <a:sym typeface="+mn-lt"/>
              </a:rPr>
              <a:t>[j] 0 0 0 0 4</a:t>
            </a:r>
          </a:p>
        </p:txBody>
      </p:sp>
      <p:sp>
        <p:nvSpPr>
          <p:cNvPr id="139269" name="Text Box 5">
            <a:extLst>
              <a:ext uri="{FF2B5EF4-FFF2-40B4-BE49-F238E27FC236}">
                <a16:creationId xmlns:a16="http://schemas.microsoft.com/office/drawing/2014/main" id="{899D3BAD-84BA-4A3B-B85C-470A7971C27B}"/>
              </a:ext>
            </a:extLst>
          </p:cNvPr>
          <p:cNvSpPr txBox="1">
            <a:spLocks noChangeArrowheads="1"/>
          </p:cNvSpPr>
          <p:nvPr/>
        </p:nvSpPr>
        <p:spPr bwMode="auto">
          <a:xfrm>
            <a:off x="355600" y="2297113"/>
            <a:ext cx="338455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①</a:t>
            </a: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②</a:t>
            </a:r>
            <a:r>
              <a:rPr lang="en-US" altLang="zh-CN" sz="2800" dirty="0">
                <a:latin typeface="+mn-lt"/>
                <a:ea typeface="+mn-ea"/>
                <a:cs typeface="+mn-ea"/>
                <a:sym typeface="+mn-lt"/>
              </a:rPr>
              <a:t>       a </a:t>
            </a:r>
            <a:r>
              <a:rPr lang="en-US" altLang="zh-CN" sz="2800" dirty="0" err="1">
                <a:latin typeface="+mn-lt"/>
                <a:ea typeface="+mn-ea"/>
                <a:cs typeface="+mn-ea"/>
                <a:sym typeface="+mn-lt"/>
              </a:rPr>
              <a:t>a</a:t>
            </a:r>
            <a:endParaRPr lang="en-US" altLang="zh-CN" sz="2800" dirty="0">
              <a:latin typeface="+mn-lt"/>
              <a:ea typeface="+mn-ea"/>
              <a:cs typeface="+mn-ea"/>
              <a:sym typeface="+mn-lt"/>
            </a:endParaRP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a:solidFill>
                  <a:schemeClr val="accent2"/>
                </a:solidFill>
                <a:latin typeface="+mn-lt"/>
                <a:ea typeface="+mn-ea"/>
                <a:cs typeface="+mn-ea"/>
                <a:sym typeface="+mn-lt"/>
              </a:rPr>
              <a:t>③</a:t>
            </a:r>
            <a:r>
              <a:rPr lang="en-US" altLang="zh-CN" sz="2800" dirty="0">
                <a:latin typeface="+mn-lt"/>
                <a:ea typeface="+mn-ea"/>
                <a:cs typeface="+mn-ea"/>
                <a:sym typeface="+mn-lt"/>
              </a:rPr>
              <a:t>          a</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a:t>
            </a:r>
            <a:r>
              <a:rPr lang="en-US" altLang="zh-CN" sz="2800" dirty="0" err="1">
                <a:latin typeface="+mn-lt"/>
                <a:ea typeface="+mn-ea"/>
                <a:cs typeface="+mn-ea"/>
                <a:sym typeface="+mn-lt"/>
              </a:rPr>
              <a:t>a</a:t>
            </a:r>
            <a:r>
              <a:rPr lang="en-US" altLang="zh-CN" sz="2800" dirty="0">
                <a:latin typeface="+mn-lt"/>
                <a:ea typeface="+mn-ea"/>
                <a:cs typeface="+mn-ea"/>
                <a:sym typeface="+mn-lt"/>
              </a:rPr>
              <a:t> b</a:t>
            </a:r>
          </a:p>
          <a:p>
            <a:pPr>
              <a:lnSpc>
                <a:spcPct val="90000"/>
              </a:lnSpc>
              <a:spcBef>
                <a:spcPct val="50000"/>
              </a:spcBef>
              <a:buFont typeface="Arial" panose="020B0604020202020204" pitchFamily="34" charset="0"/>
              <a:buNone/>
              <a:defRPr/>
            </a:pPr>
            <a:r>
              <a:rPr lang="en-US" altLang="zh-CN" sz="2800" dirty="0">
                <a:latin typeface="+mn-lt"/>
                <a:ea typeface="+mn-ea"/>
                <a:cs typeface="+mn-ea"/>
                <a:sym typeface="+mn-lt"/>
              </a:rPr>
              <a:t>                  </a:t>
            </a:r>
            <a:r>
              <a:rPr lang="en-US" altLang="zh-CN" sz="2800" dirty="0" err="1">
                <a:solidFill>
                  <a:schemeClr val="hlink"/>
                </a:solidFill>
                <a:latin typeface="+mn-lt"/>
                <a:ea typeface="+mn-ea"/>
                <a:cs typeface="+mn-ea"/>
                <a:sym typeface="+mn-lt"/>
              </a:rPr>
              <a:t>i</a:t>
            </a:r>
            <a:r>
              <a:rPr lang="en-US" altLang="zh-CN" sz="2800" dirty="0">
                <a:solidFill>
                  <a:schemeClr val="hlink"/>
                </a:solidFill>
                <a:latin typeface="+mn-lt"/>
                <a:ea typeface="+mn-ea"/>
                <a:cs typeface="+mn-ea"/>
                <a:sym typeface="+mn-lt"/>
              </a:rPr>
              <a:t> = 5; j = 1</a:t>
            </a:r>
          </a:p>
        </p:txBody>
      </p:sp>
      <p:sp>
        <p:nvSpPr>
          <p:cNvPr id="40964" name="Line 6">
            <a:extLst>
              <a:ext uri="{FF2B5EF4-FFF2-40B4-BE49-F238E27FC236}">
                <a16:creationId xmlns:a16="http://schemas.microsoft.com/office/drawing/2014/main" id="{B554FA44-0AE4-44E0-9AD1-07D602A76757}"/>
              </a:ext>
            </a:extLst>
          </p:cNvPr>
          <p:cNvSpPr>
            <a:spLocks noChangeShapeType="1"/>
          </p:cNvSpPr>
          <p:nvPr/>
        </p:nvSpPr>
        <p:spPr bwMode="auto">
          <a:xfrm>
            <a:off x="1866900" y="2097088"/>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65" name="Text Box 7">
            <a:extLst>
              <a:ext uri="{FF2B5EF4-FFF2-40B4-BE49-F238E27FC236}">
                <a16:creationId xmlns:a16="http://schemas.microsoft.com/office/drawing/2014/main" id="{2DB355FD-8833-40B8-A6BE-60942688EF1A}"/>
              </a:ext>
            </a:extLst>
          </p:cNvPr>
          <p:cNvSpPr txBox="1">
            <a:spLocks noChangeArrowheads="1"/>
          </p:cNvSpPr>
          <p:nvPr/>
        </p:nvSpPr>
        <p:spPr bwMode="auto">
          <a:xfrm>
            <a:off x="1982788" y="2154238"/>
            <a:ext cx="46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i=4</a:t>
            </a:r>
          </a:p>
        </p:txBody>
      </p:sp>
      <p:sp>
        <p:nvSpPr>
          <p:cNvPr id="40966" name="Line 8">
            <a:extLst>
              <a:ext uri="{FF2B5EF4-FFF2-40B4-BE49-F238E27FC236}">
                <a16:creationId xmlns:a16="http://schemas.microsoft.com/office/drawing/2014/main" id="{C6C73F41-DF22-47C0-B6E9-3B3AEDB30714}"/>
              </a:ext>
            </a:extLst>
          </p:cNvPr>
          <p:cNvSpPr>
            <a:spLocks noChangeShapeType="1"/>
          </p:cNvSpPr>
          <p:nvPr/>
        </p:nvSpPr>
        <p:spPr bwMode="auto">
          <a:xfrm flipV="1">
            <a:off x="1866900" y="3233738"/>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67" name="Text Box 9">
            <a:extLst>
              <a:ext uri="{FF2B5EF4-FFF2-40B4-BE49-F238E27FC236}">
                <a16:creationId xmlns:a16="http://schemas.microsoft.com/office/drawing/2014/main" id="{7961BA67-BBB4-4CD0-8A55-1E1E5BEB781B}"/>
              </a:ext>
            </a:extLst>
          </p:cNvPr>
          <p:cNvSpPr txBox="1">
            <a:spLocks noChangeArrowheads="1"/>
          </p:cNvSpPr>
          <p:nvPr/>
        </p:nvSpPr>
        <p:spPr bwMode="auto">
          <a:xfrm>
            <a:off x="1939925" y="3162300"/>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j=4</a:t>
            </a:r>
          </a:p>
        </p:txBody>
      </p:sp>
      <p:sp>
        <p:nvSpPr>
          <p:cNvPr id="40968" name="Text Box 10">
            <a:extLst>
              <a:ext uri="{FF2B5EF4-FFF2-40B4-BE49-F238E27FC236}">
                <a16:creationId xmlns:a16="http://schemas.microsoft.com/office/drawing/2014/main" id="{5DE07E5F-9BDE-4DD9-B615-5C43EB4C7C48}"/>
              </a:ext>
            </a:extLst>
          </p:cNvPr>
          <p:cNvSpPr txBox="1">
            <a:spLocks noChangeArrowheads="1"/>
          </p:cNvSpPr>
          <p:nvPr/>
        </p:nvSpPr>
        <p:spPr bwMode="auto">
          <a:xfrm>
            <a:off x="2011363" y="3954463"/>
            <a:ext cx="460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j=3</a:t>
            </a:r>
          </a:p>
        </p:txBody>
      </p:sp>
      <p:sp>
        <p:nvSpPr>
          <p:cNvPr id="40969" name="Text Box 11">
            <a:extLst>
              <a:ext uri="{FF2B5EF4-FFF2-40B4-BE49-F238E27FC236}">
                <a16:creationId xmlns:a16="http://schemas.microsoft.com/office/drawing/2014/main" id="{EC6AC4F3-15D7-4F23-8781-8174183470B6}"/>
              </a:ext>
            </a:extLst>
          </p:cNvPr>
          <p:cNvSpPr txBox="1">
            <a:spLocks noChangeArrowheads="1"/>
          </p:cNvSpPr>
          <p:nvPr/>
        </p:nvSpPr>
        <p:spPr bwMode="auto">
          <a:xfrm>
            <a:off x="2011363" y="5105400"/>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j=1</a:t>
            </a:r>
          </a:p>
        </p:txBody>
      </p:sp>
      <p:sp>
        <p:nvSpPr>
          <p:cNvPr id="40970" name="Text Box 12">
            <a:extLst>
              <a:ext uri="{FF2B5EF4-FFF2-40B4-BE49-F238E27FC236}">
                <a16:creationId xmlns:a16="http://schemas.microsoft.com/office/drawing/2014/main" id="{DDDF752E-C99A-4DFA-81ED-15C53E106D3A}"/>
              </a:ext>
            </a:extLst>
          </p:cNvPr>
          <p:cNvSpPr txBox="1">
            <a:spLocks noChangeArrowheads="1"/>
          </p:cNvSpPr>
          <p:nvPr/>
        </p:nvSpPr>
        <p:spPr bwMode="auto">
          <a:xfrm>
            <a:off x="1997075" y="4530725"/>
            <a:ext cx="460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a:solidFill>
                  <a:srgbClr val="FF0000"/>
                </a:solidFill>
                <a:latin typeface="+mn-lt"/>
                <a:ea typeface="+mn-ea"/>
                <a:cs typeface="+mn-ea"/>
                <a:sym typeface="+mn-lt"/>
              </a:rPr>
              <a:t>j=2</a:t>
            </a:r>
          </a:p>
        </p:txBody>
      </p:sp>
      <p:sp>
        <p:nvSpPr>
          <p:cNvPr id="40971" name="Line 13">
            <a:extLst>
              <a:ext uri="{FF2B5EF4-FFF2-40B4-BE49-F238E27FC236}">
                <a16:creationId xmlns:a16="http://schemas.microsoft.com/office/drawing/2014/main" id="{B1DEC267-1E29-4095-8A68-E08ECF75286E}"/>
              </a:ext>
            </a:extLst>
          </p:cNvPr>
          <p:cNvSpPr>
            <a:spLocks noChangeShapeType="1"/>
          </p:cNvSpPr>
          <p:nvPr/>
        </p:nvSpPr>
        <p:spPr bwMode="auto">
          <a:xfrm flipV="1">
            <a:off x="1866900" y="3897313"/>
            <a:ext cx="0" cy="287337"/>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72" name="Line 14">
            <a:extLst>
              <a:ext uri="{FF2B5EF4-FFF2-40B4-BE49-F238E27FC236}">
                <a16:creationId xmlns:a16="http://schemas.microsoft.com/office/drawing/2014/main" id="{1A8E5748-724C-41E0-952A-0E10BDB1A71F}"/>
              </a:ext>
            </a:extLst>
          </p:cNvPr>
          <p:cNvSpPr>
            <a:spLocks noChangeShapeType="1"/>
          </p:cNvSpPr>
          <p:nvPr/>
        </p:nvSpPr>
        <p:spPr bwMode="auto">
          <a:xfrm flipV="1">
            <a:off x="1866900" y="4457700"/>
            <a:ext cx="0" cy="287338"/>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0973" name="Line 15">
            <a:extLst>
              <a:ext uri="{FF2B5EF4-FFF2-40B4-BE49-F238E27FC236}">
                <a16:creationId xmlns:a16="http://schemas.microsoft.com/office/drawing/2014/main" id="{0724EE41-58A5-4DB1-BE66-7B96BE7B4B88}"/>
              </a:ext>
            </a:extLst>
          </p:cNvPr>
          <p:cNvSpPr>
            <a:spLocks noChangeShapeType="1"/>
          </p:cNvSpPr>
          <p:nvPr/>
        </p:nvSpPr>
        <p:spPr bwMode="auto">
          <a:xfrm flipV="1">
            <a:off x="1866900" y="5105400"/>
            <a:ext cx="0" cy="287338"/>
          </a:xfrm>
          <a:prstGeom prst="line">
            <a:avLst/>
          </a:prstGeom>
          <a:noFill/>
          <a:ln w="9525">
            <a:solidFill>
              <a:srgbClr val="FF0000"/>
            </a:solidFill>
            <a:round/>
            <a:headEnd/>
            <a:tailEnd type="triangle" w="lg"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9280" name="Text Box 16">
            <a:extLst>
              <a:ext uri="{FF2B5EF4-FFF2-40B4-BE49-F238E27FC236}">
                <a16:creationId xmlns:a16="http://schemas.microsoft.com/office/drawing/2014/main" id="{69E113CB-3CDA-4E68-895B-4E79AAC813D4}"/>
              </a:ext>
            </a:extLst>
          </p:cNvPr>
          <p:cNvSpPr txBox="1">
            <a:spLocks noChangeArrowheads="1"/>
          </p:cNvSpPr>
          <p:nvPr/>
        </p:nvSpPr>
        <p:spPr bwMode="auto">
          <a:xfrm>
            <a:off x="4572000" y="4138613"/>
            <a:ext cx="4195763" cy="1989137"/>
          </a:xfrm>
          <a:prstGeom prst="rect">
            <a:avLst/>
          </a:prstGeom>
          <a:solidFill>
            <a:schemeClr val="accent1">
              <a:lumMod val="20000"/>
              <a:lumOff val="80000"/>
            </a:schemeClr>
          </a:solidFill>
          <a:ln>
            <a:noFill/>
          </a:ln>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25000"/>
              </a:lnSpc>
              <a:spcBef>
                <a:spcPct val="50000"/>
              </a:spcBef>
              <a:defRPr/>
            </a:pPr>
            <a:r>
              <a:rPr lang="en-US" altLang="zh-CN" b="0">
                <a:ea typeface="楷体_GB2312"/>
                <a:cs typeface="楷体_GB2312"/>
                <a:sym typeface="+mn-lt"/>
              </a:rPr>
              <a:t>next[j] = k</a:t>
            </a:r>
            <a:r>
              <a:rPr lang="zh-CN" altLang="en-US" b="0">
                <a:ea typeface="楷体_GB2312"/>
                <a:cs typeface="楷体_GB2312"/>
                <a:sym typeface="+mn-lt"/>
              </a:rPr>
              <a:t>，而</a:t>
            </a:r>
            <a:r>
              <a:rPr lang="en-US" altLang="zh-CN" b="0">
                <a:ea typeface="楷体_GB2312"/>
                <a:cs typeface="楷体_GB2312"/>
                <a:sym typeface="+mn-lt"/>
              </a:rPr>
              <a:t>p</a:t>
            </a:r>
            <a:r>
              <a:rPr lang="en-US" altLang="zh-CN" b="0" baseline="-25000">
                <a:ea typeface="楷体_GB2312"/>
                <a:cs typeface="楷体_GB2312"/>
                <a:sym typeface="+mn-lt"/>
              </a:rPr>
              <a:t>j</a:t>
            </a:r>
            <a:r>
              <a:rPr lang="en-US" altLang="zh-CN" b="0">
                <a:ea typeface="楷体_GB2312"/>
                <a:cs typeface="楷体_GB2312"/>
                <a:sym typeface="+mn-lt"/>
              </a:rPr>
              <a:t>=p</a:t>
            </a:r>
            <a:r>
              <a:rPr lang="en-US" altLang="zh-CN" b="0" baseline="-25000">
                <a:ea typeface="楷体_GB2312"/>
                <a:cs typeface="楷体_GB2312"/>
                <a:sym typeface="+mn-lt"/>
              </a:rPr>
              <a:t>k</a:t>
            </a:r>
            <a:r>
              <a:rPr lang="zh-CN" altLang="en-US" b="0">
                <a:ea typeface="楷体_GB2312"/>
                <a:cs typeface="楷体_GB2312"/>
                <a:sym typeface="+mn-lt"/>
              </a:rPr>
              <a:t>，则 主串中</a:t>
            </a:r>
            <a:r>
              <a:rPr lang="en-US" altLang="zh-CN" b="0">
                <a:ea typeface="楷体_GB2312"/>
                <a:cs typeface="楷体_GB2312"/>
                <a:sym typeface="+mn-lt"/>
              </a:rPr>
              <a:t>s</a:t>
            </a:r>
            <a:r>
              <a:rPr lang="en-US" altLang="zh-CN" b="0" baseline="-25000">
                <a:ea typeface="楷体_GB2312"/>
                <a:cs typeface="楷体_GB2312"/>
                <a:sym typeface="+mn-lt"/>
              </a:rPr>
              <a:t>i</a:t>
            </a:r>
            <a:r>
              <a:rPr lang="zh-CN" altLang="en-US" b="0">
                <a:ea typeface="楷体_GB2312"/>
                <a:cs typeface="楷体_GB2312"/>
                <a:sym typeface="+mn-lt"/>
              </a:rPr>
              <a:t>和</a:t>
            </a:r>
            <a:r>
              <a:rPr lang="en-US" altLang="zh-CN" b="0">
                <a:ea typeface="楷体_GB2312"/>
                <a:cs typeface="楷体_GB2312"/>
                <a:sym typeface="+mn-lt"/>
              </a:rPr>
              <a:t>p</a:t>
            </a:r>
            <a:r>
              <a:rPr lang="en-US" altLang="zh-CN" b="0" baseline="-25000">
                <a:ea typeface="楷体_GB2312"/>
                <a:cs typeface="楷体_GB2312"/>
                <a:sym typeface="+mn-lt"/>
              </a:rPr>
              <a:t>j</a:t>
            </a:r>
            <a:r>
              <a:rPr lang="zh-CN" altLang="en-US" b="0">
                <a:ea typeface="楷体_GB2312"/>
                <a:cs typeface="楷体_GB2312"/>
                <a:sym typeface="+mn-lt"/>
              </a:rPr>
              <a:t>不等时，不需再和</a:t>
            </a:r>
            <a:r>
              <a:rPr lang="en-US" altLang="zh-CN" b="0">
                <a:ea typeface="楷体_GB2312"/>
                <a:cs typeface="楷体_GB2312"/>
                <a:sym typeface="+mn-lt"/>
              </a:rPr>
              <a:t>p</a:t>
            </a:r>
            <a:r>
              <a:rPr lang="en-US" altLang="zh-CN" b="0" baseline="-25000">
                <a:ea typeface="楷体_GB2312"/>
                <a:cs typeface="楷体_GB2312"/>
                <a:sym typeface="+mn-lt"/>
              </a:rPr>
              <a:t>k</a:t>
            </a:r>
            <a:r>
              <a:rPr lang="zh-CN" altLang="en-US" b="0">
                <a:ea typeface="楷体_GB2312"/>
                <a:cs typeface="楷体_GB2312"/>
                <a:sym typeface="+mn-lt"/>
              </a:rPr>
              <a:t>进行比较，而直接和</a:t>
            </a:r>
            <a:r>
              <a:rPr lang="en-US" altLang="zh-CN" b="0">
                <a:solidFill>
                  <a:schemeClr val="accent2"/>
                </a:solidFill>
                <a:ea typeface="楷体_GB2312"/>
                <a:cs typeface="楷体_GB2312"/>
                <a:sym typeface="+mn-lt"/>
              </a:rPr>
              <a:t>p</a:t>
            </a:r>
            <a:r>
              <a:rPr lang="en-US" altLang="zh-CN" b="0" baseline="-25000">
                <a:solidFill>
                  <a:schemeClr val="accent2"/>
                </a:solidFill>
                <a:ea typeface="楷体_GB2312"/>
                <a:cs typeface="楷体_GB2312"/>
                <a:sym typeface="+mn-lt"/>
              </a:rPr>
              <a:t>next[k]</a:t>
            </a:r>
            <a:r>
              <a:rPr lang="zh-CN" altLang="en-US" b="0">
                <a:ea typeface="楷体_GB2312"/>
                <a:cs typeface="楷体_GB2312"/>
                <a:sym typeface="+mn-lt"/>
              </a:rPr>
              <a:t>进行比较。</a:t>
            </a:r>
            <a:endParaRPr lang="en-US" altLang="zh-CN" sz="1000" b="0">
              <a:ea typeface="楷体_GB2312"/>
              <a:cs typeface="楷体_GB2312"/>
              <a:sym typeface="+mn-lt"/>
            </a:endParaRPr>
          </a:p>
          <a:p>
            <a:pPr>
              <a:lnSpc>
                <a:spcPct val="125000"/>
              </a:lnSpc>
              <a:spcBef>
                <a:spcPct val="50000"/>
              </a:spcBef>
              <a:defRPr/>
            </a:pPr>
            <a:endParaRPr lang="zh-CN" altLang="en-US" sz="200" b="0">
              <a:ea typeface="楷体_GB2312"/>
              <a:cs typeface="楷体_GB2312"/>
              <a:sym typeface="+mn-lt"/>
            </a:endParaRPr>
          </a:p>
        </p:txBody>
      </p:sp>
      <p:sp>
        <p:nvSpPr>
          <p:cNvPr id="53264" name="Rectangle 53">
            <a:extLst>
              <a:ext uri="{FF2B5EF4-FFF2-40B4-BE49-F238E27FC236}">
                <a16:creationId xmlns:a16="http://schemas.microsoft.com/office/drawing/2014/main" id="{73D273C3-B6B0-BB44-BF32-5F9D9427DFC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3" name="矩形 2">
            <a:extLst>
              <a:ext uri="{FF2B5EF4-FFF2-40B4-BE49-F238E27FC236}">
                <a16:creationId xmlns:a16="http://schemas.microsoft.com/office/drawing/2014/main" id="{F3427B6B-1A78-472A-AA62-764DC3522B38}"/>
              </a:ext>
            </a:extLst>
          </p:cNvPr>
          <p:cNvSpPr/>
          <p:nvPr/>
        </p:nvSpPr>
        <p:spPr bwMode="auto">
          <a:xfrm>
            <a:off x="4594225" y="6288088"/>
            <a:ext cx="4187825" cy="236537"/>
          </a:xfrm>
          <a:prstGeom prst="rect">
            <a:avLst/>
          </a:prstGeom>
          <a:solidFill>
            <a:schemeClr val="accent1">
              <a:lumMod val="20000"/>
              <a:lumOff val="80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9269">
                                            <p:txEl>
                                              <p:pRg st="5" end="5"/>
                                            </p:txEl>
                                          </p:spTgt>
                                        </p:tgtEl>
                                        <p:attrNameLst>
                                          <p:attrName>style.visibility</p:attrName>
                                        </p:attrNameLst>
                                      </p:cBhvr>
                                      <p:to>
                                        <p:strVal val="visible"/>
                                      </p:to>
                                    </p:set>
                                    <p:animEffect transition="in" filter="blinds(horizontal)">
                                      <p:cBhvr>
                                        <p:cTn id="7" dur="500"/>
                                        <p:tgtEl>
                                          <p:spTgt spid="139269">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39269">
                                            <p:txEl>
                                              <p:pRg st="6" end="6"/>
                                            </p:txEl>
                                          </p:spTgt>
                                        </p:tgtEl>
                                        <p:attrNameLst>
                                          <p:attrName>style.visibility</p:attrName>
                                        </p:attrNameLst>
                                      </p:cBhvr>
                                      <p:to>
                                        <p:strVal val="visible"/>
                                      </p:to>
                                    </p:set>
                                    <p:animEffect transition="in" filter="blinds(horizontal)">
                                      <p:cBhvr>
                                        <p:cTn id="10" dur="500"/>
                                        <p:tgtEl>
                                          <p:spTgt spid="139269">
                                            <p:txEl>
                                              <p:pRg st="6" end="6"/>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39280"/>
                                        </p:tgtEl>
                                        <p:attrNameLst>
                                          <p:attrName>style.visibility</p:attrName>
                                        </p:attrNameLst>
                                      </p:cBhvr>
                                      <p:to>
                                        <p:strVal val="visible"/>
                                      </p:to>
                                    </p:set>
                                    <p:animEffect transition="in" filter="blinds(horizontal)">
                                      <p:cBhvr>
                                        <p:cTn id="15" dur="500"/>
                                        <p:tgtEl>
                                          <p:spTgt spid="1392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39268">
                                            <p:txEl>
                                              <p:pRg st="3" end="3"/>
                                            </p:txEl>
                                          </p:spTgt>
                                        </p:tgtEl>
                                        <p:attrNameLst>
                                          <p:attrName>style.visibility</p:attrName>
                                        </p:attrNameLst>
                                      </p:cBhvr>
                                      <p:to>
                                        <p:strVal val="visible"/>
                                      </p:to>
                                    </p:set>
                                    <p:animEffect transition="in" filter="blinds(horizontal)">
                                      <p:cBhvr>
                                        <p:cTn id="20" dur="500"/>
                                        <p:tgtEl>
                                          <p:spTgt spid="1392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8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a:extLst>
              <a:ext uri="{FF2B5EF4-FFF2-40B4-BE49-F238E27FC236}">
                <a16:creationId xmlns:a16="http://schemas.microsoft.com/office/drawing/2014/main" id="{5B206271-1E3F-430D-A7B6-D5FB436AAE4E}"/>
              </a:ext>
            </a:extLst>
          </p:cNvPr>
          <p:cNvSpPr>
            <a:spLocks noGrp="1" noChangeArrowheads="1"/>
          </p:cNvSpPr>
          <p:nvPr>
            <p:ph idx="1"/>
          </p:nvPr>
        </p:nvSpPr>
        <p:spPr>
          <a:xfrm>
            <a:off x="-179388" y="1997075"/>
            <a:ext cx="9144001" cy="1657350"/>
          </a:xfrm>
        </p:spPr>
        <p:txBody>
          <a:bodyPr/>
          <a:lstStyle/>
          <a:p>
            <a:pPr>
              <a:defRPr/>
            </a:pPr>
            <a:r>
              <a:rPr lang="en-US" altLang="zh-CN" sz="2800" b="1" dirty="0">
                <a:ea typeface="+mn-ea"/>
                <a:cs typeface="+mn-ea"/>
                <a:sym typeface="+mn-lt"/>
              </a:rPr>
              <a:t> j              1  2  3  4  5  6  7  8  9  10 11 12 13 14 15 16 17</a:t>
            </a:r>
          </a:p>
          <a:p>
            <a:pPr>
              <a:defRPr/>
            </a:pPr>
            <a:r>
              <a:rPr lang="zh-CN" altLang="en-US" sz="2800" b="1" dirty="0">
                <a:ea typeface="+mn-ea"/>
                <a:cs typeface="+mn-ea"/>
                <a:sym typeface="+mn-lt"/>
              </a:rPr>
              <a:t>模式串    </a:t>
            </a:r>
            <a:r>
              <a:rPr lang="en-US" altLang="zh-CN" sz="2800" b="1" dirty="0">
                <a:ea typeface="+mn-ea"/>
                <a:cs typeface="+mn-ea"/>
                <a:sym typeface="+mn-lt"/>
              </a:rPr>
              <a:t>a  b  c  a  </a:t>
            </a:r>
            <a:r>
              <a:rPr lang="en-US" altLang="zh-CN" sz="2800" b="1" dirty="0" err="1">
                <a:ea typeface="+mn-ea"/>
                <a:cs typeface="+mn-ea"/>
                <a:sym typeface="+mn-lt"/>
              </a:rPr>
              <a:t>a</a:t>
            </a:r>
            <a:r>
              <a:rPr lang="en-US" altLang="zh-CN" sz="2800" b="1" dirty="0">
                <a:ea typeface="+mn-ea"/>
                <a:cs typeface="+mn-ea"/>
                <a:sym typeface="+mn-lt"/>
              </a:rPr>
              <a:t>  b  </a:t>
            </a:r>
            <a:r>
              <a:rPr lang="en-US" altLang="zh-CN" sz="2800" b="1" dirty="0" err="1">
                <a:ea typeface="+mn-ea"/>
                <a:cs typeface="+mn-ea"/>
                <a:sym typeface="+mn-lt"/>
              </a:rPr>
              <a:t>b</a:t>
            </a:r>
            <a:r>
              <a:rPr lang="en-US" altLang="zh-CN" sz="2800" b="1" dirty="0">
                <a:ea typeface="+mn-ea"/>
                <a:cs typeface="+mn-ea"/>
                <a:sym typeface="+mn-lt"/>
              </a:rPr>
              <a:t>  c  a   b   c   a   </a:t>
            </a:r>
            <a:r>
              <a:rPr lang="en-US" altLang="zh-CN" sz="2800" b="1" dirty="0" err="1">
                <a:ea typeface="+mn-ea"/>
                <a:cs typeface="+mn-ea"/>
                <a:sym typeface="+mn-lt"/>
              </a:rPr>
              <a:t>a</a:t>
            </a:r>
            <a:r>
              <a:rPr lang="en-US" altLang="zh-CN" sz="2800" b="1" dirty="0">
                <a:ea typeface="+mn-ea"/>
                <a:cs typeface="+mn-ea"/>
                <a:sym typeface="+mn-lt"/>
              </a:rPr>
              <a:t>   b   d   a   b </a:t>
            </a:r>
          </a:p>
          <a:p>
            <a:pPr>
              <a:defRPr/>
            </a:pPr>
            <a:r>
              <a:rPr lang="en-US" altLang="zh-CN" sz="2800" b="1" dirty="0">
                <a:ea typeface="+mn-ea"/>
                <a:cs typeface="+mn-ea"/>
                <a:sym typeface="+mn-lt"/>
              </a:rPr>
              <a:t>next[j]     0  1  1  1  2  2  3  1  1   2   3   4   5   6   7   1   2    </a:t>
            </a:r>
          </a:p>
        </p:txBody>
      </p:sp>
      <p:sp>
        <p:nvSpPr>
          <p:cNvPr id="140293" name="Rectangle 5">
            <a:extLst>
              <a:ext uri="{FF2B5EF4-FFF2-40B4-BE49-F238E27FC236}">
                <a16:creationId xmlns:a16="http://schemas.microsoft.com/office/drawing/2014/main" id="{627B539A-8325-434F-A899-728D56359668}"/>
              </a:ext>
            </a:extLst>
          </p:cNvPr>
          <p:cNvSpPr>
            <a:spLocks noChangeArrowheads="1"/>
          </p:cNvSpPr>
          <p:nvPr/>
        </p:nvSpPr>
        <p:spPr bwMode="auto">
          <a:xfrm>
            <a:off x="19002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41987" name="Rectangle 6">
            <a:extLst>
              <a:ext uri="{FF2B5EF4-FFF2-40B4-BE49-F238E27FC236}">
                <a16:creationId xmlns:a16="http://schemas.microsoft.com/office/drawing/2014/main" id="{9239C86E-47CF-4FEA-9280-0F5543DD8084}"/>
              </a:ext>
            </a:extLst>
          </p:cNvPr>
          <p:cNvSpPr>
            <a:spLocks noChangeArrowheads="1"/>
          </p:cNvSpPr>
          <p:nvPr/>
        </p:nvSpPr>
        <p:spPr bwMode="auto">
          <a:xfrm>
            <a:off x="93663" y="3654425"/>
            <a:ext cx="1436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dirty="0" err="1">
                <a:latin typeface="+mn-lt"/>
                <a:ea typeface="+mn-ea"/>
                <a:cs typeface="+mn-ea"/>
                <a:sym typeface="+mn-lt"/>
              </a:rPr>
              <a:t>nextval</a:t>
            </a:r>
            <a:r>
              <a:rPr lang="en-US" altLang="zh-CN" dirty="0">
                <a:latin typeface="+mn-lt"/>
                <a:ea typeface="+mn-ea"/>
                <a:cs typeface="+mn-ea"/>
                <a:sym typeface="+mn-lt"/>
              </a:rPr>
              <a:t>[j]</a:t>
            </a:r>
          </a:p>
        </p:txBody>
      </p:sp>
      <p:sp>
        <p:nvSpPr>
          <p:cNvPr id="41988" name="Line 7">
            <a:extLst>
              <a:ext uri="{FF2B5EF4-FFF2-40B4-BE49-F238E27FC236}">
                <a16:creationId xmlns:a16="http://schemas.microsoft.com/office/drawing/2014/main" id="{BDB2B889-1588-4D22-B748-2EEFA29A4B4C}"/>
              </a:ext>
            </a:extLst>
          </p:cNvPr>
          <p:cNvSpPr>
            <a:spLocks noChangeShapeType="1"/>
          </p:cNvSpPr>
          <p:nvPr/>
        </p:nvSpPr>
        <p:spPr bwMode="auto">
          <a:xfrm>
            <a:off x="273050" y="3151188"/>
            <a:ext cx="87137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1989" name="Line 8">
            <a:extLst>
              <a:ext uri="{FF2B5EF4-FFF2-40B4-BE49-F238E27FC236}">
                <a16:creationId xmlns:a16="http://schemas.microsoft.com/office/drawing/2014/main" id="{02D00EE0-E387-4EFB-9B8D-8FAE4740DC8F}"/>
              </a:ext>
            </a:extLst>
          </p:cNvPr>
          <p:cNvSpPr>
            <a:spLocks noChangeShapeType="1"/>
          </p:cNvSpPr>
          <p:nvPr/>
        </p:nvSpPr>
        <p:spPr bwMode="auto">
          <a:xfrm flipH="1" flipV="1">
            <a:off x="1570038" y="2143125"/>
            <a:ext cx="0" cy="19446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40297" name="Rectangle 9">
            <a:extLst>
              <a:ext uri="{FF2B5EF4-FFF2-40B4-BE49-F238E27FC236}">
                <a16:creationId xmlns:a16="http://schemas.microsoft.com/office/drawing/2014/main" id="{78BF8A52-8591-4F14-ADEE-1F281D09122C}"/>
              </a:ext>
            </a:extLst>
          </p:cNvPr>
          <p:cNvSpPr>
            <a:spLocks noChangeArrowheads="1"/>
          </p:cNvSpPr>
          <p:nvPr/>
        </p:nvSpPr>
        <p:spPr bwMode="auto">
          <a:xfrm>
            <a:off x="22463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298" name="Rectangle 10">
            <a:extLst>
              <a:ext uri="{FF2B5EF4-FFF2-40B4-BE49-F238E27FC236}">
                <a16:creationId xmlns:a16="http://schemas.microsoft.com/office/drawing/2014/main" id="{F46AE975-687C-4C04-9258-7FBAC23AF0E6}"/>
              </a:ext>
            </a:extLst>
          </p:cNvPr>
          <p:cNvSpPr>
            <a:spLocks noChangeArrowheads="1"/>
          </p:cNvSpPr>
          <p:nvPr/>
        </p:nvSpPr>
        <p:spPr bwMode="auto">
          <a:xfrm>
            <a:off x="25923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299" name="Rectangle 11">
            <a:extLst>
              <a:ext uri="{FF2B5EF4-FFF2-40B4-BE49-F238E27FC236}">
                <a16:creationId xmlns:a16="http://schemas.microsoft.com/office/drawing/2014/main" id="{BA46F678-00F7-4702-9751-7002898550CD}"/>
              </a:ext>
            </a:extLst>
          </p:cNvPr>
          <p:cNvSpPr>
            <a:spLocks noChangeArrowheads="1"/>
          </p:cNvSpPr>
          <p:nvPr/>
        </p:nvSpPr>
        <p:spPr bwMode="auto">
          <a:xfrm>
            <a:off x="29670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0" name="Rectangle 12">
            <a:extLst>
              <a:ext uri="{FF2B5EF4-FFF2-40B4-BE49-F238E27FC236}">
                <a16:creationId xmlns:a16="http://schemas.microsoft.com/office/drawing/2014/main" id="{149E5525-E9AE-4A23-A024-1806AB50653E}"/>
              </a:ext>
            </a:extLst>
          </p:cNvPr>
          <p:cNvSpPr>
            <a:spLocks noChangeArrowheads="1"/>
          </p:cNvSpPr>
          <p:nvPr/>
        </p:nvSpPr>
        <p:spPr bwMode="auto">
          <a:xfrm>
            <a:off x="3327400"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40301" name="Rectangle 13">
            <a:extLst>
              <a:ext uri="{FF2B5EF4-FFF2-40B4-BE49-F238E27FC236}">
                <a16:creationId xmlns:a16="http://schemas.microsoft.com/office/drawing/2014/main" id="{D72A80B5-5790-4303-9587-11B6047EF83E}"/>
              </a:ext>
            </a:extLst>
          </p:cNvPr>
          <p:cNvSpPr>
            <a:spLocks noChangeArrowheads="1"/>
          </p:cNvSpPr>
          <p:nvPr/>
        </p:nvSpPr>
        <p:spPr bwMode="auto">
          <a:xfrm>
            <a:off x="3686175"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2" name="Rectangle 14">
            <a:extLst>
              <a:ext uri="{FF2B5EF4-FFF2-40B4-BE49-F238E27FC236}">
                <a16:creationId xmlns:a16="http://schemas.microsoft.com/office/drawing/2014/main" id="{D65A8DE0-D4C1-4A8A-9288-83CDC7EDE410}"/>
              </a:ext>
            </a:extLst>
          </p:cNvPr>
          <p:cNvSpPr>
            <a:spLocks noChangeArrowheads="1"/>
          </p:cNvSpPr>
          <p:nvPr/>
        </p:nvSpPr>
        <p:spPr bwMode="auto">
          <a:xfrm>
            <a:off x="404653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3</a:t>
            </a:r>
          </a:p>
        </p:txBody>
      </p:sp>
      <p:sp>
        <p:nvSpPr>
          <p:cNvPr id="140303" name="Rectangle 15">
            <a:extLst>
              <a:ext uri="{FF2B5EF4-FFF2-40B4-BE49-F238E27FC236}">
                <a16:creationId xmlns:a16="http://schemas.microsoft.com/office/drawing/2014/main" id="{AD5D3315-F249-4164-9D39-DEE6723C2BB5}"/>
              </a:ext>
            </a:extLst>
          </p:cNvPr>
          <p:cNvSpPr>
            <a:spLocks noChangeArrowheads="1"/>
          </p:cNvSpPr>
          <p:nvPr/>
        </p:nvSpPr>
        <p:spPr bwMode="auto">
          <a:xfrm>
            <a:off x="43926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4" name="Rectangle 16">
            <a:extLst>
              <a:ext uri="{FF2B5EF4-FFF2-40B4-BE49-F238E27FC236}">
                <a16:creationId xmlns:a16="http://schemas.microsoft.com/office/drawing/2014/main" id="{0E5511BC-3798-4B5B-97B9-41C6C40BF301}"/>
              </a:ext>
            </a:extLst>
          </p:cNvPr>
          <p:cNvSpPr>
            <a:spLocks noChangeArrowheads="1"/>
          </p:cNvSpPr>
          <p:nvPr/>
        </p:nvSpPr>
        <p:spPr bwMode="auto">
          <a:xfrm>
            <a:off x="4752975"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5" name="Rectangle 17">
            <a:extLst>
              <a:ext uri="{FF2B5EF4-FFF2-40B4-BE49-F238E27FC236}">
                <a16:creationId xmlns:a16="http://schemas.microsoft.com/office/drawing/2014/main" id="{C4A9B9D9-4A7E-4D3B-9A7C-8BD199513960}"/>
              </a:ext>
            </a:extLst>
          </p:cNvPr>
          <p:cNvSpPr>
            <a:spLocks noChangeArrowheads="1"/>
          </p:cNvSpPr>
          <p:nvPr/>
        </p:nvSpPr>
        <p:spPr bwMode="auto">
          <a:xfrm>
            <a:off x="51704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6" name="Rectangle 18">
            <a:extLst>
              <a:ext uri="{FF2B5EF4-FFF2-40B4-BE49-F238E27FC236}">
                <a16:creationId xmlns:a16="http://schemas.microsoft.com/office/drawing/2014/main" id="{36297059-13D3-4C74-B561-524E41CE57C6}"/>
              </a:ext>
            </a:extLst>
          </p:cNvPr>
          <p:cNvSpPr>
            <a:spLocks noChangeArrowheads="1"/>
          </p:cNvSpPr>
          <p:nvPr/>
        </p:nvSpPr>
        <p:spPr bwMode="auto">
          <a:xfrm>
            <a:off x="56022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07" name="Rectangle 19">
            <a:extLst>
              <a:ext uri="{FF2B5EF4-FFF2-40B4-BE49-F238E27FC236}">
                <a16:creationId xmlns:a16="http://schemas.microsoft.com/office/drawing/2014/main" id="{9E1112A9-CDD1-442B-ADAF-BB3AD3B3D8D9}"/>
              </a:ext>
            </a:extLst>
          </p:cNvPr>
          <p:cNvSpPr>
            <a:spLocks noChangeArrowheads="1"/>
          </p:cNvSpPr>
          <p:nvPr/>
        </p:nvSpPr>
        <p:spPr bwMode="auto">
          <a:xfrm>
            <a:off x="61071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08" name="Rectangle 20">
            <a:extLst>
              <a:ext uri="{FF2B5EF4-FFF2-40B4-BE49-F238E27FC236}">
                <a16:creationId xmlns:a16="http://schemas.microsoft.com/office/drawing/2014/main" id="{FEC2DA50-B2F6-48B0-80FD-065CCA9358E6}"/>
              </a:ext>
            </a:extLst>
          </p:cNvPr>
          <p:cNvSpPr>
            <a:spLocks noChangeArrowheads="1"/>
          </p:cNvSpPr>
          <p:nvPr/>
        </p:nvSpPr>
        <p:spPr bwMode="auto">
          <a:xfrm>
            <a:off x="65389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2</a:t>
            </a:r>
          </a:p>
        </p:txBody>
      </p:sp>
      <p:sp>
        <p:nvSpPr>
          <p:cNvPr id="140309" name="Rectangle 21">
            <a:extLst>
              <a:ext uri="{FF2B5EF4-FFF2-40B4-BE49-F238E27FC236}">
                <a16:creationId xmlns:a16="http://schemas.microsoft.com/office/drawing/2014/main" id="{CCFFF186-ED80-4C68-BCE7-63971B156AF1}"/>
              </a:ext>
            </a:extLst>
          </p:cNvPr>
          <p:cNvSpPr>
            <a:spLocks noChangeArrowheads="1"/>
          </p:cNvSpPr>
          <p:nvPr/>
        </p:nvSpPr>
        <p:spPr bwMode="auto">
          <a:xfrm>
            <a:off x="6970713"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140310" name="Rectangle 22">
            <a:extLst>
              <a:ext uri="{FF2B5EF4-FFF2-40B4-BE49-F238E27FC236}">
                <a16:creationId xmlns:a16="http://schemas.microsoft.com/office/drawing/2014/main" id="{2A7080D0-1BEC-4C30-A7BA-D792B11FD9D2}"/>
              </a:ext>
            </a:extLst>
          </p:cNvPr>
          <p:cNvSpPr>
            <a:spLocks noChangeArrowheads="1"/>
          </p:cNvSpPr>
          <p:nvPr/>
        </p:nvSpPr>
        <p:spPr bwMode="auto">
          <a:xfrm>
            <a:off x="74310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7</a:t>
            </a:r>
          </a:p>
        </p:txBody>
      </p:sp>
      <p:sp>
        <p:nvSpPr>
          <p:cNvPr id="140311" name="Rectangle 23">
            <a:extLst>
              <a:ext uri="{FF2B5EF4-FFF2-40B4-BE49-F238E27FC236}">
                <a16:creationId xmlns:a16="http://schemas.microsoft.com/office/drawing/2014/main" id="{6A1E49BE-3391-43EC-9DC7-9C76295AE98C}"/>
              </a:ext>
            </a:extLst>
          </p:cNvPr>
          <p:cNvSpPr>
            <a:spLocks noChangeArrowheads="1"/>
          </p:cNvSpPr>
          <p:nvPr/>
        </p:nvSpPr>
        <p:spPr bwMode="auto">
          <a:xfrm>
            <a:off x="7862888"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0</a:t>
            </a:r>
          </a:p>
        </p:txBody>
      </p:sp>
      <p:sp>
        <p:nvSpPr>
          <p:cNvPr id="140312" name="Rectangle 24">
            <a:extLst>
              <a:ext uri="{FF2B5EF4-FFF2-40B4-BE49-F238E27FC236}">
                <a16:creationId xmlns:a16="http://schemas.microsoft.com/office/drawing/2014/main" id="{37059A37-02C8-435F-A9FD-DCF2FC339703}"/>
              </a:ext>
            </a:extLst>
          </p:cNvPr>
          <p:cNvSpPr>
            <a:spLocks noChangeArrowheads="1"/>
          </p:cNvSpPr>
          <p:nvPr/>
        </p:nvSpPr>
        <p:spPr bwMode="auto">
          <a:xfrm>
            <a:off x="8382000" y="3711575"/>
            <a:ext cx="17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r>
              <a:rPr lang="en-US" altLang="zh-CN" sz="2800">
                <a:latin typeface="+mn-lt"/>
                <a:ea typeface="+mn-ea"/>
                <a:cs typeface="+mn-ea"/>
                <a:sym typeface="+mn-lt"/>
              </a:rPr>
              <a:t>1</a:t>
            </a:r>
          </a:p>
        </p:txBody>
      </p:sp>
      <p:sp>
        <p:nvSpPr>
          <p:cNvPr id="54294" name="Rectangle 53">
            <a:extLst>
              <a:ext uri="{FF2B5EF4-FFF2-40B4-BE49-F238E27FC236}">
                <a16:creationId xmlns:a16="http://schemas.microsoft.com/office/drawing/2014/main" id="{582EF825-650C-7D44-92CC-6F15394920FB}"/>
              </a:ext>
            </a:extLst>
          </p:cNvPr>
          <p:cNvSpPr>
            <a:spLocks noChangeArrowheads="1"/>
          </p:cNvSpPr>
          <p:nvPr/>
        </p:nvSpPr>
        <p:spPr bwMode="auto">
          <a:xfrm>
            <a:off x="844550" y="1778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KMP</a:t>
            </a:r>
            <a:r>
              <a:rPr lang="zh-CN" altLang="en-US" sz="2800" b="0">
                <a:solidFill>
                  <a:schemeClr val="bg1"/>
                </a:solidFill>
                <a:ea typeface="楷体_GB2312" pitchFamily="49" charset="-122"/>
                <a:sym typeface="+mn-lt"/>
              </a:rPr>
              <a:t>算法设计思想</a:t>
            </a:r>
          </a:p>
        </p:txBody>
      </p:sp>
      <p:sp>
        <p:nvSpPr>
          <p:cNvPr id="25" name="矩形 24">
            <a:extLst>
              <a:ext uri="{FF2B5EF4-FFF2-40B4-BE49-F238E27FC236}">
                <a16:creationId xmlns:a16="http://schemas.microsoft.com/office/drawing/2014/main" id="{2E6E5BB7-A1C2-4C6A-A15A-35589119CB88}"/>
              </a:ext>
            </a:extLst>
          </p:cNvPr>
          <p:cNvSpPr/>
          <p:nvPr/>
        </p:nvSpPr>
        <p:spPr bwMode="auto">
          <a:xfrm>
            <a:off x="0" y="1844675"/>
            <a:ext cx="9144000" cy="2592388"/>
          </a:xfrm>
          <a:prstGeom prst="rect">
            <a:avLst/>
          </a:prstGeom>
          <a:solidFill>
            <a:schemeClr val="accent1">
              <a:lumMod val="75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6" name="Shape 26">
            <a:extLst>
              <a:ext uri="{FF2B5EF4-FFF2-40B4-BE49-F238E27FC236}">
                <a16:creationId xmlns:a16="http://schemas.microsoft.com/office/drawing/2014/main" id="{99C1C44C-DF15-4FA6-9239-C765B61059F4}"/>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3"/>
                                        </p:tgtEl>
                                        <p:attrNameLst>
                                          <p:attrName>style.visibility</p:attrName>
                                        </p:attrNameLst>
                                      </p:cBhvr>
                                      <p:to>
                                        <p:strVal val="visible"/>
                                      </p:to>
                                    </p:set>
                                    <p:animEffect transition="in" filter="blinds(horizontal)">
                                      <p:cBhvr>
                                        <p:cTn id="7" dur="500"/>
                                        <p:tgtEl>
                                          <p:spTgt spid="140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7"/>
                                        </p:tgtEl>
                                        <p:attrNameLst>
                                          <p:attrName>style.visibility</p:attrName>
                                        </p:attrNameLst>
                                      </p:cBhvr>
                                      <p:to>
                                        <p:strVal val="visible"/>
                                      </p:to>
                                    </p:set>
                                    <p:animEffect transition="in" filter="blinds(horizontal)">
                                      <p:cBhvr>
                                        <p:cTn id="12" dur="500"/>
                                        <p:tgtEl>
                                          <p:spTgt spid="1402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8"/>
                                        </p:tgtEl>
                                        <p:attrNameLst>
                                          <p:attrName>style.visibility</p:attrName>
                                        </p:attrNameLst>
                                      </p:cBhvr>
                                      <p:to>
                                        <p:strVal val="visible"/>
                                      </p:to>
                                    </p:set>
                                    <p:animEffect transition="in" filter="blinds(horizontal)">
                                      <p:cBhvr>
                                        <p:cTn id="17" dur="500"/>
                                        <p:tgtEl>
                                          <p:spTgt spid="1402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299"/>
                                        </p:tgtEl>
                                        <p:attrNameLst>
                                          <p:attrName>style.visibility</p:attrName>
                                        </p:attrNameLst>
                                      </p:cBhvr>
                                      <p:to>
                                        <p:strVal val="visible"/>
                                      </p:to>
                                    </p:set>
                                    <p:animEffect transition="in" filter="blinds(horizontal)">
                                      <p:cBhvr>
                                        <p:cTn id="22" dur="500"/>
                                        <p:tgtEl>
                                          <p:spTgt spid="1402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300"/>
                                        </p:tgtEl>
                                        <p:attrNameLst>
                                          <p:attrName>style.visibility</p:attrName>
                                        </p:attrNameLst>
                                      </p:cBhvr>
                                      <p:to>
                                        <p:strVal val="visible"/>
                                      </p:to>
                                    </p:set>
                                    <p:animEffect transition="in" filter="blinds(horizontal)">
                                      <p:cBhvr>
                                        <p:cTn id="27" dur="500"/>
                                        <p:tgtEl>
                                          <p:spTgt spid="1403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301"/>
                                        </p:tgtEl>
                                        <p:attrNameLst>
                                          <p:attrName>style.visibility</p:attrName>
                                        </p:attrNameLst>
                                      </p:cBhvr>
                                      <p:to>
                                        <p:strVal val="visible"/>
                                      </p:to>
                                    </p:set>
                                    <p:animEffect transition="in" filter="blinds(horizontal)">
                                      <p:cBhvr>
                                        <p:cTn id="32" dur="500"/>
                                        <p:tgtEl>
                                          <p:spTgt spid="1403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0302"/>
                                        </p:tgtEl>
                                        <p:attrNameLst>
                                          <p:attrName>style.visibility</p:attrName>
                                        </p:attrNameLst>
                                      </p:cBhvr>
                                      <p:to>
                                        <p:strVal val="visible"/>
                                      </p:to>
                                    </p:set>
                                    <p:animEffect transition="in" filter="blinds(horizontal)">
                                      <p:cBhvr>
                                        <p:cTn id="37" dur="500"/>
                                        <p:tgtEl>
                                          <p:spTgt spid="1403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0303"/>
                                        </p:tgtEl>
                                        <p:attrNameLst>
                                          <p:attrName>style.visibility</p:attrName>
                                        </p:attrNameLst>
                                      </p:cBhvr>
                                      <p:to>
                                        <p:strVal val="visible"/>
                                      </p:to>
                                    </p:set>
                                    <p:animEffect transition="in" filter="blinds(horizontal)">
                                      <p:cBhvr>
                                        <p:cTn id="42" dur="500"/>
                                        <p:tgtEl>
                                          <p:spTgt spid="1403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40304"/>
                                        </p:tgtEl>
                                        <p:attrNameLst>
                                          <p:attrName>style.visibility</p:attrName>
                                        </p:attrNameLst>
                                      </p:cBhvr>
                                      <p:to>
                                        <p:strVal val="visible"/>
                                      </p:to>
                                    </p:set>
                                    <p:animEffect transition="in" filter="blinds(horizontal)">
                                      <p:cBhvr>
                                        <p:cTn id="47" dur="500"/>
                                        <p:tgtEl>
                                          <p:spTgt spid="1403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40305"/>
                                        </p:tgtEl>
                                        <p:attrNameLst>
                                          <p:attrName>style.visibility</p:attrName>
                                        </p:attrNameLst>
                                      </p:cBhvr>
                                      <p:to>
                                        <p:strVal val="visible"/>
                                      </p:to>
                                    </p:set>
                                    <p:animEffect transition="in" filter="blinds(horizontal)">
                                      <p:cBhvr>
                                        <p:cTn id="52" dur="500"/>
                                        <p:tgtEl>
                                          <p:spTgt spid="1403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0306"/>
                                        </p:tgtEl>
                                        <p:attrNameLst>
                                          <p:attrName>style.visibility</p:attrName>
                                        </p:attrNameLst>
                                      </p:cBhvr>
                                      <p:to>
                                        <p:strVal val="visible"/>
                                      </p:to>
                                    </p:set>
                                    <p:animEffect transition="in" filter="blinds(horizontal)">
                                      <p:cBhvr>
                                        <p:cTn id="57" dur="500"/>
                                        <p:tgtEl>
                                          <p:spTgt spid="14030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40307"/>
                                        </p:tgtEl>
                                        <p:attrNameLst>
                                          <p:attrName>style.visibility</p:attrName>
                                        </p:attrNameLst>
                                      </p:cBhvr>
                                      <p:to>
                                        <p:strVal val="visible"/>
                                      </p:to>
                                    </p:set>
                                    <p:animEffect transition="in" filter="blinds(horizontal)">
                                      <p:cBhvr>
                                        <p:cTn id="62" dur="500"/>
                                        <p:tgtEl>
                                          <p:spTgt spid="1403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40308"/>
                                        </p:tgtEl>
                                        <p:attrNameLst>
                                          <p:attrName>style.visibility</p:attrName>
                                        </p:attrNameLst>
                                      </p:cBhvr>
                                      <p:to>
                                        <p:strVal val="visible"/>
                                      </p:to>
                                    </p:set>
                                    <p:animEffect transition="in" filter="blinds(horizontal)">
                                      <p:cBhvr>
                                        <p:cTn id="67" dur="500"/>
                                        <p:tgtEl>
                                          <p:spTgt spid="14030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40309"/>
                                        </p:tgtEl>
                                        <p:attrNameLst>
                                          <p:attrName>style.visibility</p:attrName>
                                        </p:attrNameLst>
                                      </p:cBhvr>
                                      <p:to>
                                        <p:strVal val="visible"/>
                                      </p:to>
                                    </p:set>
                                    <p:animEffect transition="in" filter="blinds(horizontal)">
                                      <p:cBhvr>
                                        <p:cTn id="72" dur="500"/>
                                        <p:tgtEl>
                                          <p:spTgt spid="14030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40310"/>
                                        </p:tgtEl>
                                        <p:attrNameLst>
                                          <p:attrName>style.visibility</p:attrName>
                                        </p:attrNameLst>
                                      </p:cBhvr>
                                      <p:to>
                                        <p:strVal val="visible"/>
                                      </p:to>
                                    </p:set>
                                    <p:animEffect transition="in" filter="blinds(horizontal)">
                                      <p:cBhvr>
                                        <p:cTn id="77" dur="500"/>
                                        <p:tgtEl>
                                          <p:spTgt spid="1403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40311"/>
                                        </p:tgtEl>
                                        <p:attrNameLst>
                                          <p:attrName>style.visibility</p:attrName>
                                        </p:attrNameLst>
                                      </p:cBhvr>
                                      <p:to>
                                        <p:strVal val="visible"/>
                                      </p:to>
                                    </p:set>
                                    <p:animEffect transition="in" filter="blinds(horizontal)">
                                      <p:cBhvr>
                                        <p:cTn id="82" dur="500"/>
                                        <p:tgtEl>
                                          <p:spTgt spid="14031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40312"/>
                                        </p:tgtEl>
                                        <p:attrNameLst>
                                          <p:attrName>style.visibility</p:attrName>
                                        </p:attrNameLst>
                                      </p:cBhvr>
                                      <p:to>
                                        <p:strVal val="visible"/>
                                      </p:to>
                                    </p:set>
                                    <p:animEffect transition="in" filter="blinds(horizontal)">
                                      <p:cBhvr>
                                        <p:cTn id="87" dur="500"/>
                                        <p:tgtEl>
                                          <p:spTgt spid="140312"/>
                                        </p:tgtEl>
                                      </p:cBhvr>
                                    </p:animEffect>
                                  </p:childTnLst>
                                </p:cTn>
                              </p:par>
                              <p:par>
                                <p:cTn id="88" presetID="42" presetClass="entr" presetSubtype="0" fill="hold" nodeType="withEffect">
                                  <p:stCondLst>
                                    <p:cond delay="0"/>
                                  </p:stCondLst>
                                  <p:childTnLst>
                                    <p:set>
                                      <p:cBhvr>
                                        <p:cTn id="89" dur="1" fill="hold">
                                          <p:stCondLst>
                                            <p:cond delay="0"/>
                                          </p:stCondLst>
                                        </p:cTn>
                                        <p:tgtEl>
                                          <p:spTgt spid="26"/>
                                        </p:tgtEl>
                                        <p:attrNameLst>
                                          <p:attrName>style.visibility</p:attrName>
                                        </p:attrNameLst>
                                      </p:cBhvr>
                                      <p:to>
                                        <p:strVal val="visible"/>
                                      </p:to>
                                    </p:set>
                                    <p:animEffect transition="in" filter="fade">
                                      <p:cBhvr>
                                        <p:cTn id="90" dur="1000"/>
                                        <p:tgtEl>
                                          <p:spTgt spid="26"/>
                                        </p:tgtEl>
                                      </p:cBhvr>
                                    </p:animEffect>
                                    <p:anim calcmode="lin" valueType="num">
                                      <p:cBhvr>
                                        <p:cTn id="91" dur="1000" fill="hold"/>
                                        <p:tgtEl>
                                          <p:spTgt spid="26"/>
                                        </p:tgtEl>
                                        <p:attrNameLst>
                                          <p:attrName>ppt_x</p:attrName>
                                        </p:attrNameLst>
                                      </p:cBhvr>
                                      <p:tavLst>
                                        <p:tav tm="0">
                                          <p:val>
                                            <p:strVal val="#ppt_x"/>
                                          </p:val>
                                        </p:tav>
                                        <p:tav tm="100000">
                                          <p:val>
                                            <p:strVal val="#ppt_x"/>
                                          </p:val>
                                        </p:tav>
                                      </p:tavLst>
                                    </p:anim>
                                    <p:anim calcmode="lin" valueType="num">
                                      <p:cBhvr>
                                        <p:cTn id="9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3" grpId="0"/>
      <p:bldP spid="140297" grpId="0"/>
      <p:bldP spid="140298" grpId="0"/>
      <p:bldP spid="140299" grpId="0"/>
      <p:bldP spid="140300" grpId="0"/>
      <p:bldP spid="140301" grpId="0"/>
      <p:bldP spid="140302" grpId="0"/>
      <p:bldP spid="140303" grpId="0"/>
      <p:bldP spid="140304" grpId="0"/>
      <p:bldP spid="140305" grpId="0"/>
      <p:bldP spid="140306" grpId="0"/>
      <p:bldP spid="140307" grpId="0"/>
      <p:bldP spid="140308" grpId="0"/>
      <p:bldP spid="140309" grpId="0"/>
      <p:bldP spid="140310" grpId="0"/>
      <p:bldP spid="140311" grpId="0"/>
      <p:bldP spid="14031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67E981AC-282F-4D9B-A859-9000FA260DC7}"/>
              </a:ext>
            </a:extLst>
          </p:cNvPr>
          <p:cNvSpPr/>
          <p:nvPr/>
        </p:nvSpPr>
        <p:spPr bwMode="auto">
          <a:xfrm>
            <a:off x="0" y="908050"/>
            <a:ext cx="9144000" cy="5616575"/>
          </a:xfrm>
          <a:prstGeom prst="rect">
            <a:avLst/>
          </a:prstGeom>
          <a:solidFill>
            <a:schemeClr val="bg2">
              <a:lumMod val="20000"/>
              <a:lumOff val="80000"/>
              <a:alpha val="27000"/>
            </a:schemeClr>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41316" name="Rectangle 4">
            <a:extLst>
              <a:ext uri="{FF2B5EF4-FFF2-40B4-BE49-F238E27FC236}">
                <a16:creationId xmlns:a16="http://schemas.microsoft.com/office/drawing/2014/main" id="{6E33CCDA-4992-418F-A1F9-8E433F77D094}"/>
              </a:ext>
            </a:extLst>
          </p:cNvPr>
          <p:cNvSpPr>
            <a:spLocks noGrp="1" noChangeArrowheads="1"/>
          </p:cNvSpPr>
          <p:nvPr>
            <p:ph idx="1"/>
          </p:nvPr>
        </p:nvSpPr>
        <p:spPr>
          <a:xfrm>
            <a:off x="323850" y="908050"/>
            <a:ext cx="7129463" cy="5616575"/>
          </a:xfrm>
        </p:spPr>
        <p:txBody>
          <a:bodyPr/>
          <a:lstStyle/>
          <a:p>
            <a:pPr indent="0">
              <a:lnSpc>
                <a:spcPct val="125000"/>
              </a:lnSpc>
              <a:buClr>
                <a:schemeClr val="accent2"/>
              </a:buClr>
              <a:defRPr/>
            </a:pPr>
            <a:r>
              <a:rPr lang="en-US" altLang="zh-CN" dirty="0">
                <a:ea typeface="+mn-ea"/>
                <a:cs typeface="+mn-ea"/>
                <a:sym typeface="+mn-lt"/>
              </a:rPr>
              <a:t>       void </a:t>
            </a:r>
            <a:r>
              <a:rPr lang="en-US" altLang="zh-CN" dirty="0" err="1">
                <a:ea typeface="+mn-ea"/>
                <a:cs typeface="+mn-ea"/>
                <a:sym typeface="+mn-lt"/>
              </a:rPr>
              <a:t>get_nextval</a:t>
            </a:r>
            <a:r>
              <a:rPr lang="en-US" altLang="zh-CN" dirty="0">
                <a:ea typeface="+mn-ea"/>
                <a:cs typeface="+mn-ea"/>
                <a:sym typeface="+mn-lt"/>
              </a:rPr>
              <a:t>(</a:t>
            </a:r>
            <a:r>
              <a:rPr lang="en-US" altLang="zh-CN" dirty="0" err="1">
                <a:ea typeface="+mn-ea"/>
                <a:cs typeface="+mn-ea"/>
                <a:sym typeface="+mn-lt"/>
              </a:rPr>
              <a:t>SString</a:t>
            </a:r>
            <a:r>
              <a:rPr lang="en-US" altLang="zh-CN" dirty="0">
                <a:ea typeface="+mn-ea"/>
                <a:cs typeface="+mn-ea"/>
                <a:sym typeface="+mn-lt"/>
              </a:rPr>
              <a:t> T, int &amp;</a:t>
            </a:r>
            <a:r>
              <a:rPr lang="en-US" altLang="zh-CN" dirty="0" err="1">
                <a:ea typeface="+mn-ea"/>
                <a:cs typeface="+mn-ea"/>
                <a:sym typeface="+mn-lt"/>
              </a:rPr>
              <a:t>nextval</a:t>
            </a:r>
            <a:r>
              <a:rPr lang="en-US" altLang="zh-CN" dirty="0">
                <a:ea typeface="+mn-ea"/>
                <a:cs typeface="+mn-ea"/>
                <a:sym typeface="+mn-lt"/>
              </a:rPr>
              <a:t>[])</a:t>
            </a:r>
          </a:p>
          <a:p>
            <a:pPr>
              <a:lnSpc>
                <a:spcPct val="125000"/>
              </a:lnSpc>
              <a:buClr>
                <a:schemeClr val="accent2"/>
              </a:buClr>
              <a:buFont typeface="Wingdings" panose="05000000000000000000" pitchFamily="2" charset="2"/>
              <a:buNone/>
              <a:defRPr/>
            </a:pPr>
            <a:r>
              <a:rPr lang="en-US" altLang="zh-CN" dirty="0">
                <a:ea typeface="+mn-ea"/>
                <a:cs typeface="+mn-ea"/>
                <a:sym typeface="+mn-lt"/>
              </a:rPr>
              <a:t>{</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err="1">
                <a:ea typeface="+mn-ea"/>
                <a:cs typeface="+mn-ea"/>
                <a:sym typeface="+mn-lt"/>
              </a:rPr>
              <a:t>i</a:t>
            </a:r>
            <a:r>
              <a:rPr lang="en-US" altLang="zh-CN" dirty="0">
                <a:ea typeface="+mn-ea"/>
                <a:cs typeface="+mn-ea"/>
                <a:sym typeface="+mn-lt"/>
              </a:rPr>
              <a:t>= 1; </a:t>
            </a:r>
            <a:r>
              <a:rPr lang="en-US" altLang="zh-CN" dirty="0" err="1">
                <a:ea typeface="+mn-ea"/>
                <a:cs typeface="+mn-ea"/>
                <a:sym typeface="+mn-lt"/>
              </a:rPr>
              <a:t>nextval</a:t>
            </a:r>
            <a:r>
              <a:rPr lang="en-US" altLang="zh-CN" dirty="0">
                <a:ea typeface="+mn-ea"/>
                <a:cs typeface="+mn-ea"/>
                <a:sym typeface="+mn-lt"/>
              </a:rPr>
              <a:t>[1] = 0; j = 0;   </a:t>
            </a:r>
          </a:p>
          <a:p>
            <a:pPr>
              <a:lnSpc>
                <a:spcPct val="125000"/>
              </a:lnSpc>
              <a:buClr>
                <a:schemeClr val="accent2"/>
              </a:buClr>
              <a:buFont typeface="Wingdings" panose="05000000000000000000" pitchFamily="2" charset="2"/>
              <a:buNone/>
              <a:defRPr/>
            </a:pPr>
            <a:r>
              <a:rPr lang="en-US" altLang="zh-CN" dirty="0">
                <a:ea typeface="+mn-ea"/>
                <a:cs typeface="+mn-ea"/>
                <a:sym typeface="+mn-lt"/>
              </a:rPr>
              <a:t>     while( </a:t>
            </a:r>
            <a:r>
              <a:rPr lang="en-US" altLang="zh-CN" dirty="0" err="1">
                <a:ea typeface="+mn-ea"/>
                <a:cs typeface="+mn-ea"/>
                <a:sym typeface="+mn-lt"/>
              </a:rPr>
              <a:t>i</a:t>
            </a:r>
            <a:r>
              <a:rPr lang="en-US" altLang="zh-CN" dirty="0">
                <a:ea typeface="+mn-ea"/>
                <a:cs typeface="+mn-ea"/>
                <a:sym typeface="+mn-lt"/>
              </a:rPr>
              <a:t>&lt;T[0]){</a:t>
            </a:r>
          </a:p>
          <a:p>
            <a:pPr>
              <a:lnSpc>
                <a:spcPct val="125000"/>
              </a:lnSpc>
              <a:buClr>
                <a:schemeClr val="accent2"/>
              </a:buClr>
              <a:buFont typeface="Wingdings" panose="05000000000000000000" pitchFamily="2" charset="2"/>
              <a:buNone/>
              <a:defRPr/>
            </a:pPr>
            <a:r>
              <a:rPr lang="en-US" altLang="zh-CN" dirty="0">
                <a:ea typeface="+mn-ea"/>
                <a:cs typeface="+mn-ea"/>
                <a:sym typeface="+mn-lt"/>
              </a:rPr>
              <a:t>          if(j==0 || T[</a:t>
            </a:r>
            <a:r>
              <a:rPr lang="en-US" altLang="zh-CN" dirty="0" err="1">
                <a:ea typeface="+mn-ea"/>
                <a:cs typeface="+mn-ea"/>
                <a:sym typeface="+mn-lt"/>
              </a:rPr>
              <a:t>i</a:t>
            </a:r>
            <a:r>
              <a:rPr lang="en-US" altLang="zh-CN" dirty="0">
                <a:ea typeface="+mn-ea"/>
                <a:cs typeface="+mn-ea"/>
                <a:sym typeface="+mn-lt"/>
              </a:rPr>
              <a:t>] == 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err="1">
                <a:ea typeface="+mn-ea"/>
                <a:cs typeface="+mn-ea"/>
                <a:sym typeface="+mn-lt"/>
              </a:rPr>
              <a:t>i</a:t>
            </a:r>
            <a:r>
              <a:rPr lang="en-US" altLang="zh-CN" dirty="0">
                <a:ea typeface="+mn-ea"/>
                <a:cs typeface="+mn-ea"/>
                <a:sym typeface="+mn-lt"/>
              </a:rPr>
              <a:t>; ++j; </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r>
              <a:rPr lang="en-US" altLang="zh-CN" dirty="0">
                <a:solidFill>
                  <a:schemeClr val="accent2"/>
                </a:solidFill>
                <a:ea typeface="+mn-ea"/>
                <a:cs typeface="+mn-ea"/>
                <a:sym typeface="+mn-lt"/>
              </a:rPr>
              <a:t>if(T[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T[j])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j;</a:t>
            </a:r>
          </a:p>
          <a:p>
            <a:pPr>
              <a:lnSpc>
                <a:spcPct val="125000"/>
              </a:lnSpc>
              <a:buClr>
                <a:schemeClr val="accent2"/>
              </a:buClr>
              <a:buFont typeface="Wingdings" panose="05000000000000000000" pitchFamily="2" charset="2"/>
              <a:buNone/>
              <a:defRPr/>
            </a:pPr>
            <a:r>
              <a:rPr lang="en-US" altLang="zh-CN" dirty="0">
                <a:solidFill>
                  <a:schemeClr val="accent2"/>
                </a:solidFill>
                <a:ea typeface="+mn-ea"/>
                <a:cs typeface="+mn-ea"/>
                <a:sym typeface="+mn-lt"/>
              </a:rPr>
              <a:t>                else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a:t>
            </a:r>
            <a:r>
              <a:rPr lang="en-US" altLang="zh-CN" dirty="0" err="1">
                <a:solidFill>
                  <a:schemeClr val="accent2"/>
                </a:solidFill>
                <a:ea typeface="+mn-ea"/>
                <a:cs typeface="+mn-ea"/>
                <a:sym typeface="+mn-lt"/>
              </a:rPr>
              <a:t>i</a:t>
            </a:r>
            <a:r>
              <a:rPr lang="en-US" altLang="zh-CN" dirty="0">
                <a:solidFill>
                  <a:schemeClr val="accent2"/>
                </a:solidFill>
                <a:ea typeface="+mn-ea"/>
                <a:cs typeface="+mn-ea"/>
                <a:sym typeface="+mn-lt"/>
              </a:rPr>
              <a:t>] = </a:t>
            </a:r>
            <a:r>
              <a:rPr lang="en-US" altLang="zh-CN" dirty="0" err="1">
                <a:solidFill>
                  <a:schemeClr val="accent2"/>
                </a:solidFill>
                <a:ea typeface="+mn-ea"/>
                <a:cs typeface="+mn-ea"/>
                <a:sym typeface="+mn-lt"/>
              </a:rPr>
              <a:t>nextval</a:t>
            </a:r>
            <a:r>
              <a:rPr lang="en-US" altLang="zh-CN" dirty="0">
                <a:solidFill>
                  <a:schemeClr val="accent2"/>
                </a:solidFill>
                <a:ea typeface="+mn-ea"/>
                <a:cs typeface="+mn-ea"/>
                <a:sym typeface="+mn-lt"/>
              </a:rPr>
              <a: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a:p>
            <a:pPr>
              <a:lnSpc>
                <a:spcPct val="125000"/>
              </a:lnSpc>
              <a:buClr>
                <a:schemeClr val="accent2"/>
              </a:buClr>
              <a:buFont typeface="Wingdings" panose="05000000000000000000" pitchFamily="2" charset="2"/>
              <a:buNone/>
              <a:defRPr/>
            </a:pPr>
            <a:r>
              <a:rPr lang="en-US" altLang="zh-CN" dirty="0">
                <a:ea typeface="+mn-ea"/>
                <a:cs typeface="+mn-ea"/>
                <a:sym typeface="+mn-lt"/>
              </a:rPr>
              <a:t>          else  j = </a:t>
            </a:r>
            <a:r>
              <a:rPr lang="en-US" altLang="zh-CN" dirty="0" err="1">
                <a:ea typeface="+mn-ea"/>
                <a:cs typeface="+mn-ea"/>
                <a:sym typeface="+mn-lt"/>
              </a:rPr>
              <a:t>nextval</a:t>
            </a:r>
            <a:r>
              <a:rPr lang="en-US" altLang="zh-CN" dirty="0">
                <a:ea typeface="+mn-ea"/>
                <a:cs typeface="+mn-ea"/>
                <a:sym typeface="+mn-lt"/>
              </a:rPr>
              <a:t>[j];</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a:p>
            <a:pPr>
              <a:lnSpc>
                <a:spcPct val="125000"/>
              </a:lnSpc>
              <a:buClr>
                <a:schemeClr val="accent2"/>
              </a:buClr>
              <a:buFont typeface="Wingdings" panose="05000000000000000000" pitchFamily="2" charset="2"/>
              <a:buNone/>
              <a:defRPr/>
            </a:pPr>
            <a:r>
              <a:rPr lang="en-US" altLang="zh-CN" dirty="0">
                <a:ea typeface="+mn-ea"/>
                <a:cs typeface="+mn-ea"/>
                <a:sym typeface="+mn-lt"/>
              </a:rPr>
              <a:t>}                             </a:t>
            </a:r>
          </a:p>
        </p:txBody>
      </p:sp>
      <p:sp>
        <p:nvSpPr>
          <p:cNvPr id="141317" name="Text Box 5">
            <a:extLst>
              <a:ext uri="{FF2B5EF4-FFF2-40B4-BE49-F238E27FC236}">
                <a16:creationId xmlns:a16="http://schemas.microsoft.com/office/drawing/2014/main" id="{482FBA9E-54B3-4968-AB89-9A0CD6E92CD2}"/>
              </a:ext>
            </a:extLst>
          </p:cNvPr>
          <p:cNvSpPr txBox="1">
            <a:spLocks noChangeArrowheads="1"/>
          </p:cNvSpPr>
          <p:nvPr/>
        </p:nvSpPr>
        <p:spPr bwMode="auto">
          <a:xfrm>
            <a:off x="6624638" y="4583113"/>
            <a:ext cx="165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50000"/>
              </a:spcBef>
              <a:buFont typeface="Arial" panose="020B0604020202020204" pitchFamily="34" charset="0"/>
              <a:buNone/>
              <a:defRPr/>
            </a:pPr>
            <a:r>
              <a:rPr lang="en-US" altLang="zh-CN" dirty="0">
                <a:latin typeface="+mn-lt"/>
                <a:ea typeface="+mn-ea"/>
                <a:cs typeface="+mn-ea"/>
                <a:sym typeface="+mn-lt"/>
              </a:rPr>
              <a:t>next[</a:t>
            </a:r>
            <a:r>
              <a:rPr lang="en-US" altLang="zh-CN" dirty="0" err="1">
                <a:latin typeface="+mn-lt"/>
                <a:ea typeface="+mn-ea"/>
                <a:cs typeface="+mn-ea"/>
                <a:sym typeface="+mn-lt"/>
              </a:rPr>
              <a:t>i</a:t>
            </a:r>
            <a:r>
              <a:rPr lang="en-US" altLang="zh-CN" dirty="0">
                <a:latin typeface="+mn-lt"/>
                <a:ea typeface="+mn-ea"/>
                <a:cs typeface="+mn-ea"/>
                <a:sym typeface="+mn-lt"/>
              </a:rPr>
              <a:t>] = j;</a:t>
            </a:r>
          </a:p>
        </p:txBody>
      </p:sp>
      <p:sp>
        <p:nvSpPr>
          <p:cNvPr id="55300" name="Rectangle 53">
            <a:extLst>
              <a:ext uri="{FF2B5EF4-FFF2-40B4-BE49-F238E27FC236}">
                <a16:creationId xmlns:a16="http://schemas.microsoft.com/office/drawing/2014/main" id="{10613A61-8450-474B-8E3E-2A6313CFD676}"/>
              </a:ext>
            </a:extLst>
          </p:cNvPr>
          <p:cNvSpPr>
            <a:spLocks noChangeArrowheads="1"/>
          </p:cNvSpPr>
          <p:nvPr/>
        </p:nvSpPr>
        <p:spPr bwMode="auto">
          <a:xfrm>
            <a:off x="831850" y="203200"/>
            <a:ext cx="64119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dirty="0">
                <a:solidFill>
                  <a:schemeClr val="bg1"/>
                </a:solidFill>
                <a:ea typeface="楷体_GB2312" pitchFamily="49" charset="-122"/>
                <a:sym typeface="+mn-lt"/>
              </a:rPr>
              <a:t>KMP</a:t>
            </a:r>
            <a:r>
              <a:rPr lang="zh-CN" altLang="en-US" sz="2800" b="0" dirty="0">
                <a:solidFill>
                  <a:schemeClr val="bg1"/>
                </a:solidFill>
                <a:ea typeface="楷体_GB2312" pitchFamily="49" charset="-122"/>
                <a:sym typeface="+mn-lt"/>
              </a:rPr>
              <a:t>算法设计思想</a:t>
            </a:r>
          </a:p>
        </p:txBody>
      </p:sp>
      <p:sp>
        <p:nvSpPr>
          <p:cNvPr id="7" name="矩形 6">
            <a:extLst>
              <a:ext uri="{FF2B5EF4-FFF2-40B4-BE49-F238E27FC236}">
                <a16:creationId xmlns:a16="http://schemas.microsoft.com/office/drawing/2014/main" id="{7AF5C26D-6D32-4B69-BFFE-FCD62785D5A1}"/>
              </a:ext>
            </a:extLst>
          </p:cNvPr>
          <p:cNvSpPr/>
          <p:nvPr/>
        </p:nvSpPr>
        <p:spPr>
          <a:xfrm>
            <a:off x="0" y="6623050"/>
            <a:ext cx="9144000" cy="46038"/>
          </a:xfrm>
          <a:prstGeom prst="rect">
            <a:avLst/>
          </a:prstGeom>
          <a:solidFill>
            <a:srgbClr val="FF99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buFont typeface="Arial" panose="020B0604020202020204" pitchFamily="34" charset="0"/>
              <a:buNone/>
              <a:defRPr/>
            </a:pPr>
            <a:endParaRPr lang="zh-CN" altLang="en-US">
              <a:cs typeface="+mn-ea"/>
              <a:sym typeface="+mn-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1316">
                                            <p:txEl>
                                              <p:pRg st="6" end="6"/>
                                            </p:txEl>
                                          </p:spTgt>
                                        </p:tgtEl>
                                        <p:attrNameLst>
                                          <p:attrName>style.visibility</p:attrName>
                                        </p:attrNameLst>
                                      </p:cBhvr>
                                      <p:to>
                                        <p:strVal val="visible"/>
                                      </p:to>
                                    </p:set>
                                    <p:animEffect transition="in" filter="blinds(horizontal)">
                                      <p:cBhvr>
                                        <p:cTn id="7" dur="500"/>
                                        <p:tgtEl>
                                          <p:spTgt spid="141316">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1316">
                                            <p:txEl>
                                              <p:pRg st="7" end="7"/>
                                            </p:txEl>
                                          </p:spTgt>
                                        </p:tgtEl>
                                        <p:attrNameLst>
                                          <p:attrName>style.visibility</p:attrName>
                                        </p:attrNameLst>
                                      </p:cBhvr>
                                      <p:to>
                                        <p:strVal val="visible"/>
                                      </p:to>
                                    </p:set>
                                    <p:animEffect transition="in" filter="blinds(horizontal)">
                                      <p:cBhvr>
                                        <p:cTn id="10" dur="500"/>
                                        <p:tgtEl>
                                          <p:spTgt spid="141316">
                                            <p:txEl>
                                              <p:pRg st="7" end="7"/>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1317"/>
                                        </p:tgtEl>
                                        <p:attrNameLst>
                                          <p:attrName>style.visibility</p:attrName>
                                        </p:attrNameLst>
                                      </p:cBhvr>
                                      <p:to>
                                        <p:strVal val="visible"/>
                                      </p:to>
                                    </p:set>
                                    <p:animEffect transition="in" filter="blinds(horizontal)">
                                      <p:cBhvr>
                                        <p:cTn id="15" dur="500"/>
                                        <p:tgtEl>
                                          <p:spTgt spid="14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7"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Text Box 2115">
            <a:extLst>
              <a:ext uri="{FF2B5EF4-FFF2-40B4-BE49-F238E27FC236}">
                <a16:creationId xmlns:a16="http://schemas.microsoft.com/office/drawing/2014/main" id="{32D25E69-3D0B-402B-A94E-4393ECD54C90}"/>
              </a:ext>
            </a:extLst>
          </p:cNvPr>
          <p:cNvSpPr txBox="1">
            <a:spLocks noChangeArrowheads="1"/>
          </p:cNvSpPr>
          <p:nvPr/>
        </p:nvSpPr>
        <p:spPr bwMode="auto">
          <a:xfrm>
            <a:off x="755650" y="1597025"/>
            <a:ext cx="3533775" cy="2568575"/>
          </a:xfrm>
          <a:prstGeom prst="rect">
            <a:avLst/>
          </a:prstGeom>
          <a:solidFill>
            <a:srgbClr val="CCCCFF"/>
          </a:solidFill>
          <a:ln w="38100">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4000" b="0">
                <a:latin typeface="+mn-lt"/>
                <a:ea typeface="+mn-ea"/>
                <a:cs typeface="+mn-ea"/>
                <a:sym typeface="+mn-lt"/>
              </a:rPr>
              <a:t>a=‘BEI’,           </a:t>
            </a:r>
          </a:p>
          <a:p>
            <a:pPr eaLnBrk="1" hangingPunct="1">
              <a:buFont typeface="Arial" panose="020B0604020202020204" pitchFamily="34" charset="0"/>
              <a:buNone/>
              <a:defRPr/>
            </a:pPr>
            <a:r>
              <a:rPr lang="en-US" altLang="zh-CN" sz="4000" b="0">
                <a:latin typeface="+mn-lt"/>
                <a:ea typeface="+mn-ea"/>
                <a:cs typeface="+mn-ea"/>
                <a:sym typeface="+mn-lt"/>
              </a:rPr>
              <a:t>b=‘JING’   </a:t>
            </a:r>
          </a:p>
          <a:p>
            <a:pPr eaLnBrk="1" hangingPunct="1">
              <a:buFont typeface="Arial" panose="020B0604020202020204" pitchFamily="34" charset="0"/>
              <a:buNone/>
              <a:defRPr/>
            </a:pPr>
            <a:r>
              <a:rPr lang="en-US" altLang="zh-CN" sz="4000" b="0">
                <a:latin typeface="+mn-lt"/>
                <a:ea typeface="+mn-ea"/>
                <a:cs typeface="+mn-ea"/>
                <a:sym typeface="+mn-lt"/>
              </a:rPr>
              <a:t>c=‘BEIJING’ </a:t>
            </a:r>
          </a:p>
          <a:p>
            <a:pPr eaLnBrk="1" hangingPunct="1">
              <a:buFont typeface="Arial" panose="020B0604020202020204" pitchFamily="34" charset="0"/>
              <a:buNone/>
              <a:defRPr/>
            </a:pPr>
            <a:r>
              <a:rPr lang="en-US" altLang="zh-CN" sz="4000" b="0">
                <a:latin typeface="+mn-lt"/>
                <a:ea typeface="+mn-ea"/>
                <a:cs typeface="+mn-ea"/>
                <a:sym typeface="+mn-lt"/>
              </a:rPr>
              <a:t>d=‘BEI JING’</a:t>
            </a:r>
          </a:p>
        </p:txBody>
      </p:sp>
      <p:sp>
        <p:nvSpPr>
          <p:cNvPr id="12292" name="Text Box 2116">
            <a:extLst>
              <a:ext uri="{FF2B5EF4-FFF2-40B4-BE49-F238E27FC236}">
                <a16:creationId xmlns:a16="http://schemas.microsoft.com/office/drawing/2014/main" id="{B26FC3AC-713A-4771-AB0B-1A8CC4C8CE07}"/>
              </a:ext>
            </a:extLst>
          </p:cNvPr>
          <p:cNvSpPr txBox="1">
            <a:spLocks noChangeArrowheads="1"/>
          </p:cNvSpPr>
          <p:nvPr/>
        </p:nvSpPr>
        <p:spPr bwMode="auto">
          <a:xfrm>
            <a:off x="5408613" y="1597025"/>
            <a:ext cx="1066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子串</a:t>
            </a:r>
          </a:p>
        </p:txBody>
      </p:sp>
      <p:sp>
        <p:nvSpPr>
          <p:cNvPr id="12293" name="Text Box 2117">
            <a:extLst>
              <a:ext uri="{FF2B5EF4-FFF2-40B4-BE49-F238E27FC236}">
                <a16:creationId xmlns:a16="http://schemas.microsoft.com/office/drawing/2014/main" id="{32C703C7-870E-4DEE-B442-9CD30897E862}"/>
              </a:ext>
            </a:extLst>
          </p:cNvPr>
          <p:cNvSpPr txBox="1">
            <a:spLocks noChangeArrowheads="1"/>
          </p:cNvSpPr>
          <p:nvPr/>
        </p:nvSpPr>
        <p:spPr bwMode="auto">
          <a:xfrm>
            <a:off x="5408613" y="3197225"/>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字符位置</a:t>
            </a:r>
          </a:p>
        </p:txBody>
      </p:sp>
      <p:sp>
        <p:nvSpPr>
          <p:cNvPr id="12294" name="Text Box 2118">
            <a:extLst>
              <a:ext uri="{FF2B5EF4-FFF2-40B4-BE49-F238E27FC236}">
                <a16:creationId xmlns:a16="http://schemas.microsoft.com/office/drawing/2014/main" id="{44A0EDA7-9A7F-485B-858F-B041D688FA3C}"/>
              </a:ext>
            </a:extLst>
          </p:cNvPr>
          <p:cNvSpPr txBox="1">
            <a:spLocks noChangeArrowheads="1"/>
          </p:cNvSpPr>
          <p:nvPr/>
        </p:nvSpPr>
        <p:spPr bwMode="auto">
          <a:xfrm>
            <a:off x="5408613" y="2435225"/>
            <a:ext cx="1066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主串</a:t>
            </a:r>
          </a:p>
        </p:txBody>
      </p:sp>
      <p:sp>
        <p:nvSpPr>
          <p:cNvPr id="12295" name="Text Box 2119">
            <a:extLst>
              <a:ext uri="{FF2B5EF4-FFF2-40B4-BE49-F238E27FC236}">
                <a16:creationId xmlns:a16="http://schemas.microsoft.com/office/drawing/2014/main" id="{76E10069-5B68-4B09-8281-6A865738D06F}"/>
              </a:ext>
            </a:extLst>
          </p:cNvPr>
          <p:cNvSpPr txBox="1">
            <a:spLocks noChangeArrowheads="1"/>
          </p:cNvSpPr>
          <p:nvPr/>
        </p:nvSpPr>
        <p:spPr bwMode="auto">
          <a:xfrm>
            <a:off x="5408613" y="4035425"/>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子串位置</a:t>
            </a:r>
          </a:p>
        </p:txBody>
      </p:sp>
      <p:sp>
        <p:nvSpPr>
          <p:cNvPr id="12296" name="Text Box 2120">
            <a:extLst>
              <a:ext uri="{FF2B5EF4-FFF2-40B4-BE49-F238E27FC236}">
                <a16:creationId xmlns:a16="http://schemas.microsoft.com/office/drawing/2014/main" id="{F0D82028-DE8E-44F3-85ED-0527D357D8A4}"/>
              </a:ext>
            </a:extLst>
          </p:cNvPr>
          <p:cNvSpPr txBox="1">
            <a:spLocks noChangeArrowheads="1"/>
          </p:cNvSpPr>
          <p:nvPr/>
        </p:nvSpPr>
        <p:spPr bwMode="auto">
          <a:xfrm>
            <a:off x="5370513" y="4832350"/>
            <a:ext cx="2209800" cy="588963"/>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串相等</a:t>
            </a:r>
          </a:p>
        </p:txBody>
      </p:sp>
      <p:sp>
        <p:nvSpPr>
          <p:cNvPr id="12297" name="Text Box 2121">
            <a:extLst>
              <a:ext uri="{FF2B5EF4-FFF2-40B4-BE49-F238E27FC236}">
                <a16:creationId xmlns:a16="http://schemas.microsoft.com/office/drawing/2014/main" id="{FCA818E2-6512-472B-BD5E-C67F848FC64E}"/>
              </a:ext>
            </a:extLst>
          </p:cNvPr>
          <p:cNvSpPr txBox="1">
            <a:spLocks noChangeArrowheads="1"/>
          </p:cNvSpPr>
          <p:nvPr/>
        </p:nvSpPr>
        <p:spPr bwMode="auto">
          <a:xfrm>
            <a:off x="5370513" y="5656263"/>
            <a:ext cx="2209800" cy="588962"/>
          </a:xfrm>
          <a:prstGeom prst="rect">
            <a:avLst/>
          </a:prstGeom>
          <a:solidFill>
            <a:srgbClr val="CC99FF"/>
          </a:solidFill>
          <a:ln w="9525">
            <a:noFill/>
            <a:miter lim="800000"/>
            <a:headEnd/>
            <a:tailEnd/>
          </a:ln>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sz="3200" b="0">
                <a:latin typeface="+mn-lt"/>
                <a:ea typeface="+mn-ea"/>
                <a:cs typeface="+mn-ea"/>
                <a:sym typeface="+mn-lt"/>
              </a:rPr>
              <a:t>空格串</a:t>
            </a:r>
          </a:p>
        </p:txBody>
      </p:sp>
      <p:sp>
        <p:nvSpPr>
          <p:cNvPr id="2" name="矩形 1">
            <a:extLst>
              <a:ext uri="{FF2B5EF4-FFF2-40B4-BE49-F238E27FC236}">
                <a16:creationId xmlns:a16="http://schemas.microsoft.com/office/drawing/2014/main" id="{0BF0E571-5A5E-4EAE-97D7-605E243D65A4}"/>
              </a:ext>
            </a:extLst>
          </p:cNvPr>
          <p:cNvSpPr/>
          <p:nvPr/>
        </p:nvSpPr>
        <p:spPr bwMode="auto">
          <a:xfrm>
            <a:off x="733425" y="42926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2" name="矩形 11">
            <a:extLst>
              <a:ext uri="{FF2B5EF4-FFF2-40B4-BE49-F238E27FC236}">
                <a16:creationId xmlns:a16="http://schemas.microsoft.com/office/drawing/2014/main" id="{E50D818F-4581-479F-BEDD-3B4196F4AEF6}"/>
              </a:ext>
            </a:extLst>
          </p:cNvPr>
          <p:cNvSpPr/>
          <p:nvPr/>
        </p:nvSpPr>
        <p:spPr bwMode="auto">
          <a:xfrm>
            <a:off x="733425" y="449262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3" name="矩形 12">
            <a:extLst>
              <a:ext uri="{FF2B5EF4-FFF2-40B4-BE49-F238E27FC236}">
                <a16:creationId xmlns:a16="http://schemas.microsoft.com/office/drawing/2014/main" id="{E92108A8-551F-4349-9898-008F91C5637B}"/>
              </a:ext>
            </a:extLst>
          </p:cNvPr>
          <p:cNvSpPr/>
          <p:nvPr/>
        </p:nvSpPr>
        <p:spPr bwMode="auto">
          <a:xfrm>
            <a:off x="733425" y="4826000"/>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4" name="矩形 13">
            <a:extLst>
              <a:ext uri="{FF2B5EF4-FFF2-40B4-BE49-F238E27FC236}">
                <a16:creationId xmlns:a16="http://schemas.microsoft.com/office/drawing/2014/main" id="{6792B121-5FC3-4A8D-959D-4FC5950C58FD}"/>
              </a:ext>
            </a:extLst>
          </p:cNvPr>
          <p:cNvSpPr/>
          <p:nvPr/>
        </p:nvSpPr>
        <p:spPr bwMode="auto">
          <a:xfrm>
            <a:off x="733425" y="4656138"/>
            <a:ext cx="3533775" cy="71437"/>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5" name="矩形 14">
            <a:extLst>
              <a:ext uri="{FF2B5EF4-FFF2-40B4-BE49-F238E27FC236}">
                <a16:creationId xmlns:a16="http://schemas.microsoft.com/office/drawing/2014/main" id="{55CFD641-850B-4FDC-8794-68AB52D0D97E}"/>
              </a:ext>
            </a:extLst>
          </p:cNvPr>
          <p:cNvSpPr/>
          <p:nvPr/>
        </p:nvSpPr>
        <p:spPr bwMode="auto">
          <a:xfrm>
            <a:off x="733425" y="501015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6" name="矩形 15">
            <a:extLst>
              <a:ext uri="{FF2B5EF4-FFF2-40B4-BE49-F238E27FC236}">
                <a16:creationId xmlns:a16="http://schemas.microsoft.com/office/drawing/2014/main" id="{F0AC5979-6EB2-4EB8-BE94-DDE487338F91}"/>
              </a:ext>
            </a:extLst>
          </p:cNvPr>
          <p:cNvSpPr/>
          <p:nvPr/>
        </p:nvSpPr>
        <p:spPr bwMode="auto">
          <a:xfrm>
            <a:off x="733425" y="5186363"/>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7" name="矩形 16">
            <a:extLst>
              <a:ext uri="{FF2B5EF4-FFF2-40B4-BE49-F238E27FC236}">
                <a16:creationId xmlns:a16="http://schemas.microsoft.com/office/drawing/2014/main" id="{6F58357C-7BAF-4801-8DE6-A366B7143F3B}"/>
              </a:ext>
            </a:extLst>
          </p:cNvPr>
          <p:cNvSpPr/>
          <p:nvPr/>
        </p:nvSpPr>
        <p:spPr bwMode="auto">
          <a:xfrm>
            <a:off x="733425" y="540067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8" name="矩形 17">
            <a:extLst>
              <a:ext uri="{FF2B5EF4-FFF2-40B4-BE49-F238E27FC236}">
                <a16:creationId xmlns:a16="http://schemas.microsoft.com/office/drawing/2014/main" id="{920A8968-CBA7-4FC4-976F-4CC9E709449B}"/>
              </a:ext>
            </a:extLst>
          </p:cNvPr>
          <p:cNvSpPr/>
          <p:nvPr/>
        </p:nvSpPr>
        <p:spPr bwMode="auto">
          <a:xfrm>
            <a:off x="733425" y="56007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19" name="矩形 18">
            <a:extLst>
              <a:ext uri="{FF2B5EF4-FFF2-40B4-BE49-F238E27FC236}">
                <a16:creationId xmlns:a16="http://schemas.microsoft.com/office/drawing/2014/main" id="{2D663571-57A3-4BEC-959B-6ED2DFC22627}"/>
              </a:ext>
            </a:extLst>
          </p:cNvPr>
          <p:cNvSpPr/>
          <p:nvPr/>
        </p:nvSpPr>
        <p:spPr bwMode="auto">
          <a:xfrm>
            <a:off x="733425" y="5832475"/>
            <a:ext cx="3533775" cy="71438"/>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0" name="矩形 19">
            <a:extLst>
              <a:ext uri="{FF2B5EF4-FFF2-40B4-BE49-F238E27FC236}">
                <a16:creationId xmlns:a16="http://schemas.microsoft.com/office/drawing/2014/main" id="{7D88AE47-E6C5-4282-B13E-AC33FD34FC4C}"/>
              </a:ext>
            </a:extLst>
          </p:cNvPr>
          <p:cNvSpPr/>
          <p:nvPr/>
        </p:nvSpPr>
        <p:spPr bwMode="auto">
          <a:xfrm>
            <a:off x="733425" y="60198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1" name="矩形 20">
            <a:extLst>
              <a:ext uri="{FF2B5EF4-FFF2-40B4-BE49-F238E27FC236}">
                <a16:creationId xmlns:a16="http://schemas.microsoft.com/office/drawing/2014/main" id="{E757ECFB-F45D-4150-83D2-1FA136A055EC}"/>
              </a:ext>
            </a:extLst>
          </p:cNvPr>
          <p:cNvSpPr/>
          <p:nvPr/>
        </p:nvSpPr>
        <p:spPr bwMode="auto">
          <a:xfrm>
            <a:off x="733425" y="6159500"/>
            <a:ext cx="3533775" cy="7302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23571" name="标题 3">
            <a:extLst>
              <a:ext uri="{FF2B5EF4-FFF2-40B4-BE49-F238E27FC236}">
                <a16:creationId xmlns:a16="http://schemas.microsoft.com/office/drawing/2014/main" id="{2B9CE437-53DF-1A4E-8E1F-429D1E0C058E}"/>
              </a:ext>
            </a:extLst>
          </p:cNvPr>
          <p:cNvSpPr>
            <a:spLocks noGrp="1" noChangeArrowheads="1"/>
          </p:cNvSpPr>
          <p:nvPr>
            <p:ph type="title"/>
          </p:nvPr>
        </p:nvSpPr>
        <p:spPr>
          <a:xfrm>
            <a:off x="844550" y="260350"/>
            <a:ext cx="6400800" cy="457200"/>
          </a:xfrm>
        </p:spPr>
        <p:txBody>
          <a:bodyPr/>
          <a:lstStyle/>
          <a:p>
            <a:r>
              <a:rPr lang="zh-CN" altLang="en-US" dirty="0">
                <a:sym typeface="+mn-lt"/>
              </a:rPr>
              <a:t>串的定义</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F45A2-7E52-B049-AE99-DB488AA027F4}"/>
              </a:ext>
            </a:extLst>
          </p:cNvPr>
          <p:cNvSpPr>
            <a:spLocks noGrp="1"/>
          </p:cNvSpPr>
          <p:nvPr>
            <p:ph type="title"/>
          </p:nvPr>
        </p:nvSpPr>
        <p:spPr/>
        <p:txBody>
          <a:bodyPr/>
          <a:lstStyle/>
          <a:p>
            <a:r>
              <a:rPr lang="en-US" altLang="zh-CN" dirty="0">
                <a:ea typeface="楷体_GB2312" pitchFamily="49" charset="-122"/>
                <a:sym typeface="+mn-lt"/>
              </a:rPr>
              <a:t>KMP</a:t>
            </a:r>
            <a:r>
              <a:rPr lang="zh-CN" altLang="en-US" dirty="0">
                <a:ea typeface="楷体_GB2312" pitchFamily="49" charset="-122"/>
                <a:sym typeface="+mn-lt"/>
              </a:rPr>
              <a:t>算法设计思想</a:t>
            </a:r>
            <a:endParaRPr lang="en-US" dirty="0"/>
          </a:p>
        </p:txBody>
      </p:sp>
      <p:sp>
        <p:nvSpPr>
          <p:cNvPr id="3" name="Content Placeholder 2">
            <a:extLst>
              <a:ext uri="{FF2B5EF4-FFF2-40B4-BE49-F238E27FC236}">
                <a16:creationId xmlns:a16="http://schemas.microsoft.com/office/drawing/2014/main" id="{DF6B0CA4-E37D-4C4A-8A84-881126F2BC93}"/>
              </a:ext>
            </a:extLst>
          </p:cNvPr>
          <p:cNvSpPr>
            <a:spLocks noGrp="1"/>
          </p:cNvSpPr>
          <p:nvPr>
            <p:ph idx="1"/>
          </p:nvPr>
        </p:nvSpPr>
        <p:spPr>
          <a:xfrm>
            <a:off x="496888" y="908720"/>
            <a:ext cx="8251825" cy="5472112"/>
          </a:xfrm>
        </p:spPr>
        <p:txBody>
          <a:bodyPr/>
          <a:lstStyle/>
          <a:p>
            <a:r>
              <a:rPr lang="en-US" altLang="zh-CN" sz="2000" dirty="0"/>
              <a:t>【</a:t>
            </a:r>
            <a:r>
              <a:rPr lang="zh-CN" altLang="en-US" sz="2000" dirty="0"/>
              <a:t>例</a:t>
            </a:r>
            <a:r>
              <a:rPr lang="en-US" altLang="zh-CN" sz="2000" dirty="0"/>
              <a:t>】</a:t>
            </a:r>
            <a:r>
              <a:rPr lang="zh-CN" altLang="zh-CN" sz="2000" dirty="0"/>
              <a:t>编写程序比较</a:t>
            </a:r>
            <a:r>
              <a:rPr lang="en-US" altLang="zh-CN" sz="2000" dirty="0"/>
              <a:t>Brute-Force</a:t>
            </a:r>
            <a:r>
              <a:rPr lang="zh-CN" altLang="zh-CN" sz="2000" dirty="0"/>
              <a:t>算法与</a:t>
            </a:r>
            <a:r>
              <a:rPr lang="en-US" altLang="zh-CN" sz="2000" dirty="0"/>
              <a:t>KMP</a:t>
            </a:r>
            <a:r>
              <a:rPr lang="zh-CN" altLang="zh-CN" sz="2000" dirty="0"/>
              <a:t>算法的效果。例如主串</a:t>
            </a:r>
            <a:r>
              <a:rPr lang="en-US" altLang="zh-CN" sz="2000" dirty="0"/>
              <a:t>S=”</a:t>
            </a:r>
            <a:r>
              <a:rPr lang="en-US" altLang="zh-CN" sz="2000" dirty="0" err="1"/>
              <a:t>cbaacbcacbcaacbcbc</a:t>
            </a:r>
            <a:r>
              <a:rPr lang="en-US" altLang="zh-CN" sz="2000" dirty="0"/>
              <a:t>”</a:t>
            </a:r>
            <a:r>
              <a:rPr lang="zh-CN" altLang="zh-CN" sz="2000" dirty="0"/>
              <a:t>，子串</a:t>
            </a:r>
            <a:r>
              <a:rPr lang="en-US" altLang="zh-CN" sz="2000" dirty="0"/>
              <a:t>T=”</a:t>
            </a:r>
            <a:r>
              <a:rPr lang="en-US" altLang="zh-CN" sz="2000" dirty="0" err="1"/>
              <a:t>cbcaacbcbc</a:t>
            </a:r>
            <a:r>
              <a:rPr lang="en-US" altLang="zh-CN" sz="2000" dirty="0"/>
              <a:t>”</a:t>
            </a:r>
            <a:r>
              <a:rPr lang="zh-CN" altLang="zh-CN" sz="2000" dirty="0"/>
              <a:t>，输出模式串的</a:t>
            </a:r>
            <a:r>
              <a:rPr lang="en-US" altLang="zh-CN" sz="2000" dirty="0"/>
              <a:t>next</a:t>
            </a:r>
            <a:r>
              <a:rPr lang="zh-CN" altLang="zh-CN" sz="2000" dirty="0"/>
              <a:t>函数值与</a:t>
            </a:r>
            <a:r>
              <a:rPr lang="en-US" altLang="zh-CN" sz="2000" dirty="0" err="1"/>
              <a:t>nextval</a:t>
            </a:r>
            <a:r>
              <a:rPr lang="zh-CN" altLang="zh-CN" sz="2000" dirty="0"/>
              <a:t>函数值，并比较</a:t>
            </a:r>
            <a:r>
              <a:rPr lang="en-US" altLang="zh-CN" sz="2000" dirty="0"/>
              <a:t>Brute-Force</a:t>
            </a:r>
            <a:r>
              <a:rPr lang="zh-CN" altLang="zh-CN" sz="2000" dirty="0"/>
              <a:t>算法与</a:t>
            </a:r>
            <a:r>
              <a:rPr lang="en-US" altLang="zh-CN" sz="2000" dirty="0"/>
              <a:t>KMP</a:t>
            </a:r>
            <a:r>
              <a:rPr lang="zh-CN" altLang="zh-CN" sz="2000" dirty="0"/>
              <a:t>算法的比较次数。</a:t>
            </a:r>
            <a:endParaRPr lang="zh-CN" altLang="en-US" sz="2000" dirty="0"/>
          </a:p>
          <a:p>
            <a:endParaRPr lang="en-US" sz="2000" dirty="0"/>
          </a:p>
        </p:txBody>
      </p:sp>
      <p:pic>
        <p:nvPicPr>
          <p:cNvPr id="4" name="Picture 4">
            <a:extLst>
              <a:ext uri="{FF2B5EF4-FFF2-40B4-BE49-F238E27FC236}">
                <a16:creationId xmlns:a16="http://schemas.microsoft.com/office/drawing/2014/main" id="{E80A03C6-E20E-7940-8261-7541ABD7E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2087392"/>
            <a:ext cx="5832648" cy="4749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71480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92F7-3DA3-E04D-96CA-F895EAB86F13}"/>
              </a:ext>
            </a:extLst>
          </p:cNvPr>
          <p:cNvSpPr>
            <a:spLocks noGrp="1"/>
          </p:cNvSpPr>
          <p:nvPr>
            <p:ph type="title"/>
          </p:nvPr>
        </p:nvSpPr>
        <p:spPr/>
        <p:txBody>
          <a:bodyPr/>
          <a:lstStyle/>
          <a:p>
            <a:r>
              <a:rPr lang="zh-TW" altLang="en-US" dirty="0"/>
              <a:t>串小结</a:t>
            </a:r>
            <a:endParaRPr lang="en-US" dirty="0"/>
          </a:p>
        </p:txBody>
      </p:sp>
      <p:sp>
        <p:nvSpPr>
          <p:cNvPr id="3" name="Content Placeholder 2">
            <a:extLst>
              <a:ext uri="{FF2B5EF4-FFF2-40B4-BE49-F238E27FC236}">
                <a16:creationId xmlns:a16="http://schemas.microsoft.com/office/drawing/2014/main" id="{BD5A0E7A-1FDF-A042-B289-96C1D40E7CC7}"/>
              </a:ext>
            </a:extLst>
          </p:cNvPr>
          <p:cNvSpPr>
            <a:spLocks noGrp="1"/>
          </p:cNvSpPr>
          <p:nvPr>
            <p:ph idx="1"/>
          </p:nvPr>
        </p:nvSpPr>
        <p:spPr/>
        <p:txBody>
          <a:bodyPr/>
          <a:lstStyle/>
          <a:p>
            <a:pPr indent="579438" eaLnBrk="1" hangingPunct="1">
              <a:lnSpc>
                <a:spcPct val="140000"/>
              </a:lnSpc>
            </a:pPr>
            <a:r>
              <a:rPr lang="en-US" altLang="zh-CN" dirty="0"/>
              <a:t> </a:t>
            </a:r>
            <a:r>
              <a:rPr lang="zh-CN" altLang="en-US" dirty="0"/>
              <a:t>串是由零个或多个字符组成的有限序列。其中，含零个字符的串称为空串。串中的字符可以是字母、数字或其它字符。串中任意个连续的字符组成的子序列称为串的子串，相应地，包含子串的串称为主串。</a:t>
            </a:r>
          </a:p>
          <a:p>
            <a:pPr indent="12700" eaLnBrk="1" hangingPunct="1">
              <a:lnSpc>
                <a:spcPct val="140000"/>
              </a:lnSpc>
            </a:pPr>
            <a:r>
              <a:rPr lang="zh-CN" altLang="en-US" dirty="0"/>
              <a:t>         两个串相等当且仅当两个串中对应位置的字符相等并且长度相等。</a:t>
            </a:r>
          </a:p>
          <a:p>
            <a:pPr indent="12700" eaLnBrk="1" hangingPunct="1">
              <a:lnSpc>
                <a:spcPct val="140000"/>
              </a:lnSpc>
            </a:pPr>
            <a:r>
              <a:rPr lang="zh-CN" altLang="en-US" dirty="0"/>
              <a:t>        串也有两种存储结构：顺序存储结构和链式存储结构。</a:t>
            </a:r>
          </a:p>
          <a:p>
            <a:pPr indent="12700" eaLnBrk="1" hangingPunct="1">
              <a:lnSpc>
                <a:spcPct val="140000"/>
              </a:lnSpc>
            </a:pPr>
            <a:r>
              <a:rPr lang="zh-CN" altLang="en-US" dirty="0"/>
              <a:t>        串的链式存储结构也称为块链的存储结构，它是采用一个</a:t>
            </a:r>
            <a:r>
              <a:rPr lang="zh-CN" altLang="en-US" dirty="0">
                <a:latin typeface="Times New Roman" panose="02020603050405020304" pitchFamily="18" charset="0"/>
              </a:rPr>
              <a:t>“</a:t>
            </a:r>
            <a:r>
              <a:rPr lang="zh-CN" altLang="en-US" dirty="0"/>
              <a:t>块</a:t>
            </a:r>
            <a:r>
              <a:rPr lang="zh-CN" altLang="en-US" dirty="0">
                <a:latin typeface="Times New Roman" panose="02020603050405020304" pitchFamily="18" charset="0"/>
              </a:rPr>
              <a:t>”</a:t>
            </a:r>
            <a:r>
              <a:rPr lang="zh-CN" altLang="en-US" dirty="0"/>
              <a:t>作为结点的数据域，存储串中的若干个字符。</a:t>
            </a:r>
          </a:p>
          <a:p>
            <a:pPr indent="12700" eaLnBrk="1" hangingPunct="1">
              <a:lnSpc>
                <a:spcPct val="140000"/>
              </a:lnSpc>
            </a:pPr>
            <a:r>
              <a:rPr lang="zh-CN" altLang="en-US" dirty="0"/>
              <a:t>        串的模式匹配有两种方法：朴素模式匹配（即</a:t>
            </a:r>
            <a:r>
              <a:rPr lang="en-US" altLang="zh-CN" dirty="0"/>
              <a:t>Brute-Force</a:t>
            </a:r>
            <a:r>
              <a:rPr lang="zh-CN" altLang="en-US" dirty="0"/>
              <a:t>算法）与串的改进算法（即</a:t>
            </a:r>
            <a:r>
              <a:rPr lang="en-US" altLang="zh-CN" dirty="0"/>
              <a:t>KMP</a:t>
            </a:r>
            <a:r>
              <a:rPr lang="zh-CN" altLang="en-US" dirty="0"/>
              <a:t>算法）。</a:t>
            </a:r>
            <a:endParaRPr lang="en-US" dirty="0"/>
          </a:p>
        </p:txBody>
      </p:sp>
    </p:spTree>
    <p:extLst>
      <p:ext uri="{BB962C8B-B14F-4D97-AF65-F5344CB8AC3E}">
        <p14:creationId xmlns:p14="http://schemas.microsoft.com/office/powerpoint/2010/main" val="39680540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图片 9">
            <a:extLst>
              <a:ext uri="{FF2B5EF4-FFF2-40B4-BE49-F238E27FC236}">
                <a16:creationId xmlns:a16="http://schemas.microsoft.com/office/drawing/2014/main" id="{18E2E352-59A5-CE4E-9811-09CBF4E5D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2" name="矩形: 圆角 16">
            <a:extLst>
              <a:ext uri="{FF2B5EF4-FFF2-40B4-BE49-F238E27FC236}">
                <a16:creationId xmlns:a16="http://schemas.microsoft.com/office/drawing/2014/main" id="{7DA62D47-B55D-914C-9012-F34BCBBEC37A}"/>
              </a:ext>
            </a:extLst>
          </p:cNvPr>
          <p:cNvSpPr>
            <a:spLocks noChangeArrowheads="1"/>
          </p:cNvSpPr>
          <p:nvPr/>
        </p:nvSpPr>
        <p:spPr bwMode="auto">
          <a:xfrm>
            <a:off x="2576513" y="4376738"/>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56323" name="矩形: 圆角 15">
            <a:extLst>
              <a:ext uri="{FF2B5EF4-FFF2-40B4-BE49-F238E27FC236}">
                <a16:creationId xmlns:a16="http://schemas.microsoft.com/office/drawing/2014/main" id="{F8F47046-9975-764A-8C35-F31DE24E6FB6}"/>
              </a:ext>
            </a:extLst>
          </p:cNvPr>
          <p:cNvSpPr>
            <a:spLocks noChangeArrowheads="1"/>
          </p:cNvSpPr>
          <p:nvPr/>
        </p:nvSpPr>
        <p:spPr bwMode="auto">
          <a:xfrm>
            <a:off x="1631950" y="4376738"/>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737072B6-484C-4946-B499-1184E823EF82}"/>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721AC8B3-4184-46B8-A97F-1B00A50D57E5}"/>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56326" name="文本框 12">
            <a:extLst>
              <a:ext uri="{FF2B5EF4-FFF2-40B4-BE49-F238E27FC236}">
                <a16:creationId xmlns:a16="http://schemas.microsoft.com/office/drawing/2014/main" id="{3793D781-4F3D-A04C-89D1-D3981F8C4370}"/>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9B19E7DD-483D-4ACF-946F-545CEB938EB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4.4</a:t>
            </a:r>
            <a:endParaRPr lang="zh-CN" altLang="en-US" b="0" dirty="0">
              <a:solidFill>
                <a:schemeClr val="bg1"/>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56328" name="文本框 14">
            <a:extLst>
              <a:ext uri="{FF2B5EF4-FFF2-40B4-BE49-F238E27FC236}">
                <a16:creationId xmlns:a16="http://schemas.microsoft.com/office/drawing/2014/main" id="{F94FC2BE-1F73-204F-AC28-3118369CD3C8}"/>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案例引入</a:t>
            </a:r>
            <a:endParaRPr lang="en-US" altLang="zh-CN" b="0">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BC54133C-149E-4975-8461-D1E960A3DAB8}"/>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6" name="Rectangle 6">
            <a:extLst>
              <a:ext uri="{FF2B5EF4-FFF2-40B4-BE49-F238E27FC236}">
                <a16:creationId xmlns:a16="http://schemas.microsoft.com/office/drawing/2014/main" id="{0C2A0013-46FF-134F-B979-F15FC248FE23}"/>
              </a:ext>
            </a:extLst>
          </p:cNvPr>
          <p:cNvSpPr>
            <a:spLocks noChangeArrowheads="1"/>
          </p:cNvSpPr>
          <p:nvPr/>
        </p:nvSpPr>
        <p:spPr bwMode="auto">
          <a:xfrm>
            <a:off x="484188" y="1433513"/>
            <a:ext cx="7777162"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3000" b="0">
                <a:ea typeface="楷体_GB2312" pitchFamily="49" charset="-122"/>
                <a:sym typeface="+mn-lt"/>
              </a:rPr>
              <a:t>本节所讨论的数组与高级语言中的数组区别：</a:t>
            </a:r>
          </a:p>
        </p:txBody>
      </p:sp>
      <p:sp>
        <p:nvSpPr>
          <p:cNvPr id="57346" name="Rectangle 7">
            <a:extLst>
              <a:ext uri="{FF2B5EF4-FFF2-40B4-BE49-F238E27FC236}">
                <a16:creationId xmlns:a16="http://schemas.microsoft.com/office/drawing/2014/main" id="{DA022643-1A09-FF48-AE79-B23C9F88E2AD}"/>
              </a:ext>
            </a:extLst>
          </p:cNvPr>
          <p:cNvSpPr>
            <a:spLocks noChangeArrowheads="1"/>
          </p:cNvSpPr>
          <p:nvPr/>
        </p:nvSpPr>
        <p:spPr bwMode="auto">
          <a:xfrm>
            <a:off x="468313" y="152400"/>
            <a:ext cx="615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    数组</a:t>
            </a:r>
          </a:p>
        </p:txBody>
      </p:sp>
      <p:sp>
        <p:nvSpPr>
          <p:cNvPr id="7" name="Rectangle 6">
            <a:extLst>
              <a:ext uri="{FF2B5EF4-FFF2-40B4-BE49-F238E27FC236}">
                <a16:creationId xmlns:a16="http://schemas.microsoft.com/office/drawing/2014/main" id="{338BF285-CFDD-7F49-9574-2EBEB19C0E0E}"/>
              </a:ext>
            </a:extLst>
          </p:cNvPr>
          <p:cNvSpPr>
            <a:spLocks noChangeArrowheads="1"/>
          </p:cNvSpPr>
          <p:nvPr/>
        </p:nvSpPr>
        <p:spPr bwMode="auto">
          <a:xfrm>
            <a:off x="574675" y="2574925"/>
            <a:ext cx="4122738"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spcBef>
                <a:spcPts val="1000"/>
              </a:spcBef>
              <a:buClr>
                <a:srgbClr val="FF0000"/>
              </a:buClr>
            </a:pPr>
            <a:r>
              <a:rPr lang="zh-CN" altLang="en-US" sz="2600" b="0">
                <a:ea typeface="楷体_GB2312" pitchFamily="49" charset="-122"/>
                <a:sym typeface="+mn-lt"/>
              </a:rPr>
              <a:t>高级语言中的数组是</a:t>
            </a:r>
            <a:r>
              <a:rPr lang="zh-CN" altLang="en-US" sz="2600" b="0">
                <a:solidFill>
                  <a:srgbClr val="FF0000"/>
                </a:solidFill>
                <a:ea typeface="楷体_GB2312" pitchFamily="49" charset="-122"/>
                <a:sym typeface="+mn-lt"/>
              </a:rPr>
              <a:t>顺序结构</a:t>
            </a:r>
            <a:r>
              <a:rPr lang="zh-CN" altLang="en-US" sz="2600" b="0">
                <a:ea typeface="楷体_GB2312" pitchFamily="49" charset="-122"/>
                <a:sym typeface="+mn-lt"/>
              </a:rPr>
              <a:t>；</a:t>
            </a:r>
            <a:endParaRPr lang="en-US" altLang="zh-CN" sz="2600" b="0">
              <a:ea typeface="楷体_GB2312" pitchFamily="49" charset="-122"/>
              <a:sym typeface="+mn-lt"/>
            </a:endParaRPr>
          </a:p>
          <a:p>
            <a:pPr eaLnBrk="1" hangingPunct="1">
              <a:lnSpc>
                <a:spcPct val="125000"/>
              </a:lnSpc>
              <a:spcBef>
                <a:spcPts val="1000"/>
              </a:spcBef>
              <a:buClr>
                <a:srgbClr val="FF0000"/>
              </a:buClr>
            </a:pPr>
            <a:endParaRPr lang="zh-CN" altLang="en-US" sz="2600" b="0">
              <a:ea typeface="楷体_GB2312" pitchFamily="49" charset="-122"/>
              <a:sym typeface="+mn-lt"/>
            </a:endParaRPr>
          </a:p>
          <a:p>
            <a:pPr eaLnBrk="1" hangingPunct="1">
              <a:lnSpc>
                <a:spcPct val="125000"/>
              </a:lnSpc>
              <a:spcBef>
                <a:spcPts val="1000"/>
              </a:spcBef>
              <a:buClr>
                <a:srgbClr val="FF0000"/>
              </a:buClr>
            </a:pPr>
            <a:r>
              <a:rPr lang="zh-CN" altLang="en-US" sz="2600" b="0">
                <a:ea typeface="楷体_GB2312" pitchFamily="49" charset="-122"/>
                <a:sym typeface="+mn-lt"/>
              </a:rPr>
              <a:t>而本章的数组既可以是</a:t>
            </a:r>
            <a:r>
              <a:rPr lang="zh-CN" altLang="en-US" sz="2600" b="0">
                <a:solidFill>
                  <a:srgbClr val="FF0000"/>
                </a:solidFill>
                <a:ea typeface="楷体_GB2312" pitchFamily="49" charset="-122"/>
                <a:sym typeface="+mn-lt"/>
              </a:rPr>
              <a:t>顺序</a:t>
            </a:r>
            <a:r>
              <a:rPr lang="zh-CN" altLang="en-US" sz="2600" b="0">
                <a:ea typeface="楷体_GB2312" pitchFamily="49" charset="-122"/>
                <a:sym typeface="+mn-lt"/>
              </a:rPr>
              <a:t>的，也可以是</a:t>
            </a:r>
            <a:r>
              <a:rPr lang="zh-CN" altLang="en-US" sz="2600" b="0">
                <a:solidFill>
                  <a:srgbClr val="FF0000"/>
                </a:solidFill>
                <a:ea typeface="楷体_GB2312" pitchFamily="49" charset="-122"/>
                <a:sym typeface="+mn-lt"/>
              </a:rPr>
              <a:t>链式</a:t>
            </a:r>
            <a:r>
              <a:rPr lang="zh-CN" altLang="en-US" sz="2600" b="0">
                <a:ea typeface="楷体_GB2312" pitchFamily="49" charset="-122"/>
                <a:sym typeface="+mn-lt"/>
              </a:rPr>
              <a:t>结构，用户可根据需要选择。</a:t>
            </a:r>
          </a:p>
        </p:txBody>
      </p:sp>
      <p:grpSp>
        <p:nvGrpSpPr>
          <p:cNvPr id="57348" name="组合 1">
            <a:extLst>
              <a:ext uri="{FF2B5EF4-FFF2-40B4-BE49-F238E27FC236}">
                <a16:creationId xmlns:a16="http://schemas.microsoft.com/office/drawing/2014/main" id="{11E07776-8EE7-334D-A2D3-1948E8D5AC3F}"/>
              </a:ext>
            </a:extLst>
          </p:cNvPr>
          <p:cNvGrpSpPr>
            <a:grpSpLocks/>
          </p:cNvGrpSpPr>
          <p:nvPr/>
        </p:nvGrpSpPr>
        <p:grpSpPr bwMode="auto">
          <a:xfrm>
            <a:off x="4852988" y="2519363"/>
            <a:ext cx="3890962" cy="3675062"/>
            <a:chOff x="4267041" y="2193925"/>
            <a:chExt cx="4572793" cy="4318001"/>
          </a:xfrm>
        </p:grpSpPr>
        <p:sp>
          <p:nvSpPr>
            <p:cNvPr id="8" name="Freeform 5">
              <a:extLst>
                <a:ext uri="{FF2B5EF4-FFF2-40B4-BE49-F238E27FC236}">
                  <a16:creationId xmlns:a16="http://schemas.microsoft.com/office/drawing/2014/main" id="{3E4F7809-58B4-48B4-8D67-6B074B1BDABE}"/>
                </a:ext>
              </a:extLst>
            </p:cNvPr>
            <p:cNvSpPr>
              <a:spLocks/>
            </p:cNvSpPr>
            <p:nvPr/>
          </p:nvSpPr>
          <p:spPr bwMode="auto">
            <a:xfrm>
              <a:off x="4267041" y="2193925"/>
              <a:ext cx="2087701" cy="4318001"/>
            </a:xfrm>
            <a:custGeom>
              <a:avLst/>
              <a:gdLst>
                <a:gd name="T0" fmla="*/ 113 w 131"/>
                <a:gd name="T1" fmla="*/ 246 h 270"/>
                <a:gd name="T2" fmla="*/ 105 w 131"/>
                <a:gd name="T3" fmla="*/ 246 h 270"/>
                <a:gd name="T4" fmla="*/ 105 w 131"/>
                <a:gd name="T5" fmla="*/ 246 h 270"/>
                <a:gd name="T6" fmla="*/ 105 w 131"/>
                <a:gd name="T7" fmla="*/ 17 h 270"/>
                <a:gd name="T8" fmla="*/ 87 w 131"/>
                <a:gd name="T9" fmla="*/ 0 h 270"/>
                <a:gd name="T10" fmla="*/ 43 w 131"/>
                <a:gd name="T11" fmla="*/ 0 h 270"/>
                <a:gd name="T12" fmla="*/ 26 w 131"/>
                <a:gd name="T13" fmla="*/ 17 h 270"/>
                <a:gd name="T14" fmla="*/ 26 w 131"/>
                <a:gd name="T15" fmla="*/ 246 h 270"/>
                <a:gd name="T16" fmla="*/ 26 w 131"/>
                <a:gd name="T17" fmla="*/ 246 h 270"/>
                <a:gd name="T18" fmla="*/ 17 w 131"/>
                <a:gd name="T19" fmla="*/ 246 h 270"/>
                <a:gd name="T20" fmla="*/ 0 w 131"/>
                <a:gd name="T21" fmla="*/ 264 h 270"/>
                <a:gd name="T22" fmla="*/ 0 w 131"/>
                <a:gd name="T23" fmla="*/ 270 h 270"/>
                <a:gd name="T24" fmla="*/ 131 w 131"/>
                <a:gd name="T25" fmla="*/ 270 h 270"/>
                <a:gd name="T26" fmla="*/ 131 w 131"/>
                <a:gd name="T27" fmla="*/ 264 h 270"/>
                <a:gd name="T28" fmla="*/ 113 w 131"/>
                <a:gd name="T29" fmla="*/ 24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1" h="270">
                  <a:moveTo>
                    <a:pt x="113" y="246"/>
                  </a:moveTo>
                  <a:cubicBezTo>
                    <a:pt x="105" y="246"/>
                    <a:pt x="105" y="246"/>
                    <a:pt x="105" y="246"/>
                  </a:cubicBezTo>
                  <a:cubicBezTo>
                    <a:pt x="105" y="246"/>
                    <a:pt x="105" y="246"/>
                    <a:pt x="105" y="246"/>
                  </a:cubicBezTo>
                  <a:cubicBezTo>
                    <a:pt x="105" y="17"/>
                    <a:pt x="105" y="17"/>
                    <a:pt x="105" y="17"/>
                  </a:cubicBezTo>
                  <a:cubicBezTo>
                    <a:pt x="105" y="8"/>
                    <a:pt x="97" y="0"/>
                    <a:pt x="87" y="0"/>
                  </a:cubicBezTo>
                  <a:cubicBezTo>
                    <a:pt x="43" y="0"/>
                    <a:pt x="43" y="0"/>
                    <a:pt x="43" y="0"/>
                  </a:cubicBezTo>
                  <a:cubicBezTo>
                    <a:pt x="34" y="0"/>
                    <a:pt x="26" y="8"/>
                    <a:pt x="26" y="17"/>
                  </a:cubicBezTo>
                  <a:cubicBezTo>
                    <a:pt x="26" y="246"/>
                    <a:pt x="26" y="246"/>
                    <a:pt x="26" y="246"/>
                  </a:cubicBezTo>
                  <a:cubicBezTo>
                    <a:pt x="26" y="246"/>
                    <a:pt x="26" y="246"/>
                    <a:pt x="26" y="246"/>
                  </a:cubicBezTo>
                  <a:cubicBezTo>
                    <a:pt x="17" y="246"/>
                    <a:pt x="17" y="246"/>
                    <a:pt x="17" y="246"/>
                  </a:cubicBezTo>
                  <a:cubicBezTo>
                    <a:pt x="8" y="246"/>
                    <a:pt x="0" y="254"/>
                    <a:pt x="0" y="264"/>
                  </a:cubicBezTo>
                  <a:cubicBezTo>
                    <a:pt x="0" y="270"/>
                    <a:pt x="0" y="270"/>
                    <a:pt x="0" y="270"/>
                  </a:cubicBezTo>
                  <a:cubicBezTo>
                    <a:pt x="131" y="270"/>
                    <a:pt x="131" y="270"/>
                    <a:pt x="131" y="270"/>
                  </a:cubicBezTo>
                  <a:cubicBezTo>
                    <a:pt x="131" y="264"/>
                    <a:pt x="131" y="264"/>
                    <a:pt x="131" y="264"/>
                  </a:cubicBezTo>
                  <a:cubicBezTo>
                    <a:pt x="131" y="254"/>
                    <a:pt x="123" y="246"/>
                    <a:pt x="113" y="246"/>
                  </a:cubicBezTo>
                  <a:close/>
                </a:path>
              </a:pathLst>
            </a:custGeom>
            <a:solidFill>
              <a:srgbClr val="6C4C8F"/>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9" name="Freeform 7">
              <a:extLst>
                <a:ext uri="{FF2B5EF4-FFF2-40B4-BE49-F238E27FC236}">
                  <a16:creationId xmlns:a16="http://schemas.microsoft.com/office/drawing/2014/main" id="{333D2DFD-6397-4B69-91AA-ABFE8A90FC17}"/>
                </a:ext>
              </a:extLst>
            </p:cNvPr>
            <p:cNvSpPr>
              <a:spLocks/>
            </p:cNvSpPr>
            <p:nvPr/>
          </p:nvSpPr>
          <p:spPr bwMode="auto">
            <a:xfrm>
              <a:off x="5446154" y="2466248"/>
              <a:ext cx="14925" cy="1492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0" name="Freeform 9">
              <a:extLst>
                <a:ext uri="{FF2B5EF4-FFF2-40B4-BE49-F238E27FC236}">
                  <a16:creationId xmlns:a16="http://schemas.microsoft.com/office/drawing/2014/main" id="{7FB3597D-5A00-44A3-A9D3-0642AC25D996}"/>
                </a:ext>
              </a:extLst>
            </p:cNvPr>
            <p:cNvSpPr>
              <a:spLocks/>
            </p:cNvSpPr>
            <p:nvPr/>
          </p:nvSpPr>
          <p:spPr bwMode="auto">
            <a:xfrm>
              <a:off x="6752133" y="3040738"/>
              <a:ext cx="2087701" cy="3471188"/>
            </a:xfrm>
            <a:custGeom>
              <a:avLst/>
              <a:gdLst>
                <a:gd name="T0" fmla="*/ 113 w 131"/>
                <a:gd name="T1" fmla="*/ 193 h 217"/>
                <a:gd name="T2" fmla="*/ 105 w 131"/>
                <a:gd name="T3" fmla="*/ 193 h 217"/>
                <a:gd name="T4" fmla="*/ 105 w 131"/>
                <a:gd name="T5" fmla="*/ 17 h 217"/>
                <a:gd name="T6" fmla="*/ 88 w 131"/>
                <a:gd name="T7" fmla="*/ 0 h 217"/>
                <a:gd name="T8" fmla="*/ 44 w 131"/>
                <a:gd name="T9" fmla="*/ 0 h 217"/>
                <a:gd name="T10" fmla="*/ 26 w 131"/>
                <a:gd name="T11" fmla="*/ 17 h 217"/>
                <a:gd name="T12" fmla="*/ 26 w 131"/>
                <a:gd name="T13" fmla="*/ 193 h 217"/>
                <a:gd name="T14" fmla="*/ 17 w 131"/>
                <a:gd name="T15" fmla="*/ 193 h 217"/>
                <a:gd name="T16" fmla="*/ 0 w 131"/>
                <a:gd name="T17" fmla="*/ 211 h 217"/>
                <a:gd name="T18" fmla="*/ 0 w 131"/>
                <a:gd name="T19" fmla="*/ 217 h 217"/>
                <a:gd name="T20" fmla="*/ 131 w 131"/>
                <a:gd name="T21" fmla="*/ 217 h 217"/>
                <a:gd name="T22" fmla="*/ 131 w 131"/>
                <a:gd name="T23" fmla="*/ 211 h 217"/>
                <a:gd name="T24" fmla="*/ 113 w 131"/>
                <a:gd name="T25" fmla="*/ 19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1" h="217">
                  <a:moveTo>
                    <a:pt x="113" y="193"/>
                  </a:moveTo>
                  <a:cubicBezTo>
                    <a:pt x="105" y="193"/>
                    <a:pt x="105" y="193"/>
                    <a:pt x="105" y="193"/>
                  </a:cubicBezTo>
                  <a:cubicBezTo>
                    <a:pt x="105" y="17"/>
                    <a:pt x="105" y="17"/>
                    <a:pt x="105" y="17"/>
                  </a:cubicBezTo>
                  <a:cubicBezTo>
                    <a:pt x="105" y="8"/>
                    <a:pt x="98" y="0"/>
                    <a:pt x="88" y="0"/>
                  </a:cubicBezTo>
                  <a:cubicBezTo>
                    <a:pt x="44" y="0"/>
                    <a:pt x="44" y="0"/>
                    <a:pt x="44" y="0"/>
                  </a:cubicBezTo>
                  <a:cubicBezTo>
                    <a:pt x="34" y="0"/>
                    <a:pt x="26" y="8"/>
                    <a:pt x="26" y="17"/>
                  </a:cubicBezTo>
                  <a:cubicBezTo>
                    <a:pt x="26" y="193"/>
                    <a:pt x="26" y="193"/>
                    <a:pt x="26" y="193"/>
                  </a:cubicBezTo>
                  <a:cubicBezTo>
                    <a:pt x="17" y="193"/>
                    <a:pt x="17" y="193"/>
                    <a:pt x="17" y="193"/>
                  </a:cubicBezTo>
                  <a:cubicBezTo>
                    <a:pt x="8" y="193"/>
                    <a:pt x="0" y="201"/>
                    <a:pt x="0" y="211"/>
                  </a:cubicBezTo>
                  <a:cubicBezTo>
                    <a:pt x="0" y="217"/>
                    <a:pt x="0" y="217"/>
                    <a:pt x="0" y="217"/>
                  </a:cubicBezTo>
                  <a:cubicBezTo>
                    <a:pt x="131" y="217"/>
                    <a:pt x="131" y="217"/>
                    <a:pt x="131" y="217"/>
                  </a:cubicBezTo>
                  <a:cubicBezTo>
                    <a:pt x="131" y="211"/>
                    <a:pt x="131" y="211"/>
                    <a:pt x="131" y="211"/>
                  </a:cubicBezTo>
                  <a:cubicBezTo>
                    <a:pt x="131" y="201"/>
                    <a:pt x="123" y="193"/>
                    <a:pt x="113" y="193"/>
                  </a:cubicBez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1" name="Oval 10">
              <a:extLst>
                <a:ext uri="{FF2B5EF4-FFF2-40B4-BE49-F238E27FC236}">
                  <a16:creationId xmlns:a16="http://schemas.microsoft.com/office/drawing/2014/main" id="{D4A8DCC6-9CE0-4CF4-B8F8-7646279FB63A}"/>
                </a:ext>
              </a:extLst>
            </p:cNvPr>
            <p:cNvSpPr>
              <a:spLocks noChangeArrowheads="1"/>
            </p:cNvSpPr>
            <p:nvPr/>
          </p:nvSpPr>
          <p:spPr bwMode="auto">
            <a:xfrm>
              <a:off x="7709229" y="3152652"/>
              <a:ext cx="190300" cy="1921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2" name="Freeform 11">
              <a:extLst>
                <a:ext uri="{FF2B5EF4-FFF2-40B4-BE49-F238E27FC236}">
                  <a16:creationId xmlns:a16="http://schemas.microsoft.com/office/drawing/2014/main" id="{F83D8D4F-44BC-4074-B173-AC091867EB5A}"/>
                </a:ext>
              </a:extLst>
            </p:cNvPr>
            <p:cNvSpPr>
              <a:spLocks/>
            </p:cNvSpPr>
            <p:nvPr/>
          </p:nvSpPr>
          <p:spPr bwMode="auto">
            <a:xfrm>
              <a:off x="7948037" y="3361557"/>
              <a:ext cx="1679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13" name="Freeform 12">
              <a:extLst>
                <a:ext uri="{FF2B5EF4-FFF2-40B4-BE49-F238E27FC236}">
                  <a16:creationId xmlns:a16="http://schemas.microsoft.com/office/drawing/2014/main" id="{0642998E-5E8D-410B-82DA-5C9F1EE31684}"/>
                </a:ext>
              </a:extLst>
            </p:cNvPr>
            <p:cNvSpPr>
              <a:spLocks/>
            </p:cNvSpPr>
            <p:nvPr/>
          </p:nvSpPr>
          <p:spPr bwMode="auto">
            <a:xfrm>
              <a:off x="7550646" y="3361557"/>
              <a:ext cx="492541" cy="927017"/>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0" name="Freeform 19">
              <a:extLst>
                <a:ext uri="{FF2B5EF4-FFF2-40B4-BE49-F238E27FC236}">
                  <a16:creationId xmlns:a16="http://schemas.microsoft.com/office/drawing/2014/main" id="{0A5CC791-2AA2-4F41-B96A-0C1AED324F7E}"/>
                </a:ext>
              </a:extLst>
            </p:cNvPr>
            <p:cNvSpPr>
              <a:spLocks/>
            </p:cNvSpPr>
            <p:nvPr/>
          </p:nvSpPr>
          <p:spPr bwMode="auto">
            <a:xfrm>
              <a:off x="6003993" y="4641103"/>
              <a:ext cx="748140" cy="559568"/>
            </a:xfrm>
            <a:custGeom>
              <a:avLst/>
              <a:gdLst>
                <a:gd name="T0" fmla="*/ 17 w 47"/>
                <a:gd name="T1" fmla="*/ 9 h 35"/>
                <a:gd name="T2" fmla="*/ 17 w 47"/>
                <a:gd name="T3" fmla="*/ 0 h 35"/>
                <a:gd name="T4" fmla="*/ 0 w 47"/>
                <a:gd name="T5" fmla="*/ 18 h 35"/>
                <a:gd name="T6" fmla="*/ 17 w 47"/>
                <a:gd name="T7" fmla="*/ 35 h 35"/>
                <a:gd name="T8" fmla="*/ 17 w 47"/>
                <a:gd name="T9" fmla="*/ 27 h 35"/>
                <a:gd name="T10" fmla="*/ 38 w 47"/>
                <a:gd name="T11" fmla="*/ 27 h 35"/>
                <a:gd name="T12" fmla="*/ 38 w 47"/>
                <a:gd name="T13" fmla="*/ 27 h 35"/>
                <a:gd name="T14" fmla="*/ 47 w 47"/>
                <a:gd name="T15" fmla="*/ 18 h 35"/>
                <a:gd name="T16" fmla="*/ 38 w 47"/>
                <a:gd name="T17" fmla="*/ 9 h 35"/>
                <a:gd name="T18" fmla="*/ 38 w 47"/>
                <a:gd name="T19" fmla="*/ 9 h 35"/>
                <a:gd name="T20" fmla="*/ 38 w 47"/>
                <a:gd name="T21" fmla="*/ 9 h 35"/>
                <a:gd name="T22" fmla="*/ 17 w 47"/>
                <a:gd name="T23" fmla="*/ 9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7" h="35">
                  <a:moveTo>
                    <a:pt x="17" y="9"/>
                  </a:moveTo>
                  <a:cubicBezTo>
                    <a:pt x="17" y="0"/>
                    <a:pt x="17" y="0"/>
                    <a:pt x="17" y="0"/>
                  </a:cubicBezTo>
                  <a:cubicBezTo>
                    <a:pt x="0" y="18"/>
                    <a:pt x="0" y="18"/>
                    <a:pt x="0" y="18"/>
                  </a:cubicBezTo>
                  <a:cubicBezTo>
                    <a:pt x="17" y="35"/>
                    <a:pt x="17" y="35"/>
                    <a:pt x="17" y="35"/>
                  </a:cubicBezTo>
                  <a:cubicBezTo>
                    <a:pt x="17" y="27"/>
                    <a:pt x="17" y="27"/>
                    <a:pt x="17" y="27"/>
                  </a:cubicBezTo>
                  <a:cubicBezTo>
                    <a:pt x="38" y="27"/>
                    <a:pt x="38" y="27"/>
                    <a:pt x="38" y="27"/>
                  </a:cubicBezTo>
                  <a:cubicBezTo>
                    <a:pt x="38" y="27"/>
                    <a:pt x="38" y="27"/>
                    <a:pt x="38" y="27"/>
                  </a:cubicBezTo>
                  <a:cubicBezTo>
                    <a:pt x="43" y="27"/>
                    <a:pt x="47" y="23"/>
                    <a:pt x="47" y="18"/>
                  </a:cubicBezTo>
                  <a:cubicBezTo>
                    <a:pt x="47" y="13"/>
                    <a:pt x="43" y="9"/>
                    <a:pt x="38" y="9"/>
                  </a:cubicBezTo>
                  <a:cubicBezTo>
                    <a:pt x="38" y="9"/>
                    <a:pt x="38" y="9"/>
                    <a:pt x="38" y="9"/>
                  </a:cubicBezTo>
                  <a:cubicBezTo>
                    <a:pt x="38" y="9"/>
                    <a:pt x="38" y="9"/>
                    <a:pt x="38" y="9"/>
                  </a:cubicBezTo>
                  <a:lnTo>
                    <a:pt x="17" y="9"/>
                  </a:lnTo>
                  <a:close/>
                </a:path>
              </a:pathLst>
            </a:custGeom>
            <a:solidFill>
              <a:srgbClr val="EBAC07"/>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1" name="Freeform 20">
              <a:extLst>
                <a:ext uri="{FF2B5EF4-FFF2-40B4-BE49-F238E27FC236}">
                  <a16:creationId xmlns:a16="http://schemas.microsoft.com/office/drawing/2014/main" id="{1F58F597-6505-4D1F-A8D4-C94FDE78B408}"/>
                </a:ext>
              </a:extLst>
            </p:cNvPr>
            <p:cNvSpPr>
              <a:spLocks/>
            </p:cNvSpPr>
            <p:nvPr/>
          </p:nvSpPr>
          <p:spPr bwMode="auto">
            <a:xfrm>
              <a:off x="6386459" y="4480694"/>
              <a:ext cx="750005" cy="559568"/>
            </a:xfrm>
            <a:custGeom>
              <a:avLst/>
              <a:gdLst>
                <a:gd name="T0" fmla="*/ 15 w 47"/>
                <a:gd name="T1" fmla="*/ 15 h 35"/>
                <a:gd name="T2" fmla="*/ 0 w 47"/>
                <a:gd name="T3" fmla="*/ 15 h 35"/>
                <a:gd name="T4" fmla="*/ 9 w 47"/>
                <a:gd name="T5" fmla="*/ 9 h 35"/>
                <a:gd name="T6" fmla="*/ 30 w 47"/>
                <a:gd name="T7" fmla="*/ 9 h 35"/>
                <a:gd name="T8" fmla="*/ 30 w 47"/>
                <a:gd name="T9" fmla="*/ 0 h 35"/>
                <a:gd name="T10" fmla="*/ 47 w 47"/>
                <a:gd name="T11" fmla="*/ 18 h 35"/>
                <a:gd name="T12" fmla="*/ 30 w 47"/>
                <a:gd name="T13" fmla="*/ 35 h 35"/>
                <a:gd name="T14" fmla="*/ 30 w 47"/>
                <a:gd name="T15" fmla="*/ 26 h 35"/>
                <a:gd name="T16" fmla="*/ 27 w 47"/>
                <a:gd name="T17" fmla="*/ 26 h 35"/>
                <a:gd name="T18" fmla="*/ 15 w 47"/>
                <a:gd name="T19" fmla="*/ 1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35">
                  <a:moveTo>
                    <a:pt x="15" y="15"/>
                  </a:moveTo>
                  <a:cubicBezTo>
                    <a:pt x="0" y="15"/>
                    <a:pt x="0" y="15"/>
                    <a:pt x="0" y="15"/>
                  </a:cubicBezTo>
                  <a:cubicBezTo>
                    <a:pt x="1" y="11"/>
                    <a:pt x="5" y="9"/>
                    <a:pt x="9" y="9"/>
                  </a:cubicBezTo>
                  <a:cubicBezTo>
                    <a:pt x="30" y="9"/>
                    <a:pt x="30" y="9"/>
                    <a:pt x="30" y="9"/>
                  </a:cubicBezTo>
                  <a:cubicBezTo>
                    <a:pt x="30" y="0"/>
                    <a:pt x="30" y="0"/>
                    <a:pt x="30" y="0"/>
                  </a:cubicBezTo>
                  <a:cubicBezTo>
                    <a:pt x="47" y="18"/>
                    <a:pt x="47" y="18"/>
                    <a:pt x="47" y="18"/>
                  </a:cubicBezTo>
                  <a:cubicBezTo>
                    <a:pt x="30" y="35"/>
                    <a:pt x="30" y="35"/>
                    <a:pt x="30" y="35"/>
                  </a:cubicBezTo>
                  <a:cubicBezTo>
                    <a:pt x="30" y="26"/>
                    <a:pt x="30" y="26"/>
                    <a:pt x="30" y="26"/>
                  </a:cubicBezTo>
                  <a:cubicBezTo>
                    <a:pt x="27" y="26"/>
                    <a:pt x="27" y="26"/>
                    <a:pt x="27" y="26"/>
                  </a:cubicBezTo>
                  <a:cubicBezTo>
                    <a:pt x="26" y="20"/>
                    <a:pt x="21" y="15"/>
                    <a:pt x="15" y="15"/>
                  </a:cubicBezTo>
                  <a:close/>
                </a:path>
              </a:pathLst>
            </a:custGeom>
            <a:solidFill>
              <a:srgbClr val="6C4C8F"/>
            </a:solidFill>
            <a:ln>
              <a:noFill/>
            </a:ln>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2" name="Oval 10">
              <a:extLst>
                <a:ext uri="{FF2B5EF4-FFF2-40B4-BE49-F238E27FC236}">
                  <a16:creationId xmlns:a16="http://schemas.microsoft.com/office/drawing/2014/main" id="{BEFDB76F-7E60-4AD9-A901-21B9F4043FDC}"/>
                </a:ext>
              </a:extLst>
            </p:cNvPr>
            <p:cNvSpPr>
              <a:spLocks noChangeArrowheads="1"/>
            </p:cNvSpPr>
            <p:nvPr/>
          </p:nvSpPr>
          <p:spPr bwMode="auto">
            <a:xfrm>
              <a:off x="5222272" y="2315164"/>
              <a:ext cx="190300" cy="1921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23" name="Freeform 12">
              <a:extLst>
                <a:ext uri="{FF2B5EF4-FFF2-40B4-BE49-F238E27FC236}">
                  <a16:creationId xmlns:a16="http://schemas.microsoft.com/office/drawing/2014/main" id="{2A91E965-B8B7-46ED-BA5D-50689630EC82}"/>
                </a:ext>
              </a:extLst>
            </p:cNvPr>
            <p:cNvSpPr>
              <a:spLocks/>
            </p:cNvSpPr>
            <p:nvPr/>
          </p:nvSpPr>
          <p:spPr bwMode="auto">
            <a:xfrm>
              <a:off x="5063688" y="2522205"/>
              <a:ext cx="494407" cy="927017"/>
            </a:xfrm>
            <a:custGeom>
              <a:avLst/>
              <a:gdLst>
                <a:gd name="T0" fmla="*/ 31 w 31"/>
                <a:gd name="T1" fmla="*/ 2 h 58"/>
                <a:gd name="T2" fmla="*/ 27 w 31"/>
                <a:gd name="T3" fmla="*/ 0 h 58"/>
                <a:gd name="T4" fmla="*/ 26 w 31"/>
                <a:gd name="T5" fmla="*/ 0 h 58"/>
                <a:gd name="T6" fmla="*/ 25 w 31"/>
                <a:gd name="T7" fmla="*/ 0 h 58"/>
                <a:gd name="T8" fmla="*/ 25 w 31"/>
                <a:gd name="T9" fmla="*/ 0 h 58"/>
                <a:gd name="T10" fmla="*/ 23 w 31"/>
                <a:gd name="T11" fmla="*/ 0 h 58"/>
                <a:gd name="T12" fmla="*/ 7 w 31"/>
                <a:gd name="T13" fmla="*/ 0 h 58"/>
                <a:gd name="T14" fmla="*/ 7 w 31"/>
                <a:gd name="T15" fmla="*/ 0 h 58"/>
                <a:gd name="T16" fmla="*/ 7 w 31"/>
                <a:gd name="T17" fmla="*/ 0 h 58"/>
                <a:gd name="T18" fmla="*/ 7 w 31"/>
                <a:gd name="T19" fmla="*/ 0 h 58"/>
                <a:gd name="T20" fmla="*/ 4 w 31"/>
                <a:gd name="T21" fmla="*/ 0 h 58"/>
                <a:gd name="T22" fmla="*/ 0 w 31"/>
                <a:gd name="T23" fmla="*/ 5 h 58"/>
                <a:gd name="T24" fmla="*/ 0 w 31"/>
                <a:gd name="T25" fmla="*/ 5 h 58"/>
                <a:gd name="T26" fmla="*/ 0 w 31"/>
                <a:gd name="T27" fmla="*/ 5 h 58"/>
                <a:gd name="T28" fmla="*/ 0 w 31"/>
                <a:gd name="T29" fmla="*/ 23 h 58"/>
                <a:gd name="T30" fmla="*/ 3 w 31"/>
                <a:gd name="T31" fmla="*/ 26 h 58"/>
                <a:gd name="T32" fmla="*/ 6 w 31"/>
                <a:gd name="T33" fmla="*/ 23 h 58"/>
                <a:gd name="T34" fmla="*/ 6 w 31"/>
                <a:gd name="T35" fmla="*/ 6 h 58"/>
                <a:gd name="T36" fmla="*/ 7 w 31"/>
                <a:gd name="T37" fmla="*/ 6 h 58"/>
                <a:gd name="T38" fmla="*/ 7 w 31"/>
                <a:gd name="T39" fmla="*/ 29 h 58"/>
                <a:gd name="T40" fmla="*/ 7 w 31"/>
                <a:gd name="T41" fmla="*/ 29 h 58"/>
                <a:gd name="T42" fmla="*/ 7 w 31"/>
                <a:gd name="T43" fmla="*/ 29 h 58"/>
                <a:gd name="T44" fmla="*/ 7 w 31"/>
                <a:gd name="T45" fmla="*/ 54 h 58"/>
                <a:gd name="T46" fmla="*/ 10 w 31"/>
                <a:gd name="T47" fmla="*/ 58 h 58"/>
                <a:gd name="T48" fmla="*/ 14 w 31"/>
                <a:gd name="T49" fmla="*/ 54 h 58"/>
                <a:gd name="T50" fmla="*/ 14 w 31"/>
                <a:gd name="T51" fmla="*/ 29 h 58"/>
                <a:gd name="T52" fmla="*/ 14 w 31"/>
                <a:gd name="T53" fmla="*/ 29 h 58"/>
                <a:gd name="T54" fmla="*/ 14 w 31"/>
                <a:gd name="T55" fmla="*/ 29 h 58"/>
                <a:gd name="T56" fmla="*/ 14 w 31"/>
                <a:gd name="T57" fmla="*/ 29 h 58"/>
                <a:gd name="T58" fmla="*/ 16 w 31"/>
                <a:gd name="T59" fmla="*/ 27 h 58"/>
                <a:gd name="T60" fmla="*/ 18 w 31"/>
                <a:gd name="T61" fmla="*/ 29 h 58"/>
                <a:gd name="T62" fmla="*/ 18 w 31"/>
                <a:gd name="T63" fmla="*/ 29 h 58"/>
                <a:gd name="T64" fmla="*/ 18 w 31"/>
                <a:gd name="T65" fmla="*/ 29 h 58"/>
                <a:gd name="T66" fmla="*/ 18 w 31"/>
                <a:gd name="T67" fmla="*/ 29 h 58"/>
                <a:gd name="T68" fmla="*/ 18 w 31"/>
                <a:gd name="T69" fmla="*/ 54 h 58"/>
                <a:gd name="T70" fmla="*/ 21 w 31"/>
                <a:gd name="T71" fmla="*/ 58 h 58"/>
                <a:gd name="T72" fmla="*/ 25 w 31"/>
                <a:gd name="T73" fmla="*/ 54 h 58"/>
                <a:gd name="T74" fmla="*/ 25 w 31"/>
                <a:gd name="T75" fmla="*/ 29 h 58"/>
                <a:gd name="T76" fmla="*/ 25 w 31"/>
                <a:gd name="T77" fmla="*/ 29 h 58"/>
                <a:gd name="T78" fmla="*/ 25 w 31"/>
                <a:gd name="T79" fmla="*/ 29 h 58"/>
                <a:gd name="T80" fmla="*/ 25 w 31"/>
                <a:gd name="T81" fmla="*/ 6 h 58"/>
                <a:gd name="T82" fmla="*/ 26 w 31"/>
                <a:gd name="T83" fmla="*/ 6 h 58"/>
                <a:gd name="T84" fmla="*/ 26 w 31"/>
                <a:gd name="T85" fmla="*/ 23 h 58"/>
                <a:gd name="T86" fmla="*/ 28 w 31"/>
                <a:gd name="T87" fmla="*/ 26 h 58"/>
                <a:gd name="T88" fmla="*/ 31 w 31"/>
                <a:gd name="T89" fmla="*/ 23 h 58"/>
                <a:gd name="T90" fmla="*/ 31 w 31"/>
                <a:gd name="T91" fmla="*/ 5 h 58"/>
                <a:gd name="T92" fmla="*/ 31 w 31"/>
                <a:gd name="T93" fmla="*/ 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 h="58">
                  <a:moveTo>
                    <a:pt x="31" y="2"/>
                  </a:moveTo>
                  <a:cubicBezTo>
                    <a:pt x="30" y="1"/>
                    <a:pt x="29" y="1"/>
                    <a:pt x="27" y="0"/>
                  </a:cubicBezTo>
                  <a:cubicBezTo>
                    <a:pt x="27" y="0"/>
                    <a:pt x="26" y="0"/>
                    <a:pt x="26" y="0"/>
                  </a:cubicBezTo>
                  <a:cubicBezTo>
                    <a:pt x="25" y="0"/>
                    <a:pt x="25" y="0"/>
                    <a:pt x="25" y="0"/>
                  </a:cubicBezTo>
                  <a:cubicBezTo>
                    <a:pt x="25" y="0"/>
                    <a:pt x="25" y="0"/>
                    <a:pt x="25" y="0"/>
                  </a:cubicBezTo>
                  <a:cubicBezTo>
                    <a:pt x="23" y="0"/>
                    <a:pt x="23" y="0"/>
                    <a:pt x="23" y="0"/>
                  </a:cubicBezTo>
                  <a:cubicBezTo>
                    <a:pt x="7" y="0"/>
                    <a:pt x="7" y="0"/>
                    <a:pt x="7" y="0"/>
                  </a:cubicBezTo>
                  <a:cubicBezTo>
                    <a:pt x="7" y="0"/>
                    <a:pt x="7" y="0"/>
                    <a:pt x="7" y="0"/>
                  </a:cubicBezTo>
                  <a:cubicBezTo>
                    <a:pt x="7" y="0"/>
                    <a:pt x="7" y="0"/>
                    <a:pt x="7" y="0"/>
                  </a:cubicBezTo>
                  <a:cubicBezTo>
                    <a:pt x="7" y="0"/>
                    <a:pt x="7" y="0"/>
                    <a:pt x="7" y="0"/>
                  </a:cubicBezTo>
                  <a:cubicBezTo>
                    <a:pt x="6" y="0"/>
                    <a:pt x="5" y="0"/>
                    <a:pt x="4" y="0"/>
                  </a:cubicBezTo>
                  <a:cubicBezTo>
                    <a:pt x="3" y="1"/>
                    <a:pt x="0" y="2"/>
                    <a:pt x="0" y="5"/>
                  </a:cubicBezTo>
                  <a:cubicBezTo>
                    <a:pt x="0" y="5"/>
                    <a:pt x="0" y="5"/>
                    <a:pt x="0" y="5"/>
                  </a:cubicBezTo>
                  <a:cubicBezTo>
                    <a:pt x="0" y="5"/>
                    <a:pt x="0" y="5"/>
                    <a:pt x="0" y="5"/>
                  </a:cubicBezTo>
                  <a:cubicBezTo>
                    <a:pt x="0" y="23"/>
                    <a:pt x="0" y="23"/>
                    <a:pt x="0" y="23"/>
                  </a:cubicBezTo>
                  <a:cubicBezTo>
                    <a:pt x="0" y="25"/>
                    <a:pt x="2" y="26"/>
                    <a:pt x="3" y="26"/>
                  </a:cubicBezTo>
                  <a:cubicBezTo>
                    <a:pt x="5" y="26"/>
                    <a:pt x="6" y="25"/>
                    <a:pt x="6" y="23"/>
                  </a:cubicBezTo>
                  <a:cubicBezTo>
                    <a:pt x="6" y="6"/>
                    <a:pt x="6" y="6"/>
                    <a:pt x="6" y="6"/>
                  </a:cubicBezTo>
                  <a:cubicBezTo>
                    <a:pt x="7" y="6"/>
                    <a:pt x="7" y="6"/>
                    <a:pt x="7" y="6"/>
                  </a:cubicBezTo>
                  <a:cubicBezTo>
                    <a:pt x="7" y="29"/>
                    <a:pt x="7" y="29"/>
                    <a:pt x="7" y="29"/>
                  </a:cubicBezTo>
                  <a:cubicBezTo>
                    <a:pt x="7" y="29"/>
                    <a:pt x="7" y="29"/>
                    <a:pt x="7" y="29"/>
                  </a:cubicBezTo>
                  <a:cubicBezTo>
                    <a:pt x="7" y="29"/>
                    <a:pt x="7" y="29"/>
                    <a:pt x="7" y="29"/>
                  </a:cubicBezTo>
                  <a:cubicBezTo>
                    <a:pt x="7" y="54"/>
                    <a:pt x="7" y="54"/>
                    <a:pt x="7" y="54"/>
                  </a:cubicBezTo>
                  <a:cubicBezTo>
                    <a:pt x="7" y="56"/>
                    <a:pt x="8" y="58"/>
                    <a:pt x="10" y="58"/>
                  </a:cubicBezTo>
                  <a:cubicBezTo>
                    <a:pt x="12" y="58"/>
                    <a:pt x="14" y="56"/>
                    <a:pt x="14" y="54"/>
                  </a:cubicBezTo>
                  <a:cubicBezTo>
                    <a:pt x="14" y="29"/>
                    <a:pt x="14" y="29"/>
                    <a:pt x="14" y="29"/>
                  </a:cubicBezTo>
                  <a:cubicBezTo>
                    <a:pt x="14" y="29"/>
                    <a:pt x="14" y="29"/>
                    <a:pt x="14" y="29"/>
                  </a:cubicBezTo>
                  <a:cubicBezTo>
                    <a:pt x="14" y="29"/>
                    <a:pt x="14" y="29"/>
                    <a:pt x="14" y="29"/>
                  </a:cubicBezTo>
                  <a:cubicBezTo>
                    <a:pt x="14" y="29"/>
                    <a:pt x="14" y="29"/>
                    <a:pt x="14" y="29"/>
                  </a:cubicBezTo>
                  <a:cubicBezTo>
                    <a:pt x="14" y="28"/>
                    <a:pt x="15" y="27"/>
                    <a:pt x="16" y="27"/>
                  </a:cubicBezTo>
                  <a:cubicBezTo>
                    <a:pt x="17" y="27"/>
                    <a:pt x="18" y="28"/>
                    <a:pt x="18" y="29"/>
                  </a:cubicBezTo>
                  <a:cubicBezTo>
                    <a:pt x="18" y="29"/>
                    <a:pt x="18" y="29"/>
                    <a:pt x="18" y="29"/>
                  </a:cubicBezTo>
                  <a:cubicBezTo>
                    <a:pt x="18" y="29"/>
                    <a:pt x="18" y="29"/>
                    <a:pt x="18" y="29"/>
                  </a:cubicBezTo>
                  <a:cubicBezTo>
                    <a:pt x="18" y="29"/>
                    <a:pt x="18" y="29"/>
                    <a:pt x="18" y="29"/>
                  </a:cubicBezTo>
                  <a:cubicBezTo>
                    <a:pt x="18" y="54"/>
                    <a:pt x="18" y="54"/>
                    <a:pt x="18" y="54"/>
                  </a:cubicBezTo>
                  <a:cubicBezTo>
                    <a:pt x="18" y="56"/>
                    <a:pt x="19" y="58"/>
                    <a:pt x="21" y="58"/>
                  </a:cubicBezTo>
                  <a:cubicBezTo>
                    <a:pt x="23" y="58"/>
                    <a:pt x="25" y="56"/>
                    <a:pt x="25" y="54"/>
                  </a:cubicBezTo>
                  <a:cubicBezTo>
                    <a:pt x="25" y="29"/>
                    <a:pt x="25" y="29"/>
                    <a:pt x="25" y="29"/>
                  </a:cubicBezTo>
                  <a:cubicBezTo>
                    <a:pt x="25" y="29"/>
                    <a:pt x="25" y="29"/>
                    <a:pt x="25" y="29"/>
                  </a:cubicBezTo>
                  <a:cubicBezTo>
                    <a:pt x="25" y="29"/>
                    <a:pt x="25" y="29"/>
                    <a:pt x="25" y="29"/>
                  </a:cubicBezTo>
                  <a:cubicBezTo>
                    <a:pt x="25" y="6"/>
                    <a:pt x="25" y="6"/>
                    <a:pt x="25" y="6"/>
                  </a:cubicBezTo>
                  <a:cubicBezTo>
                    <a:pt x="26" y="6"/>
                    <a:pt x="26" y="6"/>
                    <a:pt x="26" y="6"/>
                  </a:cubicBezTo>
                  <a:cubicBezTo>
                    <a:pt x="26" y="23"/>
                    <a:pt x="26" y="23"/>
                    <a:pt x="26" y="23"/>
                  </a:cubicBezTo>
                  <a:cubicBezTo>
                    <a:pt x="26" y="25"/>
                    <a:pt x="27" y="26"/>
                    <a:pt x="28" y="26"/>
                  </a:cubicBezTo>
                  <a:cubicBezTo>
                    <a:pt x="30" y="26"/>
                    <a:pt x="31" y="25"/>
                    <a:pt x="31" y="23"/>
                  </a:cubicBezTo>
                  <a:cubicBezTo>
                    <a:pt x="31" y="5"/>
                    <a:pt x="31" y="5"/>
                    <a:pt x="31" y="5"/>
                  </a:cubicBezTo>
                  <a:cubicBezTo>
                    <a:pt x="31" y="4"/>
                    <a:pt x="31" y="3"/>
                    <a:pt x="31" y="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Tree>
    <p:extLst>
      <p:ext uri="{BB962C8B-B14F-4D97-AF65-F5344CB8AC3E}">
        <p14:creationId xmlns:p14="http://schemas.microsoft.com/office/powerpoint/2010/main" val="2196693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62886">
                                            <p:txEl>
                                              <p:pRg st="0" end="0"/>
                                            </p:txEl>
                                          </p:spTgt>
                                        </p:tgtEl>
                                        <p:attrNameLst>
                                          <p:attrName>style.visibility</p:attrName>
                                        </p:attrNameLst>
                                      </p:cBhvr>
                                      <p:to>
                                        <p:strVal val="visible"/>
                                      </p:to>
                                    </p:set>
                                    <p:animEffect transition="in" filter="wipe(left)">
                                      <p:cBhvr>
                                        <p:cTn id="7" dur="500"/>
                                        <p:tgtEl>
                                          <p:spTgt spid="76288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2886" grpId="0" build="p"/>
      <p:bldP spid="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A27B81B-BBD8-324F-9224-1A030D507733}"/>
              </a:ext>
            </a:extLst>
          </p:cNvPr>
          <p:cNvSpPr>
            <a:spLocks noGrp="1" noChangeArrowheads="1"/>
          </p:cNvSpPr>
          <p:nvPr>
            <p:ph type="title"/>
          </p:nvPr>
        </p:nvSpPr>
        <p:spPr/>
        <p:txBody>
          <a:bodyPr/>
          <a:lstStyle/>
          <a:p>
            <a:pPr eaLnBrk="1" hangingPunct="1"/>
            <a:r>
              <a:rPr lang="en-US" altLang="zh-CN" dirty="0"/>
              <a:t>4.4</a:t>
            </a:r>
            <a:r>
              <a:rPr lang="zh-CN" altLang="en-US" dirty="0"/>
              <a:t> 数组   </a:t>
            </a:r>
          </a:p>
        </p:txBody>
      </p:sp>
      <p:sp>
        <p:nvSpPr>
          <p:cNvPr id="4099" name="Rectangle 3">
            <a:extLst>
              <a:ext uri="{FF2B5EF4-FFF2-40B4-BE49-F238E27FC236}">
                <a16:creationId xmlns:a16="http://schemas.microsoft.com/office/drawing/2014/main" id="{9D8239F7-B5A2-DE49-B07A-9BA61CEE94B5}"/>
              </a:ext>
            </a:extLst>
          </p:cNvPr>
          <p:cNvSpPr>
            <a:spLocks noGrp="1" noChangeArrowheads="1"/>
          </p:cNvSpPr>
          <p:nvPr>
            <p:ph type="body" idx="1"/>
          </p:nvPr>
        </p:nvSpPr>
        <p:spPr/>
        <p:txBody>
          <a:bodyPr/>
          <a:lstStyle/>
          <a:p>
            <a:pPr eaLnBrk="1" hangingPunct="1">
              <a:lnSpc>
                <a:spcPct val="140000"/>
              </a:lnSpc>
            </a:pPr>
            <a:r>
              <a:rPr lang="en-US" altLang="zh-CN" dirty="0"/>
              <a:t>          </a:t>
            </a:r>
            <a:r>
              <a:rPr lang="zh-CN" altLang="en-US" dirty="0"/>
              <a:t>数组可看成是一种扩展的线性数据结构，其特殊性不像栈和队列那样对数据元素操作限制，而是特殊在于数据元素的构成上。数组中的数据元素可以是单个元素也可以是一个线性表。本章主要介绍数组的定义、数组的顺序存储与实现、特殊矩阵的压缩存储、稀疏矩阵的压缩存储。</a:t>
            </a:r>
          </a:p>
          <a:p>
            <a:pPr eaLnBrk="1" hangingPunct="1">
              <a:lnSpc>
                <a:spcPct val="140000"/>
              </a:lnSpc>
            </a:pPr>
            <a:r>
              <a:rPr lang="zh-CN" altLang="en-US" dirty="0"/>
              <a:t>         </a:t>
            </a:r>
            <a:r>
              <a:rPr lang="zh-CN" altLang="en-US" dirty="0">
                <a:latin typeface="隶书" pitchFamily="49" charset="-122"/>
                <a:ea typeface="隶书" pitchFamily="49" charset="-122"/>
              </a:rPr>
              <a:t>本</a:t>
            </a:r>
            <a:r>
              <a:rPr lang="zh-TW" altLang="en-US" dirty="0">
                <a:latin typeface="隶书" pitchFamily="49" charset="-122"/>
                <a:ea typeface="隶书" pitchFamily="49" charset="-122"/>
              </a:rPr>
              <a:t>节</a:t>
            </a:r>
            <a:r>
              <a:rPr lang="zh-CN" altLang="en-US" dirty="0">
                <a:latin typeface="隶书" pitchFamily="49" charset="-122"/>
                <a:ea typeface="隶书" pitchFamily="49" charset="-122"/>
              </a:rPr>
              <a:t>重点：</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1</a:t>
            </a:r>
            <a:r>
              <a:rPr lang="zh-CN" altLang="en-US" dirty="0">
                <a:latin typeface="隶书" pitchFamily="49" charset="-122"/>
                <a:ea typeface="隶书" pitchFamily="49" charset="-122"/>
              </a:rPr>
              <a:t>、数组在内存中的存储地址与数组的下标之间的关系</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2</a:t>
            </a:r>
            <a:r>
              <a:rPr lang="zh-CN" altLang="en-US" dirty="0">
                <a:latin typeface="隶书" pitchFamily="49" charset="-122"/>
                <a:ea typeface="隶书" pitchFamily="49" charset="-122"/>
              </a:rPr>
              <a:t>、特殊矩阵的压缩存储</a:t>
            </a:r>
          </a:p>
          <a:p>
            <a:pPr eaLnBrk="1" hangingPunct="1">
              <a:lnSpc>
                <a:spcPct val="140000"/>
              </a:lnSpc>
            </a:pPr>
            <a:r>
              <a:rPr lang="zh-CN" altLang="en-US" dirty="0">
                <a:latin typeface="隶书" pitchFamily="49" charset="-122"/>
                <a:ea typeface="隶书" pitchFamily="49" charset="-122"/>
              </a:rPr>
              <a:t>     </a:t>
            </a:r>
            <a:r>
              <a:rPr lang="en-US" altLang="zh-CN" dirty="0">
                <a:latin typeface="隶书" pitchFamily="49" charset="-122"/>
                <a:ea typeface="隶书" pitchFamily="49" charset="-122"/>
              </a:rPr>
              <a:t>3</a:t>
            </a:r>
            <a:r>
              <a:rPr lang="zh-CN" altLang="en-US" dirty="0">
                <a:latin typeface="隶书" pitchFamily="49" charset="-122"/>
                <a:ea typeface="隶书" pitchFamily="49" charset="-122"/>
              </a:rPr>
              <a:t>、稀疏矩阵的三元组表示与实现</a:t>
            </a:r>
          </a:p>
        </p:txBody>
      </p:sp>
    </p:spTree>
    <p:extLst>
      <p:ext uri="{BB962C8B-B14F-4D97-AF65-F5344CB8AC3E}">
        <p14:creationId xmlns:p14="http://schemas.microsoft.com/office/powerpoint/2010/main" val="39512522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E2143267-3B45-9A42-8402-F65DA2D64B99}"/>
              </a:ext>
            </a:extLst>
          </p:cNvPr>
          <p:cNvSpPr>
            <a:spLocks noGrp="1" noChangeArrowheads="1"/>
          </p:cNvSpPr>
          <p:nvPr>
            <p:ph type="title"/>
          </p:nvPr>
        </p:nvSpPr>
        <p:spPr/>
        <p:txBody>
          <a:bodyPr/>
          <a:lstStyle/>
          <a:p>
            <a:pPr eaLnBrk="1" hangingPunct="1"/>
            <a:r>
              <a:rPr lang="zh-CN" altLang="en-US" dirty="0"/>
              <a:t>数组的定义与运算 </a:t>
            </a:r>
          </a:p>
        </p:txBody>
      </p:sp>
      <p:sp>
        <p:nvSpPr>
          <p:cNvPr id="336899" name="Rectangle 3">
            <a:extLst>
              <a:ext uri="{FF2B5EF4-FFF2-40B4-BE49-F238E27FC236}">
                <a16:creationId xmlns:a16="http://schemas.microsoft.com/office/drawing/2014/main" id="{E4507284-D33D-D244-AD0C-D4EACEE9879F}"/>
              </a:ext>
            </a:extLst>
          </p:cNvPr>
          <p:cNvSpPr>
            <a:spLocks noGrp="1" noChangeArrowheads="1"/>
          </p:cNvSpPr>
          <p:nvPr>
            <p:ph type="body" idx="1"/>
          </p:nvPr>
        </p:nvSpPr>
        <p:spPr>
          <a:xfrm>
            <a:off x="539750" y="836613"/>
            <a:ext cx="8280400" cy="5338762"/>
          </a:xfrm>
        </p:spPr>
        <p:txBody>
          <a:bodyPr/>
          <a:lstStyle/>
          <a:p>
            <a:pPr eaLnBrk="1" hangingPunct="1"/>
            <a:r>
              <a:rPr lang="zh-CN" altLang="en-US" sz="2400" b="0" dirty="0">
                <a:latin typeface="隶书" pitchFamily="49" charset="-122"/>
                <a:ea typeface="隶书" pitchFamily="49" charset="-122"/>
              </a:rPr>
              <a:t>重新认识数组</a:t>
            </a:r>
          </a:p>
          <a:p>
            <a:pPr eaLnBrk="1" hangingPunct="1">
              <a:lnSpc>
                <a:spcPct val="130000"/>
              </a:lnSpc>
            </a:pPr>
            <a:r>
              <a:rPr lang="zh-CN" altLang="en-US" dirty="0"/>
              <a:t>学过</a:t>
            </a:r>
            <a:r>
              <a:rPr lang="en-US" altLang="zh-CN" dirty="0"/>
              <a:t>C</a:t>
            </a:r>
            <a:r>
              <a:rPr lang="zh-CN" altLang="en-US" dirty="0"/>
              <a:t>语言的对数组就不会陌生，数组是一般高级语言都支持的数据类型，下面我们从数据结构的角度来认识下数组。数组（</a:t>
            </a:r>
            <a:r>
              <a:rPr lang="en-US" altLang="zh-CN" dirty="0"/>
              <a:t>Array</a:t>
            </a:r>
            <a:r>
              <a:rPr lang="zh-CN" altLang="en-US" dirty="0"/>
              <a:t>）是存储在</a:t>
            </a:r>
            <a:r>
              <a:rPr lang="en-US" altLang="zh-CN" dirty="0"/>
              <a:t>n</a:t>
            </a:r>
            <a:r>
              <a:rPr lang="zh-CN" altLang="en-US" dirty="0"/>
              <a:t>个连续内存单元相同类型数据元素的线性结构。从逻辑结构上看，数组可以看作是一般线性表的扩展。一维数组即为线性表，二维数组可以定义为</a:t>
            </a:r>
            <a:r>
              <a:rPr lang="zh-CN" altLang="en-US" dirty="0">
                <a:latin typeface="Times New Roman" panose="02020603050405020304" pitchFamily="18" charset="0"/>
              </a:rPr>
              <a:t>“</a:t>
            </a:r>
            <a:r>
              <a:rPr lang="zh-CN" altLang="en-US" dirty="0"/>
              <a:t>数据元素为一维数组（线性表）</a:t>
            </a:r>
            <a:r>
              <a:rPr lang="zh-CN" altLang="en-US" dirty="0">
                <a:latin typeface="Times New Roman" panose="02020603050405020304" pitchFamily="18" charset="0"/>
              </a:rPr>
              <a:t>”</a:t>
            </a:r>
            <a:r>
              <a:rPr lang="zh-CN" altLang="en-US" dirty="0"/>
              <a:t>的线性表。依次类推，即可得到多维数组的定义。</a:t>
            </a:r>
          </a:p>
          <a:p>
            <a:pPr eaLnBrk="1" hangingPunct="1">
              <a:lnSpc>
                <a:spcPct val="130000"/>
              </a:lnSpc>
            </a:pPr>
            <a:r>
              <a:rPr lang="zh-CN" altLang="en-US" dirty="0"/>
              <a:t>一个形式化的数组描述如下：</a:t>
            </a:r>
          </a:p>
          <a:p>
            <a:pPr eaLnBrk="1" hangingPunct="1">
              <a:lnSpc>
                <a:spcPct val="130000"/>
              </a:lnSpc>
            </a:pPr>
            <a:r>
              <a:rPr lang="zh-CN" altLang="en-US" dirty="0"/>
              <a:t>一个含有</a:t>
            </a:r>
            <a:r>
              <a:rPr lang="en-US" altLang="zh-CN" dirty="0"/>
              <a:t>n</a:t>
            </a:r>
            <a:r>
              <a:rPr lang="zh-CN" altLang="en-US" dirty="0"/>
              <a:t>个元素的一维数组可以表示成线性表</a:t>
            </a:r>
            <a:r>
              <a:rPr lang="en-US" altLang="zh-CN" dirty="0"/>
              <a:t>A=(a</a:t>
            </a:r>
            <a:r>
              <a:rPr lang="en-US" altLang="zh-CN" baseline="-25000" dirty="0"/>
              <a:t>0</a:t>
            </a:r>
            <a:r>
              <a:rPr lang="en-US" altLang="zh-CN" dirty="0"/>
              <a:t>,a</a:t>
            </a:r>
            <a:r>
              <a:rPr lang="en-US" altLang="zh-CN" baseline="-25000" dirty="0"/>
              <a:t>1</a:t>
            </a:r>
            <a:r>
              <a:rPr lang="en-US" altLang="zh-CN" dirty="0"/>
              <a:t>,</a:t>
            </a:r>
            <a:r>
              <a:rPr lang="en-US" altLang="zh-CN" dirty="0">
                <a:latin typeface="Times New Roman" panose="02020603050405020304" pitchFamily="18" charset="0"/>
              </a:rPr>
              <a:t>…</a:t>
            </a:r>
            <a:r>
              <a:rPr lang="en-US" altLang="zh-CN" dirty="0"/>
              <a:t>,a</a:t>
            </a:r>
            <a:r>
              <a:rPr lang="en-US" altLang="zh-CN" baseline="-25000" dirty="0"/>
              <a:t>n-1</a:t>
            </a:r>
            <a:r>
              <a:rPr lang="en-US" altLang="zh-CN" dirty="0"/>
              <a:t>)</a:t>
            </a:r>
            <a:r>
              <a:rPr lang="zh-CN" altLang="en-US" dirty="0"/>
              <a:t>。其中，</a:t>
            </a:r>
            <a:r>
              <a:rPr lang="en-US" altLang="zh-CN" dirty="0"/>
              <a:t>a</a:t>
            </a:r>
            <a:r>
              <a:rPr lang="en-US" altLang="zh-CN" baseline="-25000" dirty="0"/>
              <a:t>i</a:t>
            </a:r>
            <a:r>
              <a:rPr lang="en-US" altLang="zh-CN" dirty="0"/>
              <a:t>(0≤i≤n-1)</a:t>
            </a:r>
            <a:r>
              <a:rPr lang="zh-CN" altLang="en-US" dirty="0"/>
              <a:t>是表</a:t>
            </a:r>
            <a:r>
              <a:rPr lang="en-US" altLang="zh-CN" dirty="0"/>
              <a:t>A</a:t>
            </a:r>
            <a:r>
              <a:rPr lang="zh-CN" altLang="en-US" dirty="0"/>
              <a:t>中的元素，元素个数是</a:t>
            </a:r>
            <a:r>
              <a:rPr lang="en-US" altLang="zh-CN" dirty="0"/>
              <a:t>n</a:t>
            </a:r>
            <a:r>
              <a:rPr lang="zh-CN" altLang="en-US" dirty="0"/>
              <a:t>。</a:t>
            </a:r>
          </a:p>
        </p:txBody>
      </p:sp>
      <p:sp>
        <p:nvSpPr>
          <p:cNvPr id="5124" name="Rectangle 14">
            <a:extLst>
              <a:ext uri="{FF2B5EF4-FFF2-40B4-BE49-F238E27FC236}">
                <a16:creationId xmlns:a16="http://schemas.microsoft.com/office/drawing/2014/main" id="{C1B8185C-3C57-C041-BA42-D38CBB7DC182}"/>
              </a:ext>
            </a:extLst>
          </p:cNvPr>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88340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336899">
                                            <p:txEl>
                                              <p:pRg st="0" end="0"/>
                                            </p:txEl>
                                          </p:spTgt>
                                        </p:tgtEl>
                                        <p:attrNameLst>
                                          <p:attrName>style.visibility</p:attrName>
                                        </p:attrNameLst>
                                      </p:cBhvr>
                                      <p:to>
                                        <p:strVal val="visible"/>
                                      </p:to>
                                    </p:set>
                                    <p:anim calcmode="discrete" valueType="clr">
                                      <p:cBhvr override="childStyle">
                                        <p:cTn id="7" dur="80"/>
                                        <p:tgtEl>
                                          <p:spTgt spid="336899">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36899">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336899">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336899">
                                            <p:txEl>
                                              <p:pRg st="1" end="1"/>
                                            </p:txEl>
                                          </p:spTgt>
                                        </p:tgtEl>
                                        <p:attrNameLst>
                                          <p:attrName>style.visibility</p:attrName>
                                        </p:attrNameLst>
                                      </p:cBhvr>
                                      <p:to>
                                        <p:strVal val="visible"/>
                                      </p:to>
                                    </p:set>
                                    <p:anim calcmode="discrete" valueType="clr">
                                      <p:cBhvr override="childStyle">
                                        <p:cTn id="14" dur="80"/>
                                        <p:tgtEl>
                                          <p:spTgt spid="336899">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336899">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336899">
                                            <p:txEl>
                                              <p:pRg st="1" end="1"/>
                                            </p:txEl>
                                          </p:spTgt>
                                        </p:tgtEl>
                                        <p:attrNameLst>
                                          <p:attrName>fill.type</p:attrName>
                                        </p:attrNameLst>
                                      </p:cBhvr>
                                      <p:to>
                                        <p:strVal val="solid"/>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7" presetClass="entr" presetSubtype="0" fill="hold" nodeType="clickEffect">
                                  <p:stCondLst>
                                    <p:cond delay="0"/>
                                  </p:stCondLst>
                                  <p:iterate type="lt">
                                    <p:tmPct val="50000"/>
                                  </p:iterate>
                                  <p:childTnLst>
                                    <p:set>
                                      <p:cBhvr>
                                        <p:cTn id="20" dur="1" fill="hold">
                                          <p:stCondLst>
                                            <p:cond delay="0"/>
                                          </p:stCondLst>
                                        </p:cTn>
                                        <p:tgtEl>
                                          <p:spTgt spid="336899">
                                            <p:txEl>
                                              <p:pRg st="2" end="2"/>
                                            </p:txEl>
                                          </p:spTgt>
                                        </p:tgtEl>
                                        <p:attrNameLst>
                                          <p:attrName>style.visibility</p:attrName>
                                        </p:attrNameLst>
                                      </p:cBhvr>
                                      <p:to>
                                        <p:strVal val="visible"/>
                                      </p:to>
                                    </p:set>
                                    <p:anim calcmode="discrete" valueType="clr">
                                      <p:cBhvr override="childStyle">
                                        <p:cTn id="21" dur="80"/>
                                        <p:tgtEl>
                                          <p:spTgt spid="336899">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336899">
                                            <p:txEl>
                                              <p:pRg st="2" end="2"/>
                                            </p:txEl>
                                          </p:spTgt>
                                        </p:tgtEl>
                                        <p:attrNameLst>
                                          <p:attrName>fillcolor</p:attrName>
                                        </p:attrNameLst>
                                      </p:cBhvr>
                                      <p:tavLst>
                                        <p:tav tm="0">
                                          <p:val>
                                            <p:clrVal>
                                              <a:schemeClr val="accent2"/>
                                            </p:clrVal>
                                          </p:val>
                                        </p:tav>
                                        <p:tav tm="50000">
                                          <p:val>
                                            <p:clrVal>
                                              <a:schemeClr val="hlink"/>
                                            </p:clrVal>
                                          </p:val>
                                        </p:tav>
                                      </p:tavLst>
                                    </p:anim>
                                    <p:set>
                                      <p:cBhvr>
                                        <p:cTn id="23" dur="80"/>
                                        <p:tgtEl>
                                          <p:spTgt spid="336899">
                                            <p:txEl>
                                              <p:pRg st="2" end="2"/>
                                            </p:txEl>
                                          </p:spTgt>
                                        </p:tgtEl>
                                        <p:attrNameLst>
                                          <p:attrName>fill.type</p:attrName>
                                        </p:attrNameLst>
                                      </p:cBhvr>
                                      <p:to>
                                        <p:strVal val="solid"/>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7" presetClass="entr" presetSubtype="0" fill="hold" nodeType="clickEffect">
                                  <p:stCondLst>
                                    <p:cond delay="0"/>
                                  </p:stCondLst>
                                  <p:iterate type="lt">
                                    <p:tmPct val="50000"/>
                                  </p:iterate>
                                  <p:childTnLst>
                                    <p:set>
                                      <p:cBhvr>
                                        <p:cTn id="27" dur="1" fill="hold">
                                          <p:stCondLst>
                                            <p:cond delay="0"/>
                                          </p:stCondLst>
                                        </p:cTn>
                                        <p:tgtEl>
                                          <p:spTgt spid="336899">
                                            <p:txEl>
                                              <p:pRg st="3" end="3"/>
                                            </p:txEl>
                                          </p:spTgt>
                                        </p:tgtEl>
                                        <p:attrNameLst>
                                          <p:attrName>style.visibility</p:attrName>
                                        </p:attrNameLst>
                                      </p:cBhvr>
                                      <p:to>
                                        <p:strVal val="visible"/>
                                      </p:to>
                                    </p:set>
                                    <p:anim calcmode="discrete" valueType="clr">
                                      <p:cBhvr override="childStyle">
                                        <p:cTn id="28" dur="80"/>
                                        <p:tgtEl>
                                          <p:spTgt spid="336899">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9" dur="80"/>
                                        <p:tgtEl>
                                          <p:spTgt spid="336899">
                                            <p:txEl>
                                              <p:pRg st="3" end="3"/>
                                            </p:txEl>
                                          </p:spTgt>
                                        </p:tgtEl>
                                        <p:attrNameLst>
                                          <p:attrName>fillcolor</p:attrName>
                                        </p:attrNameLst>
                                      </p:cBhvr>
                                      <p:tavLst>
                                        <p:tav tm="0">
                                          <p:val>
                                            <p:clrVal>
                                              <a:schemeClr val="accent2"/>
                                            </p:clrVal>
                                          </p:val>
                                        </p:tav>
                                        <p:tav tm="50000">
                                          <p:val>
                                            <p:clrVal>
                                              <a:schemeClr val="hlink"/>
                                            </p:clrVal>
                                          </p:val>
                                        </p:tav>
                                      </p:tavLst>
                                    </p:anim>
                                    <p:set>
                                      <p:cBhvr>
                                        <p:cTn id="30" dur="80"/>
                                        <p:tgtEl>
                                          <p:spTgt spid="336899">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9811CF1-56C5-D649-9139-A7C95DC05943}"/>
              </a:ext>
            </a:extLst>
          </p:cNvPr>
          <p:cNvSpPr>
            <a:spLocks noGrp="1" noChangeArrowheads="1"/>
          </p:cNvSpPr>
          <p:nvPr>
            <p:ph type="title"/>
          </p:nvPr>
        </p:nvSpPr>
        <p:spPr/>
        <p:txBody>
          <a:bodyPr/>
          <a:lstStyle/>
          <a:p>
            <a:pPr eaLnBrk="1" hangingPunct="1"/>
            <a:r>
              <a:rPr lang="zh-CN" altLang="en-US" dirty="0"/>
              <a:t>数组的定义与运算</a:t>
            </a:r>
          </a:p>
        </p:txBody>
      </p:sp>
      <p:sp>
        <p:nvSpPr>
          <p:cNvPr id="337923" name="Rectangle 3">
            <a:extLst>
              <a:ext uri="{FF2B5EF4-FFF2-40B4-BE49-F238E27FC236}">
                <a16:creationId xmlns:a16="http://schemas.microsoft.com/office/drawing/2014/main" id="{7E852D7E-213B-B34B-A19E-7D433656D06E}"/>
              </a:ext>
            </a:extLst>
          </p:cNvPr>
          <p:cNvSpPr>
            <a:spLocks noGrp="1" noChangeArrowheads="1"/>
          </p:cNvSpPr>
          <p:nvPr>
            <p:ph type="body" idx="1"/>
          </p:nvPr>
        </p:nvSpPr>
        <p:spPr>
          <a:xfrm>
            <a:off x="468313" y="765175"/>
            <a:ext cx="8291512" cy="5616575"/>
          </a:xfrm>
        </p:spPr>
        <p:txBody>
          <a:bodyPr/>
          <a:lstStyle/>
          <a:p>
            <a:pPr algn="just" eaLnBrk="1" hangingPunct="1">
              <a:lnSpc>
                <a:spcPct val="145000"/>
              </a:lnSpc>
            </a:pPr>
            <a:r>
              <a:rPr lang="en-US" altLang="zh-CN"/>
              <a:t>       </a:t>
            </a:r>
            <a:r>
              <a:rPr lang="zh-CN" altLang="en-US"/>
              <a:t>一个</a:t>
            </a:r>
            <a:r>
              <a:rPr lang="en-US" altLang="zh-CN"/>
              <a:t>m</a:t>
            </a:r>
            <a:r>
              <a:rPr lang="zh-CN" altLang="en-US"/>
              <a:t>行</a:t>
            </a:r>
            <a:r>
              <a:rPr lang="en-US" altLang="zh-CN"/>
              <a:t>n</a:t>
            </a:r>
            <a:r>
              <a:rPr lang="zh-CN" altLang="en-US"/>
              <a:t>列的二维数组可以看成是每个元素由列向量构成的线性表，例如，</a:t>
            </a:r>
            <a:r>
              <a:rPr lang="zh-CN" altLang="pt-BR"/>
              <a:t>图</a:t>
            </a:r>
            <a:r>
              <a:rPr lang="en-US" altLang="zh-CN"/>
              <a:t>7.1</a:t>
            </a:r>
            <a:r>
              <a:rPr lang="zh-CN" altLang="pt-BR"/>
              <a:t>所示的二维数组可以表示成</a:t>
            </a:r>
            <a:r>
              <a:rPr lang="en-US" altLang="zh-CN"/>
              <a:t>A=(p</a:t>
            </a:r>
            <a:r>
              <a:rPr lang="en-US" altLang="zh-CN" baseline="-25000"/>
              <a:t>0</a:t>
            </a:r>
            <a:r>
              <a:rPr lang="en-US" altLang="zh-CN"/>
              <a:t>,p</a:t>
            </a:r>
            <a:r>
              <a:rPr lang="en-US" altLang="zh-CN" baseline="-25000"/>
              <a:t>1</a:t>
            </a:r>
            <a:r>
              <a:rPr lang="en-US" altLang="zh-CN"/>
              <a:t>,</a:t>
            </a:r>
            <a:r>
              <a:rPr lang="en-US" altLang="zh-CN">
                <a:latin typeface="Times New Roman" panose="02020603050405020304" pitchFamily="18" charset="0"/>
              </a:rPr>
              <a:t>…</a:t>
            </a:r>
            <a:r>
              <a:rPr lang="en-US" altLang="zh-CN"/>
              <a:t>,p</a:t>
            </a:r>
            <a:r>
              <a:rPr lang="en-US" altLang="zh-CN" baseline="-25000"/>
              <a:t>r</a:t>
            </a:r>
            <a:r>
              <a:rPr lang="en-US" altLang="zh-CN"/>
              <a:t>)</a:t>
            </a:r>
            <a:r>
              <a:rPr lang="zh-CN" altLang="en-US"/>
              <a:t>（其中，</a:t>
            </a:r>
            <a:r>
              <a:rPr lang="en-US" altLang="zh-CN"/>
              <a:t>r=n-1</a:t>
            </a:r>
            <a:r>
              <a:rPr lang="zh-CN" altLang="en-US"/>
              <a:t>），每个元素</a:t>
            </a:r>
            <a:r>
              <a:rPr lang="en-US" altLang="zh-CN"/>
              <a:t>p</a:t>
            </a:r>
            <a:r>
              <a:rPr lang="en-US" altLang="zh-CN" baseline="-25000"/>
              <a:t>j</a:t>
            </a:r>
            <a:r>
              <a:rPr lang="en-US" altLang="zh-CN"/>
              <a:t>(0≤j≤r)</a:t>
            </a:r>
            <a:r>
              <a:rPr lang="zh-CN" altLang="en-US"/>
              <a:t>又是一个列向量，即</a:t>
            </a:r>
            <a:r>
              <a:rPr lang="en-US" altLang="zh-CN"/>
              <a:t>pj=(a</a:t>
            </a:r>
            <a:r>
              <a:rPr lang="en-US" altLang="zh-CN" baseline="-25000"/>
              <a:t>0,j</a:t>
            </a:r>
            <a:r>
              <a:rPr lang="en-US" altLang="zh-CN"/>
              <a:t>,a</a:t>
            </a:r>
            <a:r>
              <a:rPr lang="en-US" altLang="zh-CN" baseline="-25000"/>
              <a:t>1</a:t>
            </a:r>
            <a:r>
              <a:rPr lang="en-US" altLang="zh-CN"/>
              <a:t>,j,</a:t>
            </a:r>
            <a:r>
              <a:rPr lang="en-US" altLang="zh-CN">
                <a:latin typeface="Times New Roman" panose="02020603050405020304" pitchFamily="18" charset="0"/>
              </a:rPr>
              <a:t>…</a:t>
            </a:r>
            <a:r>
              <a:rPr lang="en-US" altLang="zh-CN"/>
              <a:t>,a</a:t>
            </a:r>
            <a:r>
              <a:rPr lang="en-US" altLang="zh-CN" baseline="-25000"/>
              <a:t>m-1,j</a:t>
            </a:r>
            <a:r>
              <a:rPr lang="en-US" altLang="zh-CN"/>
              <a:t>)</a:t>
            </a:r>
            <a:r>
              <a:rPr lang="zh-CN" altLang="en-US"/>
              <a:t>（其中</a:t>
            </a:r>
            <a:r>
              <a:rPr lang="en-US" altLang="zh-CN"/>
              <a:t>0≤j≤n-1</a:t>
            </a:r>
            <a:r>
              <a:rPr lang="zh-CN" altLang="en-US"/>
              <a:t>）。</a:t>
            </a:r>
          </a:p>
        </p:txBody>
      </p:sp>
      <p:sp>
        <p:nvSpPr>
          <p:cNvPr id="6148" name="Rectangle 7">
            <a:extLst>
              <a:ext uri="{FF2B5EF4-FFF2-40B4-BE49-F238E27FC236}">
                <a16:creationId xmlns:a16="http://schemas.microsoft.com/office/drawing/2014/main" id="{C6F341A5-A835-8A40-B429-4579A04605AB}"/>
              </a:ext>
            </a:extLst>
          </p:cNvPr>
          <p:cNvSpPr>
            <a:spLocks noChangeArrowheads="1"/>
          </p:cNvSpPr>
          <p:nvPr/>
        </p:nvSpPr>
        <p:spPr bwMode="auto">
          <a:xfrm>
            <a:off x="0" y="2928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49" name="Rectangle 9">
            <a:extLst>
              <a:ext uri="{FF2B5EF4-FFF2-40B4-BE49-F238E27FC236}">
                <a16:creationId xmlns:a16="http://schemas.microsoft.com/office/drawing/2014/main" id="{E5F69433-2BD3-CE42-B7D4-5778EA6D9254}"/>
              </a:ext>
            </a:extLst>
          </p:cNvPr>
          <p:cNvSpPr>
            <a:spLocks noChangeArrowheads="1"/>
          </p:cNvSpPr>
          <p:nvPr/>
        </p:nvSpPr>
        <p:spPr bwMode="auto">
          <a:xfrm>
            <a:off x="0" y="2676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50" name="Rectangle 11">
            <a:extLst>
              <a:ext uri="{FF2B5EF4-FFF2-40B4-BE49-F238E27FC236}">
                <a16:creationId xmlns:a16="http://schemas.microsoft.com/office/drawing/2014/main" id="{B5C7A7D2-5D63-AB4A-B607-8AAB070CDDA0}"/>
              </a:ext>
            </a:extLst>
          </p:cNvPr>
          <p:cNvSpPr>
            <a:spLocks noChangeArrowheads="1"/>
          </p:cNvSpPr>
          <p:nvPr/>
        </p:nvSpPr>
        <p:spPr bwMode="auto">
          <a:xfrm>
            <a:off x="0" y="3043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6151" name="Rectangle 13">
            <a:extLst>
              <a:ext uri="{FF2B5EF4-FFF2-40B4-BE49-F238E27FC236}">
                <a16:creationId xmlns:a16="http://schemas.microsoft.com/office/drawing/2014/main" id="{DF73B3F8-F8F2-6D4B-B6E6-C43920EE5561}"/>
              </a:ext>
            </a:extLst>
          </p:cNvPr>
          <p:cNvSpPr>
            <a:spLocks noChangeArrowheads="1"/>
          </p:cNvSpPr>
          <p:nvPr/>
        </p:nvSpPr>
        <p:spPr bwMode="auto">
          <a:xfrm>
            <a:off x="0" y="2876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6152" name="Object 12">
            <a:extLst>
              <a:ext uri="{FF2B5EF4-FFF2-40B4-BE49-F238E27FC236}">
                <a16:creationId xmlns:a16="http://schemas.microsoft.com/office/drawing/2014/main" id="{865B359D-24DA-4B45-82C1-D01FAE5EBEF7}"/>
              </a:ext>
            </a:extLst>
          </p:cNvPr>
          <p:cNvGraphicFramePr>
            <a:graphicFrameLocks noChangeAspect="1"/>
          </p:cNvGraphicFramePr>
          <p:nvPr>
            <p:extLst>
              <p:ext uri="{D42A27DB-BD31-4B8C-83A1-F6EECF244321}">
                <p14:modId xmlns:p14="http://schemas.microsoft.com/office/powerpoint/2010/main" val="1433155623"/>
              </p:ext>
            </p:extLst>
          </p:nvPr>
        </p:nvGraphicFramePr>
        <p:xfrm>
          <a:off x="1835696" y="3429000"/>
          <a:ext cx="5130312" cy="2448272"/>
        </p:xfrm>
        <a:graphic>
          <a:graphicData uri="http://schemas.openxmlformats.org/presentationml/2006/ole">
            <mc:AlternateContent xmlns:mc="http://schemas.openxmlformats.org/markup-compatibility/2006">
              <mc:Choice xmlns:v="urn:schemas-microsoft-com:vml" Requires="v">
                <p:oleObj spid="_x0000_s135217" r:id="rId6" imgW="2324100" imgH="1117600" progId="Visio.Drawing.11">
                  <p:embed/>
                </p:oleObj>
              </mc:Choice>
              <mc:Fallback>
                <p:oleObj r:id="rId6" imgW="2324100" imgH="1117600" progId="Visio.Drawing.11">
                  <p:embed/>
                  <p:pic>
                    <p:nvPicPr>
                      <p:cNvPr id="6152" name="Object 12">
                        <a:extLst>
                          <a:ext uri="{FF2B5EF4-FFF2-40B4-BE49-F238E27FC236}">
                            <a16:creationId xmlns:a16="http://schemas.microsoft.com/office/drawing/2014/main" id="{865B359D-24DA-4B45-82C1-D01FAE5EBEF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35696" y="3429000"/>
                        <a:ext cx="5130312" cy="244827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66323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 calcmode="lin" valueType="num">
                                      <p:cBhvr>
                                        <p:cTn id="7" dur="500" fill="hold"/>
                                        <p:tgtEl>
                                          <p:spTgt spid="33792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3792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4899072-CDBA-4A45-A167-BF8D831BE0E7}"/>
              </a:ext>
            </a:extLst>
          </p:cNvPr>
          <p:cNvSpPr>
            <a:spLocks noGrp="1" noChangeArrowheads="1"/>
          </p:cNvSpPr>
          <p:nvPr>
            <p:ph type="title"/>
          </p:nvPr>
        </p:nvSpPr>
        <p:spPr/>
        <p:txBody>
          <a:bodyPr/>
          <a:lstStyle/>
          <a:p>
            <a:pPr eaLnBrk="1" hangingPunct="1"/>
            <a:r>
              <a:rPr lang="zh-CN" altLang="en-US" dirty="0"/>
              <a:t>数组的定义与运算</a:t>
            </a:r>
          </a:p>
        </p:txBody>
      </p:sp>
      <p:sp>
        <p:nvSpPr>
          <p:cNvPr id="7171" name="Rectangle 3">
            <a:extLst>
              <a:ext uri="{FF2B5EF4-FFF2-40B4-BE49-F238E27FC236}">
                <a16:creationId xmlns:a16="http://schemas.microsoft.com/office/drawing/2014/main" id="{7B461C31-CBE0-BB44-B5EE-39F454F357E8}"/>
              </a:ext>
            </a:extLst>
          </p:cNvPr>
          <p:cNvSpPr>
            <a:spLocks noGrp="1" noChangeArrowheads="1"/>
          </p:cNvSpPr>
          <p:nvPr>
            <p:ph type="body" idx="1"/>
          </p:nvPr>
        </p:nvSpPr>
        <p:spPr>
          <a:xfrm>
            <a:off x="533400" y="838200"/>
            <a:ext cx="8077200" cy="5470525"/>
          </a:xfrm>
        </p:spPr>
        <p:txBody>
          <a:bodyPr/>
          <a:lstStyle/>
          <a:p>
            <a:pPr algn="just" eaLnBrk="1" hangingPunct="1">
              <a:lnSpc>
                <a:spcPct val="140000"/>
              </a:lnSpc>
            </a:pPr>
            <a:r>
              <a:rPr lang="en-US" altLang="zh-CN" dirty="0"/>
              <a:t>       </a:t>
            </a:r>
            <a:r>
              <a:rPr lang="zh-CN" altLang="en-US" dirty="0"/>
              <a:t>图 所示的二维数组也可以表示成每个元素由行向量构成的线性表，例如，线性表</a:t>
            </a:r>
            <a:r>
              <a:rPr lang="en-US" altLang="zh-CN" dirty="0"/>
              <a:t>A</a:t>
            </a:r>
            <a:r>
              <a:rPr lang="zh-CN" altLang="en-US" dirty="0"/>
              <a:t>可以表示成Ｂ＝</a:t>
            </a:r>
            <a:r>
              <a:rPr lang="en-US" altLang="zh-CN" dirty="0"/>
              <a:t>(q</a:t>
            </a:r>
            <a:r>
              <a:rPr lang="en-US" altLang="zh-CN" baseline="-25000" dirty="0"/>
              <a:t>0</a:t>
            </a:r>
            <a:r>
              <a:rPr lang="en-US" altLang="zh-CN" dirty="0"/>
              <a:t>,q</a:t>
            </a:r>
            <a:r>
              <a:rPr lang="en-US" altLang="zh-CN" baseline="-25000" dirty="0"/>
              <a:t>1</a:t>
            </a:r>
            <a:r>
              <a:rPr lang="en-US" altLang="zh-CN" dirty="0"/>
              <a:t>,</a:t>
            </a:r>
            <a:r>
              <a:rPr lang="en-US" altLang="zh-CN" dirty="0">
                <a:latin typeface="Times New Roman" panose="02020603050405020304" pitchFamily="18" charset="0"/>
              </a:rPr>
              <a:t>…</a:t>
            </a:r>
            <a:r>
              <a:rPr lang="en-US" altLang="zh-CN" dirty="0"/>
              <a:t>,</a:t>
            </a:r>
            <a:r>
              <a:rPr lang="en-US" altLang="zh-CN" dirty="0" err="1"/>
              <a:t>q</a:t>
            </a:r>
            <a:r>
              <a:rPr lang="en-US" altLang="zh-CN" baseline="-25000" dirty="0" err="1"/>
              <a:t>s</a:t>
            </a:r>
            <a:r>
              <a:rPr lang="en-US" altLang="zh-CN" dirty="0"/>
              <a:t>)</a:t>
            </a:r>
            <a:r>
              <a:rPr lang="zh-CN" altLang="en-US" dirty="0"/>
              <a:t>（其中，</a:t>
            </a:r>
            <a:r>
              <a:rPr lang="en-US" altLang="zh-CN" dirty="0"/>
              <a:t>s=m-1</a:t>
            </a:r>
            <a:r>
              <a:rPr lang="zh-CN" altLang="en-US" dirty="0"/>
              <a:t>），</a:t>
            </a:r>
            <a:r>
              <a:rPr lang="en-US" altLang="zh-CN" dirty="0"/>
              <a:t>q</a:t>
            </a:r>
            <a:r>
              <a:rPr lang="en-US" altLang="zh-CN" baseline="-25000" dirty="0"/>
              <a:t>i</a:t>
            </a:r>
            <a:r>
              <a:rPr lang="zh-CN" altLang="en-US" dirty="0"/>
              <a:t>（</a:t>
            </a:r>
            <a:r>
              <a:rPr lang="en-US" altLang="zh-CN" dirty="0"/>
              <a:t>0≤j≤m-1</a:t>
            </a:r>
            <a:r>
              <a:rPr lang="zh-CN" altLang="en-US" dirty="0"/>
              <a:t>）是一个行向量，即</a:t>
            </a:r>
            <a:r>
              <a:rPr lang="en-US" altLang="zh-CN" dirty="0"/>
              <a:t>q</a:t>
            </a:r>
            <a:r>
              <a:rPr lang="en-US" altLang="zh-CN" baseline="-25000" dirty="0"/>
              <a:t>i</a:t>
            </a:r>
            <a:r>
              <a:rPr lang="en-US" altLang="zh-CN" dirty="0"/>
              <a:t>=(a</a:t>
            </a:r>
            <a:r>
              <a:rPr lang="en-US" altLang="zh-CN" baseline="-25000" dirty="0"/>
              <a:t>i,0</a:t>
            </a:r>
            <a:r>
              <a:rPr lang="en-US" altLang="zh-CN" dirty="0"/>
              <a:t>,a</a:t>
            </a:r>
            <a:r>
              <a:rPr lang="en-US" altLang="zh-CN" baseline="-25000" dirty="0"/>
              <a:t>i,1</a:t>
            </a:r>
            <a:r>
              <a:rPr lang="en-US" altLang="zh-CN" dirty="0"/>
              <a:t>,</a:t>
            </a:r>
            <a:r>
              <a:rPr lang="en-US" altLang="zh-CN" dirty="0">
                <a:latin typeface="Times New Roman" panose="02020603050405020304" pitchFamily="18" charset="0"/>
              </a:rPr>
              <a:t>…</a:t>
            </a:r>
            <a:r>
              <a:rPr lang="en-US" altLang="zh-CN" dirty="0"/>
              <a:t>,a</a:t>
            </a:r>
            <a:r>
              <a:rPr lang="en-US" altLang="zh-CN" baseline="-25000" dirty="0"/>
              <a:t>i,n-1</a:t>
            </a:r>
            <a:r>
              <a:rPr lang="en-US" altLang="zh-CN" dirty="0"/>
              <a:t>)</a:t>
            </a:r>
            <a:r>
              <a:rPr lang="zh-CN" altLang="en-US" dirty="0"/>
              <a:t>。如图 所示。</a:t>
            </a:r>
          </a:p>
        </p:txBody>
      </p:sp>
      <p:sp>
        <p:nvSpPr>
          <p:cNvPr id="7172" name="Rectangle 8">
            <a:extLst>
              <a:ext uri="{FF2B5EF4-FFF2-40B4-BE49-F238E27FC236}">
                <a16:creationId xmlns:a16="http://schemas.microsoft.com/office/drawing/2014/main" id="{C2F1B739-63A5-DC45-9801-3739B264128D}"/>
              </a:ext>
            </a:extLst>
          </p:cNvPr>
          <p:cNvSpPr>
            <a:spLocks noChangeArrowheads="1"/>
          </p:cNvSpPr>
          <p:nvPr/>
        </p:nvSpPr>
        <p:spPr bwMode="auto">
          <a:xfrm>
            <a:off x="0" y="2705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7173" name="Rectangle 10">
            <a:extLst>
              <a:ext uri="{FF2B5EF4-FFF2-40B4-BE49-F238E27FC236}">
                <a16:creationId xmlns:a16="http://schemas.microsoft.com/office/drawing/2014/main" id="{96068DE7-BC88-7643-A4A3-99E265C7A5C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7174" name="Object 9">
            <a:extLst>
              <a:ext uri="{FF2B5EF4-FFF2-40B4-BE49-F238E27FC236}">
                <a16:creationId xmlns:a16="http://schemas.microsoft.com/office/drawing/2014/main" id="{C63D5D4C-9E42-1C4B-8DAE-E0ED60BC48D0}"/>
              </a:ext>
            </a:extLst>
          </p:cNvPr>
          <p:cNvGraphicFramePr>
            <a:graphicFrameLocks noChangeAspect="1"/>
          </p:cNvGraphicFramePr>
          <p:nvPr/>
        </p:nvGraphicFramePr>
        <p:xfrm>
          <a:off x="1835150" y="2852738"/>
          <a:ext cx="3889375" cy="1866900"/>
        </p:xfrm>
        <a:graphic>
          <a:graphicData uri="http://schemas.openxmlformats.org/presentationml/2006/ole">
            <mc:AlternateContent xmlns:mc="http://schemas.openxmlformats.org/markup-compatibility/2006">
              <mc:Choice xmlns:v="urn:schemas-microsoft-com:vml" Requires="v">
                <p:oleObj spid="_x0000_s137265" r:id="rId7" imgW="2413000" imgH="1168400" progId="Visio.Drawing.11">
                  <p:embed/>
                </p:oleObj>
              </mc:Choice>
              <mc:Fallback>
                <p:oleObj r:id="rId7" imgW="2413000" imgH="1168400" progId="Visio.Drawing.11">
                  <p:embed/>
                  <p:pic>
                    <p:nvPicPr>
                      <p:cNvPr id="7174" name="Object 9">
                        <a:extLst>
                          <a:ext uri="{FF2B5EF4-FFF2-40B4-BE49-F238E27FC236}">
                            <a16:creationId xmlns:a16="http://schemas.microsoft.com/office/drawing/2014/main" id="{C63D5D4C-9E42-1C4B-8DAE-E0ED60BC48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35150" y="2852738"/>
                        <a:ext cx="3889375"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025343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75828083-13DA-3044-9BEC-545876716FEE}"/>
              </a:ext>
            </a:extLst>
          </p:cNvPr>
          <p:cNvSpPr>
            <a:spLocks noChangeArrowheads="1"/>
          </p:cNvSpPr>
          <p:nvPr/>
        </p:nvSpPr>
        <p:spPr bwMode="auto">
          <a:xfrm>
            <a:off x="819150" y="211138"/>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数组的抽象数据类型</a:t>
            </a:r>
          </a:p>
        </p:txBody>
      </p:sp>
      <p:sp>
        <p:nvSpPr>
          <p:cNvPr id="58370" name="Text Box 8">
            <a:extLst>
              <a:ext uri="{FF2B5EF4-FFF2-40B4-BE49-F238E27FC236}">
                <a16:creationId xmlns:a16="http://schemas.microsoft.com/office/drawing/2014/main" id="{AAC8BAE7-10B6-0B45-8DD8-9AE99C7F4A65}"/>
              </a:ext>
            </a:extLst>
          </p:cNvPr>
          <p:cNvSpPr txBox="1">
            <a:spLocks noChangeArrowheads="1"/>
          </p:cNvSpPr>
          <p:nvPr/>
        </p:nvSpPr>
        <p:spPr bwMode="auto">
          <a:xfrm>
            <a:off x="442913" y="2211388"/>
            <a:ext cx="17208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数据对象</a:t>
            </a:r>
            <a:r>
              <a:rPr lang="en-US" altLang="zh-CN" sz="2800" b="0">
                <a:ea typeface="楷体_GB2312" pitchFamily="49" charset="-122"/>
                <a:sym typeface="+mn-lt"/>
              </a:rPr>
              <a:t>:</a:t>
            </a:r>
          </a:p>
        </p:txBody>
      </p:sp>
      <p:sp>
        <p:nvSpPr>
          <p:cNvPr id="58371" name="Text Box 9">
            <a:extLst>
              <a:ext uri="{FF2B5EF4-FFF2-40B4-BE49-F238E27FC236}">
                <a16:creationId xmlns:a16="http://schemas.microsoft.com/office/drawing/2014/main" id="{E0D54E39-57FB-1E43-AEF8-55B6CC137291}"/>
              </a:ext>
            </a:extLst>
          </p:cNvPr>
          <p:cNvSpPr txBox="1">
            <a:spLocks noChangeArrowheads="1"/>
          </p:cNvSpPr>
          <p:nvPr/>
        </p:nvSpPr>
        <p:spPr bwMode="auto">
          <a:xfrm>
            <a:off x="454025" y="3530600"/>
            <a:ext cx="17208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pPr>
            <a:r>
              <a:rPr lang="zh-CN" altLang="en-US" sz="2800" b="0">
                <a:ea typeface="楷体_GB2312" pitchFamily="49" charset="-122"/>
                <a:sym typeface="+mn-lt"/>
              </a:rPr>
              <a:t>数据关系</a:t>
            </a:r>
            <a:r>
              <a:rPr lang="en-US" altLang="zh-CN" sz="2800" b="0">
                <a:ea typeface="楷体_GB2312" pitchFamily="49" charset="-122"/>
                <a:sym typeface="+mn-lt"/>
              </a:rPr>
              <a:t>:</a:t>
            </a:r>
          </a:p>
        </p:txBody>
      </p:sp>
      <p:sp>
        <p:nvSpPr>
          <p:cNvPr id="45062" name="Text Box 10">
            <a:extLst>
              <a:ext uri="{FF2B5EF4-FFF2-40B4-BE49-F238E27FC236}">
                <a16:creationId xmlns:a16="http://schemas.microsoft.com/office/drawing/2014/main" id="{A849C4A6-4A45-4BAD-97A1-1B46346885E5}"/>
              </a:ext>
            </a:extLst>
          </p:cNvPr>
          <p:cNvSpPr txBox="1">
            <a:spLocks noChangeArrowheads="1"/>
          </p:cNvSpPr>
          <p:nvPr/>
        </p:nvSpPr>
        <p:spPr bwMode="auto">
          <a:xfrm>
            <a:off x="214313" y="1328738"/>
            <a:ext cx="2089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sz="2800" b="0" dirty="0">
                <a:latin typeface="+mn-lt"/>
                <a:ea typeface="+mn-ea"/>
                <a:cs typeface="+mn-ea"/>
                <a:sym typeface="+mn-lt"/>
              </a:rPr>
              <a:t>ADT Array {</a:t>
            </a:r>
          </a:p>
        </p:txBody>
      </p:sp>
      <p:graphicFrame>
        <p:nvGraphicFramePr>
          <p:cNvPr id="58373" name="Object 11">
            <a:extLst>
              <a:ext uri="{FF2B5EF4-FFF2-40B4-BE49-F238E27FC236}">
                <a16:creationId xmlns:a16="http://schemas.microsoft.com/office/drawing/2014/main" id="{8E18B77C-C751-CA49-A6BF-87AC3155AC7E}"/>
              </a:ext>
            </a:extLst>
          </p:cNvPr>
          <p:cNvGraphicFramePr>
            <a:graphicFrameLocks/>
          </p:cNvGraphicFramePr>
          <p:nvPr/>
        </p:nvGraphicFramePr>
        <p:xfrm>
          <a:off x="2571750" y="2011363"/>
          <a:ext cx="6005513" cy="569912"/>
        </p:xfrm>
        <a:graphic>
          <a:graphicData uri="http://schemas.openxmlformats.org/presentationml/2006/ole">
            <mc:AlternateContent xmlns:mc="http://schemas.openxmlformats.org/markup-compatibility/2006">
              <mc:Choice xmlns:v="urn:schemas-microsoft-com:vml" Requires="v">
                <p:oleObj spid="_x0000_s242767" r:id="rId3" imgW="37744400" imgH="5270500" progId="Equation.3">
                  <p:embed/>
                </p:oleObj>
              </mc:Choice>
              <mc:Fallback>
                <p:oleObj r:id="rId3" imgW="37744400" imgH="5270500" progId="Equation.3">
                  <p:embed/>
                  <p:pic>
                    <p:nvPicPr>
                      <p:cNvPr id="58373" name="Object 11">
                        <a:extLst>
                          <a:ext uri="{FF2B5EF4-FFF2-40B4-BE49-F238E27FC236}">
                            <a16:creationId xmlns:a16="http://schemas.microsoft.com/office/drawing/2014/main" id="{8E18B77C-C751-CA49-A6BF-87AC3155AC7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0" y="2011363"/>
                        <a:ext cx="6005513" cy="569912"/>
                      </a:xfrm>
                      <a:prstGeom prst="rect">
                        <a:avLst/>
                      </a:prstGeom>
                      <a:solidFill>
                        <a:srgbClr val="EAEAEA"/>
                      </a:solidFill>
                      <a:ln w="9525">
                        <a:solidFill>
                          <a:schemeClr val="tx1"/>
                        </a:solidFill>
                        <a:miter lim="800000"/>
                        <a:headEnd/>
                        <a:tailEnd/>
                      </a:ln>
                    </p:spPr>
                  </p:pic>
                </p:oleObj>
              </mc:Fallback>
            </mc:AlternateContent>
          </a:graphicData>
        </a:graphic>
      </p:graphicFrame>
      <p:graphicFrame>
        <p:nvGraphicFramePr>
          <p:cNvPr id="58374" name="Object 12">
            <a:extLst>
              <a:ext uri="{FF2B5EF4-FFF2-40B4-BE49-F238E27FC236}">
                <a16:creationId xmlns:a16="http://schemas.microsoft.com/office/drawing/2014/main" id="{DC42C1EC-A1D9-ED42-A9C3-F0B15A4BED9F}"/>
              </a:ext>
            </a:extLst>
          </p:cNvPr>
          <p:cNvGraphicFramePr>
            <a:graphicFrameLocks/>
          </p:cNvGraphicFramePr>
          <p:nvPr/>
        </p:nvGraphicFramePr>
        <p:xfrm>
          <a:off x="2571750" y="2620963"/>
          <a:ext cx="6005513" cy="558800"/>
        </p:xfrm>
        <a:graphic>
          <a:graphicData uri="http://schemas.openxmlformats.org/presentationml/2006/ole">
            <mc:AlternateContent xmlns:mc="http://schemas.openxmlformats.org/markup-compatibility/2006">
              <mc:Choice xmlns:v="urn:schemas-microsoft-com:vml" Requires="v">
                <p:oleObj spid="_x0000_s242768" r:id="rId5" imgW="44183300" imgH="5562600" progId="Equation.3">
                  <p:embed/>
                </p:oleObj>
              </mc:Choice>
              <mc:Fallback>
                <p:oleObj r:id="rId5" imgW="44183300" imgH="5562600" progId="Equation.3">
                  <p:embed/>
                  <p:pic>
                    <p:nvPicPr>
                      <p:cNvPr id="58374" name="Object 12">
                        <a:extLst>
                          <a:ext uri="{FF2B5EF4-FFF2-40B4-BE49-F238E27FC236}">
                            <a16:creationId xmlns:a16="http://schemas.microsoft.com/office/drawing/2014/main" id="{DC42C1EC-A1D9-ED42-A9C3-F0B15A4BED9F}"/>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1750" y="2620963"/>
                        <a:ext cx="6005513" cy="558800"/>
                      </a:xfrm>
                      <a:prstGeom prst="rect">
                        <a:avLst/>
                      </a:prstGeom>
                      <a:solidFill>
                        <a:srgbClr val="EAEAEA"/>
                      </a:solidFill>
                      <a:ln w="9525">
                        <a:solidFill>
                          <a:schemeClr val="tx1"/>
                        </a:solidFill>
                        <a:miter lim="800000"/>
                        <a:headEnd/>
                        <a:tailEnd/>
                      </a:ln>
                    </p:spPr>
                  </p:pic>
                </p:oleObj>
              </mc:Fallback>
            </mc:AlternateContent>
          </a:graphicData>
        </a:graphic>
      </p:graphicFrame>
      <p:graphicFrame>
        <p:nvGraphicFramePr>
          <p:cNvPr id="58375" name="Object 13">
            <a:extLst>
              <a:ext uri="{FF2B5EF4-FFF2-40B4-BE49-F238E27FC236}">
                <a16:creationId xmlns:a16="http://schemas.microsoft.com/office/drawing/2014/main" id="{6FCFDD9F-2A01-5946-A15B-78331F9843CF}"/>
              </a:ext>
            </a:extLst>
          </p:cNvPr>
          <p:cNvGraphicFramePr>
            <a:graphicFrameLocks/>
          </p:cNvGraphicFramePr>
          <p:nvPr/>
        </p:nvGraphicFramePr>
        <p:xfrm>
          <a:off x="2557463" y="3573463"/>
          <a:ext cx="6019800" cy="2179637"/>
        </p:xfrm>
        <a:graphic>
          <a:graphicData uri="http://schemas.openxmlformats.org/presentationml/2006/ole">
            <mc:AlternateContent xmlns:mc="http://schemas.openxmlformats.org/markup-compatibility/2006">
              <mc:Choice xmlns:v="urn:schemas-microsoft-com:vml" Requires="v">
                <p:oleObj spid="_x0000_s242769" r:id="rId7" imgW="61442600" imgH="22237700" progId="Equation.3">
                  <p:embed/>
                </p:oleObj>
              </mc:Choice>
              <mc:Fallback>
                <p:oleObj r:id="rId7" imgW="61442600" imgH="22237700" progId="Equation.3">
                  <p:embed/>
                  <p:pic>
                    <p:nvPicPr>
                      <p:cNvPr id="58375" name="Object 13">
                        <a:extLst>
                          <a:ext uri="{FF2B5EF4-FFF2-40B4-BE49-F238E27FC236}">
                            <a16:creationId xmlns:a16="http://schemas.microsoft.com/office/drawing/2014/main" id="{6FCFDD9F-2A01-5946-A15B-78331F9843CF}"/>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7463" y="3573463"/>
                        <a:ext cx="6019800" cy="2179637"/>
                      </a:xfrm>
                      <a:prstGeom prst="rect">
                        <a:avLst/>
                      </a:prstGeom>
                      <a:solidFill>
                        <a:srgbClr val="CCECFF"/>
                      </a:solidFill>
                      <a:ln w="9525">
                        <a:solidFill>
                          <a:schemeClr val="tx1"/>
                        </a:solidFill>
                        <a:miter lim="800000"/>
                        <a:headEnd/>
                        <a:tailEnd/>
                      </a:ln>
                    </p:spPr>
                  </p:pic>
                </p:oleObj>
              </mc:Fallback>
            </mc:AlternateContent>
          </a:graphicData>
        </a:graphic>
      </p:graphicFrame>
    </p:spTree>
    <p:extLst>
      <p:ext uri="{BB962C8B-B14F-4D97-AF65-F5344CB8AC3E}">
        <p14:creationId xmlns:p14="http://schemas.microsoft.com/office/powerpoint/2010/main" val="39195584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3">
            <a:extLst>
              <a:ext uri="{FF2B5EF4-FFF2-40B4-BE49-F238E27FC236}">
                <a16:creationId xmlns:a16="http://schemas.microsoft.com/office/drawing/2014/main" id="{D6A37AE8-489A-AF47-A480-89627FFEDF98}"/>
              </a:ext>
            </a:extLst>
          </p:cNvPr>
          <p:cNvSpPr>
            <a:spLocks noGrp="1" noChangeArrowheads="1"/>
          </p:cNvSpPr>
          <p:nvPr>
            <p:ph idx="1"/>
          </p:nvPr>
        </p:nvSpPr>
        <p:spPr>
          <a:xfrm>
            <a:off x="823913" y="1998663"/>
            <a:ext cx="7640637" cy="2736850"/>
          </a:xfrm>
          <a:solidFill>
            <a:srgbClr val="EAEAEA"/>
          </a:solidFill>
        </p:spPr>
        <p:txBody>
          <a:bodyPr/>
          <a:lstStyle/>
          <a:p>
            <a:pPr indent="0"/>
            <a:r>
              <a:rPr lang="en-US" altLang="zh-CN">
                <a:sym typeface="+mn-lt"/>
              </a:rPr>
              <a:t>    (1) InitArray (&amp;A,n,bound1, boundn)    </a:t>
            </a:r>
          </a:p>
          <a:p>
            <a:pPr indent="0"/>
            <a:r>
              <a:rPr lang="en-US" altLang="zh-CN">
                <a:sym typeface="+mn-lt"/>
              </a:rPr>
              <a:t>                                                               //</a:t>
            </a:r>
            <a:r>
              <a:rPr lang="zh-CN" altLang="en-US">
                <a:sym typeface="+mn-lt"/>
              </a:rPr>
              <a:t>构造数组</a:t>
            </a:r>
            <a:r>
              <a:rPr lang="en-US" altLang="zh-CN">
                <a:sym typeface="+mn-lt"/>
              </a:rPr>
              <a:t>A</a:t>
            </a:r>
          </a:p>
          <a:p>
            <a:pPr indent="0"/>
            <a:r>
              <a:rPr lang="en-US" altLang="zh-CN">
                <a:sym typeface="+mn-lt"/>
              </a:rPr>
              <a:t>    (2) DestroyArray (&amp;A)                     // </a:t>
            </a:r>
            <a:r>
              <a:rPr lang="zh-CN" altLang="en-US">
                <a:sym typeface="+mn-lt"/>
              </a:rPr>
              <a:t>销毁数组</a:t>
            </a:r>
            <a:r>
              <a:rPr lang="en-US" altLang="zh-CN">
                <a:sym typeface="+mn-lt"/>
              </a:rPr>
              <a:t>A</a:t>
            </a:r>
          </a:p>
          <a:p>
            <a:pPr indent="0"/>
            <a:r>
              <a:rPr lang="en-US" altLang="zh-CN">
                <a:sym typeface="+mn-lt"/>
              </a:rPr>
              <a:t>    (3) Value(A,&amp;e,index1,…,indexn)   //</a:t>
            </a:r>
            <a:r>
              <a:rPr lang="zh-CN" altLang="en-US">
                <a:sym typeface="+mn-lt"/>
              </a:rPr>
              <a:t>取数组元素值</a:t>
            </a:r>
          </a:p>
          <a:p>
            <a:pPr indent="0"/>
            <a:r>
              <a:rPr lang="zh-CN" altLang="en-US">
                <a:sym typeface="+mn-lt"/>
              </a:rPr>
              <a:t>    </a:t>
            </a:r>
            <a:r>
              <a:rPr lang="en-US" altLang="zh-CN">
                <a:sym typeface="+mn-lt"/>
              </a:rPr>
              <a:t>(4) Assign (A,&amp;e,index1,…,indexn) //</a:t>
            </a:r>
            <a:r>
              <a:rPr lang="zh-CN" altLang="zh-CN">
                <a:sym typeface="+mn-lt"/>
              </a:rPr>
              <a:t>给</a:t>
            </a:r>
            <a:r>
              <a:rPr lang="zh-CN" altLang="en-US">
                <a:sym typeface="+mn-lt"/>
              </a:rPr>
              <a:t>数组元素赋值</a:t>
            </a:r>
          </a:p>
        </p:txBody>
      </p:sp>
      <p:sp>
        <p:nvSpPr>
          <p:cNvPr id="46083" name="Text Box 2">
            <a:extLst>
              <a:ext uri="{FF2B5EF4-FFF2-40B4-BE49-F238E27FC236}">
                <a16:creationId xmlns:a16="http://schemas.microsoft.com/office/drawing/2014/main" id="{0074E21E-92D6-4ADE-A7B7-40321FB56722}"/>
              </a:ext>
            </a:extLst>
          </p:cNvPr>
          <p:cNvSpPr txBox="1">
            <a:spLocks noChangeArrowheads="1"/>
          </p:cNvSpPr>
          <p:nvPr/>
        </p:nvSpPr>
        <p:spPr bwMode="auto">
          <a:xfrm>
            <a:off x="293688" y="1263650"/>
            <a:ext cx="1501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zh-CN" altLang="en-US" b="0" dirty="0">
                <a:latin typeface="+mn-lt"/>
                <a:ea typeface="+mn-ea"/>
                <a:cs typeface="+mn-ea"/>
                <a:sym typeface="+mn-lt"/>
              </a:rPr>
              <a:t>基本操作</a:t>
            </a:r>
            <a:r>
              <a:rPr lang="en-US" altLang="zh-CN" b="0" dirty="0">
                <a:latin typeface="+mn-lt"/>
                <a:ea typeface="+mn-ea"/>
                <a:cs typeface="+mn-ea"/>
                <a:sym typeface="+mn-lt"/>
              </a:rPr>
              <a:t>:</a:t>
            </a:r>
          </a:p>
        </p:txBody>
      </p:sp>
      <p:sp>
        <p:nvSpPr>
          <p:cNvPr id="46085" name="Text Box 4">
            <a:extLst>
              <a:ext uri="{FF2B5EF4-FFF2-40B4-BE49-F238E27FC236}">
                <a16:creationId xmlns:a16="http://schemas.microsoft.com/office/drawing/2014/main" id="{04A7C9FD-02D6-4646-8C70-D7AE9E03BA5D}"/>
              </a:ext>
            </a:extLst>
          </p:cNvPr>
          <p:cNvSpPr txBox="1">
            <a:spLocks noChangeArrowheads="1"/>
          </p:cNvSpPr>
          <p:nvPr/>
        </p:nvSpPr>
        <p:spPr bwMode="auto">
          <a:xfrm>
            <a:off x="293688" y="5006975"/>
            <a:ext cx="17383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a:t>
            </a:r>
            <a:r>
              <a:rPr lang="en-US" altLang="en-US" b="0" dirty="0">
                <a:latin typeface="+mn-lt"/>
                <a:ea typeface="+mn-ea"/>
                <a:cs typeface="+mn-ea"/>
                <a:sym typeface="+mn-lt"/>
              </a:rPr>
              <a:t>ADT Array</a:t>
            </a:r>
            <a:endParaRPr lang="en-US" altLang="zh-CN" b="0" dirty="0">
              <a:latin typeface="+mn-lt"/>
              <a:ea typeface="+mn-ea"/>
              <a:cs typeface="+mn-ea"/>
              <a:sym typeface="+mn-lt"/>
            </a:endParaRPr>
          </a:p>
        </p:txBody>
      </p:sp>
      <p:sp>
        <p:nvSpPr>
          <p:cNvPr id="59396" name="Rectangle 7">
            <a:extLst>
              <a:ext uri="{FF2B5EF4-FFF2-40B4-BE49-F238E27FC236}">
                <a16:creationId xmlns:a16="http://schemas.microsoft.com/office/drawing/2014/main" id="{A324D632-5F58-4841-B6E0-28B34BDD5A9C}"/>
              </a:ext>
            </a:extLst>
          </p:cNvPr>
          <p:cNvSpPr>
            <a:spLocks noChangeArrowheads="1"/>
          </p:cNvSpPr>
          <p:nvPr/>
        </p:nvSpPr>
        <p:spPr bwMode="auto">
          <a:xfrm>
            <a:off x="819150" y="211138"/>
            <a:ext cx="5324475"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数组的抽象数据类型</a:t>
            </a:r>
          </a:p>
        </p:txBody>
      </p:sp>
      <p:sp>
        <p:nvSpPr>
          <p:cNvPr id="8" name="Shape 26">
            <a:extLst>
              <a:ext uri="{FF2B5EF4-FFF2-40B4-BE49-F238E27FC236}">
                <a16:creationId xmlns:a16="http://schemas.microsoft.com/office/drawing/2014/main" id="{F0F88C84-D3AB-46DF-B02C-6C60AD3D2BA6}"/>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2375474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7D42-06D1-8E49-A1C2-0105FAB7FC25}"/>
              </a:ext>
            </a:extLst>
          </p:cNvPr>
          <p:cNvSpPr>
            <a:spLocks noGrp="1"/>
          </p:cNvSpPr>
          <p:nvPr>
            <p:ph type="title"/>
          </p:nvPr>
        </p:nvSpPr>
        <p:spPr/>
        <p:txBody>
          <a:bodyPr/>
          <a:lstStyle/>
          <a:p>
            <a:endParaRPr lang="en-US"/>
          </a:p>
        </p:txBody>
      </p:sp>
      <p:sp>
        <p:nvSpPr>
          <p:cNvPr id="4" name="标题 3">
            <a:extLst>
              <a:ext uri="{FF2B5EF4-FFF2-40B4-BE49-F238E27FC236}">
                <a16:creationId xmlns:a16="http://schemas.microsoft.com/office/drawing/2014/main" id="{164175A5-B2FD-9944-9954-E13BC79A6D58}"/>
              </a:ext>
            </a:extLst>
          </p:cNvPr>
          <p:cNvSpPr txBox="1">
            <a:spLocks noChangeArrowheads="1"/>
          </p:cNvSpPr>
          <p:nvPr/>
        </p:nvSpPr>
        <p:spPr bwMode="auto">
          <a:xfrm>
            <a:off x="844550" y="26035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800">
                <a:solidFill>
                  <a:schemeClr val="bg1"/>
                </a:solidFill>
                <a:latin typeface="+mj-lt"/>
                <a:ea typeface="微软雅黑" panose="020B0503020204020204" pitchFamily="34" charset="-122"/>
                <a:cs typeface="+mj-cs"/>
              </a:defRPr>
            </a:lvl1pPr>
            <a:lvl2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2pPr>
            <a:lvl3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3pPr>
            <a:lvl4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4pPr>
            <a:lvl5pPr algn="l" rtl="0" eaLnBrk="0" fontAlgn="base" hangingPunct="0">
              <a:spcBef>
                <a:spcPct val="0"/>
              </a:spcBef>
              <a:spcAft>
                <a:spcPct val="0"/>
              </a:spcAft>
              <a:defRPr sz="2800">
                <a:solidFill>
                  <a:schemeClr val="bg1"/>
                </a:solidFill>
                <a:effectLst>
                  <a:outerShdw blurRad="38100" dist="38100" dir="2700000" algn="tl">
                    <a:srgbClr val="C0C0C0"/>
                  </a:outerShdw>
                </a:effectLst>
                <a:latin typeface="Times New Roman" panose="02020603050405020304" pitchFamily="18" charset="0"/>
                <a:ea typeface="微软雅黑" panose="020B0503020204020204" pitchFamily="34" charset="-122"/>
              </a:defRPr>
            </a:lvl5pPr>
            <a:lvl6pPr marL="4572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6pPr>
            <a:lvl7pPr marL="9144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7pPr>
            <a:lvl8pPr marL="13716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8pPr>
            <a:lvl9pPr marL="1828800" algn="ctr" rtl="0" eaLnBrk="0" fontAlgn="base" hangingPunct="0">
              <a:spcBef>
                <a:spcPct val="0"/>
              </a:spcBef>
              <a:spcAft>
                <a:spcPct val="0"/>
              </a:spcAft>
              <a:defRPr kumimoji="1" sz="4400" b="1">
                <a:solidFill>
                  <a:schemeClr val="accent1"/>
                </a:solidFill>
                <a:effectLst>
                  <a:outerShdw blurRad="38100" dist="38100" dir="2700000" algn="tl">
                    <a:srgbClr val="C0C0C0"/>
                  </a:outerShdw>
                </a:effectLst>
                <a:latin typeface="Times New Roman" panose="02020603050405020304" pitchFamily="18" charset="0"/>
                <a:ea typeface="仿宋_GB2312" panose="02010609030101010101" pitchFamily="49" charset="-122"/>
              </a:defRPr>
            </a:lvl9pPr>
          </a:lstStyle>
          <a:p>
            <a:r>
              <a:rPr lang="zh-CN" altLang="en-US" b="0" kern="0" dirty="0">
                <a:sym typeface="+mn-lt"/>
              </a:rPr>
              <a:t>串的定义</a:t>
            </a:r>
          </a:p>
        </p:txBody>
      </p:sp>
      <p:sp>
        <p:nvSpPr>
          <p:cNvPr id="5" name="Rectangle 3">
            <a:extLst>
              <a:ext uri="{FF2B5EF4-FFF2-40B4-BE49-F238E27FC236}">
                <a16:creationId xmlns:a16="http://schemas.microsoft.com/office/drawing/2014/main" id="{552BF265-B382-3941-A643-B5B63FBD5F6E}"/>
              </a:ext>
            </a:extLst>
          </p:cNvPr>
          <p:cNvSpPr txBox="1">
            <a:spLocks noChangeArrowheads="1"/>
          </p:cNvSpPr>
          <p:nvPr/>
        </p:nvSpPr>
        <p:spPr bwMode="auto">
          <a:xfrm>
            <a:off x="468313" y="765175"/>
            <a:ext cx="8291512" cy="561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538163" algn="l" rtl="0" eaLnBrk="0" fontAlgn="base" hangingPunct="0">
              <a:lnSpc>
                <a:spcPct val="130000"/>
              </a:lnSpc>
              <a:spcBef>
                <a:spcPct val="0"/>
              </a:spcBef>
              <a:spcAft>
                <a:spcPct val="0"/>
              </a:spcAft>
              <a:defRPr sz="2400">
                <a:solidFill>
                  <a:schemeClr val="tx1"/>
                </a:solidFill>
                <a:latin typeface="+mn-lt"/>
                <a:ea typeface="微软雅黑" panose="020B0503020204020204" pitchFamily="34" charset="-122"/>
                <a:cs typeface="+mn-cs"/>
              </a:defRPr>
            </a:lvl1pPr>
            <a:lvl2pPr marL="742950" indent="-285750" algn="l" rtl="0" eaLnBrk="0" fontAlgn="base" hangingPunct="0">
              <a:spcBef>
                <a:spcPct val="20000"/>
              </a:spcBef>
              <a:spcAft>
                <a:spcPct val="0"/>
              </a:spcAft>
              <a:buChar char="–"/>
              <a:defRPr sz="2800">
                <a:solidFill>
                  <a:schemeClr val="tx1"/>
                </a:solidFill>
                <a:latin typeface="+mn-lt"/>
                <a:ea typeface="微软雅黑" panose="020B0503020204020204" pitchFamily="34" charset="-122"/>
              </a:defRPr>
            </a:lvl2pPr>
            <a:lvl3pPr marL="1143000" indent="-228600" algn="l" rtl="0" eaLnBrk="0" fontAlgn="base" hangingPunct="0">
              <a:spcBef>
                <a:spcPct val="20000"/>
              </a:spcBef>
              <a:spcAft>
                <a:spcPct val="0"/>
              </a:spcAft>
              <a:buChar char="•"/>
              <a:defRPr sz="2400">
                <a:solidFill>
                  <a:schemeClr val="tx1"/>
                </a:solidFill>
                <a:latin typeface="+mn-lt"/>
                <a:ea typeface="微软雅黑" panose="020B0503020204020204" pitchFamily="34" charset="-122"/>
              </a:defRPr>
            </a:lvl3pPr>
            <a:lvl4pPr marL="16002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4pPr>
            <a:lvl5pPr marL="2057400" indent="-228600" algn="l" rtl="0" eaLnBrk="0" fontAlgn="base" hangingPunct="0">
              <a:spcBef>
                <a:spcPct val="20000"/>
              </a:spcBef>
              <a:spcAft>
                <a:spcPct val="0"/>
              </a:spcAft>
              <a:buChar char="»"/>
              <a:defRPr sz="2000">
                <a:solidFill>
                  <a:schemeClr val="tx1"/>
                </a:solidFill>
                <a:latin typeface="+mn-lt"/>
                <a:ea typeface="微软雅黑" panose="020B0503020204020204" pitchFamily="34" charset="-122"/>
              </a:defRPr>
            </a:lvl5pPr>
            <a:lvl6pPr marL="2514600" indent="-228600" algn="l" rtl="0" eaLnBrk="0" fontAlgn="base" hangingPunct="0">
              <a:spcBef>
                <a:spcPct val="20000"/>
              </a:spcBef>
              <a:spcAft>
                <a:spcPct val="0"/>
              </a:spcAft>
              <a:buChar char="»"/>
              <a:defRPr kumimoji="1" sz="2000">
                <a:solidFill>
                  <a:schemeClr val="tx1"/>
                </a:solidFill>
                <a:latin typeface="+mn-lt"/>
                <a:ea typeface="+mn-ea"/>
              </a:defRPr>
            </a:lvl6pPr>
            <a:lvl7pPr marL="2971800" indent="-228600" algn="l" rtl="0" eaLnBrk="0" fontAlgn="base" hangingPunct="0">
              <a:spcBef>
                <a:spcPct val="20000"/>
              </a:spcBef>
              <a:spcAft>
                <a:spcPct val="0"/>
              </a:spcAft>
              <a:buChar char="»"/>
              <a:defRPr kumimoji="1" sz="2000">
                <a:solidFill>
                  <a:schemeClr val="tx1"/>
                </a:solidFill>
                <a:latin typeface="+mn-lt"/>
                <a:ea typeface="+mn-ea"/>
              </a:defRPr>
            </a:lvl7pPr>
            <a:lvl8pPr marL="3429000" indent="-228600" algn="l" rtl="0" eaLnBrk="0" fontAlgn="base" hangingPunct="0">
              <a:spcBef>
                <a:spcPct val="20000"/>
              </a:spcBef>
              <a:spcAft>
                <a:spcPct val="0"/>
              </a:spcAft>
              <a:buChar char="»"/>
              <a:defRPr kumimoji="1" sz="2000">
                <a:solidFill>
                  <a:schemeClr val="tx1"/>
                </a:solidFill>
                <a:latin typeface="+mn-lt"/>
                <a:ea typeface="+mn-ea"/>
              </a:defRPr>
            </a:lvl8pPr>
            <a:lvl9pPr marL="3886200" indent="-228600" algn="l" rtl="0" eaLnBrk="0" fontAlgn="base" hangingPunct="0">
              <a:spcBef>
                <a:spcPct val="20000"/>
              </a:spcBef>
              <a:spcAft>
                <a:spcPct val="0"/>
              </a:spcAft>
              <a:buChar char="»"/>
              <a:defRPr kumimoji="1" sz="2000">
                <a:solidFill>
                  <a:schemeClr val="tx1"/>
                </a:solidFill>
                <a:latin typeface="+mn-lt"/>
                <a:ea typeface="+mn-ea"/>
              </a:defRPr>
            </a:lvl9pPr>
          </a:lstStyle>
          <a:p>
            <a:pPr eaLnBrk="1" hangingPunct="1"/>
            <a:r>
              <a:rPr lang="zh-CN" altLang="en-US" sz="2300" b="0" kern="0" dirty="0"/>
              <a:t>串中任意个连续的字符组成的子序列称为该串的子串。相应地，包含子串的串称为主串。子串在主串中的位置以子串的第一个字符在主串中的位置来表示。</a:t>
            </a:r>
          </a:p>
          <a:p>
            <a:pPr eaLnBrk="1" hangingPunct="1"/>
            <a:r>
              <a:rPr lang="en-US" altLang="zh-CN" sz="2300" b="0" kern="0" dirty="0"/>
              <a:t>a</a:t>
            </a:r>
            <a:r>
              <a:rPr lang="zh-CN" altLang="en-US" sz="2300" b="0" kern="0" dirty="0"/>
              <a:t>、</a:t>
            </a:r>
            <a:r>
              <a:rPr lang="en-US" altLang="zh-CN" sz="2300" b="0" kern="0" dirty="0"/>
              <a:t>b</a:t>
            </a:r>
            <a:r>
              <a:rPr lang="zh-CN" altLang="en-US" sz="2300" b="0" kern="0" dirty="0"/>
              <a:t>、</a:t>
            </a:r>
            <a:r>
              <a:rPr lang="en-US" altLang="zh-CN" sz="2300" b="0" kern="0" dirty="0"/>
              <a:t>c</a:t>
            </a:r>
            <a:r>
              <a:rPr lang="zh-CN" altLang="en-US" sz="2300" b="0" kern="0" dirty="0"/>
              <a:t>、</a:t>
            </a:r>
            <a:r>
              <a:rPr lang="en-US" altLang="zh-CN" sz="2300" b="0" kern="0" dirty="0"/>
              <a:t>d</a:t>
            </a:r>
            <a:r>
              <a:rPr lang="zh-CN" altLang="en-US" sz="2300" b="0" kern="0" dirty="0"/>
              <a:t>是</a:t>
            </a:r>
            <a:r>
              <a:rPr lang="en-US" altLang="zh-CN" sz="2300" b="0" kern="0" dirty="0"/>
              <a:t>4</a:t>
            </a:r>
            <a:r>
              <a:rPr lang="zh-CN" altLang="en-US" sz="2300" b="0" kern="0" dirty="0"/>
              <a:t>个串：</a:t>
            </a:r>
            <a:endParaRPr lang="en-US" altLang="zh-CN" sz="2300" b="0" kern="0" dirty="0"/>
          </a:p>
          <a:p>
            <a:pPr eaLnBrk="1" hangingPunct="1"/>
            <a:r>
              <a:rPr lang="en-US" altLang="zh-CN" sz="2300" b="0" kern="0" dirty="0"/>
              <a:t>a=</a:t>
            </a:r>
            <a:r>
              <a:rPr lang="en-US" altLang="zh-CN" sz="2300" b="0" kern="0" dirty="0">
                <a:latin typeface="Times New Roman" panose="02020603050405020304" pitchFamily="18" charset="0"/>
              </a:rPr>
              <a:t>“</a:t>
            </a:r>
            <a:r>
              <a:rPr lang="en-US" altLang="zh-CN" sz="2300" b="0" kern="0" dirty="0"/>
              <a:t>Guangdong</a:t>
            </a:r>
            <a:r>
              <a:rPr lang="zh-CN" altLang="en-US" sz="2300" b="0" kern="0" dirty="0"/>
              <a:t> </a:t>
            </a:r>
            <a:r>
              <a:rPr lang="en-US" altLang="zh-CN" sz="2300" b="0" kern="0" dirty="0"/>
              <a:t>University</a:t>
            </a:r>
            <a:r>
              <a:rPr lang="zh-CN" altLang="en-US" sz="2300" b="0" kern="0" dirty="0"/>
              <a:t> </a:t>
            </a:r>
            <a:r>
              <a:rPr lang="en-US" altLang="zh-CN" sz="2300" b="0" kern="0" dirty="0"/>
              <a:t>of</a:t>
            </a:r>
            <a:r>
              <a:rPr lang="zh-CN" altLang="en-US" sz="2300" b="0" kern="0" dirty="0"/>
              <a:t> </a:t>
            </a:r>
            <a:r>
              <a:rPr lang="en-US" b="0" dirty="0"/>
              <a:t>of Petrochemical Technology</a:t>
            </a:r>
            <a:r>
              <a:rPr lang="en-US" altLang="zh-CN" sz="2300" b="0" kern="0" dirty="0">
                <a:latin typeface="Times New Roman" panose="02020603050405020304" pitchFamily="18" charset="0"/>
              </a:rPr>
              <a:t>”</a:t>
            </a:r>
            <a:r>
              <a:rPr lang="zh-CN" altLang="en-US" sz="2300" b="0" kern="0" dirty="0"/>
              <a:t>，    </a:t>
            </a:r>
            <a:endParaRPr lang="en-US" altLang="zh-CN" sz="2300" b="0" kern="0" dirty="0"/>
          </a:p>
          <a:p>
            <a:pPr eaLnBrk="1" hangingPunct="1"/>
            <a:r>
              <a:rPr lang="en-US" altLang="zh-CN" sz="2300" b="0" kern="0" dirty="0"/>
              <a:t>b=</a:t>
            </a:r>
            <a:r>
              <a:rPr lang="en-US" altLang="zh-CN" sz="2300" b="0" kern="0" dirty="0">
                <a:latin typeface="Times New Roman" panose="02020603050405020304" pitchFamily="18" charset="0"/>
              </a:rPr>
              <a:t>“</a:t>
            </a:r>
            <a:r>
              <a:rPr lang="en-US" altLang="zh-CN" sz="2300" b="0" kern="0" dirty="0"/>
              <a:t>Guangdong</a:t>
            </a:r>
            <a:r>
              <a:rPr lang="en-US" altLang="zh-CN" sz="2300" b="0" kern="0" dirty="0">
                <a:latin typeface="Times New Roman" panose="02020603050405020304" pitchFamily="18" charset="0"/>
              </a:rPr>
              <a:t>”</a:t>
            </a:r>
            <a:r>
              <a:rPr lang="zh-CN" altLang="en-US" sz="2300" b="0" kern="0" dirty="0"/>
              <a:t>，      </a:t>
            </a:r>
            <a:r>
              <a:rPr lang="en-US" altLang="zh-CN" sz="2300" b="0" kern="0" dirty="0"/>
              <a:t>c=</a:t>
            </a:r>
            <a:r>
              <a:rPr lang="en-US" altLang="zh-CN" sz="2300" b="0" kern="0" dirty="0">
                <a:latin typeface="Times New Roman" panose="02020603050405020304" pitchFamily="18" charset="0"/>
              </a:rPr>
              <a:t>“</a:t>
            </a:r>
            <a:r>
              <a:rPr lang="en-US" altLang="zh-CN" sz="2300" b="0" kern="0" dirty="0"/>
              <a:t>University</a:t>
            </a:r>
            <a:r>
              <a:rPr lang="en-US" altLang="zh-CN" sz="2300" b="0" kern="0" dirty="0">
                <a:latin typeface="Times New Roman" panose="02020603050405020304" pitchFamily="18" charset="0"/>
              </a:rPr>
              <a:t>”</a:t>
            </a:r>
            <a:r>
              <a:rPr lang="zh-CN" altLang="en-US" sz="2300" b="0" kern="0" dirty="0"/>
              <a:t>，</a:t>
            </a:r>
            <a:endParaRPr lang="en-US" altLang="zh-CN" sz="2300" b="0" kern="0" dirty="0"/>
          </a:p>
          <a:p>
            <a:pPr eaLnBrk="1" hangingPunct="1"/>
            <a:r>
              <a:rPr lang="en-US" altLang="zh-CN" sz="2300" b="0" kern="0" dirty="0"/>
              <a:t>d=</a:t>
            </a:r>
            <a:r>
              <a:rPr lang="en-US" altLang="zh-CN" sz="2300" b="0" kern="0" dirty="0">
                <a:latin typeface="Times New Roman" panose="02020603050405020304" pitchFamily="18" charset="0"/>
              </a:rPr>
              <a:t>“</a:t>
            </a:r>
            <a:r>
              <a:rPr lang="en-US" altLang="zh-CN" sz="2300" b="0" kern="0" dirty="0"/>
              <a:t>Guangdong</a:t>
            </a:r>
            <a:r>
              <a:rPr lang="zh-CN" altLang="en-US" sz="2300" b="0" kern="0" dirty="0"/>
              <a:t> </a:t>
            </a:r>
            <a:r>
              <a:rPr lang="en-US" altLang="zh-CN" sz="2300" b="0" kern="0" dirty="0"/>
              <a:t>University</a:t>
            </a:r>
            <a:r>
              <a:rPr lang="zh-CN" altLang="en-US" sz="2300" b="0" kern="0" dirty="0"/>
              <a:t> </a:t>
            </a:r>
            <a:r>
              <a:rPr lang="en-US" altLang="zh-CN" sz="2300" b="0" kern="0" dirty="0">
                <a:latin typeface="Times New Roman" panose="02020603050405020304" pitchFamily="18" charset="0"/>
              </a:rPr>
              <a:t>”</a:t>
            </a:r>
            <a:endParaRPr lang="en-US" altLang="zh-CN" sz="2300" b="0" kern="0" dirty="0"/>
          </a:p>
          <a:p>
            <a:pPr eaLnBrk="1" hangingPunct="1"/>
            <a:r>
              <a:rPr lang="zh-CN" altLang="zh-CN" sz="2300" b="0" kern="0" dirty="0"/>
              <a:t>它们的长度分别为</a:t>
            </a:r>
            <a:r>
              <a:rPr lang="en-US" altLang="zh-CN" sz="2300" b="0" kern="0" dirty="0"/>
              <a:t>49</a:t>
            </a:r>
            <a:r>
              <a:rPr lang="zh-CN" altLang="zh-CN" sz="2300" b="0" kern="0" dirty="0"/>
              <a:t>，</a:t>
            </a:r>
            <a:r>
              <a:rPr lang="en-US" altLang="zh-CN" sz="2300" b="0" kern="0" dirty="0"/>
              <a:t>9</a:t>
            </a:r>
            <a:r>
              <a:rPr lang="zh-CN" altLang="zh-CN" sz="2300" b="0" kern="0" dirty="0"/>
              <a:t>，</a:t>
            </a:r>
            <a:r>
              <a:rPr lang="en-US" altLang="zh-CN" sz="2300" b="0" kern="0" dirty="0"/>
              <a:t>10</a:t>
            </a:r>
            <a:r>
              <a:rPr lang="zh-CN" altLang="zh-CN" sz="2300" b="0" kern="0" dirty="0"/>
              <a:t>，</a:t>
            </a:r>
            <a:r>
              <a:rPr lang="en-US" altLang="zh-CN" sz="2300" b="0" kern="0" dirty="0"/>
              <a:t>19</a:t>
            </a:r>
            <a:r>
              <a:rPr lang="zh-CN" altLang="zh-CN" sz="2300" b="0" kern="0" dirty="0"/>
              <a:t>，</a:t>
            </a:r>
            <a:r>
              <a:rPr lang="en-US" altLang="zh-CN" sz="2300" b="0" kern="0" dirty="0"/>
              <a:t>b</a:t>
            </a:r>
            <a:r>
              <a:rPr lang="zh-CN" altLang="zh-CN" sz="2300" b="0" kern="0" dirty="0"/>
              <a:t>和</a:t>
            </a:r>
            <a:r>
              <a:rPr lang="en-US" altLang="zh-CN" sz="2300" b="0" kern="0" dirty="0"/>
              <a:t>c</a:t>
            </a:r>
            <a:r>
              <a:rPr lang="zh-CN" altLang="zh-CN" sz="2300" b="0" kern="0" dirty="0"/>
              <a:t>是</a:t>
            </a:r>
            <a:r>
              <a:rPr lang="en-US" altLang="zh-CN" sz="2300" b="0" kern="0" dirty="0"/>
              <a:t>a</a:t>
            </a:r>
            <a:r>
              <a:rPr lang="zh-CN" altLang="zh-CN" sz="2300" b="0" kern="0" dirty="0"/>
              <a:t>的子串，也是</a:t>
            </a:r>
            <a:r>
              <a:rPr lang="en-US" altLang="zh-CN" sz="2300" b="0" kern="0" dirty="0"/>
              <a:t>d</a:t>
            </a:r>
            <a:r>
              <a:rPr lang="zh-CN" altLang="zh-CN" sz="2300" b="0" kern="0" dirty="0"/>
              <a:t>的子串，</a:t>
            </a:r>
            <a:r>
              <a:rPr lang="en-US" altLang="zh-CN" sz="2300" b="0" kern="0" dirty="0"/>
              <a:t>b</a:t>
            </a:r>
            <a:r>
              <a:rPr lang="zh-CN" altLang="zh-CN" sz="2300" b="0" kern="0" dirty="0"/>
              <a:t>在</a:t>
            </a:r>
            <a:r>
              <a:rPr lang="en-US" altLang="zh-CN" sz="2300" b="0" kern="0" dirty="0"/>
              <a:t>a</a:t>
            </a:r>
            <a:r>
              <a:rPr lang="zh-CN" altLang="zh-CN" sz="2300" b="0" kern="0" dirty="0"/>
              <a:t>和</a:t>
            </a:r>
            <a:r>
              <a:rPr lang="en-US" altLang="zh-CN" sz="2300" b="0" kern="0" dirty="0"/>
              <a:t>d</a:t>
            </a:r>
            <a:r>
              <a:rPr lang="zh-CN" altLang="zh-CN" sz="2300" b="0" kern="0" dirty="0"/>
              <a:t>的位置均为</a:t>
            </a:r>
            <a:r>
              <a:rPr lang="en-US" altLang="zh-CN" sz="2300" b="0" kern="0" dirty="0"/>
              <a:t>1</a:t>
            </a:r>
            <a:r>
              <a:rPr lang="zh-CN" altLang="zh-CN" sz="2300" b="0" kern="0" dirty="0"/>
              <a:t>，</a:t>
            </a:r>
            <a:r>
              <a:rPr lang="en-US" altLang="zh-CN" sz="2300" b="0" kern="0" dirty="0"/>
              <a:t>c</a:t>
            </a:r>
            <a:r>
              <a:rPr lang="zh-CN" altLang="zh-CN" sz="2300" b="0" kern="0" dirty="0"/>
              <a:t>在</a:t>
            </a:r>
            <a:r>
              <a:rPr lang="en-US" altLang="zh-CN" sz="2300" b="0" kern="0" dirty="0"/>
              <a:t>a</a:t>
            </a:r>
            <a:r>
              <a:rPr lang="zh-CN" altLang="zh-CN" sz="2300" b="0" kern="0" dirty="0"/>
              <a:t>的位置是</a:t>
            </a:r>
            <a:r>
              <a:rPr lang="en-US" altLang="zh-CN" sz="2300" b="0" kern="0" dirty="0"/>
              <a:t>11</a:t>
            </a:r>
            <a:r>
              <a:rPr lang="zh-CN" altLang="zh-CN" sz="2300" b="0" kern="0" dirty="0"/>
              <a:t>，</a:t>
            </a:r>
            <a:r>
              <a:rPr lang="en-US" altLang="zh-CN" sz="2300" b="0" kern="0" dirty="0"/>
              <a:t>c</a:t>
            </a:r>
            <a:r>
              <a:rPr lang="zh-CN" altLang="zh-CN" sz="2300" b="0" kern="0" dirty="0"/>
              <a:t>在</a:t>
            </a:r>
            <a:r>
              <a:rPr lang="en-US" altLang="zh-CN" sz="2300" b="0" kern="0" dirty="0"/>
              <a:t>d</a:t>
            </a:r>
            <a:r>
              <a:rPr lang="zh-CN" altLang="zh-CN" sz="2300" b="0" kern="0" dirty="0"/>
              <a:t>的位置是</a:t>
            </a:r>
            <a:r>
              <a:rPr lang="en-US" altLang="zh-CN" sz="2300" b="0" kern="0" dirty="0"/>
              <a:t>10</a:t>
            </a:r>
            <a:r>
              <a:rPr lang="zh-CN" altLang="zh-CN" sz="2300" b="0" kern="0" dirty="0"/>
              <a:t>。</a:t>
            </a:r>
            <a:endParaRPr lang="zh-CN" altLang="en-US" sz="2300" b="0" kern="0" dirty="0"/>
          </a:p>
          <a:p>
            <a:pPr eaLnBrk="1" hangingPunct="1"/>
            <a:r>
              <a:rPr lang="zh-CN" altLang="en-US" sz="2300" b="0" kern="0" dirty="0"/>
              <a:t>两个串是相等的，当且仅当两个串的值是相等的。也就是说，只有当两个串的长度相等，且串中各个对应位置的字符均相等，两个串才是相等的。 </a:t>
            </a:r>
          </a:p>
        </p:txBody>
      </p:sp>
    </p:spTree>
    <p:extLst>
      <p:ext uri="{BB962C8B-B14F-4D97-AF65-F5344CB8AC3E}">
        <p14:creationId xmlns:p14="http://schemas.microsoft.com/office/powerpoint/2010/main" val="26188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p:cTn id="13"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p:cTn id="19"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p:cTn id="25"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p:cTn id="31"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p:cTn id="37"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p:cTn id="43"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5">
                                            <p:txEl>
                                              <p:pRg st="6" end="6"/>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5DD2BEF-5D19-4CDD-87FD-C7EF4AC20204}"/>
              </a:ext>
            </a:extLst>
          </p:cNvPr>
          <p:cNvSpPr/>
          <p:nvPr/>
        </p:nvSpPr>
        <p:spPr bwMode="auto">
          <a:xfrm>
            <a:off x="0" y="2492375"/>
            <a:ext cx="9144000" cy="2652713"/>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1442" name="Rectangle 2">
            <a:extLst>
              <a:ext uri="{FF2B5EF4-FFF2-40B4-BE49-F238E27FC236}">
                <a16:creationId xmlns:a16="http://schemas.microsoft.com/office/drawing/2014/main" id="{5B4A6BDF-AEAC-E448-B781-837A91C91BEF}"/>
              </a:ext>
            </a:extLst>
          </p:cNvPr>
          <p:cNvSpPr>
            <a:spLocks noChangeArrowheads="1"/>
          </p:cNvSpPr>
          <p:nvPr/>
        </p:nvSpPr>
        <p:spPr bwMode="auto">
          <a:xfrm>
            <a:off x="865188" y="252413"/>
            <a:ext cx="23987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一维数组</a:t>
            </a:r>
          </a:p>
        </p:txBody>
      </p:sp>
      <p:sp>
        <p:nvSpPr>
          <p:cNvPr id="766979" name="Rectangle 3">
            <a:extLst>
              <a:ext uri="{FF2B5EF4-FFF2-40B4-BE49-F238E27FC236}">
                <a16:creationId xmlns:a16="http://schemas.microsoft.com/office/drawing/2014/main" id="{4BCC2325-2C2A-4BAF-A3DA-529082ABFCEB}"/>
              </a:ext>
            </a:extLst>
          </p:cNvPr>
          <p:cNvSpPr>
            <a:spLocks noChangeArrowheads="1"/>
          </p:cNvSpPr>
          <p:nvPr/>
        </p:nvSpPr>
        <p:spPr bwMode="auto">
          <a:xfrm>
            <a:off x="1066800" y="3281363"/>
            <a:ext cx="6781800" cy="685800"/>
          </a:xfrm>
          <a:prstGeom prst="rect">
            <a:avLst/>
          </a:prstGeom>
          <a:solidFill>
            <a:srgbClr val="CCCCFF"/>
          </a:solidFill>
          <a:ln w="38100">
            <a:solidFill>
              <a:schemeClr val="tx1"/>
            </a:solidFill>
            <a:miter lim="800000"/>
          </a:ln>
          <a:effectLst/>
        </p:spPr>
        <p:txBody>
          <a:bodyPr wrap="none" anchor="ctr"/>
          <a:lstStyle/>
          <a:p>
            <a:pPr algn="ctr" eaLnBrk="1" hangingPunct="1">
              <a:defRPr/>
            </a:pPr>
            <a:endParaRPr kumimoji="1" lang="zh-CN" altLang="zh-CN" b="0">
              <a:solidFill>
                <a:srgbClr val="3333CC"/>
              </a:solidFill>
              <a:latin typeface="+mn-lt"/>
              <a:ea typeface="+mn-ea"/>
              <a:cs typeface="+mn-ea"/>
              <a:sym typeface="+mn-lt"/>
            </a:endParaRPr>
          </a:p>
        </p:txBody>
      </p:sp>
      <p:sp>
        <p:nvSpPr>
          <p:cNvPr id="48132" name="Text Box 4">
            <a:extLst>
              <a:ext uri="{FF2B5EF4-FFF2-40B4-BE49-F238E27FC236}">
                <a16:creationId xmlns:a16="http://schemas.microsoft.com/office/drawing/2014/main" id="{FE34F434-AAA7-4F37-86C6-511B41AF4038}"/>
              </a:ext>
            </a:extLst>
          </p:cNvPr>
          <p:cNvSpPr txBox="1">
            <a:spLocks noChangeArrowheads="1"/>
          </p:cNvSpPr>
          <p:nvPr/>
        </p:nvSpPr>
        <p:spPr bwMode="auto">
          <a:xfrm>
            <a:off x="1174750" y="3419475"/>
            <a:ext cx="66738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35     27     49     18     60     54     77     83     41    02</a:t>
            </a:r>
          </a:p>
        </p:txBody>
      </p:sp>
      <p:sp>
        <p:nvSpPr>
          <p:cNvPr id="48133" name="Line 5">
            <a:extLst>
              <a:ext uri="{FF2B5EF4-FFF2-40B4-BE49-F238E27FC236}">
                <a16:creationId xmlns:a16="http://schemas.microsoft.com/office/drawing/2014/main" id="{D1C0358D-8186-4A8D-BFC9-9E352FF465DE}"/>
              </a:ext>
            </a:extLst>
          </p:cNvPr>
          <p:cNvSpPr>
            <a:spLocks noChangeShapeType="1"/>
          </p:cNvSpPr>
          <p:nvPr/>
        </p:nvSpPr>
        <p:spPr bwMode="auto">
          <a:xfrm>
            <a:off x="17526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4" name="Line 6">
            <a:extLst>
              <a:ext uri="{FF2B5EF4-FFF2-40B4-BE49-F238E27FC236}">
                <a16:creationId xmlns:a16="http://schemas.microsoft.com/office/drawing/2014/main" id="{777BD33B-2CBB-42AB-917C-9AB827C75B8E}"/>
              </a:ext>
            </a:extLst>
          </p:cNvPr>
          <p:cNvSpPr>
            <a:spLocks noChangeShapeType="1"/>
          </p:cNvSpPr>
          <p:nvPr/>
        </p:nvSpPr>
        <p:spPr bwMode="auto">
          <a:xfrm>
            <a:off x="24384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5" name="Line 7">
            <a:extLst>
              <a:ext uri="{FF2B5EF4-FFF2-40B4-BE49-F238E27FC236}">
                <a16:creationId xmlns:a16="http://schemas.microsoft.com/office/drawing/2014/main" id="{E0E4B75A-3E1F-4DD2-8D5B-28E1AD60546B}"/>
              </a:ext>
            </a:extLst>
          </p:cNvPr>
          <p:cNvSpPr>
            <a:spLocks noChangeShapeType="1"/>
          </p:cNvSpPr>
          <p:nvPr/>
        </p:nvSpPr>
        <p:spPr bwMode="auto">
          <a:xfrm>
            <a:off x="31242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6" name="Line 8">
            <a:extLst>
              <a:ext uri="{FF2B5EF4-FFF2-40B4-BE49-F238E27FC236}">
                <a16:creationId xmlns:a16="http://schemas.microsoft.com/office/drawing/2014/main" id="{E6EE2CAE-00FA-4D37-8430-FB863242FFD2}"/>
              </a:ext>
            </a:extLst>
          </p:cNvPr>
          <p:cNvSpPr>
            <a:spLocks noChangeShapeType="1"/>
          </p:cNvSpPr>
          <p:nvPr/>
        </p:nvSpPr>
        <p:spPr bwMode="auto">
          <a:xfrm>
            <a:off x="38100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7" name="Line 9">
            <a:extLst>
              <a:ext uri="{FF2B5EF4-FFF2-40B4-BE49-F238E27FC236}">
                <a16:creationId xmlns:a16="http://schemas.microsoft.com/office/drawing/2014/main" id="{A2A941FF-0F17-4DAB-BB72-F96AC84BFBFB}"/>
              </a:ext>
            </a:extLst>
          </p:cNvPr>
          <p:cNvSpPr>
            <a:spLocks noChangeShapeType="1"/>
          </p:cNvSpPr>
          <p:nvPr/>
        </p:nvSpPr>
        <p:spPr bwMode="auto">
          <a:xfrm>
            <a:off x="44958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8" name="Line 10">
            <a:extLst>
              <a:ext uri="{FF2B5EF4-FFF2-40B4-BE49-F238E27FC236}">
                <a16:creationId xmlns:a16="http://schemas.microsoft.com/office/drawing/2014/main" id="{0DCB9214-68D2-4274-A086-A8E3ED215495}"/>
              </a:ext>
            </a:extLst>
          </p:cNvPr>
          <p:cNvSpPr>
            <a:spLocks noChangeShapeType="1"/>
          </p:cNvSpPr>
          <p:nvPr/>
        </p:nvSpPr>
        <p:spPr bwMode="auto">
          <a:xfrm>
            <a:off x="51816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39" name="Line 11">
            <a:extLst>
              <a:ext uri="{FF2B5EF4-FFF2-40B4-BE49-F238E27FC236}">
                <a16:creationId xmlns:a16="http://schemas.microsoft.com/office/drawing/2014/main" id="{D8708331-868D-4142-80D3-755518D72A53}"/>
              </a:ext>
            </a:extLst>
          </p:cNvPr>
          <p:cNvSpPr>
            <a:spLocks noChangeShapeType="1"/>
          </p:cNvSpPr>
          <p:nvPr/>
        </p:nvSpPr>
        <p:spPr bwMode="auto">
          <a:xfrm>
            <a:off x="58674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0" name="Line 12">
            <a:extLst>
              <a:ext uri="{FF2B5EF4-FFF2-40B4-BE49-F238E27FC236}">
                <a16:creationId xmlns:a16="http://schemas.microsoft.com/office/drawing/2014/main" id="{15B65B10-EEB8-4A9A-9D0F-7C461C203587}"/>
              </a:ext>
            </a:extLst>
          </p:cNvPr>
          <p:cNvSpPr>
            <a:spLocks noChangeShapeType="1"/>
          </p:cNvSpPr>
          <p:nvPr/>
        </p:nvSpPr>
        <p:spPr bwMode="auto">
          <a:xfrm>
            <a:off x="65532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1" name="Line 13">
            <a:extLst>
              <a:ext uri="{FF2B5EF4-FFF2-40B4-BE49-F238E27FC236}">
                <a16:creationId xmlns:a16="http://schemas.microsoft.com/office/drawing/2014/main" id="{52763EA5-2E25-4E16-B76D-E0097F27A303}"/>
              </a:ext>
            </a:extLst>
          </p:cNvPr>
          <p:cNvSpPr>
            <a:spLocks noChangeShapeType="1"/>
          </p:cNvSpPr>
          <p:nvPr/>
        </p:nvSpPr>
        <p:spPr bwMode="auto">
          <a:xfrm>
            <a:off x="7239000" y="3281363"/>
            <a:ext cx="0" cy="685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2" name="Text Box 14">
            <a:extLst>
              <a:ext uri="{FF2B5EF4-FFF2-40B4-BE49-F238E27FC236}">
                <a16:creationId xmlns:a16="http://schemas.microsoft.com/office/drawing/2014/main" id="{B3FF8F8C-624D-4FFB-A804-F03F940F0988}"/>
              </a:ext>
            </a:extLst>
          </p:cNvPr>
          <p:cNvSpPr txBox="1">
            <a:spLocks noChangeArrowheads="1"/>
          </p:cNvSpPr>
          <p:nvPr/>
        </p:nvSpPr>
        <p:spPr bwMode="auto">
          <a:xfrm>
            <a:off x="990600" y="2701925"/>
            <a:ext cx="6858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3333CC"/>
                </a:solidFill>
                <a:latin typeface="+mn-lt"/>
                <a:ea typeface="+mn-ea"/>
                <a:cs typeface="+mn-ea"/>
                <a:sym typeface="+mn-lt"/>
              </a:rPr>
              <a:t>0     1     2     3     4     5    6     7     8     9</a:t>
            </a:r>
          </a:p>
        </p:txBody>
      </p:sp>
      <p:sp>
        <p:nvSpPr>
          <p:cNvPr id="48143" name="AutoShape 15">
            <a:extLst>
              <a:ext uri="{FF2B5EF4-FFF2-40B4-BE49-F238E27FC236}">
                <a16:creationId xmlns:a16="http://schemas.microsoft.com/office/drawing/2014/main" id="{B73958BF-3FCE-4677-9FAB-1C2E66ED8746}"/>
              </a:ext>
            </a:extLst>
          </p:cNvPr>
          <p:cNvSpPr>
            <a:spLocks/>
          </p:cNvSpPr>
          <p:nvPr/>
        </p:nvSpPr>
        <p:spPr bwMode="auto">
          <a:xfrm rot="16200000">
            <a:off x="13335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4" name="AutoShape 16">
            <a:extLst>
              <a:ext uri="{FF2B5EF4-FFF2-40B4-BE49-F238E27FC236}">
                <a16:creationId xmlns:a16="http://schemas.microsoft.com/office/drawing/2014/main" id="{255152C5-CD32-40C6-949C-C6F36C01CF8B}"/>
              </a:ext>
            </a:extLst>
          </p:cNvPr>
          <p:cNvSpPr>
            <a:spLocks/>
          </p:cNvSpPr>
          <p:nvPr/>
        </p:nvSpPr>
        <p:spPr bwMode="auto">
          <a:xfrm rot="16200000">
            <a:off x="20193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5" name="AutoShape 17">
            <a:extLst>
              <a:ext uri="{FF2B5EF4-FFF2-40B4-BE49-F238E27FC236}">
                <a16:creationId xmlns:a16="http://schemas.microsoft.com/office/drawing/2014/main" id="{B8E3FF70-AA91-4A42-A639-28535AAE539C}"/>
              </a:ext>
            </a:extLst>
          </p:cNvPr>
          <p:cNvSpPr>
            <a:spLocks/>
          </p:cNvSpPr>
          <p:nvPr/>
        </p:nvSpPr>
        <p:spPr bwMode="auto">
          <a:xfrm rot="16200000">
            <a:off x="27051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6" name="AutoShape 18">
            <a:extLst>
              <a:ext uri="{FF2B5EF4-FFF2-40B4-BE49-F238E27FC236}">
                <a16:creationId xmlns:a16="http://schemas.microsoft.com/office/drawing/2014/main" id="{8191857D-BC9C-4F4B-8706-1D9AF1D1B71A}"/>
              </a:ext>
            </a:extLst>
          </p:cNvPr>
          <p:cNvSpPr>
            <a:spLocks/>
          </p:cNvSpPr>
          <p:nvPr/>
        </p:nvSpPr>
        <p:spPr bwMode="auto">
          <a:xfrm rot="16200000">
            <a:off x="33909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7" name="AutoShape 19">
            <a:extLst>
              <a:ext uri="{FF2B5EF4-FFF2-40B4-BE49-F238E27FC236}">
                <a16:creationId xmlns:a16="http://schemas.microsoft.com/office/drawing/2014/main" id="{C191C4A4-D94D-455C-A839-E5B614963BF0}"/>
              </a:ext>
            </a:extLst>
          </p:cNvPr>
          <p:cNvSpPr>
            <a:spLocks/>
          </p:cNvSpPr>
          <p:nvPr/>
        </p:nvSpPr>
        <p:spPr bwMode="auto">
          <a:xfrm rot="16200000">
            <a:off x="40767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8" name="AutoShape 20">
            <a:extLst>
              <a:ext uri="{FF2B5EF4-FFF2-40B4-BE49-F238E27FC236}">
                <a16:creationId xmlns:a16="http://schemas.microsoft.com/office/drawing/2014/main" id="{68C24D0D-C6AE-4506-A370-C2A398F4C977}"/>
              </a:ext>
            </a:extLst>
          </p:cNvPr>
          <p:cNvSpPr>
            <a:spLocks/>
          </p:cNvSpPr>
          <p:nvPr/>
        </p:nvSpPr>
        <p:spPr bwMode="auto">
          <a:xfrm rot="16200000">
            <a:off x="47625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49" name="AutoShape 21">
            <a:extLst>
              <a:ext uri="{FF2B5EF4-FFF2-40B4-BE49-F238E27FC236}">
                <a16:creationId xmlns:a16="http://schemas.microsoft.com/office/drawing/2014/main" id="{B722C04A-D03C-4BBB-BD72-8187FCFCC05D}"/>
              </a:ext>
            </a:extLst>
          </p:cNvPr>
          <p:cNvSpPr>
            <a:spLocks/>
          </p:cNvSpPr>
          <p:nvPr/>
        </p:nvSpPr>
        <p:spPr bwMode="auto">
          <a:xfrm rot="16200000">
            <a:off x="54483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0" name="AutoShape 22">
            <a:extLst>
              <a:ext uri="{FF2B5EF4-FFF2-40B4-BE49-F238E27FC236}">
                <a16:creationId xmlns:a16="http://schemas.microsoft.com/office/drawing/2014/main" id="{087920CA-5914-47AD-85D1-6E7B80DECA08}"/>
              </a:ext>
            </a:extLst>
          </p:cNvPr>
          <p:cNvSpPr>
            <a:spLocks/>
          </p:cNvSpPr>
          <p:nvPr/>
        </p:nvSpPr>
        <p:spPr bwMode="auto">
          <a:xfrm rot="16200000">
            <a:off x="61341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1" name="AutoShape 23">
            <a:extLst>
              <a:ext uri="{FF2B5EF4-FFF2-40B4-BE49-F238E27FC236}">
                <a16:creationId xmlns:a16="http://schemas.microsoft.com/office/drawing/2014/main" id="{3DBB1F24-B119-494D-99F2-A1DB77269B5F}"/>
              </a:ext>
            </a:extLst>
          </p:cNvPr>
          <p:cNvSpPr>
            <a:spLocks/>
          </p:cNvSpPr>
          <p:nvPr/>
        </p:nvSpPr>
        <p:spPr bwMode="auto">
          <a:xfrm rot="16200000">
            <a:off x="68199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2" name="AutoShape 24">
            <a:extLst>
              <a:ext uri="{FF2B5EF4-FFF2-40B4-BE49-F238E27FC236}">
                <a16:creationId xmlns:a16="http://schemas.microsoft.com/office/drawing/2014/main" id="{592E07ED-DB71-4CAA-8323-AF01E6F381EB}"/>
              </a:ext>
            </a:extLst>
          </p:cNvPr>
          <p:cNvSpPr>
            <a:spLocks/>
          </p:cNvSpPr>
          <p:nvPr/>
        </p:nvSpPr>
        <p:spPr bwMode="auto">
          <a:xfrm rot="16200000">
            <a:off x="7505700" y="3806825"/>
            <a:ext cx="152400" cy="685800"/>
          </a:xfrm>
          <a:prstGeom prst="leftBrace">
            <a:avLst>
              <a:gd name="adj1" fmla="val 37500"/>
              <a:gd name="adj2" fmla="val 49699"/>
            </a:avLst>
          </a:prstGeom>
          <a:noFill/>
          <a:ln w="38100">
            <a:solidFill>
              <a:schemeClr val="accent6">
                <a:lumMod val="60000"/>
                <a:lumOff val="40000"/>
              </a:schemeClr>
            </a:solidFill>
            <a:round/>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53" name="Text Box 25">
            <a:extLst>
              <a:ext uri="{FF2B5EF4-FFF2-40B4-BE49-F238E27FC236}">
                <a16:creationId xmlns:a16="http://schemas.microsoft.com/office/drawing/2014/main" id="{29963381-9E69-4A5A-8178-B26DC88007F0}"/>
              </a:ext>
            </a:extLst>
          </p:cNvPr>
          <p:cNvSpPr txBox="1">
            <a:spLocks noChangeArrowheads="1"/>
          </p:cNvSpPr>
          <p:nvPr/>
        </p:nvSpPr>
        <p:spPr bwMode="auto">
          <a:xfrm>
            <a:off x="1203325" y="4225925"/>
            <a:ext cx="66452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dirty="0">
                <a:solidFill>
                  <a:srgbClr val="6C4C8F"/>
                </a:solidFill>
                <a:latin typeface="+mn-lt"/>
                <a:ea typeface="+mn-ea"/>
                <a:cs typeface="+mn-ea"/>
                <a:sym typeface="+mn-lt"/>
              </a:rPr>
              <a:t> l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r>
              <a:rPr lang="en-US" altLang="zh-CN" b="0" i="1" dirty="0" err="1">
                <a:solidFill>
                  <a:srgbClr val="6C4C8F"/>
                </a:solidFill>
                <a:latin typeface="+mn-lt"/>
                <a:ea typeface="+mn-ea"/>
                <a:cs typeface="+mn-ea"/>
                <a:sym typeface="+mn-lt"/>
              </a:rPr>
              <a:t>l</a:t>
            </a:r>
            <a:r>
              <a:rPr lang="en-US" altLang="zh-CN" b="0" i="1" dirty="0">
                <a:solidFill>
                  <a:srgbClr val="6C4C8F"/>
                </a:solidFill>
                <a:latin typeface="+mn-lt"/>
                <a:ea typeface="+mn-ea"/>
                <a:cs typeface="+mn-ea"/>
                <a:sym typeface="+mn-lt"/>
              </a:rPr>
              <a:t>  </a:t>
            </a:r>
            <a:endParaRPr lang="en-US" altLang="zh-CN" b="0" dirty="0">
              <a:solidFill>
                <a:srgbClr val="6C4C8F"/>
              </a:solidFill>
              <a:latin typeface="+mn-lt"/>
              <a:ea typeface="+mn-ea"/>
              <a:cs typeface="+mn-ea"/>
              <a:sym typeface="+mn-lt"/>
            </a:endParaRPr>
          </a:p>
        </p:txBody>
      </p:sp>
      <p:sp>
        <p:nvSpPr>
          <p:cNvPr id="48154" name="Rectangle 26">
            <a:extLst>
              <a:ext uri="{FF2B5EF4-FFF2-40B4-BE49-F238E27FC236}">
                <a16:creationId xmlns:a16="http://schemas.microsoft.com/office/drawing/2014/main" id="{964A40EF-D573-475F-9526-D49CE7DA9A21}"/>
              </a:ext>
            </a:extLst>
          </p:cNvPr>
          <p:cNvSpPr>
            <a:spLocks noChangeArrowheads="1"/>
          </p:cNvSpPr>
          <p:nvPr/>
        </p:nvSpPr>
        <p:spPr bwMode="auto">
          <a:xfrm>
            <a:off x="990600" y="5432425"/>
            <a:ext cx="76692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 = LOC(</a:t>
            </a:r>
            <a:r>
              <a:rPr lang="en-US" altLang="zh-CN" b="0" i="1" dirty="0">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-1)+</a:t>
            </a:r>
            <a:r>
              <a:rPr lang="en-US" altLang="zh-CN" b="0" i="1" dirty="0">
                <a:solidFill>
                  <a:srgbClr val="6C4C8F"/>
                </a:solidFill>
                <a:latin typeface="+mn-lt"/>
                <a:ea typeface="+mn-ea"/>
                <a:cs typeface="+mn-ea"/>
                <a:sym typeface="+mn-lt"/>
              </a:rPr>
              <a:t>l</a:t>
            </a:r>
            <a:r>
              <a:rPr lang="en-US" altLang="zh-CN" b="0" dirty="0">
                <a:solidFill>
                  <a:srgbClr val="6C4C8F"/>
                </a:solidFill>
                <a:latin typeface="+mn-lt"/>
                <a:ea typeface="+mn-ea"/>
                <a:cs typeface="+mn-ea"/>
                <a:sym typeface="+mn-lt"/>
              </a:rPr>
              <a:t> = </a:t>
            </a:r>
            <a:r>
              <a:rPr lang="en-US" altLang="zh-CN" b="0" i="1" dirty="0" err="1">
                <a:solidFill>
                  <a:srgbClr val="6C4C8F"/>
                </a:solidFill>
                <a:latin typeface="+mn-lt"/>
                <a:ea typeface="+mn-ea"/>
                <a:cs typeface="+mn-ea"/>
                <a:sym typeface="+mn-lt"/>
              </a:rPr>
              <a:t>a</a:t>
            </a:r>
            <a:r>
              <a:rPr lang="en-US" altLang="zh-CN" b="0" dirty="0" err="1">
                <a:solidFill>
                  <a:srgbClr val="6C4C8F"/>
                </a:solidFill>
                <a:latin typeface="+mn-lt"/>
                <a:ea typeface="+mn-ea"/>
                <a:cs typeface="+mn-ea"/>
                <a:sym typeface="+mn-lt"/>
              </a:rPr>
              <a:t>+</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a:t>
            </a:r>
            <a:r>
              <a:rPr lang="en-US" altLang="zh-CN" b="0" i="1" dirty="0">
                <a:solidFill>
                  <a:srgbClr val="6C4C8F"/>
                </a:solidFill>
                <a:latin typeface="+mn-lt"/>
                <a:ea typeface="+mn-ea"/>
                <a:cs typeface="+mn-ea"/>
                <a:sym typeface="+mn-lt"/>
              </a:rPr>
              <a:t>l</a:t>
            </a:r>
            <a:endParaRPr lang="en-US" altLang="zh-CN" b="0" dirty="0">
              <a:solidFill>
                <a:srgbClr val="6C4C8F"/>
              </a:solidFill>
              <a:latin typeface="+mn-lt"/>
              <a:ea typeface="+mn-ea"/>
              <a:cs typeface="+mn-ea"/>
              <a:sym typeface="+mn-lt"/>
            </a:endParaRPr>
          </a:p>
        </p:txBody>
      </p:sp>
      <p:sp>
        <p:nvSpPr>
          <p:cNvPr id="48155" name="AutoShape 27">
            <a:extLst>
              <a:ext uri="{FF2B5EF4-FFF2-40B4-BE49-F238E27FC236}">
                <a16:creationId xmlns:a16="http://schemas.microsoft.com/office/drawing/2014/main" id="{D33F76F5-C476-4AA1-8028-E25EE1251F78}"/>
              </a:ext>
            </a:extLst>
          </p:cNvPr>
          <p:cNvSpPr>
            <a:spLocks/>
          </p:cNvSpPr>
          <p:nvPr/>
        </p:nvSpPr>
        <p:spPr bwMode="auto">
          <a:xfrm>
            <a:off x="2438400" y="1328738"/>
            <a:ext cx="152400" cy="793750"/>
          </a:xfrm>
          <a:prstGeom prst="leftBrace">
            <a:avLst>
              <a:gd name="adj1" fmla="val 62500"/>
              <a:gd name="adj2" fmla="val 50000"/>
            </a:avLst>
          </a:prstGeom>
          <a:noFill/>
          <a:ln w="38100">
            <a:solidFill>
              <a:srgbClr val="6C4C8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lgn="ctr" eaLnBrk="1" hangingPunct="1">
              <a:buFont typeface="Arial" panose="020B0604020202020204" pitchFamily="34" charset="0"/>
              <a:buNone/>
              <a:defRPr/>
            </a:pPr>
            <a:endParaRPr lang="zh-CN" altLang="zh-CN" b="0">
              <a:solidFill>
                <a:srgbClr val="6C4C8F"/>
              </a:solidFill>
              <a:latin typeface="+mn-lt"/>
              <a:ea typeface="+mn-ea"/>
              <a:cs typeface="+mn-ea"/>
              <a:sym typeface="+mn-lt"/>
            </a:endParaRPr>
          </a:p>
        </p:txBody>
      </p:sp>
      <p:sp>
        <p:nvSpPr>
          <p:cNvPr id="48156" name="Rectangle 28">
            <a:extLst>
              <a:ext uri="{FF2B5EF4-FFF2-40B4-BE49-F238E27FC236}">
                <a16:creationId xmlns:a16="http://schemas.microsoft.com/office/drawing/2014/main" id="{87A129FE-CF28-4874-8E36-915DC8E72735}"/>
              </a:ext>
            </a:extLst>
          </p:cNvPr>
          <p:cNvSpPr>
            <a:spLocks noChangeArrowheads="1"/>
          </p:cNvSpPr>
          <p:nvPr/>
        </p:nvSpPr>
        <p:spPr bwMode="auto">
          <a:xfrm>
            <a:off x="990600" y="1487488"/>
            <a:ext cx="14335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 = </a:t>
            </a:r>
          </a:p>
        </p:txBody>
      </p:sp>
      <p:sp>
        <p:nvSpPr>
          <p:cNvPr id="48157" name="Rectangle 29">
            <a:extLst>
              <a:ext uri="{FF2B5EF4-FFF2-40B4-BE49-F238E27FC236}">
                <a16:creationId xmlns:a16="http://schemas.microsoft.com/office/drawing/2014/main" id="{E05D4E91-ED15-4EAC-AE6F-D3022E35BB16}"/>
              </a:ext>
            </a:extLst>
          </p:cNvPr>
          <p:cNvSpPr>
            <a:spLocks noChangeArrowheads="1"/>
          </p:cNvSpPr>
          <p:nvPr/>
        </p:nvSpPr>
        <p:spPr bwMode="auto">
          <a:xfrm>
            <a:off x="2743200" y="1870075"/>
            <a:ext cx="525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solidFill>
                  <a:srgbClr val="6C4C8F"/>
                </a:solidFill>
                <a:latin typeface="+mn-lt"/>
                <a:ea typeface="+mn-ea"/>
                <a:cs typeface="+mn-ea"/>
                <a:sym typeface="+mn-lt"/>
              </a:rPr>
              <a:t>LOC(</a:t>
            </a:r>
            <a:r>
              <a:rPr lang="en-US" altLang="zh-CN" b="0" i="1" dirty="0">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-1)+</a:t>
            </a:r>
            <a:r>
              <a:rPr lang="en-US" altLang="zh-CN" b="0" i="1" dirty="0">
                <a:solidFill>
                  <a:srgbClr val="6C4C8F"/>
                </a:solidFill>
                <a:latin typeface="+mn-lt"/>
                <a:ea typeface="+mn-ea"/>
                <a:cs typeface="+mn-ea"/>
                <a:sym typeface="+mn-lt"/>
              </a:rPr>
              <a:t>l</a:t>
            </a:r>
            <a:r>
              <a:rPr lang="en-US" altLang="zh-CN" b="0" dirty="0">
                <a:solidFill>
                  <a:srgbClr val="6C4C8F"/>
                </a:solidFill>
                <a:latin typeface="+mn-lt"/>
                <a:ea typeface="+mn-ea"/>
                <a:cs typeface="+mn-ea"/>
                <a:sym typeface="+mn-lt"/>
              </a:rPr>
              <a:t> = </a:t>
            </a:r>
            <a:r>
              <a:rPr lang="en-US" altLang="zh-CN" b="0" i="1" dirty="0" err="1">
                <a:solidFill>
                  <a:srgbClr val="6C4C8F"/>
                </a:solidFill>
                <a:latin typeface="+mn-lt"/>
                <a:ea typeface="+mn-ea"/>
                <a:cs typeface="+mn-ea"/>
                <a:sym typeface="+mn-lt"/>
              </a:rPr>
              <a:t>a</a:t>
            </a:r>
            <a:r>
              <a:rPr lang="en-US" altLang="zh-CN" b="0" dirty="0" err="1">
                <a:solidFill>
                  <a:srgbClr val="6C4C8F"/>
                </a:solidFill>
                <a:latin typeface="+mn-lt"/>
                <a:ea typeface="+mn-ea"/>
                <a:cs typeface="+mn-ea"/>
                <a:sym typeface="+mn-lt"/>
              </a:rPr>
              <a:t>+</a:t>
            </a:r>
            <a:r>
              <a:rPr lang="en-US" altLang="zh-CN" b="0" i="1" dirty="0" err="1">
                <a:solidFill>
                  <a:srgbClr val="6C4C8F"/>
                </a:solidFill>
                <a:latin typeface="+mn-lt"/>
                <a:ea typeface="+mn-ea"/>
                <a:cs typeface="+mn-ea"/>
                <a:sym typeface="+mn-lt"/>
              </a:rPr>
              <a:t>i</a:t>
            </a:r>
            <a:r>
              <a:rPr lang="en-US" altLang="zh-CN" b="0" dirty="0">
                <a:solidFill>
                  <a:srgbClr val="6C4C8F"/>
                </a:solidFill>
                <a:latin typeface="+mn-lt"/>
                <a:ea typeface="+mn-ea"/>
                <a:cs typeface="+mn-ea"/>
                <a:sym typeface="+mn-lt"/>
              </a:rPr>
              <a:t>*</a:t>
            </a:r>
            <a:r>
              <a:rPr lang="en-US" altLang="zh-CN" b="0" i="1" dirty="0">
                <a:solidFill>
                  <a:srgbClr val="6C4C8F"/>
                </a:solidFill>
                <a:latin typeface="+mn-lt"/>
                <a:ea typeface="+mn-ea"/>
                <a:cs typeface="+mn-ea"/>
                <a:sym typeface="+mn-lt"/>
              </a:rPr>
              <a:t>l,  </a:t>
            </a:r>
            <a:r>
              <a:rPr lang="en-US" altLang="zh-CN" b="0" i="1" dirty="0" err="1">
                <a:solidFill>
                  <a:srgbClr val="6C4C8F"/>
                </a:solidFill>
                <a:latin typeface="+mn-lt"/>
                <a:ea typeface="+mn-ea"/>
                <a:cs typeface="+mn-ea"/>
                <a:sym typeface="+mn-lt"/>
              </a:rPr>
              <a:t>i</a:t>
            </a:r>
            <a:r>
              <a:rPr lang="en-US" altLang="zh-CN" b="0" i="1" dirty="0">
                <a:solidFill>
                  <a:srgbClr val="6C4C8F"/>
                </a:solidFill>
                <a:latin typeface="+mn-lt"/>
                <a:ea typeface="+mn-ea"/>
                <a:cs typeface="+mn-ea"/>
                <a:sym typeface="+mn-lt"/>
              </a:rPr>
              <a:t> &gt; 0 </a:t>
            </a:r>
            <a:endParaRPr lang="en-US" altLang="zh-CN" b="0" dirty="0">
              <a:solidFill>
                <a:srgbClr val="6C4C8F"/>
              </a:solidFill>
              <a:latin typeface="+mn-lt"/>
              <a:ea typeface="+mn-ea"/>
              <a:cs typeface="+mn-ea"/>
              <a:sym typeface="+mn-lt"/>
            </a:endParaRPr>
          </a:p>
        </p:txBody>
      </p:sp>
      <p:sp>
        <p:nvSpPr>
          <p:cNvPr id="48158" name="Text Box 30">
            <a:extLst>
              <a:ext uri="{FF2B5EF4-FFF2-40B4-BE49-F238E27FC236}">
                <a16:creationId xmlns:a16="http://schemas.microsoft.com/office/drawing/2014/main" id="{2C950F3D-AE21-473C-BFA9-62E862E90DFF}"/>
              </a:ext>
            </a:extLst>
          </p:cNvPr>
          <p:cNvSpPr txBox="1">
            <a:spLocks noChangeArrowheads="1"/>
          </p:cNvSpPr>
          <p:nvPr/>
        </p:nvSpPr>
        <p:spPr bwMode="auto">
          <a:xfrm>
            <a:off x="2779713" y="1098550"/>
            <a:ext cx="20589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dirty="0">
                <a:solidFill>
                  <a:srgbClr val="6C4C8F"/>
                </a:solidFill>
                <a:latin typeface="+mn-lt"/>
                <a:ea typeface="+mn-ea"/>
                <a:cs typeface="+mn-ea"/>
                <a:sym typeface="+mn-lt"/>
              </a:rPr>
              <a:t>a,         </a:t>
            </a:r>
            <a:r>
              <a:rPr lang="en-US" altLang="zh-CN" b="0" i="1" dirty="0" err="1">
                <a:solidFill>
                  <a:srgbClr val="6C4C8F"/>
                </a:solidFill>
                <a:latin typeface="+mn-lt"/>
                <a:ea typeface="+mn-ea"/>
                <a:cs typeface="+mn-ea"/>
                <a:sym typeface="+mn-lt"/>
              </a:rPr>
              <a:t>i</a:t>
            </a:r>
            <a:r>
              <a:rPr lang="en-US" altLang="zh-CN" b="0" i="1" dirty="0">
                <a:solidFill>
                  <a:srgbClr val="6C4C8F"/>
                </a:solidFill>
                <a:latin typeface="+mn-lt"/>
                <a:ea typeface="+mn-ea"/>
                <a:cs typeface="+mn-ea"/>
                <a:sym typeface="+mn-lt"/>
              </a:rPr>
              <a:t> </a:t>
            </a:r>
            <a:r>
              <a:rPr lang="en-US" altLang="zh-CN" b="0" dirty="0">
                <a:solidFill>
                  <a:srgbClr val="6C4C8F"/>
                </a:solidFill>
                <a:latin typeface="+mn-lt"/>
                <a:ea typeface="+mn-ea"/>
                <a:cs typeface="+mn-ea"/>
                <a:sym typeface="+mn-lt"/>
              </a:rPr>
              <a:t>= 0</a:t>
            </a:r>
            <a:r>
              <a:rPr lang="en-US" altLang="zh-CN" b="0" i="1" dirty="0">
                <a:solidFill>
                  <a:srgbClr val="6C4C8F"/>
                </a:solidFill>
                <a:latin typeface="+mn-lt"/>
                <a:ea typeface="+mn-ea"/>
                <a:cs typeface="+mn-ea"/>
                <a:sym typeface="+mn-lt"/>
              </a:rPr>
              <a:t>     </a:t>
            </a:r>
            <a:endParaRPr lang="en-US" altLang="zh-CN" b="0" dirty="0">
              <a:solidFill>
                <a:srgbClr val="6C4C8F"/>
              </a:solidFill>
              <a:latin typeface="+mn-lt"/>
              <a:ea typeface="+mn-ea"/>
              <a:cs typeface="+mn-ea"/>
              <a:sym typeface="+mn-lt"/>
            </a:endParaRPr>
          </a:p>
        </p:txBody>
      </p:sp>
      <p:sp>
        <p:nvSpPr>
          <p:cNvPr id="48159" name="Line 31">
            <a:extLst>
              <a:ext uri="{FF2B5EF4-FFF2-40B4-BE49-F238E27FC236}">
                <a16:creationId xmlns:a16="http://schemas.microsoft.com/office/drawing/2014/main" id="{C60A843D-180D-4E09-A6A6-E68FA21EFD58}"/>
              </a:ext>
            </a:extLst>
          </p:cNvPr>
          <p:cNvSpPr>
            <a:spLocks noChangeShapeType="1"/>
          </p:cNvSpPr>
          <p:nvPr/>
        </p:nvSpPr>
        <p:spPr bwMode="auto">
          <a:xfrm flipV="1">
            <a:off x="4648200" y="4149725"/>
            <a:ext cx="0" cy="838200"/>
          </a:xfrm>
          <a:prstGeom prst="line">
            <a:avLst/>
          </a:prstGeom>
          <a:noFill/>
          <a:ln w="38100">
            <a:solidFill>
              <a:schemeClr val="tx2"/>
            </a:solidFill>
            <a:round/>
            <a:headEnd/>
            <a:tailEnd type="triangle" w="med" len="lg"/>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48160" name="Text Box 32">
            <a:extLst>
              <a:ext uri="{FF2B5EF4-FFF2-40B4-BE49-F238E27FC236}">
                <a16:creationId xmlns:a16="http://schemas.microsoft.com/office/drawing/2014/main" id="{F04DB9A8-9972-4C04-864B-FB70E41038BF}"/>
              </a:ext>
            </a:extLst>
          </p:cNvPr>
          <p:cNvSpPr txBox="1">
            <a:spLocks noChangeArrowheads="1"/>
          </p:cNvSpPr>
          <p:nvPr/>
        </p:nvSpPr>
        <p:spPr bwMode="auto">
          <a:xfrm>
            <a:off x="4648200" y="4683125"/>
            <a:ext cx="871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a:solidFill>
                  <a:schemeClr val="accent2"/>
                </a:solidFill>
                <a:latin typeface="+mn-lt"/>
                <a:ea typeface="+mn-ea"/>
                <a:cs typeface="+mn-ea"/>
                <a:sym typeface="+mn-lt"/>
              </a:rPr>
              <a:t>a+i*l</a:t>
            </a:r>
            <a:endParaRPr lang="en-US" altLang="zh-CN" b="0">
              <a:latin typeface="+mn-lt"/>
              <a:ea typeface="+mn-ea"/>
              <a:cs typeface="+mn-ea"/>
              <a:sym typeface="+mn-lt"/>
            </a:endParaRPr>
          </a:p>
        </p:txBody>
      </p:sp>
      <p:sp>
        <p:nvSpPr>
          <p:cNvPr id="48161" name="Text Box 33">
            <a:extLst>
              <a:ext uri="{FF2B5EF4-FFF2-40B4-BE49-F238E27FC236}">
                <a16:creationId xmlns:a16="http://schemas.microsoft.com/office/drawing/2014/main" id="{A3C0E6B6-373A-4F68-B5A9-6D47A71B2681}"/>
              </a:ext>
            </a:extLst>
          </p:cNvPr>
          <p:cNvSpPr txBox="1">
            <a:spLocks noChangeArrowheads="1"/>
          </p:cNvSpPr>
          <p:nvPr/>
        </p:nvSpPr>
        <p:spPr bwMode="auto">
          <a:xfrm>
            <a:off x="577850" y="3203575"/>
            <a:ext cx="338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i="1">
                <a:solidFill>
                  <a:schemeClr val="accent2"/>
                </a:solidFill>
                <a:latin typeface="+mn-lt"/>
                <a:ea typeface="+mn-ea"/>
                <a:cs typeface="+mn-ea"/>
                <a:sym typeface="+mn-lt"/>
              </a:rPr>
              <a:t>a</a:t>
            </a:r>
            <a:endParaRPr lang="en-US" altLang="zh-CN" b="0">
              <a:latin typeface="+mn-lt"/>
              <a:ea typeface="+mn-ea"/>
              <a:cs typeface="+mn-ea"/>
              <a:sym typeface="+mn-lt"/>
            </a:endParaRPr>
          </a:p>
        </p:txBody>
      </p:sp>
      <p:sp>
        <p:nvSpPr>
          <p:cNvPr id="37" name="Shape 26">
            <a:extLst>
              <a:ext uri="{FF2B5EF4-FFF2-40B4-BE49-F238E27FC236}">
                <a16:creationId xmlns:a16="http://schemas.microsoft.com/office/drawing/2014/main" id="{E4B65510-8995-4B25-A3D1-94385B110510}"/>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1525112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68002" name="Object 2">
            <a:extLst>
              <a:ext uri="{FF2B5EF4-FFF2-40B4-BE49-F238E27FC236}">
                <a16:creationId xmlns:a16="http://schemas.microsoft.com/office/drawing/2014/main" id="{EFD32B42-014A-8948-A2EA-1283055F5F2E}"/>
              </a:ext>
            </a:extLst>
          </p:cNvPr>
          <p:cNvGraphicFramePr>
            <a:graphicFrameLocks/>
          </p:cNvGraphicFramePr>
          <p:nvPr/>
        </p:nvGraphicFramePr>
        <p:xfrm>
          <a:off x="4630738" y="1484313"/>
          <a:ext cx="4132262" cy="2219325"/>
        </p:xfrm>
        <a:graphic>
          <a:graphicData uri="http://schemas.openxmlformats.org/presentationml/2006/ole">
            <mc:AlternateContent xmlns:mc="http://schemas.openxmlformats.org/markup-compatibility/2006">
              <mc:Choice xmlns:v="urn:schemas-microsoft-com:vml" Requires="v">
                <p:oleObj spid="_x0000_s243843" r:id="rId3" imgW="40373300" imgH="21653500" progId="Equation.3">
                  <p:embed/>
                </p:oleObj>
              </mc:Choice>
              <mc:Fallback>
                <p:oleObj r:id="rId3" imgW="40373300" imgH="21653500" progId="Equation.3">
                  <p:embed/>
                  <p:pic>
                    <p:nvPicPr>
                      <p:cNvPr id="768002" name="Object 2">
                        <a:extLst>
                          <a:ext uri="{FF2B5EF4-FFF2-40B4-BE49-F238E27FC236}">
                            <a16:creationId xmlns:a16="http://schemas.microsoft.com/office/drawing/2014/main" id="{EFD32B42-014A-8948-A2EA-1283055F5F2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1484313"/>
                        <a:ext cx="4132262" cy="2219325"/>
                      </a:xfrm>
                      <a:prstGeom prst="rect">
                        <a:avLst/>
                      </a:prstGeom>
                      <a:solidFill>
                        <a:srgbClr val="B6D2EA"/>
                      </a:solidFill>
                      <a:ln w="28575">
                        <a:solidFill>
                          <a:schemeClr val="tx1"/>
                        </a:solidFill>
                        <a:miter lim="800000"/>
                        <a:headEnd/>
                        <a:tailEnd/>
                      </a:ln>
                    </p:spPr>
                  </p:pic>
                </p:oleObj>
              </mc:Fallback>
            </mc:AlternateContent>
          </a:graphicData>
        </a:graphic>
      </p:graphicFrame>
      <p:graphicFrame>
        <p:nvGraphicFramePr>
          <p:cNvPr id="768003" name="Object 3">
            <a:extLst>
              <a:ext uri="{FF2B5EF4-FFF2-40B4-BE49-F238E27FC236}">
                <a16:creationId xmlns:a16="http://schemas.microsoft.com/office/drawing/2014/main" id="{75A7A411-B22B-8D4D-99C2-D29CAA6E569D}"/>
              </a:ext>
            </a:extLst>
          </p:cNvPr>
          <p:cNvGraphicFramePr>
            <a:graphicFrameLocks/>
          </p:cNvGraphicFramePr>
          <p:nvPr/>
        </p:nvGraphicFramePr>
        <p:xfrm>
          <a:off x="4630738" y="4078288"/>
          <a:ext cx="4132262" cy="2128837"/>
        </p:xfrm>
        <a:graphic>
          <a:graphicData uri="http://schemas.openxmlformats.org/presentationml/2006/ole">
            <mc:AlternateContent xmlns:mc="http://schemas.openxmlformats.org/markup-compatibility/2006">
              <mc:Choice xmlns:v="urn:schemas-microsoft-com:vml" Requires="v">
                <p:oleObj spid="_x0000_s243844" r:id="rId5" imgW="40373300" imgH="21653500" progId="Equation.3">
                  <p:embed/>
                </p:oleObj>
              </mc:Choice>
              <mc:Fallback>
                <p:oleObj r:id="rId5" imgW="40373300" imgH="21653500" progId="Equation.3">
                  <p:embed/>
                  <p:pic>
                    <p:nvPicPr>
                      <p:cNvPr id="768003" name="Object 3">
                        <a:extLst>
                          <a:ext uri="{FF2B5EF4-FFF2-40B4-BE49-F238E27FC236}">
                            <a16:creationId xmlns:a16="http://schemas.microsoft.com/office/drawing/2014/main" id="{75A7A411-B22B-8D4D-99C2-D29CAA6E569D}"/>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0738" y="4078288"/>
                        <a:ext cx="4132262" cy="2128837"/>
                      </a:xfrm>
                      <a:prstGeom prst="rect">
                        <a:avLst/>
                      </a:prstGeom>
                      <a:solidFill>
                        <a:srgbClr val="B6D2EA"/>
                      </a:solidFill>
                      <a:ln w="28575">
                        <a:solidFill>
                          <a:schemeClr val="tx1"/>
                        </a:solidFill>
                        <a:miter lim="800000"/>
                        <a:headEnd/>
                        <a:tailEnd/>
                      </a:ln>
                    </p:spPr>
                  </p:pic>
                </p:oleObj>
              </mc:Fallback>
            </mc:AlternateContent>
          </a:graphicData>
        </a:graphic>
      </p:graphicFrame>
      <p:grpSp>
        <p:nvGrpSpPr>
          <p:cNvPr id="61444" name="组合 4">
            <a:extLst>
              <a:ext uri="{FF2B5EF4-FFF2-40B4-BE49-F238E27FC236}">
                <a16:creationId xmlns:a16="http://schemas.microsoft.com/office/drawing/2014/main" id="{4CD2C531-145F-AA4A-B014-D8E875E48BF2}"/>
              </a:ext>
            </a:extLst>
          </p:cNvPr>
          <p:cNvGrpSpPr>
            <a:grpSpLocks/>
          </p:cNvGrpSpPr>
          <p:nvPr/>
        </p:nvGrpSpPr>
        <p:grpSpPr bwMode="auto">
          <a:xfrm>
            <a:off x="5821363" y="4264025"/>
            <a:ext cx="2717800" cy="1846263"/>
            <a:chOff x="5821536" y="4263951"/>
            <a:chExt cx="2717800" cy="1846188"/>
          </a:xfrm>
        </p:grpSpPr>
        <p:grpSp>
          <p:nvGrpSpPr>
            <p:cNvPr id="62497" name="Group 5">
              <a:extLst>
                <a:ext uri="{FF2B5EF4-FFF2-40B4-BE49-F238E27FC236}">
                  <a16:creationId xmlns:a16="http://schemas.microsoft.com/office/drawing/2014/main" id="{B3A82B47-613C-C64F-9CCA-E62ED4E1A1DE}"/>
                </a:ext>
              </a:extLst>
            </p:cNvPr>
            <p:cNvGrpSpPr>
              <a:grpSpLocks/>
            </p:cNvGrpSpPr>
            <p:nvPr/>
          </p:nvGrpSpPr>
          <p:grpSpPr bwMode="auto">
            <a:xfrm>
              <a:off x="5821536" y="4281339"/>
              <a:ext cx="113489" cy="1828800"/>
              <a:chOff x="1248" y="2544"/>
              <a:chExt cx="96" cy="1632"/>
            </a:xfrm>
          </p:grpSpPr>
          <p:sp>
            <p:nvSpPr>
              <p:cNvPr id="49158" name="Line 6">
                <a:extLst>
                  <a:ext uri="{FF2B5EF4-FFF2-40B4-BE49-F238E27FC236}">
                    <a16:creationId xmlns:a16="http://schemas.microsoft.com/office/drawing/2014/main" id="{05FB799E-EA20-4C1A-AD37-D7BD92A2C0F8}"/>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59" name="Line 7">
                <a:extLst>
                  <a:ext uri="{FF2B5EF4-FFF2-40B4-BE49-F238E27FC236}">
                    <a16:creationId xmlns:a16="http://schemas.microsoft.com/office/drawing/2014/main" id="{93C48FC1-B830-486A-9302-85CD330F14B3}"/>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0" name="Line 8">
                <a:extLst>
                  <a:ext uri="{FF2B5EF4-FFF2-40B4-BE49-F238E27FC236}">
                    <a16:creationId xmlns:a16="http://schemas.microsoft.com/office/drawing/2014/main" id="{3D489FF1-22D4-45D4-8C1F-729BB9C7EFD5}"/>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98" name="Group 9">
              <a:extLst>
                <a:ext uri="{FF2B5EF4-FFF2-40B4-BE49-F238E27FC236}">
                  <a16:creationId xmlns:a16="http://schemas.microsoft.com/office/drawing/2014/main" id="{DF312C89-CAA9-D345-BA8A-8F9D1A5BD238}"/>
                </a:ext>
              </a:extLst>
            </p:cNvPr>
            <p:cNvGrpSpPr>
              <a:grpSpLocks/>
            </p:cNvGrpSpPr>
            <p:nvPr/>
          </p:nvGrpSpPr>
          <p:grpSpPr bwMode="auto">
            <a:xfrm>
              <a:off x="6559217" y="4281339"/>
              <a:ext cx="113489" cy="1828800"/>
              <a:chOff x="1248" y="2544"/>
              <a:chExt cx="96" cy="1632"/>
            </a:xfrm>
          </p:grpSpPr>
          <p:sp>
            <p:nvSpPr>
              <p:cNvPr id="49162" name="Line 10">
                <a:extLst>
                  <a:ext uri="{FF2B5EF4-FFF2-40B4-BE49-F238E27FC236}">
                    <a16:creationId xmlns:a16="http://schemas.microsoft.com/office/drawing/2014/main" id="{D11F73E0-0168-478C-93E0-B110415775DA}"/>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3" name="Line 11">
                <a:extLst>
                  <a:ext uri="{FF2B5EF4-FFF2-40B4-BE49-F238E27FC236}">
                    <a16:creationId xmlns:a16="http://schemas.microsoft.com/office/drawing/2014/main" id="{1F8403F0-1FC7-476F-B54B-AE1A8A99759F}"/>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4" name="Line 12">
                <a:extLst>
                  <a:ext uri="{FF2B5EF4-FFF2-40B4-BE49-F238E27FC236}">
                    <a16:creationId xmlns:a16="http://schemas.microsoft.com/office/drawing/2014/main" id="{2DA0C566-20B5-4CD3-B282-F1222E388115}"/>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99" name="Group 13">
              <a:extLst>
                <a:ext uri="{FF2B5EF4-FFF2-40B4-BE49-F238E27FC236}">
                  <a16:creationId xmlns:a16="http://schemas.microsoft.com/office/drawing/2014/main" id="{61E83BF8-A53E-974E-8436-738517A9B297}"/>
                </a:ext>
              </a:extLst>
            </p:cNvPr>
            <p:cNvGrpSpPr>
              <a:grpSpLocks/>
            </p:cNvGrpSpPr>
            <p:nvPr/>
          </p:nvGrpSpPr>
          <p:grpSpPr bwMode="auto">
            <a:xfrm>
              <a:off x="7977834" y="4263951"/>
              <a:ext cx="113489" cy="1828800"/>
              <a:chOff x="1248" y="2544"/>
              <a:chExt cx="96" cy="1632"/>
            </a:xfrm>
          </p:grpSpPr>
          <p:sp>
            <p:nvSpPr>
              <p:cNvPr id="49166" name="Line 14">
                <a:extLst>
                  <a:ext uri="{FF2B5EF4-FFF2-40B4-BE49-F238E27FC236}">
                    <a16:creationId xmlns:a16="http://schemas.microsoft.com/office/drawing/2014/main" id="{68A00DB8-D4A0-4BB5-88DC-40B433DE23AE}"/>
                  </a:ext>
                </a:extLst>
              </p:cNvPr>
              <p:cNvSpPr>
                <a:spLocks noChangeShapeType="1"/>
              </p:cNvSpPr>
              <p:nvPr/>
            </p:nvSpPr>
            <p:spPr bwMode="auto">
              <a:xfrm>
                <a:off x="1248" y="2544"/>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7" name="Line 15">
                <a:extLst>
                  <a:ext uri="{FF2B5EF4-FFF2-40B4-BE49-F238E27FC236}">
                    <a16:creationId xmlns:a16="http://schemas.microsoft.com/office/drawing/2014/main" id="{990C5BB8-502A-461E-BD9F-043CE18AE111}"/>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68" name="Line 16">
                <a:extLst>
                  <a:ext uri="{FF2B5EF4-FFF2-40B4-BE49-F238E27FC236}">
                    <a16:creationId xmlns:a16="http://schemas.microsoft.com/office/drawing/2014/main" id="{36329FE7-341B-45D8-BD21-3A78629F778E}"/>
                  </a:ext>
                </a:extLst>
              </p:cNvPr>
              <p:cNvSpPr>
                <a:spLocks noChangeShapeType="1"/>
              </p:cNvSpPr>
              <p:nvPr/>
            </p:nvSpPr>
            <p:spPr bwMode="auto">
              <a:xfrm>
                <a:off x="1248" y="4176"/>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0" name="Group 17">
              <a:extLst>
                <a:ext uri="{FF2B5EF4-FFF2-40B4-BE49-F238E27FC236}">
                  <a16:creationId xmlns:a16="http://schemas.microsoft.com/office/drawing/2014/main" id="{FAEE982D-080B-AC41-A51A-2C22304A581F}"/>
                </a:ext>
              </a:extLst>
            </p:cNvPr>
            <p:cNvGrpSpPr>
              <a:grpSpLocks/>
            </p:cNvGrpSpPr>
            <p:nvPr/>
          </p:nvGrpSpPr>
          <p:grpSpPr bwMode="auto">
            <a:xfrm flipH="1">
              <a:off x="6218749" y="4281339"/>
              <a:ext cx="113489" cy="1828800"/>
              <a:chOff x="1248" y="2544"/>
              <a:chExt cx="96" cy="1632"/>
            </a:xfrm>
          </p:grpSpPr>
          <p:sp>
            <p:nvSpPr>
              <p:cNvPr id="49170" name="Line 18">
                <a:extLst>
                  <a:ext uri="{FF2B5EF4-FFF2-40B4-BE49-F238E27FC236}">
                    <a16:creationId xmlns:a16="http://schemas.microsoft.com/office/drawing/2014/main" id="{59F3CFDF-9F96-4517-86C7-8D92060A912A}"/>
                  </a:ext>
                </a:extLst>
              </p:cNvPr>
              <p:cNvSpPr>
                <a:spLocks noChangeShapeType="1"/>
              </p:cNvSpPr>
              <p:nvPr/>
            </p:nvSpPr>
            <p:spPr bwMode="auto">
              <a:xfrm>
                <a:off x="1248" y="2544"/>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1" name="Line 19">
                <a:extLst>
                  <a:ext uri="{FF2B5EF4-FFF2-40B4-BE49-F238E27FC236}">
                    <a16:creationId xmlns:a16="http://schemas.microsoft.com/office/drawing/2014/main" id="{4F7511D1-DA52-437D-8F77-9227403F0563}"/>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2" name="Line 20">
                <a:extLst>
                  <a:ext uri="{FF2B5EF4-FFF2-40B4-BE49-F238E27FC236}">
                    <a16:creationId xmlns:a16="http://schemas.microsoft.com/office/drawing/2014/main" id="{20A2A1F7-0E20-4772-A43D-7012F0037FD9}"/>
                  </a:ext>
                </a:extLst>
              </p:cNvPr>
              <p:cNvSpPr>
                <a:spLocks noChangeShapeType="1"/>
              </p:cNvSpPr>
              <p:nvPr/>
            </p:nvSpPr>
            <p:spPr bwMode="auto">
              <a:xfrm>
                <a:off x="1248" y="4176"/>
                <a:ext cx="99"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1" name="Group 21">
              <a:extLst>
                <a:ext uri="{FF2B5EF4-FFF2-40B4-BE49-F238E27FC236}">
                  <a16:creationId xmlns:a16="http://schemas.microsoft.com/office/drawing/2014/main" id="{0C69D357-11B0-D84C-90A0-CE3CF16291CD}"/>
                </a:ext>
              </a:extLst>
            </p:cNvPr>
            <p:cNvGrpSpPr>
              <a:grpSpLocks/>
            </p:cNvGrpSpPr>
            <p:nvPr/>
          </p:nvGrpSpPr>
          <p:grpSpPr bwMode="auto">
            <a:xfrm flipH="1">
              <a:off x="6956430" y="4281339"/>
              <a:ext cx="113489" cy="1828800"/>
              <a:chOff x="1248" y="2544"/>
              <a:chExt cx="96" cy="1632"/>
            </a:xfrm>
          </p:grpSpPr>
          <p:sp>
            <p:nvSpPr>
              <p:cNvPr id="49174" name="Line 22">
                <a:extLst>
                  <a:ext uri="{FF2B5EF4-FFF2-40B4-BE49-F238E27FC236}">
                    <a16:creationId xmlns:a16="http://schemas.microsoft.com/office/drawing/2014/main" id="{4A1B5860-22E8-41D0-A55A-193ECD106700}"/>
                  </a:ext>
                </a:extLst>
              </p:cNvPr>
              <p:cNvSpPr>
                <a:spLocks noChangeShapeType="1"/>
              </p:cNvSpPr>
              <p:nvPr/>
            </p:nvSpPr>
            <p:spPr bwMode="auto">
              <a:xfrm>
                <a:off x="1250"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5" name="Line 23">
                <a:extLst>
                  <a:ext uri="{FF2B5EF4-FFF2-40B4-BE49-F238E27FC236}">
                    <a16:creationId xmlns:a16="http://schemas.microsoft.com/office/drawing/2014/main" id="{D0ABCE1E-0F39-4BF1-B73A-22A47FE22F0B}"/>
                  </a:ext>
                </a:extLst>
              </p:cNvPr>
              <p:cNvSpPr>
                <a:spLocks noChangeShapeType="1"/>
              </p:cNvSpPr>
              <p:nvPr/>
            </p:nvSpPr>
            <p:spPr bwMode="auto">
              <a:xfrm>
                <a:off x="1250"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6" name="Line 24">
                <a:extLst>
                  <a:ext uri="{FF2B5EF4-FFF2-40B4-BE49-F238E27FC236}">
                    <a16:creationId xmlns:a16="http://schemas.microsoft.com/office/drawing/2014/main" id="{D7784F56-BDBC-4037-9234-5034AE5880F0}"/>
                  </a:ext>
                </a:extLst>
              </p:cNvPr>
              <p:cNvSpPr>
                <a:spLocks noChangeShapeType="1"/>
              </p:cNvSpPr>
              <p:nvPr/>
            </p:nvSpPr>
            <p:spPr bwMode="auto">
              <a:xfrm>
                <a:off x="1250"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502" name="Group 25">
              <a:extLst>
                <a:ext uri="{FF2B5EF4-FFF2-40B4-BE49-F238E27FC236}">
                  <a16:creationId xmlns:a16="http://schemas.microsoft.com/office/drawing/2014/main" id="{EEE6E592-CD25-714B-B68F-BB66A62B981B}"/>
                </a:ext>
              </a:extLst>
            </p:cNvPr>
            <p:cNvGrpSpPr>
              <a:grpSpLocks/>
            </p:cNvGrpSpPr>
            <p:nvPr/>
          </p:nvGrpSpPr>
          <p:grpSpPr bwMode="auto">
            <a:xfrm flipH="1">
              <a:off x="8425847" y="4263951"/>
              <a:ext cx="113489" cy="1828800"/>
              <a:chOff x="1248" y="2544"/>
              <a:chExt cx="96" cy="1632"/>
            </a:xfrm>
          </p:grpSpPr>
          <p:sp>
            <p:nvSpPr>
              <p:cNvPr id="49178" name="Line 26">
                <a:extLst>
                  <a:ext uri="{FF2B5EF4-FFF2-40B4-BE49-F238E27FC236}">
                    <a16:creationId xmlns:a16="http://schemas.microsoft.com/office/drawing/2014/main" id="{E271B9E6-5459-477E-A52B-45A223C2C1BD}"/>
                  </a:ext>
                </a:extLst>
              </p:cNvPr>
              <p:cNvSpPr>
                <a:spLocks noChangeShapeType="1"/>
              </p:cNvSpPr>
              <p:nvPr/>
            </p:nvSpPr>
            <p:spPr bwMode="auto">
              <a:xfrm>
                <a:off x="1248" y="2544"/>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79" name="Line 27">
                <a:extLst>
                  <a:ext uri="{FF2B5EF4-FFF2-40B4-BE49-F238E27FC236}">
                    <a16:creationId xmlns:a16="http://schemas.microsoft.com/office/drawing/2014/main" id="{60E485FA-A97C-4226-B80B-CF62D3E468BD}"/>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0" name="Line 28">
                <a:extLst>
                  <a:ext uri="{FF2B5EF4-FFF2-40B4-BE49-F238E27FC236}">
                    <a16:creationId xmlns:a16="http://schemas.microsoft.com/office/drawing/2014/main" id="{6327EB37-7CA3-4E6F-B6EF-5193F2BC0521}"/>
                  </a:ext>
                </a:extLst>
              </p:cNvPr>
              <p:cNvSpPr>
                <a:spLocks noChangeShapeType="1"/>
              </p:cNvSpPr>
              <p:nvPr/>
            </p:nvSpPr>
            <p:spPr bwMode="auto">
              <a:xfrm>
                <a:off x="1248" y="4176"/>
                <a:ext cx="94"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pSp>
        <p:nvGrpSpPr>
          <p:cNvPr id="61445" name="组合 3">
            <a:extLst>
              <a:ext uri="{FF2B5EF4-FFF2-40B4-BE49-F238E27FC236}">
                <a16:creationId xmlns:a16="http://schemas.microsoft.com/office/drawing/2014/main" id="{2A0B0D12-648A-714A-8B18-EC615AB2F777}"/>
              </a:ext>
            </a:extLst>
          </p:cNvPr>
          <p:cNvGrpSpPr>
            <a:grpSpLocks/>
          </p:cNvGrpSpPr>
          <p:nvPr/>
        </p:nvGrpSpPr>
        <p:grpSpPr bwMode="auto">
          <a:xfrm>
            <a:off x="5773738" y="1636713"/>
            <a:ext cx="2830512" cy="1984375"/>
            <a:chOff x="5773737" y="1805632"/>
            <a:chExt cx="2830711" cy="1983408"/>
          </a:xfrm>
        </p:grpSpPr>
        <p:grpSp>
          <p:nvGrpSpPr>
            <p:cNvPr id="62473" name="Group 30">
              <a:extLst>
                <a:ext uri="{FF2B5EF4-FFF2-40B4-BE49-F238E27FC236}">
                  <a16:creationId xmlns:a16="http://schemas.microsoft.com/office/drawing/2014/main" id="{C2F6F37B-7EBD-5E48-BA98-FDC412A5813A}"/>
                </a:ext>
              </a:extLst>
            </p:cNvPr>
            <p:cNvGrpSpPr>
              <a:grpSpLocks/>
            </p:cNvGrpSpPr>
            <p:nvPr/>
          </p:nvGrpSpPr>
          <p:grpSpPr bwMode="auto">
            <a:xfrm>
              <a:off x="5773737" y="1805632"/>
              <a:ext cx="114235" cy="353913"/>
              <a:chOff x="1248" y="2544"/>
              <a:chExt cx="96" cy="1632"/>
            </a:xfrm>
          </p:grpSpPr>
          <p:sp>
            <p:nvSpPr>
              <p:cNvPr id="49183" name="Line 31">
                <a:extLst>
                  <a:ext uri="{FF2B5EF4-FFF2-40B4-BE49-F238E27FC236}">
                    <a16:creationId xmlns:a16="http://schemas.microsoft.com/office/drawing/2014/main" id="{2BB4F064-2646-4230-9EC0-DDDE9430C864}"/>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4" name="Line 32">
                <a:extLst>
                  <a:ext uri="{FF2B5EF4-FFF2-40B4-BE49-F238E27FC236}">
                    <a16:creationId xmlns:a16="http://schemas.microsoft.com/office/drawing/2014/main" id="{21D4492C-3FD9-4249-A753-069B3CF0106B}"/>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5" name="Line 33">
                <a:extLst>
                  <a:ext uri="{FF2B5EF4-FFF2-40B4-BE49-F238E27FC236}">
                    <a16:creationId xmlns:a16="http://schemas.microsoft.com/office/drawing/2014/main" id="{B925FDFD-2D95-4551-9434-124D08DE2B48}"/>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4" name="Group 34">
              <a:extLst>
                <a:ext uri="{FF2B5EF4-FFF2-40B4-BE49-F238E27FC236}">
                  <a16:creationId xmlns:a16="http://schemas.microsoft.com/office/drawing/2014/main" id="{4252CDF8-3234-784E-8019-F1D09E9D5BE3}"/>
                </a:ext>
              </a:extLst>
            </p:cNvPr>
            <p:cNvGrpSpPr>
              <a:grpSpLocks/>
            </p:cNvGrpSpPr>
            <p:nvPr/>
          </p:nvGrpSpPr>
          <p:grpSpPr bwMode="auto">
            <a:xfrm>
              <a:off x="5773737" y="2336502"/>
              <a:ext cx="114235" cy="353913"/>
              <a:chOff x="1248" y="2544"/>
              <a:chExt cx="96" cy="1632"/>
            </a:xfrm>
          </p:grpSpPr>
          <p:sp>
            <p:nvSpPr>
              <p:cNvPr id="49187" name="Line 35">
                <a:extLst>
                  <a:ext uri="{FF2B5EF4-FFF2-40B4-BE49-F238E27FC236}">
                    <a16:creationId xmlns:a16="http://schemas.microsoft.com/office/drawing/2014/main" id="{04CA252C-BE5D-46B6-BC78-1DAEC2EAB606}"/>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8" name="Line 36">
                <a:extLst>
                  <a:ext uri="{FF2B5EF4-FFF2-40B4-BE49-F238E27FC236}">
                    <a16:creationId xmlns:a16="http://schemas.microsoft.com/office/drawing/2014/main" id="{051D55EB-77D7-43FF-A006-F9B15708FEBE}"/>
                  </a:ext>
                </a:extLst>
              </p:cNvPr>
              <p:cNvSpPr>
                <a:spLocks noChangeShapeType="1"/>
              </p:cNvSpPr>
              <p:nvPr/>
            </p:nvSpPr>
            <p:spPr bwMode="auto">
              <a:xfrm>
                <a:off x="1248" y="2547"/>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89" name="Line 37">
                <a:extLst>
                  <a:ext uri="{FF2B5EF4-FFF2-40B4-BE49-F238E27FC236}">
                    <a16:creationId xmlns:a16="http://schemas.microsoft.com/office/drawing/2014/main" id="{B0F26845-666D-426A-AD31-9F83643A9D79}"/>
                  </a:ext>
                </a:extLst>
              </p:cNvPr>
              <p:cNvSpPr>
                <a:spLocks noChangeShapeType="1"/>
              </p:cNvSpPr>
              <p:nvPr/>
            </p:nvSpPr>
            <p:spPr bwMode="auto">
              <a:xfrm>
                <a:off x="1248" y="4179"/>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5" name="Group 38">
              <a:extLst>
                <a:ext uri="{FF2B5EF4-FFF2-40B4-BE49-F238E27FC236}">
                  <a16:creationId xmlns:a16="http://schemas.microsoft.com/office/drawing/2014/main" id="{9FA5C720-4291-644A-983D-FCF6832946EA}"/>
                </a:ext>
              </a:extLst>
            </p:cNvPr>
            <p:cNvGrpSpPr>
              <a:grpSpLocks/>
            </p:cNvGrpSpPr>
            <p:nvPr/>
          </p:nvGrpSpPr>
          <p:grpSpPr bwMode="auto">
            <a:xfrm flipH="1">
              <a:off x="8458265" y="1805632"/>
              <a:ext cx="114235" cy="353913"/>
              <a:chOff x="1248" y="2544"/>
              <a:chExt cx="96" cy="1632"/>
            </a:xfrm>
          </p:grpSpPr>
          <p:sp>
            <p:nvSpPr>
              <p:cNvPr id="49191" name="Line 39">
                <a:extLst>
                  <a:ext uri="{FF2B5EF4-FFF2-40B4-BE49-F238E27FC236}">
                    <a16:creationId xmlns:a16="http://schemas.microsoft.com/office/drawing/2014/main" id="{827119EB-18E2-4DA1-B293-045793D4DB19}"/>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2" name="Line 40">
                <a:extLst>
                  <a:ext uri="{FF2B5EF4-FFF2-40B4-BE49-F238E27FC236}">
                    <a16:creationId xmlns:a16="http://schemas.microsoft.com/office/drawing/2014/main" id="{3BBB669C-C0A6-45FB-B371-96916FC2D68B}"/>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3" name="Line 41">
                <a:extLst>
                  <a:ext uri="{FF2B5EF4-FFF2-40B4-BE49-F238E27FC236}">
                    <a16:creationId xmlns:a16="http://schemas.microsoft.com/office/drawing/2014/main" id="{94D5C0E1-341F-42CF-ABB6-7703C870959F}"/>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6" name="Group 42">
              <a:extLst>
                <a:ext uri="{FF2B5EF4-FFF2-40B4-BE49-F238E27FC236}">
                  <a16:creationId xmlns:a16="http://schemas.microsoft.com/office/drawing/2014/main" id="{EE2DCE49-2216-0C44-B660-BDF87EF5541F}"/>
                </a:ext>
              </a:extLst>
            </p:cNvPr>
            <p:cNvGrpSpPr>
              <a:grpSpLocks/>
            </p:cNvGrpSpPr>
            <p:nvPr/>
          </p:nvGrpSpPr>
          <p:grpSpPr bwMode="auto">
            <a:xfrm flipH="1">
              <a:off x="8458265" y="2336502"/>
              <a:ext cx="114235" cy="353913"/>
              <a:chOff x="1248" y="2544"/>
              <a:chExt cx="96" cy="1632"/>
            </a:xfrm>
          </p:grpSpPr>
          <p:sp>
            <p:nvSpPr>
              <p:cNvPr id="49195" name="Line 43">
                <a:extLst>
                  <a:ext uri="{FF2B5EF4-FFF2-40B4-BE49-F238E27FC236}">
                    <a16:creationId xmlns:a16="http://schemas.microsoft.com/office/drawing/2014/main" id="{FEC4FDA0-03A1-4056-AF4F-8F841E4C1412}"/>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6" name="Line 44">
                <a:extLst>
                  <a:ext uri="{FF2B5EF4-FFF2-40B4-BE49-F238E27FC236}">
                    <a16:creationId xmlns:a16="http://schemas.microsoft.com/office/drawing/2014/main" id="{123B530F-A70E-4FAF-A75E-70ECF2323CDD}"/>
                  </a:ext>
                </a:extLst>
              </p:cNvPr>
              <p:cNvSpPr>
                <a:spLocks noChangeShapeType="1"/>
              </p:cNvSpPr>
              <p:nvPr/>
            </p:nvSpPr>
            <p:spPr bwMode="auto">
              <a:xfrm>
                <a:off x="1248" y="2547"/>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197" name="Line 45">
                <a:extLst>
                  <a:ext uri="{FF2B5EF4-FFF2-40B4-BE49-F238E27FC236}">
                    <a16:creationId xmlns:a16="http://schemas.microsoft.com/office/drawing/2014/main" id="{11145743-210F-4431-8787-D567ECDD4711}"/>
                  </a:ext>
                </a:extLst>
              </p:cNvPr>
              <p:cNvSpPr>
                <a:spLocks noChangeShapeType="1"/>
              </p:cNvSpPr>
              <p:nvPr/>
            </p:nvSpPr>
            <p:spPr bwMode="auto">
              <a:xfrm>
                <a:off x="1248" y="4179"/>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7" name="Group 46">
              <a:extLst>
                <a:ext uri="{FF2B5EF4-FFF2-40B4-BE49-F238E27FC236}">
                  <a16:creationId xmlns:a16="http://schemas.microsoft.com/office/drawing/2014/main" id="{1DAA9E45-A3A4-1144-85A6-C6744DF6E93D}"/>
                </a:ext>
              </a:extLst>
            </p:cNvPr>
            <p:cNvGrpSpPr>
              <a:grpSpLocks/>
            </p:cNvGrpSpPr>
            <p:nvPr/>
          </p:nvGrpSpPr>
          <p:grpSpPr bwMode="auto">
            <a:xfrm>
              <a:off x="5773737" y="3398242"/>
              <a:ext cx="114235" cy="294928"/>
              <a:chOff x="1248" y="2544"/>
              <a:chExt cx="96" cy="1632"/>
            </a:xfrm>
          </p:grpSpPr>
          <p:sp>
            <p:nvSpPr>
              <p:cNvPr id="49199" name="Line 47">
                <a:extLst>
                  <a:ext uri="{FF2B5EF4-FFF2-40B4-BE49-F238E27FC236}">
                    <a16:creationId xmlns:a16="http://schemas.microsoft.com/office/drawing/2014/main" id="{5E50D2F6-54B9-4B79-87BA-F869F060E034}"/>
                  </a:ext>
                </a:extLst>
              </p:cNvPr>
              <p:cNvSpPr>
                <a:spLocks noChangeShapeType="1"/>
              </p:cNvSpPr>
              <p:nvPr/>
            </p:nvSpPr>
            <p:spPr bwMode="auto">
              <a:xfrm>
                <a:off x="1248" y="2547"/>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0" name="Line 48">
                <a:extLst>
                  <a:ext uri="{FF2B5EF4-FFF2-40B4-BE49-F238E27FC236}">
                    <a16:creationId xmlns:a16="http://schemas.microsoft.com/office/drawing/2014/main" id="{AE401155-4FFE-40BB-848C-27EB48099E08}"/>
                  </a:ext>
                </a:extLst>
              </p:cNvPr>
              <p:cNvSpPr>
                <a:spLocks noChangeShapeType="1"/>
              </p:cNvSpPr>
              <p:nvPr/>
            </p:nvSpPr>
            <p:spPr bwMode="auto">
              <a:xfrm>
                <a:off x="1248" y="2547"/>
                <a:ext cx="0" cy="1633"/>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1" name="Line 49">
                <a:extLst>
                  <a:ext uri="{FF2B5EF4-FFF2-40B4-BE49-F238E27FC236}">
                    <a16:creationId xmlns:a16="http://schemas.microsoft.com/office/drawing/2014/main" id="{34F73796-EE45-4171-94F9-BB916CAD2583}"/>
                  </a:ext>
                </a:extLst>
              </p:cNvPr>
              <p:cNvSpPr>
                <a:spLocks noChangeShapeType="1"/>
              </p:cNvSpPr>
              <p:nvPr/>
            </p:nvSpPr>
            <p:spPr bwMode="auto">
              <a:xfrm>
                <a:off x="1248" y="4180"/>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2478" name="Group 50">
              <a:extLst>
                <a:ext uri="{FF2B5EF4-FFF2-40B4-BE49-F238E27FC236}">
                  <a16:creationId xmlns:a16="http://schemas.microsoft.com/office/drawing/2014/main" id="{41B5D1D0-BFD7-EF4C-AA52-73A7736F54D9}"/>
                </a:ext>
              </a:extLst>
            </p:cNvPr>
            <p:cNvGrpSpPr>
              <a:grpSpLocks/>
            </p:cNvGrpSpPr>
            <p:nvPr/>
          </p:nvGrpSpPr>
          <p:grpSpPr bwMode="auto">
            <a:xfrm flipH="1">
              <a:off x="8490213" y="3435127"/>
              <a:ext cx="114235" cy="353913"/>
              <a:chOff x="1248" y="2544"/>
              <a:chExt cx="96" cy="1632"/>
            </a:xfrm>
          </p:grpSpPr>
          <p:sp>
            <p:nvSpPr>
              <p:cNvPr id="49203" name="Line 51">
                <a:extLst>
                  <a:ext uri="{FF2B5EF4-FFF2-40B4-BE49-F238E27FC236}">
                    <a16:creationId xmlns:a16="http://schemas.microsoft.com/office/drawing/2014/main" id="{BCFF53F6-4130-4CA0-BAE2-CACC6C167389}"/>
                  </a:ext>
                </a:extLst>
              </p:cNvPr>
              <p:cNvSpPr>
                <a:spLocks noChangeShapeType="1"/>
              </p:cNvSpPr>
              <p:nvPr/>
            </p:nvSpPr>
            <p:spPr bwMode="auto">
              <a:xfrm>
                <a:off x="1248" y="2544"/>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4" name="Line 52">
                <a:extLst>
                  <a:ext uri="{FF2B5EF4-FFF2-40B4-BE49-F238E27FC236}">
                    <a16:creationId xmlns:a16="http://schemas.microsoft.com/office/drawing/2014/main" id="{E9FB7261-80DE-4C02-A264-486591C76E15}"/>
                  </a:ext>
                </a:extLst>
              </p:cNvPr>
              <p:cNvSpPr>
                <a:spLocks noChangeShapeType="1"/>
              </p:cNvSpPr>
              <p:nvPr/>
            </p:nvSpPr>
            <p:spPr bwMode="auto">
              <a:xfrm>
                <a:off x="1248" y="2544"/>
                <a:ext cx="0" cy="1632"/>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49205" name="Line 53">
                <a:extLst>
                  <a:ext uri="{FF2B5EF4-FFF2-40B4-BE49-F238E27FC236}">
                    <a16:creationId xmlns:a16="http://schemas.microsoft.com/office/drawing/2014/main" id="{723079D7-FE5C-4531-B2CF-8495BCFBEDEC}"/>
                  </a:ext>
                </a:extLst>
              </p:cNvPr>
              <p:cNvSpPr>
                <a:spLocks noChangeShapeType="1"/>
              </p:cNvSpPr>
              <p:nvPr/>
            </p:nvSpPr>
            <p:spPr bwMode="auto">
              <a:xfrm>
                <a:off x="1248" y="4176"/>
                <a:ext cx="96"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graphicFrame>
        <p:nvGraphicFramePr>
          <p:cNvPr id="768054" name="Object 54">
            <a:extLst>
              <a:ext uri="{FF2B5EF4-FFF2-40B4-BE49-F238E27FC236}">
                <a16:creationId xmlns:a16="http://schemas.microsoft.com/office/drawing/2014/main" id="{B8B3B192-84FC-A94A-8C91-079BCCC92BF0}"/>
              </a:ext>
            </a:extLst>
          </p:cNvPr>
          <p:cNvGraphicFramePr>
            <a:graphicFrameLocks/>
          </p:cNvGraphicFramePr>
          <p:nvPr/>
        </p:nvGraphicFramePr>
        <p:xfrm>
          <a:off x="176213" y="4797425"/>
          <a:ext cx="4121150" cy="527050"/>
        </p:xfrm>
        <a:graphic>
          <a:graphicData uri="http://schemas.openxmlformats.org/presentationml/2006/ole">
            <mc:AlternateContent xmlns:mc="http://schemas.openxmlformats.org/markup-compatibility/2006">
              <mc:Choice xmlns:v="urn:schemas-microsoft-com:vml" Requires="v">
                <p:oleObj spid="_x0000_s243845" r:id="rId6" imgW="43294300" imgH="5562600" progId="Equation.3">
                  <p:embed/>
                </p:oleObj>
              </mc:Choice>
              <mc:Fallback>
                <p:oleObj r:id="rId6" imgW="43294300" imgH="5562600" progId="Equation.3">
                  <p:embed/>
                  <p:pic>
                    <p:nvPicPr>
                      <p:cNvPr id="768054" name="Object 54">
                        <a:extLst>
                          <a:ext uri="{FF2B5EF4-FFF2-40B4-BE49-F238E27FC236}">
                            <a16:creationId xmlns:a16="http://schemas.microsoft.com/office/drawing/2014/main" id="{B8B3B192-84FC-A94A-8C91-079BCCC92BF0}"/>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6213" y="4797425"/>
                        <a:ext cx="4121150" cy="527050"/>
                      </a:xfrm>
                      <a:prstGeom prst="rect">
                        <a:avLst/>
                      </a:prstGeom>
                      <a:solidFill>
                        <a:srgbClr val="F6F6F6"/>
                      </a:solidFill>
                      <a:ln w="28575">
                        <a:solidFill>
                          <a:schemeClr val="tx1"/>
                        </a:solidFill>
                        <a:miter lim="800000"/>
                        <a:headEnd/>
                        <a:tailEnd/>
                      </a:ln>
                    </p:spPr>
                  </p:pic>
                </p:oleObj>
              </mc:Fallback>
            </mc:AlternateContent>
          </a:graphicData>
        </a:graphic>
      </p:graphicFrame>
      <p:graphicFrame>
        <p:nvGraphicFramePr>
          <p:cNvPr id="768055" name="Object 55">
            <a:extLst>
              <a:ext uri="{FF2B5EF4-FFF2-40B4-BE49-F238E27FC236}">
                <a16:creationId xmlns:a16="http://schemas.microsoft.com/office/drawing/2014/main" id="{CE2E426C-4D57-784A-939C-3A328D1C8BF9}"/>
              </a:ext>
            </a:extLst>
          </p:cNvPr>
          <p:cNvGraphicFramePr>
            <a:graphicFrameLocks/>
          </p:cNvGraphicFramePr>
          <p:nvPr/>
        </p:nvGraphicFramePr>
        <p:xfrm>
          <a:off x="176213" y="2736850"/>
          <a:ext cx="4121150" cy="501650"/>
        </p:xfrm>
        <a:graphic>
          <a:graphicData uri="http://schemas.openxmlformats.org/presentationml/2006/ole">
            <mc:AlternateContent xmlns:mc="http://schemas.openxmlformats.org/markup-compatibility/2006">
              <mc:Choice xmlns:v="urn:schemas-microsoft-com:vml" Requires="v">
                <p:oleObj spid="_x0000_s243846" r:id="rId8" imgW="41833800" imgH="5270500" progId="Equation.3">
                  <p:embed/>
                </p:oleObj>
              </mc:Choice>
              <mc:Fallback>
                <p:oleObj r:id="rId8" imgW="41833800" imgH="5270500" progId="Equation.3">
                  <p:embed/>
                  <p:pic>
                    <p:nvPicPr>
                      <p:cNvPr id="768055" name="Object 55">
                        <a:extLst>
                          <a:ext uri="{FF2B5EF4-FFF2-40B4-BE49-F238E27FC236}">
                            <a16:creationId xmlns:a16="http://schemas.microsoft.com/office/drawing/2014/main" id="{CE2E426C-4D57-784A-939C-3A328D1C8BF9}"/>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6213" y="2736850"/>
                        <a:ext cx="4121150" cy="501650"/>
                      </a:xfrm>
                      <a:prstGeom prst="rect">
                        <a:avLst/>
                      </a:prstGeom>
                      <a:solidFill>
                        <a:srgbClr val="F6F6F6"/>
                      </a:solidFill>
                      <a:ln w="28575">
                        <a:solidFill>
                          <a:schemeClr val="tx1"/>
                        </a:solidFill>
                        <a:miter lim="800000"/>
                        <a:headEnd/>
                        <a:tailEnd/>
                      </a:ln>
                    </p:spPr>
                  </p:pic>
                </p:oleObj>
              </mc:Fallback>
            </mc:AlternateContent>
          </a:graphicData>
        </a:graphic>
      </p:graphicFrame>
      <p:graphicFrame>
        <p:nvGraphicFramePr>
          <p:cNvPr id="768056" name="Object 56">
            <a:extLst>
              <a:ext uri="{FF2B5EF4-FFF2-40B4-BE49-F238E27FC236}">
                <a16:creationId xmlns:a16="http://schemas.microsoft.com/office/drawing/2014/main" id="{BBAA2620-C160-7740-B625-9B31E0B7EDD3}"/>
              </a:ext>
            </a:extLst>
          </p:cNvPr>
          <p:cNvGraphicFramePr>
            <a:graphicFrameLocks/>
          </p:cNvGraphicFramePr>
          <p:nvPr/>
        </p:nvGraphicFramePr>
        <p:xfrm>
          <a:off x="177800" y="1963738"/>
          <a:ext cx="4119563" cy="479425"/>
        </p:xfrm>
        <a:graphic>
          <a:graphicData uri="http://schemas.openxmlformats.org/presentationml/2006/ole">
            <mc:AlternateContent xmlns:mc="http://schemas.openxmlformats.org/markup-compatibility/2006">
              <mc:Choice xmlns:v="urn:schemas-microsoft-com:vml" Requires="v">
                <p:oleObj spid="_x0000_s243847" r:id="rId10" imgW="44767500" imgH="5562600" progId="Equation.3">
                  <p:embed/>
                </p:oleObj>
              </mc:Choice>
              <mc:Fallback>
                <p:oleObj r:id="rId10" imgW="44767500" imgH="5562600" progId="Equation.3">
                  <p:embed/>
                  <p:pic>
                    <p:nvPicPr>
                      <p:cNvPr id="768056" name="Object 56">
                        <a:extLst>
                          <a:ext uri="{FF2B5EF4-FFF2-40B4-BE49-F238E27FC236}">
                            <a16:creationId xmlns:a16="http://schemas.microsoft.com/office/drawing/2014/main" id="{BBAA2620-C160-7740-B625-9B31E0B7EDD3}"/>
                          </a:ext>
                        </a:extLst>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800" y="1963738"/>
                        <a:ext cx="4119563" cy="479425"/>
                      </a:xfrm>
                      <a:prstGeom prst="rect">
                        <a:avLst/>
                      </a:prstGeom>
                      <a:solidFill>
                        <a:srgbClr val="F6F6F6"/>
                      </a:solidFill>
                      <a:ln w="28575">
                        <a:solidFill>
                          <a:schemeClr val="tx1"/>
                        </a:solidFill>
                        <a:miter lim="800000"/>
                        <a:headEnd/>
                        <a:tailEnd/>
                      </a:ln>
                    </p:spPr>
                  </p:pic>
                </p:oleObj>
              </mc:Fallback>
            </mc:AlternateContent>
          </a:graphicData>
        </a:graphic>
      </p:graphicFrame>
      <p:sp>
        <p:nvSpPr>
          <p:cNvPr id="62472" name="Rectangle 57">
            <a:extLst>
              <a:ext uri="{FF2B5EF4-FFF2-40B4-BE49-F238E27FC236}">
                <a16:creationId xmlns:a16="http://schemas.microsoft.com/office/drawing/2014/main" id="{D4CE348A-FB8A-DD4C-BA13-55BE99F71589}"/>
              </a:ext>
            </a:extLst>
          </p:cNvPr>
          <p:cNvSpPr>
            <a:spLocks noChangeArrowheads="1"/>
          </p:cNvSpPr>
          <p:nvPr/>
        </p:nvSpPr>
        <p:spPr bwMode="auto">
          <a:xfrm>
            <a:off x="755650" y="215900"/>
            <a:ext cx="2398713" cy="51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二维数组</a:t>
            </a:r>
          </a:p>
        </p:txBody>
      </p:sp>
    </p:spTree>
    <p:extLst>
      <p:ext uri="{BB962C8B-B14F-4D97-AF65-F5344CB8AC3E}">
        <p14:creationId xmlns:p14="http://schemas.microsoft.com/office/powerpoint/2010/main" val="2990392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680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7680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61445"/>
                                        </p:tgtEl>
                                        <p:attrNameLst>
                                          <p:attrName>style.visibility</p:attrName>
                                        </p:attrNameLst>
                                      </p:cBhvr>
                                      <p:to>
                                        <p:strVal val="visible"/>
                                      </p:to>
                                    </p:set>
                                    <p:animEffect transition="in" filter="fade">
                                      <p:cBhvr>
                                        <p:cTn id="15" dur="500"/>
                                        <p:tgtEl>
                                          <p:spTgt spid="6144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76805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76800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61444"/>
                                        </p:tgtEl>
                                        <p:attrNameLst>
                                          <p:attrName>style.visibility</p:attrName>
                                        </p:attrNameLst>
                                      </p:cBhvr>
                                      <p:to>
                                        <p:strVal val="visible"/>
                                      </p:to>
                                    </p:set>
                                    <p:animEffect transition="in" filter="fade">
                                      <p:cBhvr>
                                        <p:cTn id="28" dur="500"/>
                                        <p:tgtEl>
                                          <p:spTgt spid="6144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768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2">
            <a:extLst>
              <a:ext uri="{FF2B5EF4-FFF2-40B4-BE49-F238E27FC236}">
                <a16:creationId xmlns:a16="http://schemas.microsoft.com/office/drawing/2014/main" id="{54BF3C02-43A4-F848-B25A-BAA6B6882AC3}"/>
              </a:ext>
            </a:extLst>
          </p:cNvPr>
          <p:cNvSpPr txBox="1">
            <a:spLocks noChangeArrowheads="1"/>
          </p:cNvSpPr>
          <p:nvPr/>
        </p:nvSpPr>
        <p:spPr bwMode="auto">
          <a:xfrm>
            <a:off x="461963" y="1819275"/>
            <a:ext cx="2451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buFontTx/>
              <a:buChar char="•"/>
            </a:pPr>
            <a:r>
              <a:rPr lang="zh-CN" altLang="en-US" sz="2800">
                <a:ea typeface="楷体_GB2312" pitchFamily="49" charset="-122"/>
                <a:sym typeface="+mn-lt"/>
              </a:rPr>
              <a:t>以行序为主序</a:t>
            </a:r>
            <a:endParaRPr lang="zh-CN" altLang="en-US">
              <a:ea typeface="楷体_GB2312" pitchFamily="49" charset="-122"/>
              <a:sym typeface="+mn-lt"/>
            </a:endParaRPr>
          </a:p>
        </p:txBody>
      </p:sp>
      <p:sp>
        <p:nvSpPr>
          <p:cNvPr id="50179" name="Text Box 3">
            <a:extLst>
              <a:ext uri="{FF2B5EF4-FFF2-40B4-BE49-F238E27FC236}">
                <a16:creationId xmlns:a16="http://schemas.microsoft.com/office/drawing/2014/main" id="{8066C08A-4E5C-4310-868B-BBA82AC99EC8}"/>
              </a:ext>
            </a:extLst>
          </p:cNvPr>
          <p:cNvSpPr txBox="1">
            <a:spLocks noChangeArrowheads="1"/>
          </p:cNvSpPr>
          <p:nvPr/>
        </p:nvSpPr>
        <p:spPr bwMode="auto">
          <a:xfrm>
            <a:off x="2959100" y="1881188"/>
            <a:ext cx="1709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C, PASCAL</a:t>
            </a:r>
          </a:p>
        </p:txBody>
      </p:sp>
      <p:sp>
        <p:nvSpPr>
          <p:cNvPr id="769028" name="Rectangle 4">
            <a:extLst>
              <a:ext uri="{FF2B5EF4-FFF2-40B4-BE49-F238E27FC236}">
                <a16:creationId xmlns:a16="http://schemas.microsoft.com/office/drawing/2014/main" id="{934C0678-B956-4F0B-8538-842AD816284A}"/>
              </a:ext>
            </a:extLst>
          </p:cNvPr>
          <p:cNvSpPr>
            <a:spLocks noChangeArrowheads="1"/>
          </p:cNvSpPr>
          <p:nvPr/>
        </p:nvSpPr>
        <p:spPr bwMode="auto">
          <a:xfrm>
            <a:off x="473075" y="2527300"/>
            <a:ext cx="8166100" cy="3352800"/>
          </a:xfrm>
          <a:prstGeom prst="rect">
            <a:avLst/>
          </a:prstGeom>
          <a:solidFill>
            <a:srgbClr val="B6D2EA"/>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5">
            <a:extLst>
              <a:ext uri="{FF2B5EF4-FFF2-40B4-BE49-F238E27FC236}">
                <a16:creationId xmlns:a16="http://schemas.microsoft.com/office/drawing/2014/main" id="{3E7C0E15-DD44-BD44-B5B7-03C2A71CD35E}"/>
              </a:ext>
            </a:extLst>
          </p:cNvPr>
          <p:cNvGrpSpPr>
            <a:grpSpLocks/>
          </p:cNvGrpSpPr>
          <p:nvPr/>
        </p:nvGrpSpPr>
        <p:grpSpPr bwMode="auto">
          <a:xfrm>
            <a:off x="2163763" y="3535363"/>
            <a:ext cx="1430337" cy="1112837"/>
            <a:chOff x="442" y="1991"/>
            <a:chExt cx="901" cy="701"/>
          </a:xfrm>
        </p:grpSpPr>
        <p:sp>
          <p:nvSpPr>
            <p:cNvPr id="50182" name="Rectangle 6">
              <a:extLst>
                <a:ext uri="{FF2B5EF4-FFF2-40B4-BE49-F238E27FC236}">
                  <a16:creationId xmlns:a16="http://schemas.microsoft.com/office/drawing/2014/main" id="{202DE064-0B2E-48AD-A381-BBA537412168}"/>
                </a:ext>
              </a:extLst>
            </p:cNvPr>
            <p:cNvSpPr>
              <a:spLocks noChangeArrowheads="1"/>
            </p:cNvSpPr>
            <p:nvPr/>
          </p:nvSpPr>
          <p:spPr bwMode="auto">
            <a:xfrm>
              <a:off x="1043" y="2090"/>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3" name="Freeform 7">
              <a:extLst>
                <a:ext uri="{FF2B5EF4-FFF2-40B4-BE49-F238E27FC236}">
                  <a16:creationId xmlns:a16="http://schemas.microsoft.com/office/drawing/2014/main" id="{AC3E3230-0F0F-4294-B21A-2F793A474238}"/>
                </a:ext>
              </a:extLst>
            </p:cNvPr>
            <p:cNvSpPr>
              <a:spLocks noChangeArrowheads="1"/>
            </p:cNvSpPr>
            <p:nvPr/>
          </p:nvSpPr>
          <p:spPr bwMode="auto">
            <a:xfrm>
              <a:off x="1043" y="1991"/>
              <a:ext cx="299" cy="99"/>
            </a:xfrm>
            <a:custGeom>
              <a:avLst/>
              <a:gdLst>
                <a:gd name="T0" fmla="*/ 0 w 299"/>
                <a:gd name="T1" fmla="*/ 99 h 99"/>
                <a:gd name="T2" fmla="*/ 100 w 299"/>
                <a:gd name="T3" fmla="*/ 0 h 99"/>
                <a:gd name="T4" fmla="*/ 299 w 299"/>
                <a:gd name="T5" fmla="*/ 0 h 99"/>
                <a:gd name="T6" fmla="*/ 199 w 299"/>
                <a:gd name="T7" fmla="*/ 99 h 99"/>
              </a:gdLst>
              <a:ahLst/>
              <a:cxnLst>
                <a:cxn ang="0">
                  <a:pos x="T0" y="T1"/>
                </a:cxn>
                <a:cxn ang="0">
                  <a:pos x="T2" y="T3"/>
                </a:cxn>
                <a:cxn ang="0">
                  <a:pos x="T4" y="T5"/>
                </a:cxn>
                <a:cxn ang="0">
                  <a:pos x="T6" y="T7"/>
                </a:cxn>
              </a:cxnLst>
              <a:rect l="0" t="0" r="r" b="b"/>
              <a:pathLst>
                <a:path w="299" h="99">
                  <a:moveTo>
                    <a:pt x="0" y="99"/>
                  </a:moveTo>
                  <a:lnTo>
                    <a:pt x="100" y="0"/>
                  </a:lnTo>
                  <a:lnTo>
                    <a:pt x="299" y="0"/>
                  </a:lnTo>
                  <a:lnTo>
                    <a:pt x="199" y="99"/>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4" name="Line 8">
              <a:extLst>
                <a:ext uri="{FF2B5EF4-FFF2-40B4-BE49-F238E27FC236}">
                  <a16:creationId xmlns:a16="http://schemas.microsoft.com/office/drawing/2014/main" id="{6A9540F5-6AB7-4821-8174-6699110667EF}"/>
                </a:ext>
              </a:extLst>
            </p:cNvPr>
            <p:cNvSpPr>
              <a:spLocks noChangeShapeType="1"/>
            </p:cNvSpPr>
            <p:nvPr/>
          </p:nvSpPr>
          <p:spPr bwMode="auto">
            <a:xfrm>
              <a:off x="1342" y="1991"/>
              <a:ext cx="1" cy="2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5" name="Line 9">
              <a:extLst>
                <a:ext uri="{FF2B5EF4-FFF2-40B4-BE49-F238E27FC236}">
                  <a16:creationId xmlns:a16="http://schemas.microsoft.com/office/drawing/2014/main" id="{3E165F38-F893-4685-B4FB-81C82086F189}"/>
                </a:ext>
              </a:extLst>
            </p:cNvPr>
            <p:cNvSpPr>
              <a:spLocks noChangeShapeType="1"/>
            </p:cNvSpPr>
            <p:nvPr/>
          </p:nvSpPr>
          <p:spPr bwMode="auto">
            <a:xfrm flipV="1">
              <a:off x="1242" y="2191"/>
              <a:ext cx="100" cy="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6" name="Rectangle 10">
              <a:extLst>
                <a:ext uri="{FF2B5EF4-FFF2-40B4-BE49-F238E27FC236}">
                  <a16:creationId xmlns:a16="http://schemas.microsoft.com/office/drawing/2014/main" id="{0D952E2D-719A-4F3E-B0FE-F48D3BC31E40}"/>
                </a:ext>
              </a:extLst>
            </p:cNvPr>
            <p:cNvSpPr>
              <a:spLocks noChangeArrowheads="1"/>
            </p:cNvSpPr>
            <p:nvPr/>
          </p:nvSpPr>
          <p:spPr bwMode="auto">
            <a:xfrm>
              <a:off x="843" y="2090"/>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7" name="Freeform 11">
              <a:extLst>
                <a:ext uri="{FF2B5EF4-FFF2-40B4-BE49-F238E27FC236}">
                  <a16:creationId xmlns:a16="http://schemas.microsoft.com/office/drawing/2014/main" id="{21F3F2D1-0006-41F5-BCE9-704350070722}"/>
                </a:ext>
              </a:extLst>
            </p:cNvPr>
            <p:cNvSpPr>
              <a:spLocks noChangeArrowheads="1"/>
            </p:cNvSpPr>
            <p:nvPr/>
          </p:nvSpPr>
          <p:spPr bwMode="auto">
            <a:xfrm>
              <a:off x="843" y="1991"/>
              <a:ext cx="300" cy="99"/>
            </a:xfrm>
            <a:custGeom>
              <a:avLst/>
              <a:gdLst>
                <a:gd name="T0" fmla="*/ 0 w 300"/>
                <a:gd name="T1" fmla="*/ 99 h 99"/>
                <a:gd name="T2" fmla="*/ 100 w 300"/>
                <a:gd name="T3" fmla="*/ 0 h 99"/>
                <a:gd name="T4" fmla="*/ 300 w 300"/>
                <a:gd name="T5" fmla="*/ 0 h 99"/>
              </a:gdLst>
              <a:ahLst/>
              <a:cxnLst>
                <a:cxn ang="0">
                  <a:pos x="T0" y="T1"/>
                </a:cxn>
                <a:cxn ang="0">
                  <a:pos x="T2" y="T3"/>
                </a:cxn>
                <a:cxn ang="0">
                  <a:pos x="T4" y="T5"/>
                </a:cxn>
              </a:cxnLst>
              <a:rect l="0" t="0" r="r" b="b"/>
              <a:pathLst>
                <a:path w="300" h="99">
                  <a:moveTo>
                    <a:pt x="0" y="99"/>
                  </a:moveTo>
                  <a:lnTo>
                    <a:pt x="100" y="0"/>
                  </a:lnTo>
                  <a:lnTo>
                    <a:pt x="3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8" name="Rectangle 12">
              <a:extLst>
                <a:ext uri="{FF2B5EF4-FFF2-40B4-BE49-F238E27FC236}">
                  <a16:creationId xmlns:a16="http://schemas.microsoft.com/office/drawing/2014/main" id="{BB595CC0-00B1-4419-B230-73088B669066}"/>
                </a:ext>
              </a:extLst>
            </p:cNvPr>
            <p:cNvSpPr>
              <a:spLocks noChangeArrowheads="1"/>
            </p:cNvSpPr>
            <p:nvPr/>
          </p:nvSpPr>
          <p:spPr bwMode="auto">
            <a:xfrm>
              <a:off x="641" y="2090"/>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89" name="Freeform 13">
              <a:extLst>
                <a:ext uri="{FF2B5EF4-FFF2-40B4-BE49-F238E27FC236}">
                  <a16:creationId xmlns:a16="http://schemas.microsoft.com/office/drawing/2014/main" id="{E5005B3E-9BC2-46BF-B12A-9590F9917065}"/>
                </a:ext>
              </a:extLst>
            </p:cNvPr>
            <p:cNvSpPr>
              <a:spLocks noChangeArrowheads="1"/>
            </p:cNvSpPr>
            <p:nvPr/>
          </p:nvSpPr>
          <p:spPr bwMode="auto">
            <a:xfrm>
              <a:off x="641" y="1991"/>
              <a:ext cx="302" cy="99"/>
            </a:xfrm>
            <a:custGeom>
              <a:avLst/>
              <a:gdLst>
                <a:gd name="T0" fmla="*/ 0 w 302"/>
                <a:gd name="T1" fmla="*/ 99 h 99"/>
                <a:gd name="T2" fmla="*/ 103 w 302"/>
                <a:gd name="T3" fmla="*/ 0 h 99"/>
                <a:gd name="T4" fmla="*/ 302 w 302"/>
                <a:gd name="T5" fmla="*/ 0 h 99"/>
              </a:gdLst>
              <a:ahLst/>
              <a:cxnLst>
                <a:cxn ang="0">
                  <a:pos x="T0" y="T1"/>
                </a:cxn>
                <a:cxn ang="0">
                  <a:pos x="T2" y="T3"/>
                </a:cxn>
                <a:cxn ang="0">
                  <a:pos x="T4" y="T5"/>
                </a:cxn>
              </a:cxnLst>
              <a:rect l="0" t="0" r="r" b="b"/>
              <a:pathLst>
                <a:path w="302" h="99">
                  <a:moveTo>
                    <a:pt x="0" y="99"/>
                  </a:moveTo>
                  <a:lnTo>
                    <a:pt x="103"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0" name="Rectangle 14">
              <a:extLst>
                <a:ext uri="{FF2B5EF4-FFF2-40B4-BE49-F238E27FC236}">
                  <a16:creationId xmlns:a16="http://schemas.microsoft.com/office/drawing/2014/main" id="{3F72154A-EFFA-4B7A-A2D9-ED90AFCECCDF}"/>
                </a:ext>
              </a:extLst>
            </p:cNvPr>
            <p:cNvSpPr>
              <a:spLocks noChangeArrowheads="1"/>
            </p:cNvSpPr>
            <p:nvPr/>
          </p:nvSpPr>
          <p:spPr bwMode="auto">
            <a:xfrm>
              <a:off x="442" y="2090"/>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1" name="Freeform 15">
              <a:extLst>
                <a:ext uri="{FF2B5EF4-FFF2-40B4-BE49-F238E27FC236}">
                  <a16:creationId xmlns:a16="http://schemas.microsoft.com/office/drawing/2014/main" id="{3E4A7CB9-F122-4CB9-8B3E-F6DF16614236}"/>
                </a:ext>
              </a:extLst>
            </p:cNvPr>
            <p:cNvSpPr>
              <a:spLocks noChangeArrowheads="1"/>
            </p:cNvSpPr>
            <p:nvPr/>
          </p:nvSpPr>
          <p:spPr bwMode="auto">
            <a:xfrm>
              <a:off x="442" y="1991"/>
              <a:ext cx="302" cy="99"/>
            </a:xfrm>
            <a:custGeom>
              <a:avLst/>
              <a:gdLst>
                <a:gd name="T0" fmla="*/ 0 w 302"/>
                <a:gd name="T1" fmla="*/ 99 h 99"/>
                <a:gd name="T2" fmla="*/ 100 w 302"/>
                <a:gd name="T3" fmla="*/ 0 h 99"/>
                <a:gd name="T4" fmla="*/ 302 w 302"/>
                <a:gd name="T5" fmla="*/ 0 h 99"/>
              </a:gdLst>
              <a:ahLst/>
              <a:cxnLst>
                <a:cxn ang="0">
                  <a:pos x="T0" y="T1"/>
                </a:cxn>
                <a:cxn ang="0">
                  <a:pos x="T2" y="T3"/>
                </a:cxn>
                <a:cxn ang="0">
                  <a:pos x="T4" y="T5"/>
                </a:cxn>
              </a:cxnLst>
              <a:rect l="0" t="0" r="r" b="b"/>
              <a:pathLst>
                <a:path w="302" h="99">
                  <a:moveTo>
                    <a:pt x="0" y="99"/>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2" name="Rectangle 16">
              <a:extLst>
                <a:ext uri="{FF2B5EF4-FFF2-40B4-BE49-F238E27FC236}">
                  <a16:creationId xmlns:a16="http://schemas.microsoft.com/office/drawing/2014/main" id="{7C449471-F68F-46BA-8530-52FBCD8BC61C}"/>
                </a:ext>
              </a:extLst>
            </p:cNvPr>
            <p:cNvSpPr>
              <a:spLocks noChangeArrowheads="1"/>
            </p:cNvSpPr>
            <p:nvPr/>
          </p:nvSpPr>
          <p:spPr bwMode="auto">
            <a:xfrm>
              <a:off x="1043" y="2290"/>
              <a:ext cx="199"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3" name="Rectangle 17">
              <a:extLst>
                <a:ext uri="{FF2B5EF4-FFF2-40B4-BE49-F238E27FC236}">
                  <a16:creationId xmlns:a16="http://schemas.microsoft.com/office/drawing/2014/main" id="{6C82D78B-B517-4256-B779-D8CFB9CEA5A3}"/>
                </a:ext>
              </a:extLst>
            </p:cNvPr>
            <p:cNvSpPr>
              <a:spLocks noChangeArrowheads="1"/>
            </p:cNvSpPr>
            <p:nvPr/>
          </p:nvSpPr>
          <p:spPr bwMode="auto">
            <a:xfrm>
              <a:off x="843" y="2290"/>
              <a:ext cx="200"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4" name="Rectangle 18">
              <a:extLst>
                <a:ext uri="{FF2B5EF4-FFF2-40B4-BE49-F238E27FC236}">
                  <a16:creationId xmlns:a16="http://schemas.microsoft.com/office/drawing/2014/main" id="{0DB596CF-1A3F-4429-A653-A085CD035C2C}"/>
                </a:ext>
              </a:extLst>
            </p:cNvPr>
            <p:cNvSpPr>
              <a:spLocks noChangeArrowheads="1"/>
            </p:cNvSpPr>
            <p:nvPr/>
          </p:nvSpPr>
          <p:spPr bwMode="auto">
            <a:xfrm>
              <a:off x="641" y="2290"/>
              <a:ext cx="202"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5" name="Rectangle 19">
              <a:extLst>
                <a:ext uri="{FF2B5EF4-FFF2-40B4-BE49-F238E27FC236}">
                  <a16:creationId xmlns:a16="http://schemas.microsoft.com/office/drawing/2014/main" id="{0F7B65C3-1049-4FD5-9D42-84D51D1A5026}"/>
                </a:ext>
              </a:extLst>
            </p:cNvPr>
            <p:cNvSpPr>
              <a:spLocks noChangeArrowheads="1"/>
            </p:cNvSpPr>
            <p:nvPr/>
          </p:nvSpPr>
          <p:spPr bwMode="auto">
            <a:xfrm>
              <a:off x="442" y="2290"/>
              <a:ext cx="199" cy="202"/>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6" name="Rectangle 20">
              <a:extLst>
                <a:ext uri="{FF2B5EF4-FFF2-40B4-BE49-F238E27FC236}">
                  <a16:creationId xmlns:a16="http://schemas.microsoft.com/office/drawing/2014/main" id="{630E0C54-1347-4F16-ADF9-A2084135A6BB}"/>
                </a:ext>
              </a:extLst>
            </p:cNvPr>
            <p:cNvSpPr>
              <a:spLocks noChangeArrowheads="1"/>
            </p:cNvSpPr>
            <p:nvPr/>
          </p:nvSpPr>
          <p:spPr bwMode="auto">
            <a:xfrm>
              <a:off x="1043" y="2492"/>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7" name="Rectangle 21">
              <a:extLst>
                <a:ext uri="{FF2B5EF4-FFF2-40B4-BE49-F238E27FC236}">
                  <a16:creationId xmlns:a16="http://schemas.microsoft.com/office/drawing/2014/main" id="{9F818DD8-1B4E-4BC5-8F43-822F0C4EA6CF}"/>
                </a:ext>
              </a:extLst>
            </p:cNvPr>
            <p:cNvSpPr>
              <a:spLocks noChangeArrowheads="1"/>
            </p:cNvSpPr>
            <p:nvPr/>
          </p:nvSpPr>
          <p:spPr bwMode="auto">
            <a:xfrm>
              <a:off x="843" y="2492"/>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8" name="Rectangle 22">
              <a:extLst>
                <a:ext uri="{FF2B5EF4-FFF2-40B4-BE49-F238E27FC236}">
                  <a16:creationId xmlns:a16="http://schemas.microsoft.com/office/drawing/2014/main" id="{D76AD526-28D3-4D64-9102-997449C241D6}"/>
                </a:ext>
              </a:extLst>
            </p:cNvPr>
            <p:cNvSpPr>
              <a:spLocks noChangeArrowheads="1"/>
            </p:cNvSpPr>
            <p:nvPr/>
          </p:nvSpPr>
          <p:spPr bwMode="auto">
            <a:xfrm>
              <a:off x="641" y="2492"/>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199" name="Rectangle 23">
              <a:extLst>
                <a:ext uri="{FF2B5EF4-FFF2-40B4-BE49-F238E27FC236}">
                  <a16:creationId xmlns:a16="http://schemas.microsoft.com/office/drawing/2014/main" id="{1437C3D7-E22B-44DB-ABA0-B979E7F134D5}"/>
                </a:ext>
              </a:extLst>
            </p:cNvPr>
            <p:cNvSpPr>
              <a:spLocks noChangeArrowheads="1"/>
            </p:cNvSpPr>
            <p:nvPr/>
          </p:nvSpPr>
          <p:spPr bwMode="auto">
            <a:xfrm>
              <a:off x="442" y="2492"/>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0" name="Freeform 24">
              <a:extLst>
                <a:ext uri="{FF2B5EF4-FFF2-40B4-BE49-F238E27FC236}">
                  <a16:creationId xmlns:a16="http://schemas.microsoft.com/office/drawing/2014/main" id="{2893E0AA-415C-4436-B33F-0EBBB047CB78}"/>
                </a:ext>
              </a:extLst>
            </p:cNvPr>
            <p:cNvSpPr>
              <a:spLocks noChangeArrowheads="1"/>
            </p:cNvSpPr>
            <p:nvPr/>
          </p:nvSpPr>
          <p:spPr bwMode="auto">
            <a:xfrm>
              <a:off x="1242" y="2191"/>
              <a:ext cx="100" cy="301"/>
            </a:xfrm>
            <a:custGeom>
              <a:avLst/>
              <a:gdLst>
                <a:gd name="T0" fmla="*/ 0 w 100"/>
                <a:gd name="T1" fmla="*/ 301 h 301"/>
                <a:gd name="T2" fmla="*/ 100 w 100"/>
                <a:gd name="T3" fmla="*/ 200 h 301"/>
                <a:gd name="T4" fmla="*/ 100 w 100"/>
                <a:gd name="T5" fmla="*/ 0 h 301"/>
              </a:gdLst>
              <a:ahLst/>
              <a:cxnLst>
                <a:cxn ang="0">
                  <a:pos x="T0" y="T1"/>
                </a:cxn>
                <a:cxn ang="0">
                  <a:pos x="T2" y="T3"/>
                </a:cxn>
                <a:cxn ang="0">
                  <a:pos x="T4" y="T5"/>
                </a:cxn>
              </a:cxnLst>
              <a:rect l="0" t="0" r="r" b="b"/>
              <a:pathLst>
                <a:path w="100" h="301">
                  <a:moveTo>
                    <a:pt x="0" y="301"/>
                  </a:moveTo>
                  <a:lnTo>
                    <a:pt x="100" y="200"/>
                  </a:lnTo>
                  <a:lnTo>
                    <a:pt x="1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1" name="Freeform 25">
              <a:extLst>
                <a:ext uri="{FF2B5EF4-FFF2-40B4-BE49-F238E27FC236}">
                  <a16:creationId xmlns:a16="http://schemas.microsoft.com/office/drawing/2014/main" id="{5B722DE5-C4FF-4F6B-89FE-DF4ABCC1BFC2}"/>
                </a:ext>
              </a:extLst>
            </p:cNvPr>
            <p:cNvSpPr>
              <a:spLocks noChangeArrowheads="1"/>
            </p:cNvSpPr>
            <p:nvPr/>
          </p:nvSpPr>
          <p:spPr bwMode="auto">
            <a:xfrm>
              <a:off x="1242" y="2391"/>
              <a:ext cx="100" cy="301"/>
            </a:xfrm>
            <a:custGeom>
              <a:avLst/>
              <a:gdLst>
                <a:gd name="T0" fmla="*/ 0 w 100"/>
                <a:gd name="T1" fmla="*/ 301 h 301"/>
                <a:gd name="T2" fmla="*/ 100 w 100"/>
                <a:gd name="T3" fmla="*/ 200 h 301"/>
                <a:gd name="T4" fmla="*/ 100 w 100"/>
                <a:gd name="T5" fmla="*/ 0 h 301"/>
              </a:gdLst>
              <a:ahLst/>
              <a:cxnLst>
                <a:cxn ang="0">
                  <a:pos x="T0" y="T1"/>
                </a:cxn>
                <a:cxn ang="0">
                  <a:pos x="T2" y="T3"/>
                </a:cxn>
                <a:cxn ang="0">
                  <a:pos x="T4" y="T5"/>
                </a:cxn>
              </a:cxnLst>
              <a:rect l="0" t="0" r="r" b="b"/>
              <a:pathLst>
                <a:path w="100" h="301">
                  <a:moveTo>
                    <a:pt x="0" y="301"/>
                  </a:moveTo>
                  <a:lnTo>
                    <a:pt x="100" y="200"/>
                  </a:lnTo>
                  <a:lnTo>
                    <a:pt x="100"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26">
            <a:extLst>
              <a:ext uri="{FF2B5EF4-FFF2-40B4-BE49-F238E27FC236}">
                <a16:creationId xmlns:a16="http://schemas.microsoft.com/office/drawing/2014/main" id="{A2170E36-318B-384B-A9EE-C971E01B183C}"/>
              </a:ext>
            </a:extLst>
          </p:cNvPr>
          <p:cNvGrpSpPr>
            <a:grpSpLocks/>
          </p:cNvGrpSpPr>
          <p:nvPr/>
        </p:nvGrpSpPr>
        <p:grpSpPr bwMode="auto">
          <a:xfrm>
            <a:off x="5105400" y="3057525"/>
            <a:ext cx="1430338" cy="477838"/>
            <a:chOff x="2295" y="1690"/>
            <a:chExt cx="901" cy="301"/>
          </a:xfrm>
        </p:grpSpPr>
        <p:sp>
          <p:nvSpPr>
            <p:cNvPr id="50203" name="Rectangle 27">
              <a:extLst>
                <a:ext uri="{FF2B5EF4-FFF2-40B4-BE49-F238E27FC236}">
                  <a16:creationId xmlns:a16="http://schemas.microsoft.com/office/drawing/2014/main" id="{69FC4CAB-0C3C-4DC1-A83C-E3E9E48F59BD}"/>
                </a:ext>
              </a:extLst>
            </p:cNvPr>
            <p:cNvSpPr>
              <a:spLocks noChangeArrowheads="1"/>
            </p:cNvSpPr>
            <p:nvPr/>
          </p:nvSpPr>
          <p:spPr bwMode="auto">
            <a:xfrm>
              <a:off x="2896" y="1792"/>
              <a:ext cx="199"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4" name="Freeform 28">
              <a:extLst>
                <a:ext uri="{FF2B5EF4-FFF2-40B4-BE49-F238E27FC236}">
                  <a16:creationId xmlns:a16="http://schemas.microsoft.com/office/drawing/2014/main" id="{2329B7F5-06C5-4EBA-BDFC-4013EED990E2}"/>
                </a:ext>
              </a:extLst>
            </p:cNvPr>
            <p:cNvSpPr>
              <a:spLocks noChangeArrowheads="1"/>
            </p:cNvSpPr>
            <p:nvPr/>
          </p:nvSpPr>
          <p:spPr bwMode="auto">
            <a:xfrm>
              <a:off x="2896" y="1690"/>
              <a:ext cx="299" cy="102"/>
            </a:xfrm>
            <a:custGeom>
              <a:avLst/>
              <a:gdLst>
                <a:gd name="T0" fmla="*/ 0 w 299"/>
                <a:gd name="T1" fmla="*/ 102 h 102"/>
                <a:gd name="T2" fmla="*/ 99 w 299"/>
                <a:gd name="T3" fmla="*/ 0 h 102"/>
                <a:gd name="T4" fmla="*/ 299 w 299"/>
                <a:gd name="T5" fmla="*/ 0 h 102"/>
                <a:gd name="T6" fmla="*/ 199 w 299"/>
                <a:gd name="T7" fmla="*/ 102 h 102"/>
              </a:gdLst>
              <a:ahLst/>
              <a:cxnLst>
                <a:cxn ang="0">
                  <a:pos x="T0" y="T1"/>
                </a:cxn>
                <a:cxn ang="0">
                  <a:pos x="T2" y="T3"/>
                </a:cxn>
                <a:cxn ang="0">
                  <a:pos x="T4" y="T5"/>
                </a:cxn>
                <a:cxn ang="0">
                  <a:pos x="T6" y="T7"/>
                </a:cxn>
              </a:cxnLst>
              <a:rect l="0" t="0" r="r" b="b"/>
              <a:pathLst>
                <a:path w="299" h="102">
                  <a:moveTo>
                    <a:pt x="0" y="102"/>
                  </a:moveTo>
                  <a:lnTo>
                    <a:pt x="99" y="0"/>
                  </a:lnTo>
                  <a:lnTo>
                    <a:pt x="299" y="0"/>
                  </a:lnTo>
                  <a:lnTo>
                    <a:pt x="199" y="102"/>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5" name="Line 29">
              <a:extLst>
                <a:ext uri="{FF2B5EF4-FFF2-40B4-BE49-F238E27FC236}">
                  <a16:creationId xmlns:a16="http://schemas.microsoft.com/office/drawing/2014/main" id="{4C699DD2-D95A-436D-8B05-FC2AD41130C8}"/>
                </a:ext>
              </a:extLst>
            </p:cNvPr>
            <p:cNvSpPr>
              <a:spLocks noChangeShapeType="1"/>
            </p:cNvSpPr>
            <p:nvPr/>
          </p:nvSpPr>
          <p:spPr bwMode="auto">
            <a:xfrm>
              <a:off x="3195" y="1690"/>
              <a:ext cx="1" cy="200"/>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6" name="Line 30">
              <a:extLst>
                <a:ext uri="{FF2B5EF4-FFF2-40B4-BE49-F238E27FC236}">
                  <a16:creationId xmlns:a16="http://schemas.microsoft.com/office/drawing/2014/main" id="{2AF616E3-DBC4-4F7E-B4E6-529B45C11C19}"/>
                </a:ext>
              </a:extLst>
            </p:cNvPr>
            <p:cNvSpPr>
              <a:spLocks noChangeShapeType="1"/>
            </p:cNvSpPr>
            <p:nvPr/>
          </p:nvSpPr>
          <p:spPr bwMode="auto">
            <a:xfrm flipV="1">
              <a:off x="3095" y="1890"/>
              <a:ext cx="100" cy="10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7" name="Rectangle 31">
              <a:extLst>
                <a:ext uri="{FF2B5EF4-FFF2-40B4-BE49-F238E27FC236}">
                  <a16:creationId xmlns:a16="http://schemas.microsoft.com/office/drawing/2014/main" id="{B1F2D28A-02FD-445F-94AF-AFAC3061495D}"/>
                </a:ext>
              </a:extLst>
            </p:cNvPr>
            <p:cNvSpPr>
              <a:spLocks noChangeArrowheads="1"/>
            </p:cNvSpPr>
            <p:nvPr/>
          </p:nvSpPr>
          <p:spPr bwMode="auto">
            <a:xfrm>
              <a:off x="2696" y="1792"/>
              <a:ext cx="200"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8" name="Freeform 32">
              <a:extLst>
                <a:ext uri="{FF2B5EF4-FFF2-40B4-BE49-F238E27FC236}">
                  <a16:creationId xmlns:a16="http://schemas.microsoft.com/office/drawing/2014/main" id="{6C989B1F-D85F-4315-A3B1-F39C2048B461}"/>
                </a:ext>
              </a:extLst>
            </p:cNvPr>
            <p:cNvSpPr>
              <a:spLocks noChangeArrowheads="1"/>
            </p:cNvSpPr>
            <p:nvPr/>
          </p:nvSpPr>
          <p:spPr bwMode="auto">
            <a:xfrm>
              <a:off x="2696" y="1690"/>
              <a:ext cx="299" cy="102"/>
            </a:xfrm>
            <a:custGeom>
              <a:avLst/>
              <a:gdLst>
                <a:gd name="T0" fmla="*/ 0 w 299"/>
                <a:gd name="T1" fmla="*/ 102 h 102"/>
                <a:gd name="T2" fmla="*/ 100 w 299"/>
                <a:gd name="T3" fmla="*/ 0 h 102"/>
                <a:gd name="T4" fmla="*/ 299 w 299"/>
                <a:gd name="T5" fmla="*/ 0 h 102"/>
              </a:gdLst>
              <a:ahLst/>
              <a:cxnLst>
                <a:cxn ang="0">
                  <a:pos x="T0" y="T1"/>
                </a:cxn>
                <a:cxn ang="0">
                  <a:pos x="T2" y="T3"/>
                </a:cxn>
                <a:cxn ang="0">
                  <a:pos x="T4" y="T5"/>
                </a:cxn>
              </a:cxnLst>
              <a:rect l="0" t="0" r="r" b="b"/>
              <a:pathLst>
                <a:path w="299" h="102">
                  <a:moveTo>
                    <a:pt x="0" y="102"/>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09" name="Rectangle 33">
              <a:extLst>
                <a:ext uri="{FF2B5EF4-FFF2-40B4-BE49-F238E27FC236}">
                  <a16:creationId xmlns:a16="http://schemas.microsoft.com/office/drawing/2014/main" id="{BCC51558-ED10-49BF-A175-C3B1E04F96C1}"/>
                </a:ext>
              </a:extLst>
            </p:cNvPr>
            <p:cNvSpPr>
              <a:spLocks noChangeArrowheads="1"/>
            </p:cNvSpPr>
            <p:nvPr/>
          </p:nvSpPr>
          <p:spPr bwMode="auto">
            <a:xfrm>
              <a:off x="2494" y="1792"/>
              <a:ext cx="202"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0" name="Freeform 34">
              <a:extLst>
                <a:ext uri="{FF2B5EF4-FFF2-40B4-BE49-F238E27FC236}">
                  <a16:creationId xmlns:a16="http://schemas.microsoft.com/office/drawing/2014/main" id="{3BEE8F0C-28F4-4052-AFA3-F0688C41134C}"/>
                </a:ext>
              </a:extLst>
            </p:cNvPr>
            <p:cNvSpPr>
              <a:spLocks noChangeArrowheads="1"/>
            </p:cNvSpPr>
            <p:nvPr/>
          </p:nvSpPr>
          <p:spPr bwMode="auto">
            <a:xfrm>
              <a:off x="2494" y="1690"/>
              <a:ext cx="302" cy="102"/>
            </a:xfrm>
            <a:custGeom>
              <a:avLst/>
              <a:gdLst>
                <a:gd name="T0" fmla="*/ 0 w 302"/>
                <a:gd name="T1" fmla="*/ 102 h 102"/>
                <a:gd name="T2" fmla="*/ 100 w 302"/>
                <a:gd name="T3" fmla="*/ 0 h 102"/>
                <a:gd name="T4" fmla="*/ 302 w 302"/>
                <a:gd name="T5" fmla="*/ 0 h 102"/>
              </a:gdLst>
              <a:ahLst/>
              <a:cxnLst>
                <a:cxn ang="0">
                  <a:pos x="T0" y="T1"/>
                </a:cxn>
                <a:cxn ang="0">
                  <a:pos x="T2" y="T3"/>
                </a:cxn>
                <a:cxn ang="0">
                  <a:pos x="T4" y="T5"/>
                </a:cxn>
              </a:cxnLst>
              <a:rect l="0" t="0" r="r" b="b"/>
              <a:pathLst>
                <a:path w="302" h="102">
                  <a:moveTo>
                    <a:pt x="0" y="102"/>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1" name="Rectangle 35">
              <a:extLst>
                <a:ext uri="{FF2B5EF4-FFF2-40B4-BE49-F238E27FC236}">
                  <a16:creationId xmlns:a16="http://schemas.microsoft.com/office/drawing/2014/main" id="{654B269E-A9A1-4FC5-9CCD-E8308489707E}"/>
                </a:ext>
              </a:extLst>
            </p:cNvPr>
            <p:cNvSpPr>
              <a:spLocks noChangeArrowheads="1"/>
            </p:cNvSpPr>
            <p:nvPr/>
          </p:nvSpPr>
          <p:spPr bwMode="auto">
            <a:xfrm>
              <a:off x="2295" y="1792"/>
              <a:ext cx="199" cy="199"/>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2" name="Freeform 36">
              <a:extLst>
                <a:ext uri="{FF2B5EF4-FFF2-40B4-BE49-F238E27FC236}">
                  <a16:creationId xmlns:a16="http://schemas.microsoft.com/office/drawing/2014/main" id="{D60C7206-8C2E-4501-AE5A-511F86171087}"/>
                </a:ext>
              </a:extLst>
            </p:cNvPr>
            <p:cNvSpPr>
              <a:spLocks noChangeArrowheads="1"/>
            </p:cNvSpPr>
            <p:nvPr/>
          </p:nvSpPr>
          <p:spPr bwMode="auto">
            <a:xfrm>
              <a:off x="2295" y="1690"/>
              <a:ext cx="299" cy="102"/>
            </a:xfrm>
            <a:custGeom>
              <a:avLst/>
              <a:gdLst>
                <a:gd name="T0" fmla="*/ 0 w 299"/>
                <a:gd name="T1" fmla="*/ 102 h 102"/>
                <a:gd name="T2" fmla="*/ 99 w 299"/>
                <a:gd name="T3" fmla="*/ 0 h 102"/>
                <a:gd name="T4" fmla="*/ 299 w 299"/>
                <a:gd name="T5" fmla="*/ 0 h 102"/>
              </a:gdLst>
              <a:ahLst/>
              <a:cxnLst>
                <a:cxn ang="0">
                  <a:pos x="T0" y="T1"/>
                </a:cxn>
                <a:cxn ang="0">
                  <a:pos x="T2" y="T3"/>
                </a:cxn>
                <a:cxn ang="0">
                  <a:pos x="T4" y="T5"/>
                </a:cxn>
              </a:cxnLst>
              <a:rect l="0" t="0" r="r" b="b"/>
              <a:pathLst>
                <a:path w="299" h="102">
                  <a:moveTo>
                    <a:pt x="0" y="102"/>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37">
            <a:extLst>
              <a:ext uri="{FF2B5EF4-FFF2-40B4-BE49-F238E27FC236}">
                <a16:creationId xmlns:a16="http://schemas.microsoft.com/office/drawing/2014/main" id="{540FEECF-22E8-4F43-A32C-D4BA151D1986}"/>
              </a:ext>
            </a:extLst>
          </p:cNvPr>
          <p:cNvGrpSpPr>
            <a:grpSpLocks/>
          </p:cNvGrpSpPr>
          <p:nvPr/>
        </p:nvGrpSpPr>
        <p:grpSpPr bwMode="auto">
          <a:xfrm>
            <a:off x="5105400" y="4010025"/>
            <a:ext cx="1430338" cy="477838"/>
            <a:chOff x="2295" y="2290"/>
            <a:chExt cx="901" cy="301"/>
          </a:xfrm>
        </p:grpSpPr>
        <p:sp>
          <p:nvSpPr>
            <p:cNvPr id="50214" name="Rectangle 38">
              <a:extLst>
                <a:ext uri="{FF2B5EF4-FFF2-40B4-BE49-F238E27FC236}">
                  <a16:creationId xmlns:a16="http://schemas.microsoft.com/office/drawing/2014/main" id="{EDB37455-6A2C-4441-98BC-5DD718DD7BA1}"/>
                </a:ext>
              </a:extLst>
            </p:cNvPr>
            <p:cNvSpPr>
              <a:spLocks noChangeArrowheads="1"/>
            </p:cNvSpPr>
            <p:nvPr/>
          </p:nvSpPr>
          <p:spPr bwMode="auto">
            <a:xfrm>
              <a:off x="2896" y="2391"/>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5" name="Freeform 39">
              <a:extLst>
                <a:ext uri="{FF2B5EF4-FFF2-40B4-BE49-F238E27FC236}">
                  <a16:creationId xmlns:a16="http://schemas.microsoft.com/office/drawing/2014/main" id="{AFD407A3-DE12-4765-87B8-D420E2B8BF7D}"/>
                </a:ext>
              </a:extLst>
            </p:cNvPr>
            <p:cNvSpPr>
              <a:spLocks noChangeArrowheads="1"/>
            </p:cNvSpPr>
            <p:nvPr/>
          </p:nvSpPr>
          <p:spPr bwMode="auto">
            <a:xfrm>
              <a:off x="2896" y="2290"/>
              <a:ext cx="299" cy="101"/>
            </a:xfrm>
            <a:custGeom>
              <a:avLst/>
              <a:gdLst>
                <a:gd name="T0" fmla="*/ 0 w 299"/>
                <a:gd name="T1" fmla="*/ 101 h 101"/>
                <a:gd name="T2" fmla="*/ 99 w 299"/>
                <a:gd name="T3" fmla="*/ 0 h 101"/>
                <a:gd name="T4" fmla="*/ 299 w 299"/>
                <a:gd name="T5" fmla="*/ 0 h 101"/>
                <a:gd name="T6" fmla="*/ 199 w 299"/>
                <a:gd name="T7" fmla="*/ 101 h 101"/>
              </a:gdLst>
              <a:ahLst/>
              <a:cxnLst>
                <a:cxn ang="0">
                  <a:pos x="T0" y="T1"/>
                </a:cxn>
                <a:cxn ang="0">
                  <a:pos x="T2" y="T3"/>
                </a:cxn>
                <a:cxn ang="0">
                  <a:pos x="T4" y="T5"/>
                </a:cxn>
                <a:cxn ang="0">
                  <a:pos x="T6" y="T7"/>
                </a:cxn>
              </a:cxnLst>
              <a:rect l="0" t="0" r="r" b="b"/>
              <a:pathLst>
                <a:path w="299" h="101">
                  <a:moveTo>
                    <a:pt x="0" y="101"/>
                  </a:moveTo>
                  <a:lnTo>
                    <a:pt x="99" y="0"/>
                  </a:lnTo>
                  <a:lnTo>
                    <a:pt x="299" y="0"/>
                  </a:lnTo>
                  <a:lnTo>
                    <a:pt x="199" y="1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6" name="Line 40">
              <a:extLst>
                <a:ext uri="{FF2B5EF4-FFF2-40B4-BE49-F238E27FC236}">
                  <a16:creationId xmlns:a16="http://schemas.microsoft.com/office/drawing/2014/main" id="{786DBC59-8300-449B-849C-86E346DF2C7C}"/>
                </a:ext>
              </a:extLst>
            </p:cNvPr>
            <p:cNvSpPr>
              <a:spLocks noChangeShapeType="1"/>
            </p:cNvSpPr>
            <p:nvPr/>
          </p:nvSpPr>
          <p:spPr bwMode="auto">
            <a:xfrm>
              <a:off x="3195" y="2290"/>
              <a:ext cx="1" cy="20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7" name="Line 41">
              <a:extLst>
                <a:ext uri="{FF2B5EF4-FFF2-40B4-BE49-F238E27FC236}">
                  <a16:creationId xmlns:a16="http://schemas.microsoft.com/office/drawing/2014/main" id="{86ED0BD4-7449-4CB2-B287-09429DFBBDCD}"/>
                </a:ext>
              </a:extLst>
            </p:cNvPr>
            <p:cNvSpPr>
              <a:spLocks noChangeShapeType="1"/>
            </p:cNvSpPr>
            <p:nvPr/>
          </p:nvSpPr>
          <p:spPr bwMode="auto">
            <a:xfrm flipV="1">
              <a:off x="3095" y="2492"/>
              <a:ext cx="100" cy="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8" name="Rectangle 42">
              <a:extLst>
                <a:ext uri="{FF2B5EF4-FFF2-40B4-BE49-F238E27FC236}">
                  <a16:creationId xmlns:a16="http://schemas.microsoft.com/office/drawing/2014/main" id="{620FB251-1650-4BED-8CD3-662AE27DF1CE}"/>
                </a:ext>
              </a:extLst>
            </p:cNvPr>
            <p:cNvSpPr>
              <a:spLocks noChangeArrowheads="1"/>
            </p:cNvSpPr>
            <p:nvPr/>
          </p:nvSpPr>
          <p:spPr bwMode="auto">
            <a:xfrm>
              <a:off x="2696" y="2391"/>
              <a:ext cx="200"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19" name="Freeform 43">
              <a:extLst>
                <a:ext uri="{FF2B5EF4-FFF2-40B4-BE49-F238E27FC236}">
                  <a16:creationId xmlns:a16="http://schemas.microsoft.com/office/drawing/2014/main" id="{23C9F8D1-8136-412C-9990-53A7893C5546}"/>
                </a:ext>
              </a:extLst>
            </p:cNvPr>
            <p:cNvSpPr>
              <a:spLocks noChangeArrowheads="1"/>
            </p:cNvSpPr>
            <p:nvPr/>
          </p:nvSpPr>
          <p:spPr bwMode="auto">
            <a:xfrm>
              <a:off x="2696" y="2290"/>
              <a:ext cx="299" cy="101"/>
            </a:xfrm>
            <a:custGeom>
              <a:avLst/>
              <a:gdLst>
                <a:gd name="T0" fmla="*/ 0 w 299"/>
                <a:gd name="T1" fmla="*/ 101 h 101"/>
                <a:gd name="T2" fmla="*/ 100 w 299"/>
                <a:gd name="T3" fmla="*/ 0 h 101"/>
                <a:gd name="T4" fmla="*/ 299 w 299"/>
                <a:gd name="T5" fmla="*/ 0 h 101"/>
              </a:gdLst>
              <a:ahLst/>
              <a:cxnLst>
                <a:cxn ang="0">
                  <a:pos x="T0" y="T1"/>
                </a:cxn>
                <a:cxn ang="0">
                  <a:pos x="T2" y="T3"/>
                </a:cxn>
                <a:cxn ang="0">
                  <a:pos x="T4" y="T5"/>
                </a:cxn>
              </a:cxnLst>
              <a:rect l="0" t="0" r="r" b="b"/>
              <a:pathLst>
                <a:path w="299" h="101">
                  <a:moveTo>
                    <a:pt x="0" y="101"/>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0" name="Rectangle 44">
              <a:extLst>
                <a:ext uri="{FF2B5EF4-FFF2-40B4-BE49-F238E27FC236}">
                  <a16:creationId xmlns:a16="http://schemas.microsoft.com/office/drawing/2014/main" id="{97E21E26-D740-4FC1-9CF6-68A9B1731A09}"/>
                </a:ext>
              </a:extLst>
            </p:cNvPr>
            <p:cNvSpPr>
              <a:spLocks noChangeArrowheads="1"/>
            </p:cNvSpPr>
            <p:nvPr/>
          </p:nvSpPr>
          <p:spPr bwMode="auto">
            <a:xfrm>
              <a:off x="2494" y="2391"/>
              <a:ext cx="202"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1" name="Freeform 45">
              <a:extLst>
                <a:ext uri="{FF2B5EF4-FFF2-40B4-BE49-F238E27FC236}">
                  <a16:creationId xmlns:a16="http://schemas.microsoft.com/office/drawing/2014/main" id="{2955C1AC-FC04-4658-94A4-CBCCDA862765}"/>
                </a:ext>
              </a:extLst>
            </p:cNvPr>
            <p:cNvSpPr>
              <a:spLocks noChangeArrowheads="1"/>
            </p:cNvSpPr>
            <p:nvPr/>
          </p:nvSpPr>
          <p:spPr bwMode="auto">
            <a:xfrm>
              <a:off x="2494" y="2290"/>
              <a:ext cx="302" cy="101"/>
            </a:xfrm>
            <a:custGeom>
              <a:avLst/>
              <a:gdLst>
                <a:gd name="T0" fmla="*/ 0 w 302"/>
                <a:gd name="T1" fmla="*/ 101 h 101"/>
                <a:gd name="T2" fmla="*/ 100 w 302"/>
                <a:gd name="T3" fmla="*/ 0 h 101"/>
                <a:gd name="T4" fmla="*/ 302 w 302"/>
                <a:gd name="T5" fmla="*/ 0 h 101"/>
              </a:gdLst>
              <a:ahLst/>
              <a:cxnLst>
                <a:cxn ang="0">
                  <a:pos x="T0" y="T1"/>
                </a:cxn>
                <a:cxn ang="0">
                  <a:pos x="T2" y="T3"/>
                </a:cxn>
                <a:cxn ang="0">
                  <a:pos x="T4" y="T5"/>
                </a:cxn>
              </a:cxnLst>
              <a:rect l="0" t="0" r="r" b="b"/>
              <a:pathLst>
                <a:path w="302" h="101">
                  <a:moveTo>
                    <a:pt x="0" y="101"/>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2" name="Rectangle 46">
              <a:extLst>
                <a:ext uri="{FF2B5EF4-FFF2-40B4-BE49-F238E27FC236}">
                  <a16:creationId xmlns:a16="http://schemas.microsoft.com/office/drawing/2014/main" id="{C80C0194-EA33-450E-AE01-BA22F205239B}"/>
                </a:ext>
              </a:extLst>
            </p:cNvPr>
            <p:cNvSpPr>
              <a:spLocks noChangeArrowheads="1"/>
            </p:cNvSpPr>
            <p:nvPr/>
          </p:nvSpPr>
          <p:spPr bwMode="auto">
            <a:xfrm>
              <a:off x="2295" y="2391"/>
              <a:ext cx="199" cy="200"/>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3" name="Freeform 47">
              <a:extLst>
                <a:ext uri="{FF2B5EF4-FFF2-40B4-BE49-F238E27FC236}">
                  <a16:creationId xmlns:a16="http://schemas.microsoft.com/office/drawing/2014/main" id="{0B23F6B6-1884-4824-BBBF-A599D07B0DE2}"/>
                </a:ext>
              </a:extLst>
            </p:cNvPr>
            <p:cNvSpPr>
              <a:spLocks noChangeArrowheads="1"/>
            </p:cNvSpPr>
            <p:nvPr/>
          </p:nvSpPr>
          <p:spPr bwMode="auto">
            <a:xfrm>
              <a:off x="2295" y="2290"/>
              <a:ext cx="299" cy="101"/>
            </a:xfrm>
            <a:custGeom>
              <a:avLst/>
              <a:gdLst>
                <a:gd name="T0" fmla="*/ 0 w 299"/>
                <a:gd name="T1" fmla="*/ 101 h 101"/>
                <a:gd name="T2" fmla="*/ 99 w 299"/>
                <a:gd name="T3" fmla="*/ 0 h 101"/>
                <a:gd name="T4" fmla="*/ 299 w 299"/>
                <a:gd name="T5" fmla="*/ 0 h 101"/>
              </a:gdLst>
              <a:ahLst/>
              <a:cxnLst>
                <a:cxn ang="0">
                  <a:pos x="T0" y="T1"/>
                </a:cxn>
                <a:cxn ang="0">
                  <a:pos x="T2" y="T3"/>
                </a:cxn>
                <a:cxn ang="0">
                  <a:pos x="T4" y="T5"/>
                </a:cxn>
              </a:cxnLst>
              <a:rect l="0" t="0" r="r" b="b"/>
              <a:pathLst>
                <a:path w="299" h="101">
                  <a:moveTo>
                    <a:pt x="0" y="101"/>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48">
            <a:extLst>
              <a:ext uri="{FF2B5EF4-FFF2-40B4-BE49-F238E27FC236}">
                <a16:creationId xmlns:a16="http://schemas.microsoft.com/office/drawing/2014/main" id="{610084FA-AA51-DA48-B5D9-62CADAFF019E}"/>
              </a:ext>
            </a:extLst>
          </p:cNvPr>
          <p:cNvGrpSpPr>
            <a:grpSpLocks/>
          </p:cNvGrpSpPr>
          <p:nvPr/>
        </p:nvGrpSpPr>
        <p:grpSpPr bwMode="auto">
          <a:xfrm>
            <a:off x="5105400" y="4965700"/>
            <a:ext cx="1430338" cy="477838"/>
            <a:chOff x="2295" y="2892"/>
            <a:chExt cx="901" cy="301"/>
          </a:xfrm>
        </p:grpSpPr>
        <p:sp>
          <p:nvSpPr>
            <p:cNvPr id="50225" name="Rectangle 49">
              <a:extLst>
                <a:ext uri="{FF2B5EF4-FFF2-40B4-BE49-F238E27FC236}">
                  <a16:creationId xmlns:a16="http://schemas.microsoft.com/office/drawing/2014/main" id="{A7EFE997-D6F8-44C2-A8BD-8A7A2CD74E2B}"/>
                </a:ext>
              </a:extLst>
            </p:cNvPr>
            <p:cNvSpPr>
              <a:spLocks noChangeArrowheads="1"/>
            </p:cNvSpPr>
            <p:nvPr/>
          </p:nvSpPr>
          <p:spPr bwMode="auto">
            <a:xfrm>
              <a:off x="2896" y="2990"/>
              <a:ext cx="199"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6" name="Freeform 50">
              <a:extLst>
                <a:ext uri="{FF2B5EF4-FFF2-40B4-BE49-F238E27FC236}">
                  <a16:creationId xmlns:a16="http://schemas.microsoft.com/office/drawing/2014/main" id="{4242218D-3179-4FEB-B989-01985CFF1CCD}"/>
                </a:ext>
              </a:extLst>
            </p:cNvPr>
            <p:cNvSpPr>
              <a:spLocks noChangeArrowheads="1"/>
            </p:cNvSpPr>
            <p:nvPr/>
          </p:nvSpPr>
          <p:spPr bwMode="auto">
            <a:xfrm>
              <a:off x="2896" y="2892"/>
              <a:ext cx="299" cy="98"/>
            </a:xfrm>
            <a:custGeom>
              <a:avLst/>
              <a:gdLst>
                <a:gd name="T0" fmla="*/ 0 w 299"/>
                <a:gd name="T1" fmla="*/ 98 h 98"/>
                <a:gd name="T2" fmla="*/ 99 w 299"/>
                <a:gd name="T3" fmla="*/ 0 h 98"/>
                <a:gd name="T4" fmla="*/ 299 w 299"/>
                <a:gd name="T5" fmla="*/ 0 h 98"/>
                <a:gd name="T6" fmla="*/ 199 w 299"/>
                <a:gd name="T7" fmla="*/ 98 h 98"/>
              </a:gdLst>
              <a:ahLst/>
              <a:cxnLst>
                <a:cxn ang="0">
                  <a:pos x="T0" y="T1"/>
                </a:cxn>
                <a:cxn ang="0">
                  <a:pos x="T2" y="T3"/>
                </a:cxn>
                <a:cxn ang="0">
                  <a:pos x="T4" y="T5"/>
                </a:cxn>
                <a:cxn ang="0">
                  <a:pos x="T6" y="T7"/>
                </a:cxn>
              </a:cxnLst>
              <a:rect l="0" t="0" r="r" b="b"/>
              <a:pathLst>
                <a:path w="299" h="98">
                  <a:moveTo>
                    <a:pt x="0" y="98"/>
                  </a:moveTo>
                  <a:lnTo>
                    <a:pt x="99" y="0"/>
                  </a:lnTo>
                  <a:lnTo>
                    <a:pt x="299" y="0"/>
                  </a:lnTo>
                  <a:lnTo>
                    <a:pt x="199" y="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7" name="Line 51">
              <a:extLst>
                <a:ext uri="{FF2B5EF4-FFF2-40B4-BE49-F238E27FC236}">
                  <a16:creationId xmlns:a16="http://schemas.microsoft.com/office/drawing/2014/main" id="{CB1E16D9-0CC6-4BAC-9333-E4C8EFE20E55}"/>
                </a:ext>
              </a:extLst>
            </p:cNvPr>
            <p:cNvSpPr>
              <a:spLocks noChangeShapeType="1"/>
            </p:cNvSpPr>
            <p:nvPr/>
          </p:nvSpPr>
          <p:spPr bwMode="auto">
            <a:xfrm>
              <a:off x="3195" y="2892"/>
              <a:ext cx="1" cy="199"/>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8" name="Line 52">
              <a:extLst>
                <a:ext uri="{FF2B5EF4-FFF2-40B4-BE49-F238E27FC236}">
                  <a16:creationId xmlns:a16="http://schemas.microsoft.com/office/drawing/2014/main" id="{B795BC3C-1D50-4AFC-B6AB-F4DE2388F679}"/>
                </a:ext>
              </a:extLst>
            </p:cNvPr>
            <p:cNvSpPr>
              <a:spLocks noChangeShapeType="1"/>
            </p:cNvSpPr>
            <p:nvPr/>
          </p:nvSpPr>
          <p:spPr bwMode="auto">
            <a:xfrm flipV="1">
              <a:off x="3095" y="3091"/>
              <a:ext cx="100" cy="102"/>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29" name="Rectangle 53">
              <a:extLst>
                <a:ext uri="{FF2B5EF4-FFF2-40B4-BE49-F238E27FC236}">
                  <a16:creationId xmlns:a16="http://schemas.microsoft.com/office/drawing/2014/main" id="{EDD1177C-FA27-463B-8F61-114D2DFAC316}"/>
                </a:ext>
              </a:extLst>
            </p:cNvPr>
            <p:cNvSpPr>
              <a:spLocks noChangeArrowheads="1"/>
            </p:cNvSpPr>
            <p:nvPr/>
          </p:nvSpPr>
          <p:spPr bwMode="auto">
            <a:xfrm>
              <a:off x="2696" y="2990"/>
              <a:ext cx="200"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0" name="Freeform 54">
              <a:extLst>
                <a:ext uri="{FF2B5EF4-FFF2-40B4-BE49-F238E27FC236}">
                  <a16:creationId xmlns:a16="http://schemas.microsoft.com/office/drawing/2014/main" id="{C5B5DC7E-DE7A-46F7-B00F-038E134F209F}"/>
                </a:ext>
              </a:extLst>
            </p:cNvPr>
            <p:cNvSpPr>
              <a:spLocks noChangeArrowheads="1"/>
            </p:cNvSpPr>
            <p:nvPr/>
          </p:nvSpPr>
          <p:spPr bwMode="auto">
            <a:xfrm>
              <a:off x="2696" y="2892"/>
              <a:ext cx="299" cy="98"/>
            </a:xfrm>
            <a:custGeom>
              <a:avLst/>
              <a:gdLst>
                <a:gd name="T0" fmla="*/ 0 w 299"/>
                <a:gd name="T1" fmla="*/ 98 h 98"/>
                <a:gd name="T2" fmla="*/ 100 w 299"/>
                <a:gd name="T3" fmla="*/ 0 h 98"/>
                <a:gd name="T4" fmla="*/ 299 w 299"/>
                <a:gd name="T5" fmla="*/ 0 h 98"/>
              </a:gdLst>
              <a:ahLst/>
              <a:cxnLst>
                <a:cxn ang="0">
                  <a:pos x="T0" y="T1"/>
                </a:cxn>
                <a:cxn ang="0">
                  <a:pos x="T2" y="T3"/>
                </a:cxn>
                <a:cxn ang="0">
                  <a:pos x="T4" y="T5"/>
                </a:cxn>
              </a:cxnLst>
              <a:rect l="0" t="0" r="r" b="b"/>
              <a:pathLst>
                <a:path w="299" h="98">
                  <a:moveTo>
                    <a:pt x="0" y="98"/>
                  </a:moveTo>
                  <a:lnTo>
                    <a:pt x="100"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1" name="Rectangle 55">
              <a:extLst>
                <a:ext uri="{FF2B5EF4-FFF2-40B4-BE49-F238E27FC236}">
                  <a16:creationId xmlns:a16="http://schemas.microsoft.com/office/drawing/2014/main" id="{1C0BFD29-FD2D-42F2-9C23-595FCB43FD99}"/>
                </a:ext>
              </a:extLst>
            </p:cNvPr>
            <p:cNvSpPr>
              <a:spLocks noChangeArrowheads="1"/>
            </p:cNvSpPr>
            <p:nvPr/>
          </p:nvSpPr>
          <p:spPr bwMode="auto">
            <a:xfrm>
              <a:off x="2494" y="2990"/>
              <a:ext cx="202"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2" name="Freeform 56">
              <a:extLst>
                <a:ext uri="{FF2B5EF4-FFF2-40B4-BE49-F238E27FC236}">
                  <a16:creationId xmlns:a16="http://schemas.microsoft.com/office/drawing/2014/main" id="{47471941-7786-41F7-9050-DA614636CC01}"/>
                </a:ext>
              </a:extLst>
            </p:cNvPr>
            <p:cNvSpPr>
              <a:spLocks noChangeArrowheads="1"/>
            </p:cNvSpPr>
            <p:nvPr/>
          </p:nvSpPr>
          <p:spPr bwMode="auto">
            <a:xfrm>
              <a:off x="2494" y="2892"/>
              <a:ext cx="302" cy="98"/>
            </a:xfrm>
            <a:custGeom>
              <a:avLst/>
              <a:gdLst>
                <a:gd name="T0" fmla="*/ 0 w 302"/>
                <a:gd name="T1" fmla="*/ 98 h 98"/>
                <a:gd name="T2" fmla="*/ 100 w 302"/>
                <a:gd name="T3" fmla="*/ 0 h 98"/>
                <a:gd name="T4" fmla="*/ 302 w 302"/>
                <a:gd name="T5" fmla="*/ 0 h 98"/>
              </a:gdLst>
              <a:ahLst/>
              <a:cxnLst>
                <a:cxn ang="0">
                  <a:pos x="T0" y="T1"/>
                </a:cxn>
                <a:cxn ang="0">
                  <a:pos x="T2" y="T3"/>
                </a:cxn>
                <a:cxn ang="0">
                  <a:pos x="T4" y="T5"/>
                </a:cxn>
              </a:cxnLst>
              <a:rect l="0" t="0" r="r" b="b"/>
              <a:pathLst>
                <a:path w="302" h="98">
                  <a:moveTo>
                    <a:pt x="0" y="98"/>
                  </a:moveTo>
                  <a:lnTo>
                    <a:pt x="100" y="0"/>
                  </a:lnTo>
                  <a:lnTo>
                    <a:pt x="302"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3" name="Rectangle 57">
              <a:extLst>
                <a:ext uri="{FF2B5EF4-FFF2-40B4-BE49-F238E27FC236}">
                  <a16:creationId xmlns:a16="http://schemas.microsoft.com/office/drawing/2014/main" id="{78C848E2-74CD-47B7-87C6-5F09CCF62855}"/>
                </a:ext>
              </a:extLst>
            </p:cNvPr>
            <p:cNvSpPr>
              <a:spLocks noChangeArrowheads="1"/>
            </p:cNvSpPr>
            <p:nvPr/>
          </p:nvSpPr>
          <p:spPr bwMode="auto">
            <a:xfrm>
              <a:off x="2295" y="2990"/>
              <a:ext cx="199" cy="203"/>
            </a:xfrm>
            <a:prstGeom prst="rect">
              <a:avLst/>
            </a:prstGeom>
            <a:solidFill>
              <a:srgbClr val="FFFFFF"/>
            </a:solidFill>
            <a:ln w="7938">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4" name="Freeform 58">
              <a:extLst>
                <a:ext uri="{FF2B5EF4-FFF2-40B4-BE49-F238E27FC236}">
                  <a16:creationId xmlns:a16="http://schemas.microsoft.com/office/drawing/2014/main" id="{F960F314-9263-4F36-BE52-CB2D2022EBE8}"/>
                </a:ext>
              </a:extLst>
            </p:cNvPr>
            <p:cNvSpPr>
              <a:spLocks noChangeArrowheads="1"/>
            </p:cNvSpPr>
            <p:nvPr/>
          </p:nvSpPr>
          <p:spPr bwMode="auto">
            <a:xfrm>
              <a:off x="2295" y="2892"/>
              <a:ext cx="299" cy="98"/>
            </a:xfrm>
            <a:custGeom>
              <a:avLst/>
              <a:gdLst>
                <a:gd name="T0" fmla="*/ 0 w 299"/>
                <a:gd name="T1" fmla="*/ 98 h 98"/>
                <a:gd name="T2" fmla="*/ 99 w 299"/>
                <a:gd name="T3" fmla="*/ 0 h 98"/>
                <a:gd name="T4" fmla="*/ 299 w 299"/>
                <a:gd name="T5" fmla="*/ 0 h 98"/>
              </a:gdLst>
              <a:ahLst/>
              <a:cxnLst>
                <a:cxn ang="0">
                  <a:pos x="T0" y="T1"/>
                </a:cxn>
                <a:cxn ang="0">
                  <a:pos x="T2" y="T3"/>
                </a:cxn>
                <a:cxn ang="0">
                  <a:pos x="T4" y="T5"/>
                </a:cxn>
              </a:cxnLst>
              <a:rect l="0" t="0" r="r" b="b"/>
              <a:pathLst>
                <a:path w="299" h="98">
                  <a:moveTo>
                    <a:pt x="0" y="98"/>
                  </a:moveTo>
                  <a:lnTo>
                    <a:pt x="99" y="0"/>
                  </a:lnTo>
                  <a:lnTo>
                    <a:pt x="299" y="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69083" name="Freeform 59">
            <a:extLst>
              <a:ext uri="{FF2B5EF4-FFF2-40B4-BE49-F238E27FC236}">
                <a16:creationId xmlns:a16="http://schemas.microsoft.com/office/drawing/2014/main" id="{8C4C44A7-131B-46CA-92C2-FCC344F15B2C}"/>
              </a:ext>
            </a:extLst>
          </p:cNvPr>
          <p:cNvSpPr>
            <a:spLocks noChangeArrowheads="1"/>
          </p:cNvSpPr>
          <p:nvPr/>
        </p:nvSpPr>
        <p:spPr bwMode="auto">
          <a:xfrm>
            <a:off x="3960813" y="3914775"/>
            <a:ext cx="569912" cy="511175"/>
          </a:xfrm>
          <a:custGeom>
            <a:avLst/>
            <a:gdLst>
              <a:gd name="T0" fmla="*/ 359 w 359"/>
              <a:gd name="T1" fmla="*/ 161 h 322"/>
              <a:gd name="T2" fmla="*/ 200 w 359"/>
              <a:gd name="T3" fmla="*/ 322 h 322"/>
              <a:gd name="T4" fmla="*/ 200 w 359"/>
              <a:gd name="T5" fmla="*/ 215 h 322"/>
              <a:gd name="T6" fmla="*/ 0 w 359"/>
              <a:gd name="T7" fmla="*/ 215 h 322"/>
              <a:gd name="T8" fmla="*/ 0 w 359"/>
              <a:gd name="T9" fmla="*/ 106 h 322"/>
              <a:gd name="T10" fmla="*/ 200 w 359"/>
              <a:gd name="T11" fmla="*/ 106 h 322"/>
              <a:gd name="T12" fmla="*/ 200 w 359"/>
              <a:gd name="T13" fmla="*/ 0 h 322"/>
              <a:gd name="T14" fmla="*/ 359 w 359"/>
              <a:gd name="T15" fmla="*/ 161 h 3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9" h="322">
                <a:moveTo>
                  <a:pt x="359" y="161"/>
                </a:moveTo>
                <a:lnTo>
                  <a:pt x="200" y="322"/>
                </a:lnTo>
                <a:lnTo>
                  <a:pt x="200" y="215"/>
                </a:lnTo>
                <a:lnTo>
                  <a:pt x="0" y="215"/>
                </a:lnTo>
                <a:lnTo>
                  <a:pt x="0" y="106"/>
                </a:lnTo>
                <a:lnTo>
                  <a:pt x="200" y="106"/>
                </a:lnTo>
                <a:lnTo>
                  <a:pt x="200" y="0"/>
                </a:lnTo>
                <a:lnTo>
                  <a:pt x="359" y="161"/>
                </a:lnTo>
                <a:close/>
              </a:path>
            </a:pathLst>
          </a:custGeom>
          <a:solidFill>
            <a:srgbClr val="FFFFFF"/>
          </a:solidFill>
          <a:ln w="3175">
            <a:solidFill>
              <a:srgbClr val="000000"/>
            </a:solidFill>
            <a:round/>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6" name="Group 60">
            <a:extLst>
              <a:ext uri="{FF2B5EF4-FFF2-40B4-BE49-F238E27FC236}">
                <a16:creationId xmlns:a16="http://schemas.microsoft.com/office/drawing/2014/main" id="{18C2AA2B-2FBC-FD4C-B157-00B21728D221}"/>
              </a:ext>
            </a:extLst>
          </p:cNvPr>
          <p:cNvGrpSpPr>
            <a:grpSpLocks/>
          </p:cNvGrpSpPr>
          <p:nvPr/>
        </p:nvGrpSpPr>
        <p:grpSpPr bwMode="auto">
          <a:xfrm>
            <a:off x="4629150" y="3279775"/>
            <a:ext cx="2066925" cy="1084263"/>
            <a:chOff x="1995" y="1830"/>
            <a:chExt cx="1302" cy="683"/>
          </a:xfrm>
        </p:grpSpPr>
        <p:sp>
          <p:nvSpPr>
            <p:cNvPr id="50237" name="Freeform 61">
              <a:extLst>
                <a:ext uri="{FF2B5EF4-FFF2-40B4-BE49-F238E27FC236}">
                  <a16:creationId xmlns:a16="http://schemas.microsoft.com/office/drawing/2014/main" id="{CFF1CF25-F488-45E7-9AB6-D3D66ACA0507}"/>
                </a:ext>
              </a:extLst>
            </p:cNvPr>
            <p:cNvSpPr>
              <a:spLocks noChangeArrowheads="1"/>
            </p:cNvSpPr>
            <p:nvPr/>
          </p:nvSpPr>
          <p:spPr bwMode="auto">
            <a:xfrm>
              <a:off x="2195" y="1830"/>
              <a:ext cx="1102" cy="361"/>
            </a:xfrm>
            <a:custGeom>
              <a:avLst/>
              <a:gdLst>
                <a:gd name="T0" fmla="*/ 940 w 1102"/>
                <a:gd name="T1" fmla="*/ 0 h 361"/>
                <a:gd name="T2" fmla="*/ 977 w 1102"/>
                <a:gd name="T3" fmla="*/ 3 h 361"/>
                <a:gd name="T4" fmla="*/ 1010 w 1102"/>
                <a:gd name="T5" fmla="*/ 16 h 361"/>
                <a:gd name="T6" fmla="*/ 1040 w 1102"/>
                <a:gd name="T7" fmla="*/ 34 h 361"/>
                <a:gd name="T8" fmla="*/ 1067 w 1102"/>
                <a:gd name="T9" fmla="*/ 60 h 361"/>
                <a:gd name="T10" fmla="*/ 1085 w 1102"/>
                <a:gd name="T11" fmla="*/ 91 h 361"/>
                <a:gd name="T12" fmla="*/ 1097 w 1102"/>
                <a:gd name="T13" fmla="*/ 125 h 361"/>
                <a:gd name="T14" fmla="*/ 1102 w 1102"/>
                <a:gd name="T15" fmla="*/ 161 h 361"/>
                <a:gd name="T16" fmla="*/ 1097 w 1102"/>
                <a:gd name="T17" fmla="*/ 180 h 361"/>
                <a:gd name="T18" fmla="*/ 1082 w 1102"/>
                <a:gd name="T19" fmla="*/ 198 h 361"/>
                <a:gd name="T20" fmla="*/ 1060 w 1102"/>
                <a:gd name="T21" fmla="*/ 216 h 361"/>
                <a:gd name="T22" fmla="*/ 1027 w 1102"/>
                <a:gd name="T23" fmla="*/ 234 h 361"/>
                <a:gd name="T24" fmla="*/ 985 w 1102"/>
                <a:gd name="T25" fmla="*/ 250 h 361"/>
                <a:gd name="T26" fmla="*/ 935 w 1102"/>
                <a:gd name="T27" fmla="*/ 265 h 361"/>
                <a:gd name="T28" fmla="*/ 878 w 1102"/>
                <a:gd name="T29" fmla="*/ 281 h 361"/>
                <a:gd name="T30" fmla="*/ 813 w 1102"/>
                <a:gd name="T31" fmla="*/ 296 h 361"/>
                <a:gd name="T32" fmla="*/ 740 w 1102"/>
                <a:gd name="T33" fmla="*/ 309 h 361"/>
                <a:gd name="T34" fmla="*/ 663 w 1102"/>
                <a:gd name="T35" fmla="*/ 320 h 361"/>
                <a:gd name="T36" fmla="*/ 578 w 1102"/>
                <a:gd name="T37" fmla="*/ 330 h 361"/>
                <a:gd name="T38" fmla="*/ 491 w 1102"/>
                <a:gd name="T39" fmla="*/ 340 h 361"/>
                <a:gd name="T40" fmla="*/ 396 w 1102"/>
                <a:gd name="T41" fmla="*/ 348 h 361"/>
                <a:gd name="T42" fmla="*/ 302 w 1102"/>
                <a:gd name="T43" fmla="*/ 353 h 361"/>
                <a:gd name="T44" fmla="*/ 202 w 1102"/>
                <a:gd name="T45" fmla="*/ 359 h 361"/>
                <a:gd name="T46" fmla="*/ 102 w 1102"/>
                <a:gd name="T47" fmla="*/ 361 h 361"/>
                <a:gd name="T48" fmla="*/ 0 w 1102"/>
                <a:gd name="T49"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2" h="361">
                  <a:moveTo>
                    <a:pt x="940" y="0"/>
                  </a:moveTo>
                  <a:lnTo>
                    <a:pt x="977" y="3"/>
                  </a:lnTo>
                  <a:lnTo>
                    <a:pt x="1010" y="16"/>
                  </a:lnTo>
                  <a:lnTo>
                    <a:pt x="1040" y="34"/>
                  </a:lnTo>
                  <a:lnTo>
                    <a:pt x="1067" y="60"/>
                  </a:lnTo>
                  <a:lnTo>
                    <a:pt x="1085" y="91"/>
                  </a:lnTo>
                  <a:lnTo>
                    <a:pt x="1097" y="125"/>
                  </a:lnTo>
                  <a:lnTo>
                    <a:pt x="1102" y="161"/>
                  </a:lnTo>
                  <a:lnTo>
                    <a:pt x="1097" y="180"/>
                  </a:lnTo>
                  <a:lnTo>
                    <a:pt x="1082" y="198"/>
                  </a:lnTo>
                  <a:lnTo>
                    <a:pt x="1060" y="216"/>
                  </a:lnTo>
                  <a:lnTo>
                    <a:pt x="1027" y="234"/>
                  </a:lnTo>
                  <a:lnTo>
                    <a:pt x="985" y="250"/>
                  </a:lnTo>
                  <a:lnTo>
                    <a:pt x="935" y="265"/>
                  </a:lnTo>
                  <a:lnTo>
                    <a:pt x="878" y="281"/>
                  </a:lnTo>
                  <a:lnTo>
                    <a:pt x="813" y="296"/>
                  </a:lnTo>
                  <a:lnTo>
                    <a:pt x="740" y="309"/>
                  </a:lnTo>
                  <a:lnTo>
                    <a:pt x="663" y="320"/>
                  </a:lnTo>
                  <a:lnTo>
                    <a:pt x="578" y="330"/>
                  </a:lnTo>
                  <a:lnTo>
                    <a:pt x="491" y="340"/>
                  </a:lnTo>
                  <a:lnTo>
                    <a:pt x="396" y="348"/>
                  </a:lnTo>
                  <a:lnTo>
                    <a:pt x="302" y="353"/>
                  </a:lnTo>
                  <a:lnTo>
                    <a:pt x="202" y="359"/>
                  </a:lnTo>
                  <a:lnTo>
                    <a:pt x="102" y="361"/>
                  </a:lnTo>
                  <a:lnTo>
                    <a:pt x="0" y="36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8" name="Freeform 62">
              <a:extLst>
                <a:ext uri="{FF2B5EF4-FFF2-40B4-BE49-F238E27FC236}">
                  <a16:creationId xmlns:a16="http://schemas.microsoft.com/office/drawing/2014/main" id="{F45B3151-1FC5-495F-8EB2-B5852A627852}"/>
                </a:ext>
              </a:extLst>
            </p:cNvPr>
            <p:cNvSpPr>
              <a:spLocks noChangeArrowheads="1"/>
            </p:cNvSpPr>
            <p:nvPr/>
          </p:nvSpPr>
          <p:spPr bwMode="auto">
            <a:xfrm>
              <a:off x="1995" y="2191"/>
              <a:ext cx="265" cy="298"/>
            </a:xfrm>
            <a:custGeom>
              <a:avLst/>
              <a:gdLst>
                <a:gd name="T0" fmla="*/ 200 w 265"/>
                <a:gd name="T1" fmla="*/ 0 h 298"/>
                <a:gd name="T2" fmla="*/ 160 w 265"/>
                <a:gd name="T3" fmla="*/ 3 h 298"/>
                <a:gd name="T4" fmla="*/ 123 w 265"/>
                <a:gd name="T5" fmla="*/ 16 h 298"/>
                <a:gd name="T6" fmla="*/ 88 w 265"/>
                <a:gd name="T7" fmla="*/ 34 h 298"/>
                <a:gd name="T8" fmla="*/ 58 w 265"/>
                <a:gd name="T9" fmla="*/ 57 h 298"/>
                <a:gd name="T10" fmla="*/ 33 w 265"/>
                <a:gd name="T11" fmla="*/ 88 h 298"/>
                <a:gd name="T12" fmla="*/ 15 w 265"/>
                <a:gd name="T13" fmla="*/ 122 h 298"/>
                <a:gd name="T14" fmla="*/ 3 w 265"/>
                <a:gd name="T15" fmla="*/ 161 h 298"/>
                <a:gd name="T16" fmla="*/ 0 w 265"/>
                <a:gd name="T17" fmla="*/ 200 h 298"/>
                <a:gd name="T18" fmla="*/ 5 w 265"/>
                <a:gd name="T19" fmla="*/ 218 h 298"/>
                <a:gd name="T20" fmla="*/ 18 w 265"/>
                <a:gd name="T21" fmla="*/ 236 h 298"/>
                <a:gd name="T22" fmla="*/ 43 w 265"/>
                <a:gd name="T23" fmla="*/ 252 h 298"/>
                <a:gd name="T24" fmla="*/ 75 w 265"/>
                <a:gd name="T25" fmla="*/ 267 h 298"/>
                <a:gd name="T26" fmla="*/ 115 w 265"/>
                <a:gd name="T27" fmla="*/ 278 h 298"/>
                <a:gd name="T28" fmla="*/ 160 w 265"/>
                <a:gd name="T29" fmla="*/ 288 h 298"/>
                <a:gd name="T30" fmla="*/ 212 w 265"/>
                <a:gd name="T31" fmla="*/ 296 h 298"/>
                <a:gd name="T32" fmla="*/ 265 w 265"/>
                <a:gd name="T33" fmla="*/ 298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298">
                  <a:moveTo>
                    <a:pt x="200" y="0"/>
                  </a:moveTo>
                  <a:lnTo>
                    <a:pt x="160" y="3"/>
                  </a:lnTo>
                  <a:lnTo>
                    <a:pt x="123" y="16"/>
                  </a:lnTo>
                  <a:lnTo>
                    <a:pt x="88" y="34"/>
                  </a:lnTo>
                  <a:lnTo>
                    <a:pt x="58" y="57"/>
                  </a:lnTo>
                  <a:lnTo>
                    <a:pt x="33" y="88"/>
                  </a:lnTo>
                  <a:lnTo>
                    <a:pt x="15" y="122"/>
                  </a:lnTo>
                  <a:lnTo>
                    <a:pt x="3" y="161"/>
                  </a:lnTo>
                  <a:lnTo>
                    <a:pt x="0" y="200"/>
                  </a:lnTo>
                  <a:lnTo>
                    <a:pt x="5" y="218"/>
                  </a:lnTo>
                  <a:lnTo>
                    <a:pt x="18" y="236"/>
                  </a:lnTo>
                  <a:lnTo>
                    <a:pt x="43" y="252"/>
                  </a:lnTo>
                  <a:lnTo>
                    <a:pt x="75" y="267"/>
                  </a:lnTo>
                  <a:lnTo>
                    <a:pt x="115" y="278"/>
                  </a:lnTo>
                  <a:lnTo>
                    <a:pt x="160" y="288"/>
                  </a:lnTo>
                  <a:lnTo>
                    <a:pt x="212" y="296"/>
                  </a:lnTo>
                  <a:lnTo>
                    <a:pt x="265" y="298"/>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39" name="Freeform 63">
              <a:extLst>
                <a:ext uri="{FF2B5EF4-FFF2-40B4-BE49-F238E27FC236}">
                  <a16:creationId xmlns:a16="http://schemas.microsoft.com/office/drawing/2014/main" id="{9BCC20A9-BF39-4837-9A2A-EB702E92DAD2}"/>
                </a:ext>
              </a:extLst>
            </p:cNvPr>
            <p:cNvSpPr>
              <a:spLocks noChangeArrowheads="1"/>
            </p:cNvSpPr>
            <p:nvPr/>
          </p:nvSpPr>
          <p:spPr bwMode="auto">
            <a:xfrm>
              <a:off x="2247" y="2466"/>
              <a:ext cx="48" cy="47"/>
            </a:xfrm>
            <a:custGeom>
              <a:avLst/>
              <a:gdLst>
                <a:gd name="T0" fmla="*/ 48 w 48"/>
                <a:gd name="T1" fmla="*/ 26 h 47"/>
                <a:gd name="T2" fmla="*/ 0 w 48"/>
                <a:gd name="T3" fmla="*/ 47 h 47"/>
                <a:gd name="T4" fmla="*/ 5 w 48"/>
                <a:gd name="T5" fmla="*/ 31 h 47"/>
                <a:gd name="T6" fmla="*/ 8 w 48"/>
                <a:gd name="T7" fmla="*/ 16 h 47"/>
                <a:gd name="T8" fmla="*/ 3 w 48"/>
                <a:gd name="T9" fmla="*/ 0 h 47"/>
                <a:gd name="T10" fmla="*/ 48 w 48"/>
                <a:gd name="T11" fmla="*/ 26 h 47"/>
              </a:gdLst>
              <a:ahLst/>
              <a:cxnLst>
                <a:cxn ang="0">
                  <a:pos x="T0" y="T1"/>
                </a:cxn>
                <a:cxn ang="0">
                  <a:pos x="T2" y="T3"/>
                </a:cxn>
                <a:cxn ang="0">
                  <a:pos x="T4" y="T5"/>
                </a:cxn>
                <a:cxn ang="0">
                  <a:pos x="T6" y="T7"/>
                </a:cxn>
                <a:cxn ang="0">
                  <a:pos x="T8" y="T9"/>
                </a:cxn>
                <a:cxn ang="0">
                  <a:pos x="T10" y="T11"/>
                </a:cxn>
              </a:cxnLst>
              <a:rect l="0" t="0" r="r" b="b"/>
              <a:pathLst>
                <a:path w="48" h="47">
                  <a:moveTo>
                    <a:pt x="48" y="26"/>
                  </a:moveTo>
                  <a:lnTo>
                    <a:pt x="0" y="47"/>
                  </a:lnTo>
                  <a:lnTo>
                    <a:pt x="5" y="31"/>
                  </a:lnTo>
                  <a:lnTo>
                    <a:pt x="8" y="16"/>
                  </a:lnTo>
                  <a:lnTo>
                    <a:pt x="3" y="0"/>
                  </a:lnTo>
                  <a:lnTo>
                    <a:pt x="48" y="2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64">
            <a:extLst>
              <a:ext uri="{FF2B5EF4-FFF2-40B4-BE49-F238E27FC236}">
                <a16:creationId xmlns:a16="http://schemas.microsoft.com/office/drawing/2014/main" id="{BF1FD84C-2982-1B4E-8977-204273974031}"/>
              </a:ext>
            </a:extLst>
          </p:cNvPr>
          <p:cNvGrpSpPr>
            <a:grpSpLocks/>
          </p:cNvGrpSpPr>
          <p:nvPr/>
        </p:nvGrpSpPr>
        <p:grpSpPr bwMode="auto">
          <a:xfrm>
            <a:off x="4629150" y="4232275"/>
            <a:ext cx="2066925" cy="1087438"/>
            <a:chOff x="1995" y="2430"/>
            <a:chExt cx="1302" cy="685"/>
          </a:xfrm>
        </p:grpSpPr>
        <p:sp>
          <p:nvSpPr>
            <p:cNvPr id="50241" name="Freeform 65">
              <a:extLst>
                <a:ext uri="{FF2B5EF4-FFF2-40B4-BE49-F238E27FC236}">
                  <a16:creationId xmlns:a16="http://schemas.microsoft.com/office/drawing/2014/main" id="{C272FA66-3020-4E3B-BE86-5288B7541BE1}"/>
                </a:ext>
              </a:extLst>
            </p:cNvPr>
            <p:cNvSpPr>
              <a:spLocks noChangeArrowheads="1"/>
            </p:cNvSpPr>
            <p:nvPr/>
          </p:nvSpPr>
          <p:spPr bwMode="auto">
            <a:xfrm>
              <a:off x="2195" y="2430"/>
              <a:ext cx="1102" cy="360"/>
            </a:xfrm>
            <a:custGeom>
              <a:avLst/>
              <a:gdLst>
                <a:gd name="T0" fmla="*/ 940 w 1102"/>
                <a:gd name="T1" fmla="*/ 0 h 360"/>
                <a:gd name="T2" fmla="*/ 977 w 1102"/>
                <a:gd name="T3" fmla="*/ 5 h 360"/>
                <a:gd name="T4" fmla="*/ 1010 w 1102"/>
                <a:gd name="T5" fmla="*/ 18 h 360"/>
                <a:gd name="T6" fmla="*/ 1040 w 1102"/>
                <a:gd name="T7" fmla="*/ 36 h 360"/>
                <a:gd name="T8" fmla="*/ 1067 w 1102"/>
                <a:gd name="T9" fmla="*/ 62 h 360"/>
                <a:gd name="T10" fmla="*/ 1085 w 1102"/>
                <a:gd name="T11" fmla="*/ 91 h 360"/>
                <a:gd name="T12" fmla="*/ 1097 w 1102"/>
                <a:gd name="T13" fmla="*/ 124 h 360"/>
                <a:gd name="T14" fmla="*/ 1102 w 1102"/>
                <a:gd name="T15" fmla="*/ 161 h 360"/>
                <a:gd name="T16" fmla="*/ 1097 w 1102"/>
                <a:gd name="T17" fmla="*/ 179 h 360"/>
                <a:gd name="T18" fmla="*/ 1082 w 1102"/>
                <a:gd name="T19" fmla="*/ 197 h 360"/>
                <a:gd name="T20" fmla="*/ 1060 w 1102"/>
                <a:gd name="T21" fmla="*/ 215 h 360"/>
                <a:gd name="T22" fmla="*/ 1027 w 1102"/>
                <a:gd name="T23" fmla="*/ 233 h 360"/>
                <a:gd name="T24" fmla="*/ 985 w 1102"/>
                <a:gd name="T25" fmla="*/ 251 h 360"/>
                <a:gd name="T26" fmla="*/ 935 w 1102"/>
                <a:gd name="T27" fmla="*/ 267 h 360"/>
                <a:gd name="T28" fmla="*/ 878 w 1102"/>
                <a:gd name="T29" fmla="*/ 283 h 360"/>
                <a:gd name="T30" fmla="*/ 813 w 1102"/>
                <a:gd name="T31" fmla="*/ 296 h 360"/>
                <a:gd name="T32" fmla="*/ 740 w 1102"/>
                <a:gd name="T33" fmla="*/ 309 h 360"/>
                <a:gd name="T34" fmla="*/ 663 w 1102"/>
                <a:gd name="T35" fmla="*/ 322 h 360"/>
                <a:gd name="T36" fmla="*/ 578 w 1102"/>
                <a:gd name="T37" fmla="*/ 332 h 360"/>
                <a:gd name="T38" fmla="*/ 491 w 1102"/>
                <a:gd name="T39" fmla="*/ 340 h 360"/>
                <a:gd name="T40" fmla="*/ 396 w 1102"/>
                <a:gd name="T41" fmla="*/ 347 h 360"/>
                <a:gd name="T42" fmla="*/ 302 w 1102"/>
                <a:gd name="T43" fmla="*/ 353 h 360"/>
                <a:gd name="T44" fmla="*/ 202 w 1102"/>
                <a:gd name="T45" fmla="*/ 358 h 360"/>
                <a:gd name="T46" fmla="*/ 102 w 1102"/>
                <a:gd name="T47" fmla="*/ 360 h 360"/>
                <a:gd name="T48" fmla="*/ 0 w 1102"/>
                <a:gd name="T49" fmla="*/ 36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02" h="360">
                  <a:moveTo>
                    <a:pt x="940" y="0"/>
                  </a:moveTo>
                  <a:lnTo>
                    <a:pt x="977" y="5"/>
                  </a:lnTo>
                  <a:lnTo>
                    <a:pt x="1010" y="18"/>
                  </a:lnTo>
                  <a:lnTo>
                    <a:pt x="1040" y="36"/>
                  </a:lnTo>
                  <a:lnTo>
                    <a:pt x="1067" y="62"/>
                  </a:lnTo>
                  <a:lnTo>
                    <a:pt x="1085" y="91"/>
                  </a:lnTo>
                  <a:lnTo>
                    <a:pt x="1097" y="124"/>
                  </a:lnTo>
                  <a:lnTo>
                    <a:pt x="1102" y="161"/>
                  </a:lnTo>
                  <a:lnTo>
                    <a:pt x="1097" y="179"/>
                  </a:lnTo>
                  <a:lnTo>
                    <a:pt x="1082" y="197"/>
                  </a:lnTo>
                  <a:lnTo>
                    <a:pt x="1060" y="215"/>
                  </a:lnTo>
                  <a:lnTo>
                    <a:pt x="1027" y="233"/>
                  </a:lnTo>
                  <a:lnTo>
                    <a:pt x="985" y="251"/>
                  </a:lnTo>
                  <a:lnTo>
                    <a:pt x="935" y="267"/>
                  </a:lnTo>
                  <a:lnTo>
                    <a:pt x="878" y="283"/>
                  </a:lnTo>
                  <a:lnTo>
                    <a:pt x="813" y="296"/>
                  </a:lnTo>
                  <a:lnTo>
                    <a:pt x="740" y="309"/>
                  </a:lnTo>
                  <a:lnTo>
                    <a:pt x="663" y="322"/>
                  </a:lnTo>
                  <a:lnTo>
                    <a:pt x="578" y="332"/>
                  </a:lnTo>
                  <a:lnTo>
                    <a:pt x="491" y="340"/>
                  </a:lnTo>
                  <a:lnTo>
                    <a:pt x="396" y="347"/>
                  </a:lnTo>
                  <a:lnTo>
                    <a:pt x="302" y="353"/>
                  </a:lnTo>
                  <a:lnTo>
                    <a:pt x="202" y="358"/>
                  </a:lnTo>
                  <a:lnTo>
                    <a:pt x="102" y="360"/>
                  </a:lnTo>
                  <a:lnTo>
                    <a:pt x="0" y="360"/>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2" name="Freeform 66">
              <a:extLst>
                <a:ext uri="{FF2B5EF4-FFF2-40B4-BE49-F238E27FC236}">
                  <a16:creationId xmlns:a16="http://schemas.microsoft.com/office/drawing/2014/main" id="{5624413F-1E6B-4BB1-BB14-212DF54F01FD}"/>
                </a:ext>
              </a:extLst>
            </p:cNvPr>
            <p:cNvSpPr>
              <a:spLocks noChangeArrowheads="1"/>
            </p:cNvSpPr>
            <p:nvPr/>
          </p:nvSpPr>
          <p:spPr bwMode="auto">
            <a:xfrm>
              <a:off x="1995" y="2790"/>
              <a:ext cx="265" cy="301"/>
            </a:xfrm>
            <a:custGeom>
              <a:avLst/>
              <a:gdLst>
                <a:gd name="T0" fmla="*/ 200 w 265"/>
                <a:gd name="T1" fmla="*/ 0 h 301"/>
                <a:gd name="T2" fmla="*/ 160 w 265"/>
                <a:gd name="T3" fmla="*/ 6 h 301"/>
                <a:gd name="T4" fmla="*/ 123 w 265"/>
                <a:gd name="T5" fmla="*/ 16 h 301"/>
                <a:gd name="T6" fmla="*/ 88 w 265"/>
                <a:gd name="T7" fmla="*/ 34 h 301"/>
                <a:gd name="T8" fmla="*/ 58 w 265"/>
                <a:gd name="T9" fmla="*/ 60 h 301"/>
                <a:gd name="T10" fmla="*/ 33 w 265"/>
                <a:gd name="T11" fmla="*/ 91 h 301"/>
                <a:gd name="T12" fmla="*/ 15 w 265"/>
                <a:gd name="T13" fmla="*/ 125 h 301"/>
                <a:gd name="T14" fmla="*/ 3 w 265"/>
                <a:gd name="T15" fmla="*/ 161 h 301"/>
                <a:gd name="T16" fmla="*/ 0 w 265"/>
                <a:gd name="T17" fmla="*/ 200 h 301"/>
                <a:gd name="T18" fmla="*/ 5 w 265"/>
                <a:gd name="T19" fmla="*/ 218 h 301"/>
                <a:gd name="T20" fmla="*/ 18 w 265"/>
                <a:gd name="T21" fmla="*/ 237 h 301"/>
                <a:gd name="T22" fmla="*/ 43 w 265"/>
                <a:gd name="T23" fmla="*/ 255 h 301"/>
                <a:gd name="T24" fmla="*/ 75 w 265"/>
                <a:gd name="T25" fmla="*/ 268 h 301"/>
                <a:gd name="T26" fmla="*/ 115 w 265"/>
                <a:gd name="T27" fmla="*/ 281 h 301"/>
                <a:gd name="T28" fmla="*/ 160 w 265"/>
                <a:gd name="T29" fmla="*/ 291 h 301"/>
                <a:gd name="T30" fmla="*/ 212 w 265"/>
                <a:gd name="T31" fmla="*/ 296 h 301"/>
                <a:gd name="T32" fmla="*/ 265 w 265"/>
                <a:gd name="T33" fmla="*/ 301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5" h="301">
                  <a:moveTo>
                    <a:pt x="200" y="0"/>
                  </a:moveTo>
                  <a:lnTo>
                    <a:pt x="160" y="6"/>
                  </a:lnTo>
                  <a:lnTo>
                    <a:pt x="123" y="16"/>
                  </a:lnTo>
                  <a:lnTo>
                    <a:pt x="88" y="34"/>
                  </a:lnTo>
                  <a:lnTo>
                    <a:pt x="58" y="60"/>
                  </a:lnTo>
                  <a:lnTo>
                    <a:pt x="33" y="91"/>
                  </a:lnTo>
                  <a:lnTo>
                    <a:pt x="15" y="125"/>
                  </a:lnTo>
                  <a:lnTo>
                    <a:pt x="3" y="161"/>
                  </a:lnTo>
                  <a:lnTo>
                    <a:pt x="0" y="200"/>
                  </a:lnTo>
                  <a:lnTo>
                    <a:pt x="5" y="218"/>
                  </a:lnTo>
                  <a:lnTo>
                    <a:pt x="18" y="237"/>
                  </a:lnTo>
                  <a:lnTo>
                    <a:pt x="43" y="255"/>
                  </a:lnTo>
                  <a:lnTo>
                    <a:pt x="75" y="268"/>
                  </a:lnTo>
                  <a:lnTo>
                    <a:pt x="115" y="281"/>
                  </a:lnTo>
                  <a:lnTo>
                    <a:pt x="160" y="291"/>
                  </a:lnTo>
                  <a:lnTo>
                    <a:pt x="212" y="296"/>
                  </a:lnTo>
                  <a:lnTo>
                    <a:pt x="265" y="301"/>
                  </a:lnTo>
                </a:path>
              </a:pathLst>
            </a:custGeom>
            <a:noFill/>
            <a:ln w="79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3" name="Freeform 67">
              <a:extLst>
                <a:ext uri="{FF2B5EF4-FFF2-40B4-BE49-F238E27FC236}">
                  <a16:creationId xmlns:a16="http://schemas.microsoft.com/office/drawing/2014/main" id="{6C5A0930-1944-4B90-A41F-219AA529A835}"/>
                </a:ext>
              </a:extLst>
            </p:cNvPr>
            <p:cNvSpPr>
              <a:spLocks noChangeArrowheads="1"/>
            </p:cNvSpPr>
            <p:nvPr/>
          </p:nvSpPr>
          <p:spPr bwMode="auto">
            <a:xfrm>
              <a:off x="2247" y="3068"/>
              <a:ext cx="48" cy="47"/>
            </a:xfrm>
            <a:custGeom>
              <a:avLst/>
              <a:gdLst>
                <a:gd name="T0" fmla="*/ 48 w 48"/>
                <a:gd name="T1" fmla="*/ 23 h 47"/>
                <a:gd name="T2" fmla="*/ 0 w 48"/>
                <a:gd name="T3" fmla="*/ 47 h 47"/>
                <a:gd name="T4" fmla="*/ 5 w 48"/>
                <a:gd name="T5" fmla="*/ 31 h 47"/>
                <a:gd name="T6" fmla="*/ 8 w 48"/>
                <a:gd name="T7" fmla="*/ 16 h 47"/>
                <a:gd name="T8" fmla="*/ 3 w 48"/>
                <a:gd name="T9" fmla="*/ 0 h 47"/>
                <a:gd name="T10" fmla="*/ 48 w 48"/>
                <a:gd name="T11" fmla="*/ 23 h 47"/>
              </a:gdLst>
              <a:ahLst/>
              <a:cxnLst>
                <a:cxn ang="0">
                  <a:pos x="T0" y="T1"/>
                </a:cxn>
                <a:cxn ang="0">
                  <a:pos x="T2" y="T3"/>
                </a:cxn>
                <a:cxn ang="0">
                  <a:pos x="T4" y="T5"/>
                </a:cxn>
                <a:cxn ang="0">
                  <a:pos x="T6" y="T7"/>
                </a:cxn>
                <a:cxn ang="0">
                  <a:pos x="T8" y="T9"/>
                </a:cxn>
                <a:cxn ang="0">
                  <a:pos x="T10" y="T11"/>
                </a:cxn>
              </a:cxnLst>
              <a:rect l="0" t="0" r="r" b="b"/>
              <a:pathLst>
                <a:path w="48" h="47">
                  <a:moveTo>
                    <a:pt x="48" y="23"/>
                  </a:moveTo>
                  <a:lnTo>
                    <a:pt x="0" y="47"/>
                  </a:lnTo>
                  <a:lnTo>
                    <a:pt x="5" y="31"/>
                  </a:lnTo>
                  <a:lnTo>
                    <a:pt x="8" y="16"/>
                  </a:lnTo>
                  <a:lnTo>
                    <a:pt x="3" y="0"/>
                  </a:lnTo>
                  <a:lnTo>
                    <a:pt x="48" y="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68">
            <a:extLst>
              <a:ext uri="{FF2B5EF4-FFF2-40B4-BE49-F238E27FC236}">
                <a16:creationId xmlns:a16="http://schemas.microsoft.com/office/drawing/2014/main" id="{88A1526E-2E76-D44A-BBC0-666765EC9830}"/>
              </a:ext>
            </a:extLst>
          </p:cNvPr>
          <p:cNvGrpSpPr>
            <a:grpSpLocks/>
          </p:cNvGrpSpPr>
          <p:nvPr/>
        </p:nvGrpSpPr>
        <p:grpSpPr bwMode="auto">
          <a:xfrm>
            <a:off x="2833688" y="4413250"/>
            <a:ext cx="228600" cy="228600"/>
            <a:chOff x="4176" y="1008"/>
            <a:chExt cx="192" cy="192"/>
          </a:xfrm>
        </p:grpSpPr>
        <p:sp>
          <p:nvSpPr>
            <p:cNvPr id="50245" name="Line 69">
              <a:extLst>
                <a:ext uri="{FF2B5EF4-FFF2-40B4-BE49-F238E27FC236}">
                  <a16:creationId xmlns:a16="http://schemas.microsoft.com/office/drawing/2014/main" id="{E62C3A89-8E2B-4110-A62F-93BEA4CDF023}"/>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6" name="Line 70">
              <a:extLst>
                <a:ext uri="{FF2B5EF4-FFF2-40B4-BE49-F238E27FC236}">
                  <a16:creationId xmlns:a16="http://schemas.microsoft.com/office/drawing/2014/main" id="{D8A07026-8A98-4C6F-8AA2-788041ABF40C}"/>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71">
            <a:extLst>
              <a:ext uri="{FF2B5EF4-FFF2-40B4-BE49-F238E27FC236}">
                <a16:creationId xmlns:a16="http://schemas.microsoft.com/office/drawing/2014/main" id="{050728B3-D35D-624E-9869-73A12DBBD25F}"/>
              </a:ext>
            </a:extLst>
          </p:cNvPr>
          <p:cNvGrpSpPr>
            <a:grpSpLocks/>
          </p:cNvGrpSpPr>
          <p:nvPr/>
        </p:nvGrpSpPr>
        <p:grpSpPr bwMode="auto">
          <a:xfrm>
            <a:off x="5805488" y="5175250"/>
            <a:ext cx="228600" cy="228600"/>
            <a:chOff x="4176" y="1008"/>
            <a:chExt cx="192" cy="192"/>
          </a:xfrm>
        </p:grpSpPr>
        <p:sp>
          <p:nvSpPr>
            <p:cNvPr id="50248" name="Line 72">
              <a:extLst>
                <a:ext uri="{FF2B5EF4-FFF2-40B4-BE49-F238E27FC236}">
                  <a16:creationId xmlns:a16="http://schemas.microsoft.com/office/drawing/2014/main" id="{FB8C61BF-8204-44BA-8CE9-92B168D1FD87}"/>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49" name="Line 73">
              <a:extLst>
                <a:ext uri="{FF2B5EF4-FFF2-40B4-BE49-F238E27FC236}">
                  <a16:creationId xmlns:a16="http://schemas.microsoft.com/office/drawing/2014/main" id="{033BCBA5-8D71-43A7-AB12-C9E4DF319AE0}"/>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74">
            <a:extLst>
              <a:ext uri="{FF2B5EF4-FFF2-40B4-BE49-F238E27FC236}">
                <a16:creationId xmlns:a16="http://schemas.microsoft.com/office/drawing/2014/main" id="{0C7F3EB9-5F65-FD47-89DF-F74ACDEB3AEC}"/>
              </a:ext>
            </a:extLst>
          </p:cNvPr>
          <p:cNvGrpSpPr>
            <a:grpSpLocks/>
          </p:cNvGrpSpPr>
          <p:nvPr/>
        </p:nvGrpSpPr>
        <p:grpSpPr bwMode="auto">
          <a:xfrm>
            <a:off x="2528888" y="3727450"/>
            <a:ext cx="228600" cy="228600"/>
            <a:chOff x="4176" y="1008"/>
            <a:chExt cx="192" cy="192"/>
          </a:xfrm>
        </p:grpSpPr>
        <p:sp>
          <p:nvSpPr>
            <p:cNvPr id="50251" name="Line 75">
              <a:extLst>
                <a:ext uri="{FF2B5EF4-FFF2-40B4-BE49-F238E27FC236}">
                  <a16:creationId xmlns:a16="http://schemas.microsoft.com/office/drawing/2014/main" id="{4DDBD899-8DF4-4DEB-9D36-33E5EDA69B39}"/>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2" name="Line 76">
              <a:extLst>
                <a:ext uri="{FF2B5EF4-FFF2-40B4-BE49-F238E27FC236}">
                  <a16:creationId xmlns:a16="http://schemas.microsoft.com/office/drawing/2014/main" id="{0968E003-4539-40F4-9CA4-E05C1B25C57D}"/>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77">
            <a:extLst>
              <a:ext uri="{FF2B5EF4-FFF2-40B4-BE49-F238E27FC236}">
                <a16:creationId xmlns:a16="http://schemas.microsoft.com/office/drawing/2014/main" id="{6F294E8D-841D-8F46-910C-DCA856E9D6CC}"/>
              </a:ext>
            </a:extLst>
          </p:cNvPr>
          <p:cNvGrpSpPr>
            <a:grpSpLocks/>
          </p:cNvGrpSpPr>
          <p:nvPr/>
        </p:nvGrpSpPr>
        <p:grpSpPr bwMode="auto">
          <a:xfrm>
            <a:off x="5500688" y="3270250"/>
            <a:ext cx="228600" cy="228600"/>
            <a:chOff x="4176" y="1008"/>
            <a:chExt cx="192" cy="192"/>
          </a:xfrm>
        </p:grpSpPr>
        <p:sp>
          <p:nvSpPr>
            <p:cNvPr id="50254" name="Line 78">
              <a:extLst>
                <a:ext uri="{FF2B5EF4-FFF2-40B4-BE49-F238E27FC236}">
                  <a16:creationId xmlns:a16="http://schemas.microsoft.com/office/drawing/2014/main" id="{29489C2F-136E-40D8-A333-4A5ACC2062F2}"/>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5" name="Line 79">
              <a:extLst>
                <a:ext uri="{FF2B5EF4-FFF2-40B4-BE49-F238E27FC236}">
                  <a16:creationId xmlns:a16="http://schemas.microsoft.com/office/drawing/2014/main" id="{4073B144-1E2B-4E05-BC88-75160C83EB9C}"/>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80">
            <a:extLst>
              <a:ext uri="{FF2B5EF4-FFF2-40B4-BE49-F238E27FC236}">
                <a16:creationId xmlns:a16="http://schemas.microsoft.com/office/drawing/2014/main" id="{98A7B192-032D-FD46-BAC3-B4B001DAF91D}"/>
              </a:ext>
            </a:extLst>
          </p:cNvPr>
          <p:cNvGrpSpPr>
            <a:grpSpLocks/>
          </p:cNvGrpSpPr>
          <p:nvPr/>
        </p:nvGrpSpPr>
        <p:grpSpPr bwMode="auto">
          <a:xfrm>
            <a:off x="2833688" y="4108450"/>
            <a:ext cx="228600" cy="228600"/>
            <a:chOff x="4176" y="1008"/>
            <a:chExt cx="192" cy="192"/>
          </a:xfrm>
        </p:grpSpPr>
        <p:sp>
          <p:nvSpPr>
            <p:cNvPr id="50257" name="Line 81">
              <a:extLst>
                <a:ext uri="{FF2B5EF4-FFF2-40B4-BE49-F238E27FC236}">
                  <a16:creationId xmlns:a16="http://schemas.microsoft.com/office/drawing/2014/main" id="{C4B356BB-FD1E-4032-9C41-5128054EBC41}"/>
                </a:ext>
              </a:extLst>
            </p:cNvPr>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58" name="Line 82">
              <a:extLst>
                <a:ext uri="{FF2B5EF4-FFF2-40B4-BE49-F238E27FC236}">
                  <a16:creationId xmlns:a16="http://schemas.microsoft.com/office/drawing/2014/main" id="{1BCC3274-A39E-4008-BF18-276F0D458F07}"/>
                </a:ext>
              </a:extLst>
            </p:cNvPr>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83">
            <a:extLst>
              <a:ext uri="{FF2B5EF4-FFF2-40B4-BE49-F238E27FC236}">
                <a16:creationId xmlns:a16="http://schemas.microsoft.com/office/drawing/2014/main" id="{3B6DE7B0-8055-7D4A-BC77-ADF61E2DF3D3}"/>
              </a:ext>
            </a:extLst>
          </p:cNvPr>
          <p:cNvGrpSpPr>
            <a:grpSpLocks/>
          </p:cNvGrpSpPr>
          <p:nvPr/>
        </p:nvGrpSpPr>
        <p:grpSpPr bwMode="auto">
          <a:xfrm>
            <a:off x="5805488" y="4260850"/>
            <a:ext cx="228600" cy="228600"/>
            <a:chOff x="4176" y="1008"/>
            <a:chExt cx="192" cy="192"/>
          </a:xfrm>
        </p:grpSpPr>
        <p:sp>
          <p:nvSpPr>
            <p:cNvPr id="50260" name="Line 84">
              <a:extLst>
                <a:ext uri="{FF2B5EF4-FFF2-40B4-BE49-F238E27FC236}">
                  <a16:creationId xmlns:a16="http://schemas.microsoft.com/office/drawing/2014/main" id="{1B4C01F2-E6E9-4915-BAC5-3DAA7B3E82F4}"/>
                </a:ext>
              </a:extLst>
            </p:cNvPr>
            <p:cNvSpPr>
              <a:spLocks noChangeShapeType="1"/>
            </p:cNvSpPr>
            <p:nvPr/>
          </p:nvSpPr>
          <p:spPr bwMode="auto">
            <a:xfrm flipH="1">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0261" name="Line 85">
              <a:extLst>
                <a:ext uri="{FF2B5EF4-FFF2-40B4-BE49-F238E27FC236}">
                  <a16:creationId xmlns:a16="http://schemas.microsoft.com/office/drawing/2014/main" id="{97293F19-E3A5-4F54-BAA0-062FC8BF968A}"/>
                </a:ext>
              </a:extLst>
            </p:cNvPr>
            <p:cNvSpPr>
              <a:spLocks noChangeShapeType="1"/>
            </p:cNvSpPr>
            <p:nvPr/>
          </p:nvSpPr>
          <p:spPr bwMode="auto">
            <a:xfrm>
              <a:off x="4176" y="1008"/>
              <a:ext cx="192" cy="192"/>
            </a:xfrm>
            <a:prstGeom prst="line">
              <a:avLst/>
            </a:prstGeom>
            <a:noFill/>
            <a:ln w="38100">
              <a:solidFill>
                <a:srgbClr val="336699"/>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3505" name="Rectangle 89">
            <a:extLst>
              <a:ext uri="{FF2B5EF4-FFF2-40B4-BE49-F238E27FC236}">
                <a16:creationId xmlns:a16="http://schemas.microsoft.com/office/drawing/2014/main" id="{330510BB-D54C-BC4F-9A34-8F9D378589B0}"/>
              </a:ext>
            </a:extLst>
          </p:cNvPr>
          <p:cNvSpPr>
            <a:spLocks noChangeArrowheads="1"/>
          </p:cNvSpPr>
          <p:nvPr/>
        </p:nvSpPr>
        <p:spPr bwMode="auto">
          <a:xfrm>
            <a:off x="827088" y="195263"/>
            <a:ext cx="5324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数组的顺序存储</a:t>
            </a:r>
          </a:p>
        </p:txBody>
      </p:sp>
    </p:spTree>
    <p:extLst>
      <p:ext uri="{BB962C8B-B14F-4D97-AF65-F5344CB8AC3E}">
        <p14:creationId xmlns:p14="http://schemas.microsoft.com/office/powerpoint/2010/main" val="1732144151"/>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9028"/>
                                        </p:tgtEl>
                                        <p:attrNameLst>
                                          <p:attrName>style.visibility</p:attrName>
                                        </p:attrNameLst>
                                      </p:cBhvr>
                                      <p:to>
                                        <p:strVal val="visible"/>
                                      </p:to>
                                    </p:set>
                                    <p:anim calcmode="lin" valueType="num">
                                      <p:cBhvr additive="base">
                                        <p:cTn id="7" dur="500" fill="hold"/>
                                        <p:tgtEl>
                                          <p:spTgt spid="769028"/>
                                        </p:tgtEl>
                                        <p:attrNameLst>
                                          <p:attrName>ppt_x</p:attrName>
                                        </p:attrNameLst>
                                      </p:cBhvr>
                                      <p:tavLst>
                                        <p:tav tm="0">
                                          <p:val>
                                            <p:strVal val="0-#ppt_w/2"/>
                                          </p:val>
                                        </p:tav>
                                        <p:tav tm="100000">
                                          <p:val>
                                            <p:strVal val="#ppt_x"/>
                                          </p:val>
                                        </p:tav>
                                      </p:tavLst>
                                    </p:anim>
                                    <p:anim calcmode="lin" valueType="num">
                                      <p:cBhvr additive="base">
                                        <p:cTn id="8" dur="500" fill="hold"/>
                                        <p:tgtEl>
                                          <p:spTgt spid="7690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nodeType="after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8" fill="hold" nodeType="clickEffect">
                                  <p:stCondLst>
                                    <p:cond delay="0"/>
                                  </p:stCondLst>
                                  <p:childTnLst>
                                    <p:set>
                                      <p:cBhvr>
                                        <p:cTn id="15" dur="1" fill="hold">
                                          <p:stCondLst>
                                            <p:cond delay="0"/>
                                          </p:stCondLst>
                                        </p:cTn>
                                        <p:tgtEl>
                                          <p:spTgt spid="769083"/>
                                        </p:tgtEl>
                                        <p:attrNameLst>
                                          <p:attrName>style.visibility</p:attrName>
                                        </p:attrNameLst>
                                      </p:cBhvr>
                                      <p:to>
                                        <p:strVal val="visible"/>
                                      </p:to>
                                    </p:set>
                                    <p:anim calcmode="lin" valueType="num">
                                      <p:cBhvr>
                                        <p:cTn id="16" dur="500" fill="hold"/>
                                        <p:tgtEl>
                                          <p:spTgt spid="769083"/>
                                        </p:tgtEl>
                                        <p:attrNameLst>
                                          <p:attrName>ppt_x</p:attrName>
                                        </p:attrNameLst>
                                      </p:cBhvr>
                                      <p:tavLst>
                                        <p:tav tm="0">
                                          <p:val>
                                            <p:strVal val="#ppt_x-#ppt_w/2"/>
                                          </p:val>
                                        </p:tav>
                                        <p:tav tm="100000">
                                          <p:val>
                                            <p:strVal val="#ppt_x"/>
                                          </p:val>
                                        </p:tav>
                                      </p:tavLst>
                                    </p:anim>
                                    <p:anim calcmode="lin" valueType="num">
                                      <p:cBhvr>
                                        <p:cTn id="17" dur="500" fill="hold"/>
                                        <p:tgtEl>
                                          <p:spTgt spid="769083"/>
                                        </p:tgtEl>
                                        <p:attrNameLst>
                                          <p:attrName>ppt_y</p:attrName>
                                        </p:attrNameLst>
                                      </p:cBhvr>
                                      <p:tavLst>
                                        <p:tav tm="0">
                                          <p:val>
                                            <p:strVal val="#ppt_y"/>
                                          </p:val>
                                        </p:tav>
                                        <p:tav tm="100000">
                                          <p:val>
                                            <p:strVal val="#ppt_y"/>
                                          </p:val>
                                        </p:tav>
                                      </p:tavLst>
                                    </p:anim>
                                    <p:anim calcmode="lin" valueType="num">
                                      <p:cBhvr>
                                        <p:cTn id="18" dur="500" fill="hold"/>
                                        <p:tgtEl>
                                          <p:spTgt spid="769083"/>
                                        </p:tgtEl>
                                        <p:attrNameLst>
                                          <p:attrName>ppt_w</p:attrName>
                                        </p:attrNameLst>
                                      </p:cBhvr>
                                      <p:tavLst>
                                        <p:tav tm="0">
                                          <p:val>
                                            <p:fltVal val="0"/>
                                          </p:val>
                                        </p:tav>
                                        <p:tav tm="100000">
                                          <p:val>
                                            <p:strVal val="#ppt_w"/>
                                          </p:val>
                                        </p:tav>
                                      </p:tavLst>
                                    </p:anim>
                                    <p:anim calcmode="lin" valueType="num">
                                      <p:cBhvr>
                                        <p:cTn id="19" dur="500" fill="hold"/>
                                        <p:tgtEl>
                                          <p:spTgt spid="769083"/>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17" presetClass="entr" presetSubtype="2"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500" fill="hold"/>
                                        <p:tgtEl>
                                          <p:spTgt spid="6"/>
                                        </p:tgtEl>
                                        <p:attrNameLst>
                                          <p:attrName>ppt_x</p:attrName>
                                        </p:attrNameLst>
                                      </p:cBhvr>
                                      <p:tavLst>
                                        <p:tav tm="0">
                                          <p:val>
                                            <p:strVal val="#ppt_x+#ppt_w/2"/>
                                          </p:val>
                                        </p:tav>
                                        <p:tav tm="100000">
                                          <p:val>
                                            <p:strVal val="#ppt_x"/>
                                          </p:val>
                                        </p:tav>
                                      </p:tavLst>
                                    </p:anim>
                                    <p:anim calcmode="lin" valueType="num">
                                      <p:cBhvr>
                                        <p:cTn id="31" dur="500" fill="hold"/>
                                        <p:tgtEl>
                                          <p:spTgt spid="6"/>
                                        </p:tgtEl>
                                        <p:attrNameLst>
                                          <p:attrName>ppt_y</p:attrName>
                                        </p:attrNameLst>
                                      </p:cBhvr>
                                      <p:tavLst>
                                        <p:tav tm="0">
                                          <p:val>
                                            <p:strVal val="#ppt_y"/>
                                          </p:val>
                                        </p:tav>
                                        <p:tav tm="100000">
                                          <p:val>
                                            <p:strVal val="#ppt_y"/>
                                          </p:val>
                                        </p:tav>
                                      </p:tavLst>
                                    </p:anim>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500"/>
                            </p:stCondLst>
                            <p:childTnLst>
                              <p:par>
                                <p:cTn id="35" presetID="2" presetClass="entr" presetSubtype="2"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2"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ppt_x</p:attrName>
                                        </p:attrNameLst>
                                      </p:cBhvr>
                                      <p:tavLst>
                                        <p:tav tm="0">
                                          <p:val>
                                            <p:strVal val="#ppt_x+#ppt_w/2"/>
                                          </p:val>
                                        </p:tav>
                                        <p:tav tm="100000">
                                          <p:val>
                                            <p:strVal val="#ppt_x"/>
                                          </p:val>
                                        </p:tav>
                                      </p:tavLst>
                                    </p:anim>
                                    <p:anim calcmode="lin" valueType="num">
                                      <p:cBhvr>
                                        <p:cTn id="44" dur="500" fill="hold"/>
                                        <p:tgtEl>
                                          <p:spTgt spid="7"/>
                                        </p:tgtEl>
                                        <p:attrNameLst>
                                          <p:attrName>ppt_y</p:attrName>
                                        </p:attrNameLst>
                                      </p:cBhvr>
                                      <p:tavLst>
                                        <p:tav tm="0">
                                          <p:val>
                                            <p:strVal val="#ppt_y"/>
                                          </p:val>
                                        </p:tav>
                                        <p:tav tm="100000">
                                          <p:val>
                                            <p:strVal val="#ppt_y"/>
                                          </p:val>
                                        </p:tav>
                                      </p:tavLst>
                                    </p:anim>
                                    <p:anim calcmode="lin" valueType="num">
                                      <p:cBhvr>
                                        <p:cTn id="45" dur="500" fill="hold"/>
                                        <p:tgtEl>
                                          <p:spTgt spid="7"/>
                                        </p:tgtEl>
                                        <p:attrNameLst>
                                          <p:attrName>ppt_w</p:attrName>
                                        </p:attrNameLst>
                                      </p:cBhvr>
                                      <p:tavLst>
                                        <p:tav tm="0">
                                          <p:val>
                                            <p:fltVal val="0"/>
                                          </p:val>
                                        </p:tav>
                                        <p:tav tm="100000">
                                          <p:val>
                                            <p:strVal val="#ppt_w"/>
                                          </p:val>
                                        </p:tav>
                                      </p:tavLst>
                                    </p:anim>
                                    <p:anim calcmode="lin" valueType="num">
                                      <p:cBhvr>
                                        <p:cTn id="46" dur="500" fill="hold"/>
                                        <p:tgtEl>
                                          <p:spTgt spid="7"/>
                                        </p:tgtEl>
                                        <p:attrNameLst>
                                          <p:attrName>ppt_h</p:attrName>
                                        </p:attrNameLst>
                                      </p:cBhvr>
                                      <p:tavLst>
                                        <p:tav tm="0">
                                          <p:val>
                                            <p:strVal val="#ppt_h"/>
                                          </p:val>
                                        </p:tav>
                                        <p:tav tm="100000">
                                          <p:val>
                                            <p:strVal val="#ppt_h"/>
                                          </p:val>
                                        </p:tav>
                                      </p:tavLst>
                                    </p:anim>
                                  </p:childTnLst>
                                </p:cTn>
                              </p:par>
                            </p:childTnLst>
                          </p:cTn>
                        </p:par>
                        <p:par>
                          <p:cTn id="47" fill="hold" nodeType="afterGroup">
                            <p:stCondLst>
                              <p:cond delay="500"/>
                            </p:stCondLst>
                            <p:childTnLst>
                              <p:par>
                                <p:cTn id="48" presetID="2" presetClass="entr" presetSubtype="2" fill="hold" nodeType="after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1+#ppt_w/2"/>
                                          </p:val>
                                        </p:tav>
                                        <p:tav tm="100000">
                                          <p:val>
                                            <p:strVal val="#ppt_x"/>
                                          </p:val>
                                        </p:tav>
                                      </p:tavLst>
                                    </p:anim>
                                    <p:anim calcmode="lin" valueType="num">
                                      <p:cBhvr additive="base">
                                        <p:cTn id="51"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8"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0-#ppt_w/2"/>
                                          </p:val>
                                        </p:tav>
                                        <p:tav tm="100000">
                                          <p:val>
                                            <p:strVal val="#ppt_x"/>
                                          </p:val>
                                        </p:tav>
                                      </p:tavLst>
                                    </p:anim>
                                    <p:anim calcmode="lin" valueType="num">
                                      <p:cBhvr additive="base">
                                        <p:cTn id="57"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8"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0-#ppt_w/2"/>
                                          </p:val>
                                        </p:tav>
                                        <p:tav tm="100000">
                                          <p:val>
                                            <p:strVal val="#ppt_x"/>
                                          </p:val>
                                        </p:tav>
                                      </p:tavLst>
                                    </p:anim>
                                    <p:anim calcmode="lin" valueType="num">
                                      <p:cBhvr additive="base">
                                        <p:cTn id="63"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8"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 calcmode="lin" valueType="num">
                                      <p:cBhvr additive="base">
                                        <p:cTn id="68" dur="500" fill="hold"/>
                                        <p:tgtEl>
                                          <p:spTgt spid="12"/>
                                        </p:tgtEl>
                                        <p:attrNameLst>
                                          <p:attrName>ppt_x</p:attrName>
                                        </p:attrNameLst>
                                      </p:cBhvr>
                                      <p:tavLst>
                                        <p:tav tm="0">
                                          <p:val>
                                            <p:strVal val="0-#ppt_w/2"/>
                                          </p:val>
                                        </p:tav>
                                        <p:tav tm="100000">
                                          <p:val>
                                            <p:strVal val="#ppt_x"/>
                                          </p:val>
                                        </p:tav>
                                      </p:tavLst>
                                    </p:anim>
                                    <p:anim calcmode="lin" valueType="num">
                                      <p:cBhvr additive="base">
                                        <p:cTn id="69"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 presetClass="entr" presetSubtype="8" fill="hold" nodeType="click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additive="base">
                                        <p:cTn id="74" dur="500" fill="hold"/>
                                        <p:tgtEl>
                                          <p:spTgt spid="13"/>
                                        </p:tgtEl>
                                        <p:attrNameLst>
                                          <p:attrName>ppt_x</p:attrName>
                                        </p:attrNameLst>
                                      </p:cBhvr>
                                      <p:tavLst>
                                        <p:tav tm="0">
                                          <p:val>
                                            <p:strVal val="0-#ppt_w/2"/>
                                          </p:val>
                                        </p:tav>
                                        <p:tav tm="100000">
                                          <p:val>
                                            <p:strVal val="#ppt_x"/>
                                          </p:val>
                                        </p:tav>
                                      </p:tavLst>
                                    </p:anim>
                                    <p:anim calcmode="lin" valueType="num">
                                      <p:cBhvr additive="base">
                                        <p:cTn id="75"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 presetClass="entr" presetSubtype="8" fill="hold" nodeType="clickEffect">
                                  <p:stCondLst>
                                    <p:cond delay="0"/>
                                  </p:stCondLst>
                                  <p:childTnLst>
                                    <p:set>
                                      <p:cBhvr>
                                        <p:cTn id="79" dur="1" fill="hold">
                                          <p:stCondLst>
                                            <p:cond delay="0"/>
                                          </p:stCondLst>
                                        </p:cTn>
                                        <p:tgtEl>
                                          <p:spTgt spid="8"/>
                                        </p:tgtEl>
                                        <p:attrNameLst>
                                          <p:attrName>style.visibility</p:attrName>
                                        </p:attrNameLst>
                                      </p:cBhvr>
                                      <p:to>
                                        <p:strVal val="visible"/>
                                      </p:to>
                                    </p:set>
                                    <p:anim calcmode="lin" valueType="num">
                                      <p:cBhvr additive="base">
                                        <p:cTn id="80" dur="500" fill="hold"/>
                                        <p:tgtEl>
                                          <p:spTgt spid="8"/>
                                        </p:tgtEl>
                                        <p:attrNameLst>
                                          <p:attrName>ppt_x</p:attrName>
                                        </p:attrNameLst>
                                      </p:cBhvr>
                                      <p:tavLst>
                                        <p:tav tm="0">
                                          <p:val>
                                            <p:strVal val="0-#ppt_w/2"/>
                                          </p:val>
                                        </p:tav>
                                        <p:tav tm="100000">
                                          <p:val>
                                            <p:strVal val="#ppt_x"/>
                                          </p:val>
                                        </p:tav>
                                      </p:tavLst>
                                    </p:anim>
                                    <p:anim calcmode="lin" valueType="num">
                                      <p:cBhvr additive="base">
                                        <p:cTn id="81"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 presetClass="entr" presetSubtype="8" fill="hold" nodeType="click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additive="base">
                                        <p:cTn id="86" dur="500" fill="hold"/>
                                        <p:tgtEl>
                                          <p:spTgt spid="9"/>
                                        </p:tgtEl>
                                        <p:attrNameLst>
                                          <p:attrName>ppt_x</p:attrName>
                                        </p:attrNameLst>
                                      </p:cBhvr>
                                      <p:tavLst>
                                        <p:tav tm="0">
                                          <p:val>
                                            <p:strVal val="0-#ppt_w/2"/>
                                          </p:val>
                                        </p:tav>
                                        <p:tav tm="100000">
                                          <p:val>
                                            <p:strVal val="#ppt_x"/>
                                          </p:val>
                                        </p:tav>
                                      </p:tavLst>
                                    </p:anim>
                                    <p:anim calcmode="lin" valueType="num">
                                      <p:cBhvr additive="base">
                                        <p:cTn id="87"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902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a:extLst>
              <a:ext uri="{FF2B5EF4-FFF2-40B4-BE49-F238E27FC236}">
                <a16:creationId xmlns:a16="http://schemas.microsoft.com/office/drawing/2014/main" id="{F0575DC2-7F02-4951-9EA6-F605F6D6F3A0}"/>
              </a:ext>
            </a:extLst>
          </p:cNvPr>
          <p:cNvSpPr>
            <a:spLocks noChangeArrowheads="1"/>
          </p:cNvSpPr>
          <p:nvPr/>
        </p:nvSpPr>
        <p:spPr bwMode="auto">
          <a:xfrm>
            <a:off x="323850" y="2168525"/>
            <a:ext cx="8569325" cy="3962400"/>
          </a:xfrm>
          <a:prstGeom prst="rect">
            <a:avLst/>
          </a:prstGeom>
          <a:solidFill>
            <a:srgbClr val="B6D2EA"/>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2" name="Group 3">
            <a:extLst>
              <a:ext uri="{FF2B5EF4-FFF2-40B4-BE49-F238E27FC236}">
                <a16:creationId xmlns:a16="http://schemas.microsoft.com/office/drawing/2014/main" id="{E3C8CB72-AEF1-B749-8CE1-0E5509C20580}"/>
              </a:ext>
            </a:extLst>
          </p:cNvPr>
          <p:cNvGrpSpPr>
            <a:grpSpLocks/>
          </p:cNvGrpSpPr>
          <p:nvPr/>
        </p:nvGrpSpPr>
        <p:grpSpPr bwMode="auto">
          <a:xfrm>
            <a:off x="3284538" y="2435225"/>
            <a:ext cx="2109787" cy="1169988"/>
            <a:chOff x="1160" y="1259"/>
            <a:chExt cx="1329" cy="737"/>
          </a:xfrm>
        </p:grpSpPr>
        <p:sp>
          <p:nvSpPr>
            <p:cNvPr id="51205" name="Rectangle 4">
              <a:extLst>
                <a:ext uri="{FF2B5EF4-FFF2-40B4-BE49-F238E27FC236}">
                  <a16:creationId xmlns:a16="http://schemas.microsoft.com/office/drawing/2014/main" id="{059D2B25-D263-4103-93B9-349310C44FD1}"/>
                </a:ext>
              </a:extLst>
            </p:cNvPr>
            <p:cNvSpPr>
              <a:spLocks noChangeArrowheads="1"/>
            </p:cNvSpPr>
            <p:nvPr/>
          </p:nvSpPr>
          <p:spPr bwMode="auto">
            <a:xfrm>
              <a:off x="2047" y="1365"/>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6" name="Freeform 5">
              <a:extLst>
                <a:ext uri="{FF2B5EF4-FFF2-40B4-BE49-F238E27FC236}">
                  <a16:creationId xmlns:a16="http://schemas.microsoft.com/office/drawing/2014/main" id="{6D1A038B-379B-432D-890C-F6B75B922BAD}"/>
                </a:ext>
              </a:extLst>
            </p:cNvPr>
            <p:cNvSpPr>
              <a:spLocks noChangeArrowheads="1"/>
            </p:cNvSpPr>
            <p:nvPr/>
          </p:nvSpPr>
          <p:spPr bwMode="auto">
            <a:xfrm>
              <a:off x="2047" y="1259"/>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7" name="Line 6">
              <a:extLst>
                <a:ext uri="{FF2B5EF4-FFF2-40B4-BE49-F238E27FC236}">
                  <a16:creationId xmlns:a16="http://schemas.microsoft.com/office/drawing/2014/main" id="{ADD7FB53-C617-42DA-9E36-EAEE5DDD3F4B}"/>
                </a:ext>
              </a:extLst>
            </p:cNvPr>
            <p:cNvSpPr>
              <a:spLocks noChangeShapeType="1"/>
            </p:cNvSpPr>
            <p:nvPr/>
          </p:nvSpPr>
          <p:spPr bwMode="auto">
            <a:xfrm>
              <a:off x="2488" y="1259"/>
              <a:ext cx="1" cy="210"/>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8" name="Line 7">
              <a:extLst>
                <a:ext uri="{FF2B5EF4-FFF2-40B4-BE49-F238E27FC236}">
                  <a16:creationId xmlns:a16="http://schemas.microsoft.com/office/drawing/2014/main" id="{24249EBB-00B1-4957-9C83-27E92FE3489D}"/>
                </a:ext>
              </a:extLst>
            </p:cNvPr>
            <p:cNvSpPr>
              <a:spLocks noChangeShapeType="1"/>
            </p:cNvSpPr>
            <p:nvPr/>
          </p:nvSpPr>
          <p:spPr bwMode="auto">
            <a:xfrm flipV="1">
              <a:off x="2341" y="1469"/>
              <a:ext cx="147" cy="106"/>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09" name="Rectangle 8">
              <a:extLst>
                <a:ext uri="{FF2B5EF4-FFF2-40B4-BE49-F238E27FC236}">
                  <a16:creationId xmlns:a16="http://schemas.microsoft.com/office/drawing/2014/main" id="{26D3FF87-71B0-4866-AB0A-CDD63FD90817}"/>
                </a:ext>
              </a:extLst>
            </p:cNvPr>
            <p:cNvSpPr>
              <a:spLocks noChangeArrowheads="1"/>
            </p:cNvSpPr>
            <p:nvPr/>
          </p:nvSpPr>
          <p:spPr bwMode="auto">
            <a:xfrm>
              <a:off x="1752" y="1365"/>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0" name="Freeform 9">
              <a:extLst>
                <a:ext uri="{FF2B5EF4-FFF2-40B4-BE49-F238E27FC236}">
                  <a16:creationId xmlns:a16="http://schemas.microsoft.com/office/drawing/2014/main" id="{1F6FBCCF-518B-4721-9B9E-EAEAD71BFC78}"/>
                </a:ext>
              </a:extLst>
            </p:cNvPr>
            <p:cNvSpPr>
              <a:spLocks noChangeArrowheads="1"/>
            </p:cNvSpPr>
            <p:nvPr/>
          </p:nvSpPr>
          <p:spPr bwMode="auto">
            <a:xfrm>
              <a:off x="1752" y="1259"/>
              <a:ext cx="442" cy="106"/>
            </a:xfrm>
            <a:custGeom>
              <a:avLst/>
              <a:gdLst>
                <a:gd name="T0" fmla="*/ 0 w 442"/>
                <a:gd name="T1" fmla="*/ 106 h 106"/>
                <a:gd name="T2" fmla="*/ 148 w 442"/>
                <a:gd name="T3" fmla="*/ 0 h 106"/>
                <a:gd name="T4" fmla="*/ 442 w 442"/>
                <a:gd name="T5" fmla="*/ 0 h 106"/>
              </a:gdLst>
              <a:ahLst/>
              <a:cxnLst>
                <a:cxn ang="0">
                  <a:pos x="T0" y="T1"/>
                </a:cxn>
                <a:cxn ang="0">
                  <a:pos x="T2" y="T3"/>
                </a:cxn>
                <a:cxn ang="0">
                  <a:pos x="T4" y="T5"/>
                </a:cxn>
              </a:cxnLst>
              <a:rect l="0" t="0" r="r" b="b"/>
              <a:pathLst>
                <a:path w="442" h="106">
                  <a:moveTo>
                    <a:pt x="0" y="106"/>
                  </a:moveTo>
                  <a:lnTo>
                    <a:pt x="148" y="0"/>
                  </a:lnTo>
                  <a:lnTo>
                    <a:pt x="442"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1" name="Rectangle 10">
              <a:extLst>
                <a:ext uri="{FF2B5EF4-FFF2-40B4-BE49-F238E27FC236}">
                  <a16:creationId xmlns:a16="http://schemas.microsoft.com/office/drawing/2014/main" id="{64ED244E-0ED5-4DBF-A448-57959AD2D3D2}"/>
                </a:ext>
              </a:extLst>
            </p:cNvPr>
            <p:cNvSpPr>
              <a:spLocks noChangeArrowheads="1"/>
            </p:cNvSpPr>
            <p:nvPr/>
          </p:nvSpPr>
          <p:spPr bwMode="auto">
            <a:xfrm>
              <a:off x="1455" y="1365"/>
              <a:ext cx="297"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2" name="Freeform 11">
              <a:extLst>
                <a:ext uri="{FF2B5EF4-FFF2-40B4-BE49-F238E27FC236}">
                  <a16:creationId xmlns:a16="http://schemas.microsoft.com/office/drawing/2014/main" id="{D5DBEE02-1112-450D-88EF-CA8BFA7D165D}"/>
                </a:ext>
              </a:extLst>
            </p:cNvPr>
            <p:cNvSpPr>
              <a:spLocks noChangeArrowheads="1"/>
            </p:cNvSpPr>
            <p:nvPr/>
          </p:nvSpPr>
          <p:spPr bwMode="auto">
            <a:xfrm>
              <a:off x="1455" y="1259"/>
              <a:ext cx="445" cy="106"/>
            </a:xfrm>
            <a:custGeom>
              <a:avLst/>
              <a:gdLst>
                <a:gd name="T0" fmla="*/ 0 w 445"/>
                <a:gd name="T1" fmla="*/ 106 h 106"/>
                <a:gd name="T2" fmla="*/ 150 w 445"/>
                <a:gd name="T3" fmla="*/ 0 h 106"/>
                <a:gd name="T4" fmla="*/ 445 w 445"/>
                <a:gd name="T5" fmla="*/ 0 h 106"/>
              </a:gdLst>
              <a:ahLst/>
              <a:cxnLst>
                <a:cxn ang="0">
                  <a:pos x="T0" y="T1"/>
                </a:cxn>
                <a:cxn ang="0">
                  <a:pos x="T2" y="T3"/>
                </a:cxn>
                <a:cxn ang="0">
                  <a:pos x="T4" y="T5"/>
                </a:cxn>
              </a:cxnLst>
              <a:rect l="0" t="0" r="r" b="b"/>
              <a:pathLst>
                <a:path w="445" h="106">
                  <a:moveTo>
                    <a:pt x="0" y="106"/>
                  </a:moveTo>
                  <a:lnTo>
                    <a:pt x="150"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3" name="Rectangle 12">
              <a:extLst>
                <a:ext uri="{FF2B5EF4-FFF2-40B4-BE49-F238E27FC236}">
                  <a16:creationId xmlns:a16="http://schemas.microsoft.com/office/drawing/2014/main" id="{A8B682FF-BDE7-4955-BD7E-5830934DB1C4}"/>
                </a:ext>
              </a:extLst>
            </p:cNvPr>
            <p:cNvSpPr>
              <a:spLocks noChangeArrowheads="1"/>
            </p:cNvSpPr>
            <p:nvPr/>
          </p:nvSpPr>
          <p:spPr bwMode="auto">
            <a:xfrm>
              <a:off x="1160" y="1365"/>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4" name="Freeform 13">
              <a:extLst>
                <a:ext uri="{FF2B5EF4-FFF2-40B4-BE49-F238E27FC236}">
                  <a16:creationId xmlns:a16="http://schemas.microsoft.com/office/drawing/2014/main" id="{CB88275C-AF86-42F0-BAF3-8B813B459AD8}"/>
                </a:ext>
              </a:extLst>
            </p:cNvPr>
            <p:cNvSpPr>
              <a:spLocks noChangeArrowheads="1"/>
            </p:cNvSpPr>
            <p:nvPr/>
          </p:nvSpPr>
          <p:spPr bwMode="auto">
            <a:xfrm>
              <a:off x="1160" y="1259"/>
              <a:ext cx="445" cy="106"/>
            </a:xfrm>
            <a:custGeom>
              <a:avLst/>
              <a:gdLst>
                <a:gd name="T0" fmla="*/ 0 w 445"/>
                <a:gd name="T1" fmla="*/ 106 h 106"/>
                <a:gd name="T2" fmla="*/ 148 w 445"/>
                <a:gd name="T3" fmla="*/ 0 h 106"/>
                <a:gd name="T4" fmla="*/ 445 w 445"/>
                <a:gd name="T5" fmla="*/ 0 h 106"/>
              </a:gdLst>
              <a:ahLst/>
              <a:cxnLst>
                <a:cxn ang="0">
                  <a:pos x="T0" y="T1"/>
                </a:cxn>
                <a:cxn ang="0">
                  <a:pos x="T2" y="T3"/>
                </a:cxn>
                <a:cxn ang="0">
                  <a:pos x="T4" y="T5"/>
                </a:cxn>
              </a:cxnLst>
              <a:rect l="0" t="0" r="r" b="b"/>
              <a:pathLst>
                <a:path w="445" h="106">
                  <a:moveTo>
                    <a:pt x="0" y="106"/>
                  </a:moveTo>
                  <a:lnTo>
                    <a:pt x="148" y="0"/>
                  </a:lnTo>
                  <a:lnTo>
                    <a:pt x="445"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5" name="Rectangle 14">
              <a:extLst>
                <a:ext uri="{FF2B5EF4-FFF2-40B4-BE49-F238E27FC236}">
                  <a16:creationId xmlns:a16="http://schemas.microsoft.com/office/drawing/2014/main" id="{419E8F8D-3185-4FFB-9423-1DA8B7B3B1C1}"/>
                </a:ext>
              </a:extLst>
            </p:cNvPr>
            <p:cNvSpPr>
              <a:spLocks noChangeArrowheads="1"/>
            </p:cNvSpPr>
            <p:nvPr/>
          </p:nvSpPr>
          <p:spPr bwMode="auto">
            <a:xfrm>
              <a:off x="2047" y="1575"/>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6" name="Rectangle 15">
              <a:extLst>
                <a:ext uri="{FF2B5EF4-FFF2-40B4-BE49-F238E27FC236}">
                  <a16:creationId xmlns:a16="http://schemas.microsoft.com/office/drawing/2014/main" id="{B386C721-604E-4A5A-9A24-3CB346C73942}"/>
                </a:ext>
              </a:extLst>
            </p:cNvPr>
            <p:cNvSpPr>
              <a:spLocks noChangeArrowheads="1"/>
            </p:cNvSpPr>
            <p:nvPr/>
          </p:nvSpPr>
          <p:spPr bwMode="auto">
            <a:xfrm>
              <a:off x="1752" y="1575"/>
              <a:ext cx="295"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7" name="Rectangle 16">
              <a:extLst>
                <a:ext uri="{FF2B5EF4-FFF2-40B4-BE49-F238E27FC236}">
                  <a16:creationId xmlns:a16="http://schemas.microsoft.com/office/drawing/2014/main" id="{6BDBA5F7-FF3D-4ECA-AA0D-B84DCA33501D}"/>
                </a:ext>
              </a:extLst>
            </p:cNvPr>
            <p:cNvSpPr>
              <a:spLocks noChangeArrowheads="1"/>
            </p:cNvSpPr>
            <p:nvPr/>
          </p:nvSpPr>
          <p:spPr bwMode="auto">
            <a:xfrm>
              <a:off x="1455" y="1575"/>
              <a:ext cx="297"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8" name="Rectangle 17">
              <a:extLst>
                <a:ext uri="{FF2B5EF4-FFF2-40B4-BE49-F238E27FC236}">
                  <a16:creationId xmlns:a16="http://schemas.microsoft.com/office/drawing/2014/main" id="{EE8B1C78-915B-4755-B658-C543725C4FC9}"/>
                </a:ext>
              </a:extLst>
            </p:cNvPr>
            <p:cNvSpPr>
              <a:spLocks noChangeArrowheads="1"/>
            </p:cNvSpPr>
            <p:nvPr/>
          </p:nvSpPr>
          <p:spPr bwMode="auto">
            <a:xfrm>
              <a:off x="1160" y="1575"/>
              <a:ext cx="295"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19" name="Rectangle 18">
              <a:extLst>
                <a:ext uri="{FF2B5EF4-FFF2-40B4-BE49-F238E27FC236}">
                  <a16:creationId xmlns:a16="http://schemas.microsoft.com/office/drawing/2014/main" id="{C5A1D43E-6192-4A8A-A860-A03F51B1A3E3}"/>
                </a:ext>
              </a:extLst>
            </p:cNvPr>
            <p:cNvSpPr>
              <a:spLocks noChangeArrowheads="1"/>
            </p:cNvSpPr>
            <p:nvPr/>
          </p:nvSpPr>
          <p:spPr bwMode="auto">
            <a:xfrm>
              <a:off x="2047" y="1786"/>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0" name="Rectangle 19">
              <a:extLst>
                <a:ext uri="{FF2B5EF4-FFF2-40B4-BE49-F238E27FC236}">
                  <a16:creationId xmlns:a16="http://schemas.microsoft.com/office/drawing/2014/main" id="{375BB672-4D28-44BF-B726-3B18E1E2D64D}"/>
                </a:ext>
              </a:extLst>
            </p:cNvPr>
            <p:cNvSpPr>
              <a:spLocks noChangeArrowheads="1"/>
            </p:cNvSpPr>
            <p:nvPr/>
          </p:nvSpPr>
          <p:spPr bwMode="auto">
            <a:xfrm>
              <a:off x="1752" y="1786"/>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1" name="Rectangle 20">
              <a:extLst>
                <a:ext uri="{FF2B5EF4-FFF2-40B4-BE49-F238E27FC236}">
                  <a16:creationId xmlns:a16="http://schemas.microsoft.com/office/drawing/2014/main" id="{8611DED9-25D8-42BB-991C-018E4B4F246C}"/>
                </a:ext>
              </a:extLst>
            </p:cNvPr>
            <p:cNvSpPr>
              <a:spLocks noChangeArrowheads="1"/>
            </p:cNvSpPr>
            <p:nvPr/>
          </p:nvSpPr>
          <p:spPr bwMode="auto">
            <a:xfrm>
              <a:off x="1455" y="1786"/>
              <a:ext cx="297"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2" name="Rectangle 21">
              <a:extLst>
                <a:ext uri="{FF2B5EF4-FFF2-40B4-BE49-F238E27FC236}">
                  <a16:creationId xmlns:a16="http://schemas.microsoft.com/office/drawing/2014/main" id="{DB7DF327-C4B8-493F-9DED-1ECCDDFBC5FC}"/>
                </a:ext>
              </a:extLst>
            </p:cNvPr>
            <p:cNvSpPr>
              <a:spLocks noChangeArrowheads="1"/>
            </p:cNvSpPr>
            <p:nvPr/>
          </p:nvSpPr>
          <p:spPr bwMode="auto">
            <a:xfrm>
              <a:off x="1160" y="1786"/>
              <a:ext cx="295"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3" name="Freeform 22">
              <a:extLst>
                <a:ext uri="{FF2B5EF4-FFF2-40B4-BE49-F238E27FC236}">
                  <a16:creationId xmlns:a16="http://schemas.microsoft.com/office/drawing/2014/main" id="{955948E8-1D72-4270-982C-C2B2E9F275F1}"/>
                </a:ext>
              </a:extLst>
            </p:cNvPr>
            <p:cNvSpPr>
              <a:spLocks noChangeArrowheads="1"/>
            </p:cNvSpPr>
            <p:nvPr/>
          </p:nvSpPr>
          <p:spPr bwMode="auto">
            <a:xfrm>
              <a:off x="2341" y="1469"/>
              <a:ext cx="147" cy="317"/>
            </a:xfrm>
            <a:custGeom>
              <a:avLst/>
              <a:gdLst>
                <a:gd name="T0" fmla="*/ 0 w 147"/>
                <a:gd name="T1" fmla="*/ 317 h 317"/>
                <a:gd name="T2" fmla="*/ 147 w 147"/>
                <a:gd name="T3" fmla="*/ 210 h 317"/>
                <a:gd name="T4" fmla="*/ 147 w 147"/>
                <a:gd name="T5" fmla="*/ 0 h 317"/>
              </a:gdLst>
              <a:ahLst/>
              <a:cxnLst>
                <a:cxn ang="0">
                  <a:pos x="T0" y="T1"/>
                </a:cxn>
                <a:cxn ang="0">
                  <a:pos x="T2" y="T3"/>
                </a:cxn>
                <a:cxn ang="0">
                  <a:pos x="T4" y="T5"/>
                </a:cxn>
              </a:cxnLst>
              <a:rect l="0" t="0" r="r" b="b"/>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4" name="Freeform 23">
              <a:extLst>
                <a:ext uri="{FF2B5EF4-FFF2-40B4-BE49-F238E27FC236}">
                  <a16:creationId xmlns:a16="http://schemas.microsoft.com/office/drawing/2014/main" id="{56D7BB1D-47E6-46CD-B9E0-3DB05EE41368}"/>
                </a:ext>
              </a:extLst>
            </p:cNvPr>
            <p:cNvSpPr>
              <a:spLocks noChangeArrowheads="1"/>
            </p:cNvSpPr>
            <p:nvPr/>
          </p:nvSpPr>
          <p:spPr bwMode="auto">
            <a:xfrm>
              <a:off x="2341" y="1679"/>
              <a:ext cx="147" cy="317"/>
            </a:xfrm>
            <a:custGeom>
              <a:avLst/>
              <a:gdLst>
                <a:gd name="T0" fmla="*/ 0 w 147"/>
                <a:gd name="T1" fmla="*/ 317 h 317"/>
                <a:gd name="T2" fmla="*/ 147 w 147"/>
                <a:gd name="T3" fmla="*/ 210 h 317"/>
                <a:gd name="T4" fmla="*/ 147 w 147"/>
                <a:gd name="T5" fmla="*/ 0 h 317"/>
              </a:gdLst>
              <a:ahLst/>
              <a:cxnLst>
                <a:cxn ang="0">
                  <a:pos x="T0" y="T1"/>
                </a:cxn>
                <a:cxn ang="0">
                  <a:pos x="T2" y="T3"/>
                </a:cxn>
                <a:cxn ang="0">
                  <a:pos x="T4" y="T5"/>
                </a:cxn>
              </a:cxnLst>
              <a:rect l="0" t="0" r="r" b="b"/>
              <a:pathLst>
                <a:path w="147" h="317">
                  <a:moveTo>
                    <a:pt x="0" y="317"/>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0072" name="Freeform 24">
            <a:extLst>
              <a:ext uri="{FF2B5EF4-FFF2-40B4-BE49-F238E27FC236}">
                <a16:creationId xmlns:a16="http://schemas.microsoft.com/office/drawing/2014/main" id="{20417206-7F00-410E-801C-398D3FCB3F73}"/>
              </a:ext>
            </a:extLst>
          </p:cNvPr>
          <p:cNvSpPr>
            <a:spLocks noChangeArrowheads="1"/>
          </p:cNvSpPr>
          <p:nvPr/>
        </p:nvSpPr>
        <p:spPr bwMode="auto">
          <a:xfrm>
            <a:off x="3805238" y="3813175"/>
            <a:ext cx="752475" cy="596900"/>
          </a:xfrm>
          <a:custGeom>
            <a:avLst/>
            <a:gdLst>
              <a:gd name="T0" fmla="*/ 235 w 474"/>
              <a:gd name="T1" fmla="*/ 376 h 376"/>
              <a:gd name="T2" fmla="*/ 0 w 474"/>
              <a:gd name="T3" fmla="*/ 210 h 376"/>
              <a:gd name="T4" fmla="*/ 154 w 474"/>
              <a:gd name="T5" fmla="*/ 210 h 376"/>
              <a:gd name="T6" fmla="*/ 154 w 474"/>
              <a:gd name="T7" fmla="*/ 0 h 376"/>
              <a:gd name="T8" fmla="*/ 316 w 474"/>
              <a:gd name="T9" fmla="*/ 0 h 376"/>
              <a:gd name="T10" fmla="*/ 316 w 474"/>
              <a:gd name="T11" fmla="*/ 210 h 376"/>
              <a:gd name="T12" fmla="*/ 474 w 474"/>
              <a:gd name="T13" fmla="*/ 210 h 376"/>
              <a:gd name="T14" fmla="*/ 235 w 474"/>
              <a:gd name="T15" fmla="*/ 376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4" h="376">
                <a:moveTo>
                  <a:pt x="235" y="376"/>
                </a:moveTo>
                <a:lnTo>
                  <a:pt x="0" y="210"/>
                </a:lnTo>
                <a:lnTo>
                  <a:pt x="154" y="210"/>
                </a:lnTo>
                <a:lnTo>
                  <a:pt x="154" y="0"/>
                </a:lnTo>
                <a:lnTo>
                  <a:pt x="316" y="0"/>
                </a:lnTo>
                <a:lnTo>
                  <a:pt x="316" y="210"/>
                </a:lnTo>
                <a:lnTo>
                  <a:pt x="474" y="210"/>
                </a:lnTo>
                <a:lnTo>
                  <a:pt x="235" y="376"/>
                </a:lnTo>
                <a:close/>
              </a:path>
            </a:pathLst>
          </a:custGeom>
          <a:solidFill>
            <a:srgbClr val="FFFFFF"/>
          </a:solidFill>
          <a:ln w="6350">
            <a:solidFill>
              <a:srgbClr val="000000"/>
            </a:solidFill>
            <a:round/>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nvGrpSpPr>
          <p:cNvPr id="3" name="Group 25">
            <a:extLst>
              <a:ext uri="{FF2B5EF4-FFF2-40B4-BE49-F238E27FC236}">
                <a16:creationId xmlns:a16="http://schemas.microsoft.com/office/drawing/2014/main" id="{B9AAFB8A-CF21-1A40-AEA0-2332DFAAD20E}"/>
              </a:ext>
            </a:extLst>
          </p:cNvPr>
          <p:cNvGrpSpPr>
            <a:grpSpLocks/>
          </p:cNvGrpSpPr>
          <p:nvPr/>
        </p:nvGrpSpPr>
        <p:grpSpPr bwMode="auto">
          <a:xfrm>
            <a:off x="2305050" y="4645025"/>
            <a:ext cx="708025" cy="1173163"/>
            <a:chOff x="543" y="2651"/>
            <a:chExt cx="446" cy="739"/>
          </a:xfrm>
        </p:grpSpPr>
        <p:sp>
          <p:nvSpPr>
            <p:cNvPr id="51227" name="Rectangle 26">
              <a:extLst>
                <a:ext uri="{FF2B5EF4-FFF2-40B4-BE49-F238E27FC236}">
                  <a16:creationId xmlns:a16="http://schemas.microsoft.com/office/drawing/2014/main" id="{2A72A032-87BB-4BE7-8413-2C6DD732BF0E}"/>
                </a:ext>
              </a:extLst>
            </p:cNvPr>
            <p:cNvSpPr>
              <a:spLocks noChangeArrowheads="1"/>
            </p:cNvSpPr>
            <p:nvPr/>
          </p:nvSpPr>
          <p:spPr bwMode="auto">
            <a:xfrm>
              <a:off x="543"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8" name="Freeform 27">
              <a:extLst>
                <a:ext uri="{FF2B5EF4-FFF2-40B4-BE49-F238E27FC236}">
                  <a16:creationId xmlns:a16="http://schemas.microsoft.com/office/drawing/2014/main" id="{17E60800-BA52-40F6-B0E9-96FEF6ADB193}"/>
                </a:ext>
              </a:extLst>
            </p:cNvPr>
            <p:cNvSpPr>
              <a:spLocks noChangeArrowheads="1"/>
            </p:cNvSpPr>
            <p:nvPr/>
          </p:nvSpPr>
          <p:spPr bwMode="auto">
            <a:xfrm>
              <a:off x="543" y="2651"/>
              <a:ext cx="445" cy="106"/>
            </a:xfrm>
            <a:custGeom>
              <a:avLst/>
              <a:gdLst>
                <a:gd name="T0" fmla="*/ 0 w 445"/>
                <a:gd name="T1" fmla="*/ 106 h 106"/>
                <a:gd name="T2" fmla="*/ 147 w 445"/>
                <a:gd name="T3" fmla="*/ 0 h 106"/>
                <a:gd name="T4" fmla="*/ 445 w 445"/>
                <a:gd name="T5" fmla="*/ 0 h 106"/>
                <a:gd name="T6" fmla="*/ 294 w 445"/>
                <a:gd name="T7" fmla="*/ 106 h 106"/>
              </a:gdLst>
              <a:ahLst/>
              <a:cxnLst>
                <a:cxn ang="0">
                  <a:pos x="T0" y="T1"/>
                </a:cxn>
                <a:cxn ang="0">
                  <a:pos x="T2" y="T3"/>
                </a:cxn>
                <a:cxn ang="0">
                  <a:pos x="T4" y="T5"/>
                </a:cxn>
                <a:cxn ang="0">
                  <a:pos x="T6" y="T7"/>
                </a:cxn>
              </a:cxnLst>
              <a:rect l="0" t="0" r="r" b="b"/>
              <a:pathLst>
                <a:path w="445" h="106">
                  <a:moveTo>
                    <a:pt x="0" y="106"/>
                  </a:moveTo>
                  <a:lnTo>
                    <a:pt x="147" y="0"/>
                  </a:lnTo>
                  <a:lnTo>
                    <a:pt x="445"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29" name="Line 28">
              <a:extLst>
                <a:ext uri="{FF2B5EF4-FFF2-40B4-BE49-F238E27FC236}">
                  <a16:creationId xmlns:a16="http://schemas.microsoft.com/office/drawing/2014/main" id="{7302D078-C5A7-4BFE-B7A3-52CBE587C083}"/>
                </a:ext>
              </a:extLst>
            </p:cNvPr>
            <p:cNvSpPr>
              <a:spLocks noChangeShapeType="1"/>
            </p:cNvSpPr>
            <p:nvPr/>
          </p:nvSpPr>
          <p:spPr bwMode="auto">
            <a:xfrm>
              <a:off x="988"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0" name="Line 29">
              <a:extLst>
                <a:ext uri="{FF2B5EF4-FFF2-40B4-BE49-F238E27FC236}">
                  <a16:creationId xmlns:a16="http://schemas.microsoft.com/office/drawing/2014/main" id="{A33B215F-004E-47EE-9DD3-DB8B0FAEFB3D}"/>
                </a:ext>
              </a:extLst>
            </p:cNvPr>
            <p:cNvSpPr>
              <a:spLocks noChangeShapeType="1"/>
            </p:cNvSpPr>
            <p:nvPr/>
          </p:nvSpPr>
          <p:spPr bwMode="auto">
            <a:xfrm flipV="1">
              <a:off x="837" y="2864"/>
              <a:ext cx="151"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1" name="Rectangle 30">
              <a:extLst>
                <a:ext uri="{FF2B5EF4-FFF2-40B4-BE49-F238E27FC236}">
                  <a16:creationId xmlns:a16="http://schemas.microsoft.com/office/drawing/2014/main" id="{3C15C329-955F-4864-9A28-DE1449FE66FE}"/>
                </a:ext>
              </a:extLst>
            </p:cNvPr>
            <p:cNvSpPr>
              <a:spLocks noChangeArrowheads="1"/>
            </p:cNvSpPr>
            <p:nvPr/>
          </p:nvSpPr>
          <p:spPr bwMode="auto">
            <a:xfrm>
              <a:off x="543"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2" name="Rectangle 31">
              <a:extLst>
                <a:ext uri="{FF2B5EF4-FFF2-40B4-BE49-F238E27FC236}">
                  <a16:creationId xmlns:a16="http://schemas.microsoft.com/office/drawing/2014/main" id="{5925F1F9-9768-413F-949B-8E69F452AD1C}"/>
                </a:ext>
              </a:extLst>
            </p:cNvPr>
            <p:cNvSpPr>
              <a:spLocks noChangeArrowheads="1"/>
            </p:cNvSpPr>
            <p:nvPr/>
          </p:nvSpPr>
          <p:spPr bwMode="auto">
            <a:xfrm>
              <a:off x="543"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3" name="Freeform 32">
              <a:extLst>
                <a:ext uri="{FF2B5EF4-FFF2-40B4-BE49-F238E27FC236}">
                  <a16:creationId xmlns:a16="http://schemas.microsoft.com/office/drawing/2014/main" id="{C5012F78-1065-4B26-A17F-9DAE903D4306}"/>
                </a:ext>
              </a:extLst>
            </p:cNvPr>
            <p:cNvSpPr>
              <a:spLocks noChangeArrowheads="1"/>
            </p:cNvSpPr>
            <p:nvPr/>
          </p:nvSpPr>
          <p:spPr bwMode="auto">
            <a:xfrm>
              <a:off x="837" y="2864"/>
              <a:ext cx="151" cy="314"/>
            </a:xfrm>
            <a:custGeom>
              <a:avLst/>
              <a:gdLst>
                <a:gd name="T0" fmla="*/ 0 w 151"/>
                <a:gd name="T1" fmla="*/ 314 h 314"/>
                <a:gd name="T2" fmla="*/ 151 w 151"/>
                <a:gd name="T3" fmla="*/ 210 h 314"/>
                <a:gd name="T4" fmla="*/ 151 w 151"/>
                <a:gd name="T5" fmla="*/ 0 h 314"/>
              </a:gdLst>
              <a:ahLst/>
              <a:cxnLst>
                <a:cxn ang="0">
                  <a:pos x="T0" y="T1"/>
                </a:cxn>
                <a:cxn ang="0">
                  <a:pos x="T2" y="T3"/>
                </a:cxn>
                <a:cxn ang="0">
                  <a:pos x="T4" y="T5"/>
                </a:cxn>
              </a:cxnLst>
              <a:rect l="0" t="0" r="r" b="b"/>
              <a:pathLst>
                <a:path w="151" h="314">
                  <a:moveTo>
                    <a:pt x="0" y="314"/>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4" name="Freeform 33">
              <a:extLst>
                <a:ext uri="{FF2B5EF4-FFF2-40B4-BE49-F238E27FC236}">
                  <a16:creationId xmlns:a16="http://schemas.microsoft.com/office/drawing/2014/main" id="{1AC4ADE6-163C-43E7-B37D-A3A83CD7101E}"/>
                </a:ext>
              </a:extLst>
            </p:cNvPr>
            <p:cNvSpPr>
              <a:spLocks noChangeArrowheads="1"/>
            </p:cNvSpPr>
            <p:nvPr/>
          </p:nvSpPr>
          <p:spPr bwMode="auto">
            <a:xfrm>
              <a:off x="837" y="3074"/>
              <a:ext cx="151" cy="316"/>
            </a:xfrm>
            <a:custGeom>
              <a:avLst/>
              <a:gdLst>
                <a:gd name="T0" fmla="*/ 0 w 151"/>
                <a:gd name="T1" fmla="*/ 316 h 316"/>
                <a:gd name="T2" fmla="*/ 151 w 151"/>
                <a:gd name="T3" fmla="*/ 210 h 316"/>
                <a:gd name="T4" fmla="*/ 151 w 151"/>
                <a:gd name="T5" fmla="*/ 0 h 316"/>
              </a:gdLst>
              <a:ahLst/>
              <a:cxnLst>
                <a:cxn ang="0">
                  <a:pos x="T0" y="T1"/>
                </a:cxn>
                <a:cxn ang="0">
                  <a:pos x="T2" y="T3"/>
                </a:cxn>
                <a:cxn ang="0">
                  <a:pos x="T4" y="T5"/>
                </a:cxn>
              </a:cxnLst>
              <a:rect l="0" t="0" r="r" b="b"/>
              <a:pathLst>
                <a:path w="151" h="316">
                  <a:moveTo>
                    <a:pt x="0" y="316"/>
                  </a:moveTo>
                  <a:lnTo>
                    <a:pt x="151" y="210"/>
                  </a:lnTo>
                  <a:lnTo>
                    <a:pt x="15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34">
            <a:extLst>
              <a:ext uri="{FF2B5EF4-FFF2-40B4-BE49-F238E27FC236}">
                <a16:creationId xmlns:a16="http://schemas.microsoft.com/office/drawing/2014/main" id="{5C98FEB4-514B-BE4D-A5D5-6D70BBAA5ED1}"/>
              </a:ext>
            </a:extLst>
          </p:cNvPr>
          <p:cNvGrpSpPr>
            <a:grpSpLocks/>
          </p:cNvGrpSpPr>
          <p:nvPr/>
        </p:nvGrpSpPr>
        <p:grpSpPr bwMode="auto">
          <a:xfrm>
            <a:off x="3478213" y="4645025"/>
            <a:ext cx="701675" cy="1173163"/>
            <a:chOff x="1282" y="2651"/>
            <a:chExt cx="442" cy="739"/>
          </a:xfrm>
        </p:grpSpPr>
        <p:sp>
          <p:nvSpPr>
            <p:cNvPr id="51236" name="Rectangle 35">
              <a:extLst>
                <a:ext uri="{FF2B5EF4-FFF2-40B4-BE49-F238E27FC236}">
                  <a16:creationId xmlns:a16="http://schemas.microsoft.com/office/drawing/2014/main" id="{E582CEDE-6060-42A6-B641-A8B4D43568D4}"/>
                </a:ext>
              </a:extLst>
            </p:cNvPr>
            <p:cNvSpPr>
              <a:spLocks noChangeArrowheads="1"/>
            </p:cNvSpPr>
            <p:nvPr/>
          </p:nvSpPr>
          <p:spPr bwMode="auto">
            <a:xfrm>
              <a:off x="1282"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7" name="Freeform 36">
              <a:extLst>
                <a:ext uri="{FF2B5EF4-FFF2-40B4-BE49-F238E27FC236}">
                  <a16:creationId xmlns:a16="http://schemas.microsoft.com/office/drawing/2014/main" id="{7E680852-E7F9-48B8-AC34-582F7DDB2DD5}"/>
                </a:ext>
              </a:extLst>
            </p:cNvPr>
            <p:cNvSpPr>
              <a:spLocks noChangeArrowheads="1"/>
            </p:cNvSpPr>
            <p:nvPr/>
          </p:nvSpPr>
          <p:spPr bwMode="auto">
            <a:xfrm>
              <a:off x="1282" y="2651"/>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8" name="Line 37">
              <a:extLst>
                <a:ext uri="{FF2B5EF4-FFF2-40B4-BE49-F238E27FC236}">
                  <a16:creationId xmlns:a16="http://schemas.microsoft.com/office/drawing/2014/main" id="{36A082DE-A010-45B6-8DDF-818C3C3D1199}"/>
                </a:ext>
              </a:extLst>
            </p:cNvPr>
            <p:cNvSpPr>
              <a:spLocks noChangeShapeType="1"/>
            </p:cNvSpPr>
            <p:nvPr/>
          </p:nvSpPr>
          <p:spPr bwMode="auto">
            <a:xfrm>
              <a:off x="1723"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39" name="Line 38">
              <a:extLst>
                <a:ext uri="{FF2B5EF4-FFF2-40B4-BE49-F238E27FC236}">
                  <a16:creationId xmlns:a16="http://schemas.microsoft.com/office/drawing/2014/main" id="{4703A0DE-590F-4674-9FC1-FA1A9ED46C43}"/>
                </a:ext>
              </a:extLst>
            </p:cNvPr>
            <p:cNvSpPr>
              <a:spLocks noChangeShapeType="1"/>
            </p:cNvSpPr>
            <p:nvPr/>
          </p:nvSpPr>
          <p:spPr bwMode="auto">
            <a:xfrm flipV="1">
              <a:off x="1576"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0" name="Rectangle 39">
              <a:extLst>
                <a:ext uri="{FF2B5EF4-FFF2-40B4-BE49-F238E27FC236}">
                  <a16:creationId xmlns:a16="http://schemas.microsoft.com/office/drawing/2014/main" id="{41475754-00ED-494C-834B-020662DE4EBE}"/>
                </a:ext>
              </a:extLst>
            </p:cNvPr>
            <p:cNvSpPr>
              <a:spLocks noChangeArrowheads="1"/>
            </p:cNvSpPr>
            <p:nvPr/>
          </p:nvSpPr>
          <p:spPr bwMode="auto">
            <a:xfrm>
              <a:off x="1282"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1" name="Rectangle 40">
              <a:extLst>
                <a:ext uri="{FF2B5EF4-FFF2-40B4-BE49-F238E27FC236}">
                  <a16:creationId xmlns:a16="http://schemas.microsoft.com/office/drawing/2014/main" id="{D4F4F4F8-9FB0-4A83-A71C-F23A95679ADB}"/>
                </a:ext>
              </a:extLst>
            </p:cNvPr>
            <p:cNvSpPr>
              <a:spLocks noChangeArrowheads="1"/>
            </p:cNvSpPr>
            <p:nvPr/>
          </p:nvSpPr>
          <p:spPr bwMode="auto">
            <a:xfrm>
              <a:off x="1282"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2" name="Freeform 41">
              <a:extLst>
                <a:ext uri="{FF2B5EF4-FFF2-40B4-BE49-F238E27FC236}">
                  <a16:creationId xmlns:a16="http://schemas.microsoft.com/office/drawing/2014/main" id="{6B465746-CB0C-4F80-B772-A61D95A0A05A}"/>
                </a:ext>
              </a:extLst>
            </p:cNvPr>
            <p:cNvSpPr>
              <a:spLocks noChangeArrowheads="1"/>
            </p:cNvSpPr>
            <p:nvPr/>
          </p:nvSpPr>
          <p:spPr bwMode="auto">
            <a:xfrm>
              <a:off x="1576"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3" name="Freeform 42">
              <a:extLst>
                <a:ext uri="{FF2B5EF4-FFF2-40B4-BE49-F238E27FC236}">
                  <a16:creationId xmlns:a16="http://schemas.microsoft.com/office/drawing/2014/main" id="{590522E8-91BA-4A3D-B47E-7FD7540FAF9B}"/>
                </a:ext>
              </a:extLst>
            </p:cNvPr>
            <p:cNvSpPr>
              <a:spLocks noChangeArrowheads="1"/>
            </p:cNvSpPr>
            <p:nvPr/>
          </p:nvSpPr>
          <p:spPr bwMode="auto">
            <a:xfrm>
              <a:off x="1576"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43">
            <a:extLst>
              <a:ext uri="{FF2B5EF4-FFF2-40B4-BE49-F238E27FC236}">
                <a16:creationId xmlns:a16="http://schemas.microsoft.com/office/drawing/2014/main" id="{2836864B-7072-4745-8A86-3AE27DB63248}"/>
              </a:ext>
            </a:extLst>
          </p:cNvPr>
          <p:cNvGrpSpPr>
            <a:grpSpLocks/>
          </p:cNvGrpSpPr>
          <p:nvPr/>
        </p:nvGrpSpPr>
        <p:grpSpPr bwMode="auto">
          <a:xfrm>
            <a:off x="5818188" y="4645025"/>
            <a:ext cx="708025" cy="1173163"/>
            <a:chOff x="2756" y="2651"/>
            <a:chExt cx="446" cy="739"/>
          </a:xfrm>
        </p:grpSpPr>
        <p:sp>
          <p:nvSpPr>
            <p:cNvPr id="51245" name="Rectangle 44">
              <a:extLst>
                <a:ext uri="{FF2B5EF4-FFF2-40B4-BE49-F238E27FC236}">
                  <a16:creationId xmlns:a16="http://schemas.microsoft.com/office/drawing/2014/main" id="{B81E247D-12E3-4A83-AD3A-EF296EE3FF99}"/>
                </a:ext>
              </a:extLst>
            </p:cNvPr>
            <p:cNvSpPr>
              <a:spLocks noChangeArrowheads="1"/>
            </p:cNvSpPr>
            <p:nvPr/>
          </p:nvSpPr>
          <p:spPr bwMode="auto">
            <a:xfrm>
              <a:off x="2756" y="2757"/>
              <a:ext cx="298"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6" name="Freeform 45">
              <a:extLst>
                <a:ext uri="{FF2B5EF4-FFF2-40B4-BE49-F238E27FC236}">
                  <a16:creationId xmlns:a16="http://schemas.microsoft.com/office/drawing/2014/main" id="{424AF4EB-8A0D-42CB-817D-EE4C628DAF48}"/>
                </a:ext>
              </a:extLst>
            </p:cNvPr>
            <p:cNvSpPr>
              <a:spLocks noChangeArrowheads="1"/>
            </p:cNvSpPr>
            <p:nvPr/>
          </p:nvSpPr>
          <p:spPr bwMode="auto">
            <a:xfrm>
              <a:off x="2756" y="2651"/>
              <a:ext cx="445" cy="106"/>
            </a:xfrm>
            <a:custGeom>
              <a:avLst/>
              <a:gdLst>
                <a:gd name="T0" fmla="*/ 0 w 445"/>
                <a:gd name="T1" fmla="*/ 106 h 106"/>
                <a:gd name="T2" fmla="*/ 151 w 445"/>
                <a:gd name="T3" fmla="*/ 0 h 106"/>
                <a:gd name="T4" fmla="*/ 445 w 445"/>
                <a:gd name="T5" fmla="*/ 0 h 106"/>
                <a:gd name="T6" fmla="*/ 298 w 445"/>
                <a:gd name="T7" fmla="*/ 106 h 106"/>
              </a:gdLst>
              <a:ahLst/>
              <a:cxnLst>
                <a:cxn ang="0">
                  <a:pos x="T0" y="T1"/>
                </a:cxn>
                <a:cxn ang="0">
                  <a:pos x="T2" y="T3"/>
                </a:cxn>
                <a:cxn ang="0">
                  <a:pos x="T4" y="T5"/>
                </a:cxn>
                <a:cxn ang="0">
                  <a:pos x="T6" y="T7"/>
                </a:cxn>
              </a:cxnLst>
              <a:rect l="0" t="0" r="r" b="b"/>
              <a:pathLst>
                <a:path w="445" h="106">
                  <a:moveTo>
                    <a:pt x="0" y="106"/>
                  </a:moveTo>
                  <a:lnTo>
                    <a:pt x="151" y="0"/>
                  </a:lnTo>
                  <a:lnTo>
                    <a:pt x="445" y="0"/>
                  </a:lnTo>
                  <a:lnTo>
                    <a:pt x="298"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7" name="Line 46">
              <a:extLst>
                <a:ext uri="{FF2B5EF4-FFF2-40B4-BE49-F238E27FC236}">
                  <a16:creationId xmlns:a16="http://schemas.microsoft.com/office/drawing/2014/main" id="{74A12BAA-107F-4A48-9E75-FEE8084320F9}"/>
                </a:ext>
              </a:extLst>
            </p:cNvPr>
            <p:cNvSpPr>
              <a:spLocks noChangeShapeType="1"/>
            </p:cNvSpPr>
            <p:nvPr/>
          </p:nvSpPr>
          <p:spPr bwMode="auto">
            <a:xfrm>
              <a:off x="3201"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8" name="Line 47">
              <a:extLst>
                <a:ext uri="{FF2B5EF4-FFF2-40B4-BE49-F238E27FC236}">
                  <a16:creationId xmlns:a16="http://schemas.microsoft.com/office/drawing/2014/main" id="{252C3841-3011-48A2-9CB8-C5B1B699E422}"/>
                </a:ext>
              </a:extLst>
            </p:cNvPr>
            <p:cNvSpPr>
              <a:spLocks noChangeShapeType="1"/>
            </p:cNvSpPr>
            <p:nvPr/>
          </p:nvSpPr>
          <p:spPr bwMode="auto">
            <a:xfrm flipV="1">
              <a:off x="3054"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49" name="Rectangle 48">
              <a:extLst>
                <a:ext uri="{FF2B5EF4-FFF2-40B4-BE49-F238E27FC236}">
                  <a16:creationId xmlns:a16="http://schemas.microsoft.com/office/drawing/2014/main" id="{D41371B3-4794-42EB-A657-5FACF4C3FD33}"/>
                </a:ext>
              </a:extLst>
            </p:cNvPr>
            <p:cNvSpPr>
              <a:spLocks noChangeArrowheads="1"/>
            </p:cNvSpPr>
            <p:nvPr/>
          </p:nvSpPr>
          <p:spPr bwMode="auto">
            <a:xfrm>
              <a:off x="2756" y="2967"/>
              <a:ext cx="298"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0" name="Rectangle 49">
              <a:extLst>
                <a:ext uri="{FF2B5EF4-FFF2-40B4-BE49-F238E27FC236}">
                  <a16:creationId xmlns:a16="http://schemas.microsoft.com/office/drawing/2014/main" id="{47BB5574-2903-42BB-AA85-CF5104870FD7}"/>
                </a:ext>
              </a:extLst>
            </p:cNvPr>
            <p:cNvSpPr>
              <a:spLocks noChangeArrowheads="1"/>
            </p:cNvSpPr>
            <p:nvPr/>
          </p:nvSpPr>
          <p:spPr bwMode="auto">
            <a:xfrm>
              <a:off x="2756" y="3178"/>
              <a:ext cx="298"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1" name="Freeform 50">
              <a:extLst>
                <a:ext uri="{FF2B5EF4-FFF2-40B4-BE49-F238E27FC236}">
                  <a16:creationId xmlns:a16="http://schemas.microsoft.com/office/drawing/2014/main" id="{C5EAC3BA-A3D6-4494-95A9-EEFA4531D37A}"/>
                </a:ext>
              </a:extLst>
            </p:cNvPr>
            <p:cNvSpPr>
              <a:spLocks noChangeArrowheads="1"/>
            </p:cNvSpPr>
            <p:nvPr/>
          </p:nvSpPr>
          <p:spPr bwMode="auto">
            <a:xfrm>
              <a:off x="3054"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2" name="Freeform 51">
              <a:extLst>
                <a:ext uri="{FF2B5EF4-FFF2-40B4-BE49-F238E27FC236}">
                  <a16:creationId xmlns:a16="http://schemas.microsoft.com/office/drawing/2014/main" id="{253978ED-B54E-4B13-9891-52E3F7514C19}"/>
                </a:ext>
              </a:extLst>
            </p:cNvPr>
            <p:cNvSpPr>
              <a:spLocks noChangeArrowheads="1"/>
            </p:cNvSpPr>
            <p:nvPr/>
          </p:nvSpPr>
          <p:spPr bwMode="auto">
            <a:xfrm>
              <a:off x="3054"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6" name="Group 52">
            <a:extLst>
              <a:ext uri="{FF2B5EF4-FFF2-40B4-BE49-F238E27FC236}">
                <a16:creationId xmlns:a16="http://schemas.microsoft.com/office/drawing/2014/main" id="{4A6F8479-5666-9241-A3D0-DD1A4785C109}"/>
              </a:ext>
            </a:extLst>
          </p:cNvPr>
          <p:cNvGrpSpPr>
            <a:grpSpLocks/>
          </p:cNvGrpSpPr>
          <p:nvPr/>
        </p:nvGrpSpPr>
        <p:grpSpPr bwMode="auto">
          <a:xfrm>
            <a:off x="2579688" y="4410075"/>
            <a:ext cx="1323975" cy="1573213"/>
            <a:chOff x="716" y="2503"/>
            <a:chExt cx="834" cy="991"/>
          </a:xfrm>
        </p:grpSpPr>
        <p:sp>
          <p:nvSpPr>
            <p:cNvPr id="51254" name="Freeform 53">
              <a:extLst>
                <a:ext uri="{FF2B5EF4-FFF2-40B4-BE49-F238E27FC236}">
                  <a16:creationId xmlns:a16="http://schemas.microsoft.com/office/drawing/2014/main" id="{14D75F71-0F18-4427-A0E6-F89C5E4EE528}"/>
                </a:ext>
              </a:extLst>
            </p:cNvPr>
            <p:cNvSpPr>
              <a:spLocks noChangeArrowheads="1"/>
            </p:cNvSpPr>
            <p:nvPr/>
          </p:nvSpPr>
          <p:spPr bwMode="auto">
            <a:xfrm>
              <a:off x="716" y="2656"/>
              <a:ext cx="437" cy="838"/>
            </a:xfrm>
            <a:custGeom>
              <a:avLst/>
              <a:gdLst>
                <a:gd name="T0" fmla="*/ 0 w 437"/>
                <a:gd name="T1" fmla="*/ 718 h 838"/>
                <a:gd name="T2" fmla="*/ 3 w 437"/>
                <a:gd name="T3" fmla="*/ 748 h 838"/>
                <a:gd name="T4" fmla="*/ 25 w 437"/>
                <a:gd name="T5" fmla="*/ 778 h 838"/>
                <a:gd name="T6" fmla="*/ 55 w 437"/>
                <a:gd name="T7" fmla="*/ 803 h 838"/>
                <a:gd name="T8" fmla="*/ 95 w 437"/>
                <a:gd name="T9" fmla="*/ 822 h 838"/>
                <a:gd name="T10" fmla="*/ 143 w 437"/>
                <a:gd name="T11" fmla="*/ 835 h 838"/>
                <a:gd name="T12" fmla="*/ 194 w 437"/>
                <a:gd name="T13" fmla="*/ 838 h 838"/>
                <a:gd name="T14" fmla="*/ 220 w 437"/>
                <a:gd name="T15" fmla="*/ 833 h 838"/>
                <a:gd name="T16" fmla="*/ 242 w 437"/>
                <a:gd name="T17" fmla="*/ 819 h 838"/>
                <a:gd name="T18" fmla="*/ 268 w 437"/>
                <a:gd name="T19" fmla="*/ 797 h 838"/>
                <a:gd name="T20" fmla="*/ 294 w 437"/>
                <a:gd name="T21" fmla="*/ 767 h 838"/>
                <a:gd name="T22" fmla="*/ 316 w 437"/>
                <a:gd name="T23" fmla="*/ 726 h 838"/>
                <a:gd name="T24" fmla="*/ 338 w 437"/>
                <a:gd name="T25" fmla="*/ 680 h 838"/>
                <a:gd name="T26" fmla="*/ 356 w 437"/>
                <a:gd name="T27" fmla="*/ 622 h 838"/>
                <a:gd name="T28" fmla="*/ 375 w 437"/>
                <a:gd name="T29" fmla="*/ 562 h 838"/>
                <a:gd name="T30" fmla="*/ 389 w 437"/>
                <a:gd name="T31" fmla="*/ 494 h 838"/>
                <a:gd name="T32" fmla="*/ 404 w 437"/>
                <a:gd name="T33" fmla="*/ 421 h 838"/>
                <a:gd name="T34" fmla="*/ 415 w 437"/>
                <a:gd name="T35" fmla="*/ 341 h 838"/>
                <a:gd name="T36" fmla="*/ 426 w 437"/>
                <a:gd name="T37" fmla="*/ 260 h 838"/>
                <a:gd name="T38" fmla="*/ 430 w 437"/>
                <a:gd name="T39" fmla="*/ 175 h 838"/>
                <a:gd name="T40" fmla="*/ 433 w 437"/>
                <a:gd name="T41" fmla="*/ 88 h 838"/>
                <a:gd name="T42" fmla="*/ 437 w 437"/>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7" h="838">
                  <a:moveTo>
                    <a:pt x="0" y="718"/>
                  </a:moveTo>
                  <a:lnTo>
                    <a:pt x="3" y="748"/>
                  </a:lnTo>
                  <a:lnTo>
                    <a:pt x="25" y="778"/>
                  </a:lnTo>
                  <a:lnTo>
                    <a:pt x="55" y="803"/>
                  </a:lnTo>
                  <a:lnTo>
                    <a:pt x="95" y="822"/>
                  </a:lnTo>
                  <a:lnTo>
                    <a:pt x="143" y="835"/>
                  </a:lnTo>
                  <a:lnTo>
                    <a:pt x="194" y="838"/>
                  </a:lnTo>
                  <a:lnTo>
                    <a:pt x="220" y="833"/>
                  </a:lnTo>
                  <a:lnTo>
                    <a:pt x="242" y="819"/>
                  </a:lnTo>
                  <a:lnTo>
                    <a:pt x="268" y="797"/>
                  </a:lnTo>
                  <a:lnTo>
                    <a:pt x="294" y="767"/>
                  </a:lnTo>
                  <a:lnTo>
                    <a:pt x="316" y="726"/>
                  </a:lnTo>
                  <a:lnTo>
                    <a:pt x="338" y="680"/>
                  </a:lnTo>
                  <a:lnTo>
                    <a:pt x="356" y="622"/>
                  </a:lnTo>
                  <a:lnTo>
                    <a:pt x="375" y="562"/>
                  </a:lnTo>
                  <a:lnTo>
                    <a:pt x="389" y="494"/>
                  </a:lnTo>
                  <a:lnTo>
                    <a:pt x="404" y="421"/>
                  </a:lnTo>
                  <a:lnTo>
                    <a:pt x="415" y="341"/>
                  </a:lnTo>
                  <a:lnTo>
                    <a:pt x="426" y="260"/>
                  </a:lnTo>
                  <a:lnTo>
                    <a:pt x="430" y="175"/>
                  </a:lnTo>
                  <a:lnTo>
                    <a:pt x="433" y="88"/>
                  </a:lnTo>
                  <a:lnTo>
                    <a:pt x="43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5" name="Freeform 54">
              <a:extLst>
                <a:ext uri="{FF2B5EF4-FFF2-40B4-BE49-F238E27FC236}">
                  <a16:creationId xmlns:a16="http://schemas.microsoft.com/office/drawing/2014/main" id="{B01BFE4F-6D21-4639-A320-A1BFA110F607}"/>
                </a:ext>
              </a:extLst>
            </p:cNvPr>
            <p:cNvSpPr>
              <a:spLocks noChangeArrowheads="1"/>
            </p:cNvSpPr>
            <p:nvPr/>
          </p:nvSpPr>
          <p:spPr bwMode="auto">
            <a:xfrm>
              <a:off x="1153" y="2503"/>
              <a:ext cx="364" cy="194"/>
            </a:xfrm>
            <a:custGeom>
              <a:avLst/>
              <a:gdLst>
                <a:gd name="T0" fmla="*/ 0 w 364"/>
                <a:gd name="T1" fmla="*/ 153 h 194"/>
                <a:gd name="T2" fmla="*/ 4 w 364"/>
                <a:gd name="T3" fmla="*/ 120 h 194"/>
                <a:gd name="T4" fmla="*/ 22 w 364"/>
                <a:gd name="T5" fmla="*/ 88 h 194"/>
                <a:gd name="T6" fmla="*/ 52 w 364"/>
                <a:gd name="T7" fmla="*/ 58 h 194"/>
                <a:gd name="T8" fmla="*/ 92 w 364"/>
                <a:gd name="T9" fmla="*/ 36 h 194"/>
                <a:gd name="T10" fmla="*/ 136 w 364"/>
                <a:gd name="T11" fmla="*/ 17 h 194"/>
                <a:gd name="T12" fmla="*/ 188 w 364"/>
                <a:gd name="T13" fmla="*/ 6 h 194"/>
                <a:gd name="T14" fmla="*/ 243 w 364"/>
                <a:gd name="T15" fmla="*/ 0 h 194"/>
                <a:gd name="T16" fmla="*/ 269 w 364"/>
                <a:gd name="T17" fmla="*/ 6 h 194"/>
                <a:gd name="T18" fmla="*/ 291 w 364"/>
                <a:gd name="T19" fmla="*/ 20 h 194"/>
                <a:gd name="T20" fmla="*/ 313 w 364"/>
                <a:gd name="T21" fmla="*/ 41 h 194"/>
                <a:gd name="T22" fmla="*/ 331 w 364"/>
                <a:gd name="T23" fmla="*/ 71 h 194"/>
                <a:gd name="T24" fmla="*/ 346 w 364"/>
                <a:gd name="T25" fmla="*/ 107 h 194"/>
                <a:gd name="T26" fmla="*/ 357 w 364"/>
                <a:gd name="T27" fmla="*/ 151 h 194"/>
                <a:gd name="T28" fmla="*/ 364 w 36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194">
                  <a:moveTo>
                    <a:pt x="0" y="153"/>
                  </a:moveTo>
                  <a:lnTo>
                    <a:pt x="4" y="120"/>
                  </a:lnTo>
                  <a:lnTo>
                    <a:pt x="22" y="88"/>
                  </a:lnTo>
                  <a:lnTo>
                    <a:pt x="52" y="58"/>
                  </a:lnTo>
                  <a:lnTo>
                    <a:pt x="92" y="36"/>
                  </a:lnTo>
                  <a:lnTo>
                    <a:pt x="136" y="17"/>
                  </a:lnTo>
                  <a:lnTo>
                    <a:pt x="188" y="6"/>
                  </a:lnTo>
                  <a:lnTo>
                    <a:pt x="243" y="0"/>
                  </a:lnTo>
                  <a:lnTo>
                    <a:pt x="269" y="6"/>
                  </a:lnTo>
                  <a:lnTo>
                    <a:pt x="291" y="20"/>
                  </a:lnTo>
                  <a:lnTo>
                    <a:pt x="313" y="41"/>
                  </a:lnTo>
                  <a:lnTo>
                    <a:pt x="331" y="71"/>
                  </a:lnTo>
                  <a:lnTo>
                    <a:pt x="346" y="107"/>
                  </a:lnTo>
                  <a:lnTo>
                    <a:pt x="357"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6" name="Freeform 55">
              <a:extLst>
                <a:ext uri="{FF2B5EF4-FFF2-40B4-BE49-F238E27FC236}">
                  <a16:creationId xmlns:a16="http://schemas.microsoft.com/office/drawing/2014/main" id="{84B9EE88-B452-4DA4-9CAA-76C052A07ED8}"/>
                </a:ext>
              </a:extLst>
            </p:cNvPr>
            <p:cNvSpPr>
              <a:spLocks noChangeArrowheads="1"/>
            </p:cNvSpPr>
            <p:nvPr/>
          </p:nvSpPr>
          <p:spPr bwMode="auto">
            <a:xfrm>
              <a:off x="1480" y="2684"/>
              <a:ext cx="70" cy="49"/>
            </a:xfrm>
            <a:custGeom>
              <a:avLst/>
              <a:gdLst>
                <a:gd name="T0" fmla="*/ 37 w 70"/>
                <a:gd name="T1" fmla="*/ 49 h 49"/>
                <a:gd name="T2" fmla="*/ 70 w 70"/>
                <a:gd name="T3" fmla="*/ 0 h 49"/>
                <a:gd name="T4" fmla="*/ 48 w 70"/>
                <a:gd name="T5" fmla="*/ 5 h 49"/>
                <a:gd name="T6" fmla="*/ 22 w 70"/>
                <a:gd name="T7" fmla="*/ 5 h 49"/>
                <a:gd name="T8" fmla="*/ 0 w 70"/>
                <a:gd name="T9" fmla="*/ 2 h 49"/>
                <a:gd name="T10" fmla="*/ 37 w 70"/>
                <a:gd name="T11" fmla="*/ 49 h 49"/>
              </a:gdLst>
              <a:ahLst/>
              <a:cxnLst>
                <a:cxn ang="0">
                  <a:pos x="T0" y="T1"/>
                </a:cxn>
                <a:cxn ang="0">
                  <a:pos x="T2" y="T3"/>
                </a:cxn>
                <a:cxn ang="0">
                  <a:pos x="T4" y="T5"/>
                </a:cxn>
                <a:cxn ang="0">
                  <a:pos x="T6" y="T7"/>
                </a:cxn>
                <a:cxn ang="0">
                  <a:pos x="T8" y="T9"/>
                </a:cxn>
                <a:cxn ang="0">
                  <a:pos x="T10" y="T11"/>
                </a:cxn>
              </a:cxnLst>
              <a:rect l="0" t="0" r="r" b="b"/>
              <a:pathLst>
                <a:path w="70" h="49">
                  <a:moveTo>
                    <a:pt x="37" y="49"/>
                  </a:moveTo>
                  <a:lnTo>
                    <a:pt x="70" y="0"/>
                  </a:lnTo>
                  <a:lnTo>
                    <a:pt x="48" y="5"/>
                  </a:lnTo>
                  <a:lnTo>
                    <a:pt x="22"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7" name="Group 56">
            <a:extLst>
              <a:ext uri="{FF2B5EF4-FFF2-40B4-BE49-F238E27FC236}">
                <a16:creationId xmlns:a16="http://schemas.microsoft.com/office/drawing/2014/main" id="{8702F06C-F096-714B-822B-9508E46ECEF7}"/>
              </a:ext>
            </a:extLst>
          </p:cNvPr>
          <p:cNvGrpSpPr>
            <a:grpSpLocks/>
          </p:cNvGrpSpPr>
          <p:nvPr/>
        </p:nvGrpSpPr>
        <p:grpSpPr bwMode="auto">
          <a:xfrm>
            <a:off x="3746500" y="4410075"/>
            <a:ext cx="1330325" cy="1573213"/>
            <a:chOff x="1451" y="2503"/>
            <a:chExt cx="838" cy="991"/>
          </a:xfrm>
        </p:grpSpPr>
        <p:sp>
          <p:nvSpPr>
            <p:cNvPr id="51258" name="Freeform 57">
              <a:extLst>
                <a:ext uri="{FF2B5EF4-FFF2-40B4-BE49-F238E27FC236}">
                  <a16:creationId xmlns:a16="http://schemas.microsoft.com/office/drawing/2014/main" id="{E5843C89-201D-4C92-9199-BE873477F9AD}"/>
                </a:ext>
              </a:extLst>
            </p:cNvPr>
            <p:cNvSpPr>
              <a:spLocks noChangeArrowheads="1"/>
            </p:cNvSpPr>
            <p:nvPr/>
          </p:nvSpPr>
          <p:spPr bwMode="auto">
            <a:xfrm>
              <a:off x="1451" y="2656"/>
              <a:ext cx="441" cy="838"/>
            </a:xfrm>
            <a:custGeom>
              <a:avLst/>
              <a:gdLst>
                <a:gd name="T0" fmla="*/ 0 w 441"/>
                <a:gd name="T1" fmla="*/ 718 h 838"/>
                <a:gd name="T2" fmla="*/ 7 w 441"/>
                <a:gd name="T3" fmla="*/ 748 h 838"/>
                <a:gd name="T4" fmla="*/ 29 w 441"/>
                <a:gd name="T5" fmla="*/ 778 h 838"/>
                <a:gd name="T6" fmla="*/ 59 w 441"/>
                <a:gd name="T7" fmla="*/ 803 h 838"/>
                <a:gd name="T8" fmla="*/ 99 w 441"/>
                <a:gd name="T9" fmla="*/ 822 h 838"/>
                <a:gd name="T10" fmla="*/ 147 w 441"/>
                <a:gd name="T11" fmla="*/ 835 h 838"/>
                <a:gd name="T12" fmla="*/ 195 w 441"/>
                <a:gd name="T13" fmla="*/ 838 h 838"/>
                <a:gd name="T14" fmla="*/ 221 w 441"/>
                <a:gd name="T15" fmla="*/ 833 h 838"/>
                <a:gd name="T16" fmla="*/ 246 w 441"/>
                <a:gd name="T17" fmla="*/ 819 h 838"/>
                <a:gd name="T18" fmla="*/ 272 w 441"/>
                <a:gd name="T19" fmla="*/ 797 h 838"/>
                <a:gd name="T20" fmla="*/ 294 w 441"/>
                <a:gd name="T21" fmla="*/ 767 h 838"/>
                <a:gd name="T22" fmla="*/ 320 w 441"/>
                <a:gd name="T23" fmla="*/ 726 h 838"/>
                <a:gd name="T24" fmla="*/ 338 w 441"/>
                <a:gd name="T25" fmla="*/ 680 h 838"/>
                <a:gd name="T26" fmla="*/ 360 w 441"/>
                <a:gd name="T27" fmla="*/ 622 h 838"/>
                <a:gd name="T28" fmla="*/ 379 w 441"/>
                <a:gd name="T29" fmla="*/ 562 h 838"/>
                <a:gd name="T30" fmla="*/ 393 w 441"/>
                <a:gd name="T31" fmla="*/ 494 h 838"/>
                <a:gd name="T32" fmla="*/ 408 w 441"/>
                <a:gd name="T33" fmla="*/ 421 h 838"/>
                <a:gd name="T34" fmla="*/ 419 w 441"/>
                <a:gd name="T35" fmla="*/ 341 h 838"/>
                <a:gd name="T36" fmla="*/ 427 w 441"/>
                <a:gd name="T37" fmla="*/ 260 h 838"/>
                <a:gd name="T38" fmla="*/ 434 w 441"/>
                <a:gd name="T39" fmla="*/ 175 h 838"/>
                <a:gd name="T40" fmla="*/ 438 w 441"/>
                <a:gd name="T41" fmla="*/ 88 h 838"/>
                <a:gd name="T42" fmla="*/ 441 w 441"/>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1" h="838">
                  <a:moveTo>
                    <a:pt x="0" y="718"/>
                  </a:moveTo>
                  <a:lnTo>
                    <a:pt x="7" y="748"/>
                  </a:lnTo>
                  <a:lnTo>
                    <a:pt x="29" y="778"/>
                  </a:lnTo>
                  <a:lnTo>
                    <a:pt x="59" y="803"/>
                  </a:lnTo>
                  <a:lnTo>
                    <a:pt x="99" y="822"/>
                  </a:lnTo>
                  <a:lnTo>
                    <a:pt x="147" y="835"/>
                  </a:lnTo>
                  <a:lnTo>
                    <a:pt x="195" y="838"/>
                  </a:lnTo>
                  <a:lnTo>
                    <a:pt x="221" y="833"/>
                  </a:lnTo>
                  <a:lnTo>
                    <a:pt x="246" y="819"/>
                  </a:lnTo>
                  <a:lnTo>
                    <a:pt x="272" y="797"/>
                  </a:lnTo>
                  <a:lnTo>
                    <a:pt x="294" y="767"/>
                  </a:lnTo>
                  <a:lnTo>
                    <a:pt x="320" y="726"/>
                  </a:lnTo>
                  <a:lnTo>
                    <a:pt x="338" y="680"/>
                  </a:lnTo>
                  <a:lnTo>
                    <a:pt x="360" y="622"/>
                  </a:lnTo>
                  <a:lnTo>
                    <a:pt x="379" y="562"/>
                  </a:lnTo>
                  <a:lnTo>
                    <a:pt x="393" y="494"/>
                  </a:lnTo>
                  <a:lnTo>
                    <a:pt x="408" y="421"/>
                  </a:lnTo>
                  <a:lnTo>
                    <a:pt x="419" y="341"/>
                  </a:lnTo>
                  <a:lnTo>
                    <a:pt x="427" y="260"/>
                  </a:lnTo>
                  <a:lnTo>
                    <a:pt x="434" y="175"/>
                  </a:lnTo>
                  <a:lnTo>
                    <a:pt x="438" y="88"/>
                  </a:lnTo>
                  <a:lnTo>
                    <a:pt x="441"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59" name="Freeform 58">
              <a:extLst>
                <a:ext uri="{FF2B5EF4-FFF2-40B4-BE49-F238E27FC236}">
                  <a16:creationId xmlns:a16="http://schemas.microsoft.com/office/drawing/2014/main" id="{F1196D91-38CA-4970-9CEA-6A67212743E4}"/>
                </a:ext>
              </a:extLst>
            </p:cNvPr>
            <p:cNvSpPr>
              <a:spLocks noChangeArrowheads="1"/>
            </p:cNvSpPr>
            <p:nvPr/>
          </p:nvSpPr>
          <p:spPr bwMode="auto">
            <a:xfrm>
              <a:off x="1892" y="2503"/>
              <a:ext cx="361" cy="194"/>
            </a:xfrm>
            <a:custGeom>
              <a:avLst/>
              <a:gdLst>
                <a:gd name="T0" fmla="*/ 0 w 361"/>
                <a:gd name="T1" fmla="*/ 153 h 194"/>
                <a:gd name="T2" fmla="*/ 4 w 361"/>
                <a:gd name="T3" fmla="*/ 120 h 194"/>
                <a:gd name="T4" fmla="*/ 22 w 361"/>
                <a:gd name="T5" fmla="*/ 88 h 194"/>
                <a:gd name="T6" fmla="*/ 52 w 361"/>
                <a:gd name="T7" fmla="*/ 58 h 194"/>
                <a:gd name="T8" fmla="*/ 92 w 361"/>
                <a:gd name="T9" fmla="*/ 36 h 194"/>
                <a:gd name="T10" fmla="*/ 136 w 361"/>
                <a:gd name="T11" fmla="*/ 17 h 194"/>
                <a:gd name="T12" fmla="*/ 188 w 361"/>
                <a:gd name="T13" fmla="*/ 6 h 194"/>
                <a:gd name="T14" fmla="*/ 243 w 361"/>
                <a:gd name="T15" fmla="*/ 0 h 194"/>
                <a:gd name="T16" fmla="*/ 265 w 361"/>
                <a:gd name="T17" fmla="*/ 6 h 194"/>
                <a:gd name="T18" fmla="*/ 291 w 361"/>
                <a:gd name="T19" fmla="*/ 20 h 194"/>
                <a:gd name="T20" fmla="*/ 313 w 361"/>
                <a:gd name="T21" fmla="*/ 41 h 194"/>
                <a:gd name="T22" fmla="*/ 331 w 361"/>
                <a:gd name="T23" fmla="*/ 71 h 194"/>
                <a:gd name="T24" fmla="*/ 346 w 361"/>
                <a:gd name="T25" fmla="*/ 107 h 194"/>
                <a:gd name="T26" fmla="*/ 357 w 361"/>
                <a:gd name="T27" fmla="*/ 151 h 194"/>
                <a:gd name="T28" fmla="*/ 361 w 361"/>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1" h="194">
                  <a:moveTo>
                    <a:pt x="0" y="153"/>
                  </a:moveTo>
                  <a:lnTo>
                    <a:pt x="4" y="120"/>
                  </a:lnTo>
                  <a:lnTo>
                    <a:pt x="22" y="88"/>
                  </a:lnTo>
                  <a:lnTo>
                    <a:pt x="52" y="58"/>
                  </a:lnTo>
                  <a:lnTo>
                    <a:pt x="92" y="36"/>
                  </a:lnTo>
                  <a:lnTo>
                    <a:pt x="136" y="17"/>
                  </a:lnTo>
                  <a:lnTo>
                    <a:pt x="188" y="6"/>
                  </a:lnTo>
                  <a:lnTo>
                    <a:pt x="243" y="0"/>
                  </a:lnTo>
                  <a:lnTo>
                    <a:pt x="265" y="6"/>
                  </a:lnTo>
                  <a:lnTo>
                    <a:pt x="291" y="20"/>
                  </a:lnTo>
                  <a:lnTo>
                    <a:pt x="313" y="41"/>
                  </a:lnTo>
                  <a:lnTo>
                    <a:pt x="331" y="71"/>
                  </a:lnTo>
                  <a:lnTo>
                    <a:pt x="346" y="107"/>
                  </a:lnTo>
                  <a:lnTo>
                    <a:pt x="357" y="151"/>
                  </a:lnTo>
                  <a:lnTo>
                    <a:pt x="361"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0" name="Freeform 59">
              <a:extLst>
                <a:ext uri="{FF2B5EF4-FFF2-40B4-BE49-F238E27FC236}">
                  <a16:creationId xmlns:a16="http://schemas.microsoft.com/office/drawing/2014/main" id="{03015176-2454-4AE2-AD13-957CFF6D94D6}"/>
                </a:ext>
              </a:extLst>
            </p:cNvPr>
            <p:cNvSpPr>
              <a:spLocks noChangeArrowheads="1"/>
            </p:cNvSpPr>
            <p:nvPr/>
          </p:nvSpPr>
          <p:spPr bwMode="auto">
            <a:xfrm>
              <a:off x="2219" y="2684"/>
              <a:ext cx="70" cy="49"/>
            </a:xfrm>
            <a:custGeom>
              <a:avLst/>
              <a:gdLst>
                <a:gd name="T0" fmla="*/ 37 w 70"/>
                <a:gd name="T1" fmla="*/ 49 h 49"/>
                <a:gd name="T2" fmla="*/ 70 w 70"/>
                <a:gd name="T3" fmla="*/ 0 h 49"/>
                <a:gd name="T4" fmla="*/ 48 w 70"/>
                <a:gd name="T5" fmla="*/ 5 h 49"/>
                <a:gd name="T6" fmla="*/ 23 w 70"/>
                <a:gd name="T7" fmla="*/ 5 h 49"/>
                <a:gd name="T8" fmla="*/ 0 w 70"/>
                <a:gd name="T9" fmla="*/ 2 h 49"/>
                <a:gd name="T10" fmla="*/ 37 w 70"/>
                <a:gd name="T11" fmla="*/ 49 h 49"/>
              </a:gdLst>
              <a:ahLst/>
              <a:cxnLst>
                <a:cxn ang="0">
                  <a:pos x="T0" y="T1"/>
                </a:cxn>
                <a:cxn ang="0">
                  <a:pos x="T2" y="T3"/>
                </a:cxn>
                <a:cxn ang="0">
                  <a:pos x="T4" y="T5"/>
                </a:cxn>
                <a:cxn ang="0">
                  <a:pos x="T6" y="T7"/>
                </a:cxn>
                <a:cxn ang="0">
                  <a:pos x="T8" y="T9"/>
                </a:cxn>
                <a:cxn ang="0">
                  <a:pos x="T10" y="T11"/>
                </a:cxn>
              </a:cxnLst>
              <a:rect l="0" t="0" r="r" b="b"/>
              <a:pathLst>
                <a:path w="70" h="49">
                  <a:moveTo>
                    <a:pt x="37" y="49"/>
                  </a:moveTo>
                  <a:lnTo>
                    <a:pt x="70" y="0"/>
                  </a:lnTo>
                  <a:lnTo>
                    <a:pt x="48" y="5"/>
                  </a:lnTo>
                  <a:lnTo>
                    <a:pt x="23" y="5"/>
                  </a:lnTo>
                  <a:lnTo>
                    <a:pt x="0" y="2"/>
                  </a:lnTo>
                  <a:lnTo>
                    <a:pt x="37"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8" name="Group 60">
            <a:extLst>
              <a:ext uri="{FF2B5EF4-FFF2-40B4-BE49-F238E27FC236}">
                <a16:creationId xmlns:a16="http://schemas.microsoft.com/office/drawing/2014/main" id="{B948B3CD-AAE4-DA41-B672-390BDB9D2E8E}"/>
              </a:ext>
            </a:extLst>
          </p:cNvPr>
          <p:cNvGrpSpPr>
            <a:grpSpLocks/>
          </p:cNvGrpSpPr>
          <p:nvPr/>
        </p:nvGrpSpPr>
        <p:grpSpPr bwMode="auto">
          <a:xfrm>
            <a:off x="4651375" y="4645025"/>
            <a:ext cx="701675" cy="1173163"/>
            <a:chOff x="2021" y="2651"/>
            <a:chExt cx="442" cy="739"/>
          </a:xfrm>
        </p:grpSpPr>
        <p:sp>
          <p:nvSpPr>
            <p:cNvPr id="51262" name="Rectangle 61">
              <a:extLst>
                <a:ext uri="{FF2B5EF4-FFF2-40B4-BE49-F238E27FC236}">
                  <a16:creationId xmlns:a16="http://schemas.microsoft.com/office/drawing/2014/main" id="{57FE80A6-BAC4-48FA-835C-3A046E02DA12}"/>
                </a:ext>
              </a:extLst>
            </p:cNvPr>
            <p:cNvSpPr>
              <a:spLocks noChangeArrowheads="1"/>
            </p:cNvSpPr>
            <p:nvPr/>
          </p:nvSpPr>
          <p:spPr bwMode="auto">
            <a:xfrm>
              <a:off x="2021" y="2757"/>
              <a:ext cx="294" cy="210"/>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3" name="Freeform 62">
              <a:extLst>
                <a:ext uri="{FF2B5EF4-FFF2-40B4-BE49-F238E27FC236}">
                  <a16:creationId xmlns:a16="http://schemas.microsoft.com/office/drawing/2014/main" id="{E8264678-A95E-41DA-B2BC-61A3C6A1B01D}"/>
                </a:ext>
              </a:extLst>
            </p:cNvPr>
            <p:cNvSpPr>
              <a:spLocks noChangeArrowheads="1"/>
            </p:cNvSpPr>
            <p:nvPr/>
          </p:nvSpPr>
          <p:spPr bwMode="auto">
            <a:xfrm>
              <a:off x="2021" y="2651"/>
              <a:ext cx="441" cy="106"/>
            </a:xfrm>
            <a:custGeom>
              <a:avLst/>
              <a:gdLst>
                <a:gd name="T0" fmla="*/ 0 w 441"/>
                <a:gd name="T1" fmla="*/ 106 h 106"/>
                <a:gd name="T2" fmla="*/ 147 w 441"/>
                <a:gd name="T3" fmla="*/ 0 h 106"/>
                <a:gd name="T4" fmla="*/ 441 w 441"/>
                <a:gd name="T5" fmla="*/ 0 h 106"/>
                <a:gd name="T6" fmla="*/ 294 w 441"/>
                <a:gd name="T7" fmla="*/ 106 h 106"/>
              </a:gdLst>
              <a:ahLst/>
              <a:cxnLst>
                <a:cxn ang="0">
                  <a:pos x="T0" y="T1"/>
                </a:cxn>
                <a:cxn ang="0">
                  <a:pos x="T2" y="T3"/>
                </a:cxn>
                <a:cxn ang="0">
                  <a:pos x="T4" y="T5"/>
                </a:cxn>
                <a:cxn ang="0">
                  <a:pos x="T6" y="T7"/>
                </a:cxn>
              </a:cxnLst>
              <a:rect l="0" t="0" r="r" b="b"/>
              <a:pathLst>
                <a:path w="441" h="106">
                  <a:moveTo>
                    <a:pt x="0" y="106"/>
                  </a:moveTo>
                  <a:lnTo>
                    <a:pt x="147" y="0"/>
                  </a:lnTo>
                  <a:lnTo>
                    <a:pt x="441" y="0"/>
                  </a:lnTo>
                  <a:lnTo>
                    <a:pt x="294" y="106"/>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4" name="Line 63">
              <a:extLst>
                <a:ext uri="{FF2B5EF4-FFF2-40B4-BE49-F238E27FC236}">
                  <a16:creationId xmlns:a16="http://schemas.microsoft.com/office/drawing/2014/main" id="{BDFB324F-22AA-4A91-B0FB-1AAF831C48FA}"/>
                </a:ext>
              </a:extLst>
            </p:cNvPr>
            <p:cNvSpPr>
              <a:spLocks noChangeShapeType="1"/>
            </p:cNvSpPr>
            <p:nvPr/>
          </p:nvSpPr>
          <p:spPr bwMode="auto">
            <a:xfrm>
              <a:off x="2462" y="2651"/>
              <a:ext cx="1" cy="21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5" name="Line 64">
              <a:extLst>
                <a:ext uri="{FF2B5EF4-FFF2-40B4-BE49-F238E27FC236}">
                  <a16:creationId xmlns:a16="http://schemas.microsoft.com/office/drawing/2014/main" id="{2DEEA77B-DF17-4B93-82AE-2DF1F98BCDDB}"/>
                </a:ext>
              </a:extLst>
            </p:cNvPr>
            <p:cNvSpPr>
              <a:spLocks noChangeShapeType="1"/>
            </p:cNvSpPr>
            <p:nvPr/>
          </p:nvSpPr>
          <p:spPr bwMode="auto">
            <a:xfrm flipV="1">
              <a:off x="2315" y="2864"/>
              <a:ext cx="147" cy="103"/>
            </a:xfrm>
            <a:prstGeom prst="line">
              <a:avLst/>
            </a:prstGeom>
            <a:noFill/>
            <a:ln w="11113">
              <a:solidFill>
                <a:srgbClr val="000000"/>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6" name="Rectangle 65">
              <a:extLst>
                <a:ext uri="{FF2B5EF4-FFF2-40B4-BE49-F238E27FC236}">
                  <a16:creationId xmlns:a16="http://schemas.microsoft.com/office/drawing/2014/main" id="{51863D47-50BC-447C-A4E2-81F9010A884D}"/>
                </a:ext>
              </a:extLst>
            </p:cNvPr>
            <p:cNvSpPr>
              <a:spLocks noChangeArrowheads="1"/>
            </p:cNvSpPr>
            <p:nvPr/>
          </p:nvSpPr>
          <p:spPr bwMode="auto">
            <a:xfrm>
              <a:off x="2021" y="2967"/>
              <a:ext cx="294" cy="211"/>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7" name="Rectangle 66">
              <a:extLst>
                <a:ext uri="{FF2B5EF4-FFF2-40B4-BE49-F238E27FC236}">
                  <a16:creationId xmlns:a16="http://schemas.microsoft.com/office/drawing/2014/main" id="{E706C5AB-D922-48E8-A361-6F26C22C3A06}"/>
                </a:ext>
              </a:extLst>
            </p:cNvPr>
            <p:cNvSpPr>
              <a:spLocks noChangeArrowheads="1"/>
            </p:cNvSpPr>
            <p:nvPr/>
          </p:nvSpPr>
          <p:spPr bwMode="auto">
            <a:xfrm>
              <a:off x="2021" y="3178"/>
              <a:ext cx="294" cy="212"/>
            </a:xfrm>
            <a:prstGeom prst="rect">
              <a:avLst/>
            </a:prstGeom>
            <a:solidFill>
              <a:srgbClr val="FFFFFF"/>
            </a:solidFill>
            <a:ln w="11113">
              <a:solidFill>
                <a:srgbClr val="000000"/>
              </a:solidFill>
              <a:miter lim="800000"/>
              <a:headEnd/>
              <a:tailEnd/>
            </a:ln>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8" name="Freeform 67">
              <a:extLst>
                <a:ext uri="{FF2B5EF4-FFF2-40B4-BE49-F238E27FC236}">
                  <a16:creationId xmlns:a16="http://schemas.microsoft.com/office/drawing/2014/main" id="{D9FCC005-3C74-436C-A667-84FD51D7896C}"/>
                </a:ext>
              </a:extLst>
            </p:cNvPr>
            <p:cNvSpPr>
              <a:spLocks noChangeArrowheads="1"/>
            </p:cNvSpPr>
            <p:nvPr/>
          </p:nvSpPr>
          <p:spPr bwMode="auto">
            <a:xfrm>
              <a:off x="2315" y="2864"/>
              <a:ext cx="147" cy="314"/>
            </a:xfrm>
            <a:custGeom>
              <a:avLst/>
              <a:gdLst>
                <a:gd name="T0" fmla="*/ 0 w 147"/>
                <a:gd name="T1" fmla="*/ 314 h 314"/>
                <a:gd name="T2" fmla="*/ 147 w 147"/>
                <a:gd name="T3" fmla="*/ 210 h 314"/>
                <a:gd name="T4" fmla="*/ 147 w 147"/>
                <a:gd name="T5" fmla="*/ 0 h 314"/>
              </a:gdLst>
              <a:ahLst/>
              <a:cxnLst>
                <a:cxn ang="0">
                  <a:pos x="T0" y="T1"/>
                </a:cxn>
                <a:cxn ang="0">
                  <a:pos x="T2" y="T3"/>
                </a:cxn>
                <a:cxn ang="0">
                  <a:pos x="T4" y="T5"/>
                </a:cxn>
              </a:cxnLst>
              <a:rect l="0" t="0" r="r" b="b"/>
              <a:pathLst>
                <a:path w="147" h="314">
                  <a:moveTo>
                    <a:pt x="0" y="314"/>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69" name="Freeform 68">
              <a:extLst>
                <a:ext uri="{FF2B5EF4-FFF2-40B4-BE49-F238E27FC236}">
                  <a16:creationId xmlns:a16="http://schemas.microsoft.com/office/drawing/2014/main" id="{29F2A050-F4DB-45A7-B377-E2702D948F91}"/>
                </a:ext>
              </a:extLst>
            </p:cNvPr>
            <p:cNvSpPr>
              <a:spLocks noChangeArrowheads="1"/>
            </p:cNvSpPr>
            <p:nvPr/>
          </p:nvSpPr>
          <p:spPr bwMode="auto">
            <a:xfrm>
              <a:off x="2315" y="3074"/>
              <a:ext cx="147" cy="316"/>
            </a:xfrm>
            <a:custGeom>
              <a:avLst/>
              <a:gdLst>
                <a:gd name="T0" fmla="*/ 0 w 147"/>
                <a:gd name="T1" fmla="*/ 316 h 316"/>
                <a:gd name="T2" fmla="*/ 147 w 147"/>
                <a:gd name="T3" fmla="*/ 210 h 316"/>
                <a:gd name="T4" fmla="*/ 147 w 147"/>
                <a:gd name="T5" fmla="*/ 0 h 316"/>
              </a:gdLst>
              <a:ahLst/>
              <a:cxnLst>
                <a:cxn ang="0">
                  <a:pos x="T0" y="T1"/>
                </a:cxn>
                <a:cxn ang="0">
                  <a:pos x="T2" y="T3"/>
                </a:cxn>
                <a:cxn ang="0">
                  <a:pos x="T4" y="T5"/>
                </a:cxn>
              </a:cxnLst>
              <a:rect l="0" t="0" r="r" b="b"/>
              <a:pathLst>
                <a:path w="147" h="316">
                  <a:moveTo>
                    <a:pt x="0" y="316"/>
                  </a:moveTo>
                  <a:lnTo>
                    <a:pt x="147" y="210"/>
                  </a:lnTo>
                  <a:lnTo>
                    <a:pt x="147"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9" name="Group 69">
            <a:extLst>
              <a:ext uri="{FF2B5EF4-FFF2-40B4-BE49-F238E27FC236}">
                <a16:creationId xmlns:a16="http://schemas.microsoft.com/office/drawing/2014/main" id="{C67A0211-E822-784B-B502-A787AA2A5157}"/>
              </a:ext>
            </a:extLst>
          </p:cNvPr>
          <p:cNvGrpSpPr>
            <a:grpSpLocks/>
          </p:cNvGrpSpPr>
          <p:nvPr/>
        </p:nvGrpSpPr>
        <p:grpSpPr bwMode="auto">
          <a:xfrm>
            <a:off x="4919663" y="4410075"/>
            <a:ext cx="1325562" cy="1573213"/>
            <a:chOff x="2190" y="2503"/>
            <a:chExt cx="835" cy="991"/>
          </a:xfrm>
        </p:grpSpPr>
        <p:sp>
          <p:nvSpPr>
            <p:cNvPr id="51271" name="Freeform 70">
              <a:extLst>
                <a:ext uri="{FF2B5EF4-FFF2-40B4-BE49-F238E27FC236}">
                  <a16:creationId xmlns:a16="http://schemas.microsoft.com/office/drawing/2014/main" id="{709E1A6C-8A1E-4889-B4C7-91759F7DBE07}"/>
                </a:ext>
              </a:extLst>
            </p:cNvPr>
            <p:cNvSpPr>
              <a:spLocks noChangeArrowheads="1"/>
            </p:cNvSpPr>
            <p:nvPr/>
          </p:nvSpPr>
          <p:spPr bwMode="auto">
            <a:xfrm>
              <a:off x="2190" y="2656"/>
              <a:ext cx="438" cy="838"/>
            </a:xfrm>
            <a:custGeom>
              <a:avLst/>
              <a:gdLst>
                <a:gd name="T0" fmla="*/ 0 w 438"/>
                <a:gd name="T1" fmla="*/ 718 h 838"/>
                <a:gd name="T2" fmla="*/ 7 w 438"/>
                <a:gd name="T3" fmla="*/ 748 h 838"/>
                <a:gd name="T4" fmla="*/ 26 w 438"/>
                <a:gd name="T5" fmla="*/ 778 h 838"/>
                <a:gd name="T6" fmla="*/ 59 w 438"/>
                <a:gd name="T7" fmla="*/ 803 h 838"/>
                <a:gd name="T8" fmla="*/ 99 w 438"/>
                <a:gd name="T9" fmla="*/ 822 h 838"/>
                <a:gd name="T10" fmla="*/ 143 w 438"/>
                <a:gd name="T11" fmla="*/ 835 h 838"/>
                <a:gd name="T12" fmla="*/ 195 w 438"/>
                <a:gd name="T13" fmla="*/ 838 h 838"/>
                <a:gd name="T14" fmla="*/ 221 w 438"/>
                <a:gd name="T15" fmla="*/ 833 h 838"/>
                <a:gd name="T16" fmla="*/ 246 w 438"/>
                <a:gd name="T17" fmla="*/ 819 h 838"/>
                <a:gd name="T18" fmla="*/ 272 w 438"/>
                <a:gd name="T19" fmla="*/ 797 h 838"/>
                <a:gd name="T20" fmla="*/ 294 w 438"/>
                <a:gd name="T21" fmla="*/ 767 h 838"/>
                <a:gd name="T22" fmla="*/ 316 w 438"/>
                <a:gd name="T23" fmla="*/ 726 h 838"/>
                <a:gd name="T24" fmla="*/ 338 w 438"/>
                <a:gd name="T25" fmla="*/ 680 h 838"/>
                <a:gd name="T26" fmla="*/ 357 w 438"/>
                <a:gd name="T27" fmla="*/ 622 h 838"/>
                <a:gd name="T28" fmla="*/ 375 w 438"/>
                <a:gd name="T29" fmla="*/ 562 h 838"/>
                <a:gd name="T30" fmla="*/ 394 w 438"/>
                <a:gd name="T31" fmla="*/ 494 h 838"/>
                <a:gd name="T32" fmla="*/ 408 w 438"/>
                <a:gd name="T33" fmla="*/ 421 h 838"/>
                <a:gd name="T34" fmla="*/ 419 w 438"/>
                <a:gd name="T35" fmla="*/ 341 h 838"/>
                <a:gd name="T36" fmla="*/ 427 w 438"/>
                <a:gd name="T37" fmla="*/ 260 h 838"/>
                <a:gd name="T38" fmla="*/ 434 w 438"/>
                <a:gd name="T39" fmla="*/ 175 h 838"/>
                <a:gd name="T40" fmla="*/ 438 w 438"/>
                <a:gd name="T41" fmla="*/ 88 h 838"/>
                <a:gd name="T42" fmla="*/ 438 w 438"/>
                <a:gd name="T4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38" h="838">
                  <a:moveTo>
                    <a:pt x="0" y="718"/>
                  </a:moveTo>
                  <a:lnTo>
                    <a:pt x="7" y="748"/>
                  </a:lnTo>
                  <a:lnTo>
                    <a:pt x="26" y="778"/>
                  </a:lnTo>
                  <a:lnTo>
                    <a:pt x="59" y="803"/>
                  </a:lnTo>
                  <a:lnTo>
                    <a:pt x="99" y="822"/>
                  </a:lnTo>
                  <a:lnTo>
                    <a:pt x="143" y="835"/>
                  </a:lnTo>
                  <a:lnTo>
                    <a:pt x="195" y="838"/>
                  </a:lnTo>
                  <a:lnTo>
                    <a:pt x="221" y="833"/>
                  </a:lnTo>
                  <a:lnTo>
                    <a:pt x="246" y="819"/>
                  </a:lnTo>
                  <a:lnTo>
                    <a:pt x="272" y="797"/>
                  </a:lnTo>
                  <a:lnTo>
                    <a:pt x="294" y="767"/>
                  </a:lnTo>
                  <a:lnTo>
                    <a:pt x="316" y="726"/>
                  </a:lnTo>
                  <a:lnTo>
                    <a:pt x="338" y="680"/>
                  </a:lnTo>
                  <a:lnTo>
                    <a:pt x="357" y="622"/>
                  </a:lnTo>
                  <a:lnTo>
                    <a:pt x="375" y="562"/>
                  </a:lnTo>
                  <a:lnTo>
                    <a:pt x="394" y="494"/>
                  </a:lnTo>
                  <a:lnTo>
                    <a:pt x="408" y="421"/>
                  </a:lnTo>
                  <a:lnTo>
                    <a:pt x="419" y="341"/>
                  </a:lnTo>
                  <a:lnTo>
                    <a:pt x="427" y="260"/>
                  </a:lnTo>
                  <a:lnTo>
                    <a:pt x="434" y="175"/>
                  </a:lnTo>
                  <a:lnTo>
                    <a:pt x="438" y="88"/>
                  </a:lnTo>
                  <a:lnTo>
                    <a:pt x="438" y="0"/>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2" name="Freeform 71">
              <a:extLst>
                <a:ext uri="{FF2B5EF4-FFF2-40B4-BE49-F238E27FC236}">
                  <a16:creationId xmlns:a16="http://schemas.microsoft.com/office/drawing/2014/main" id="{82553F13-644B-4815-BB45-68718761EC47}"/>
                </a:ext>
              </a:extLst>
            </p:cNvPr>
            <p:cNvSpPr>
              <a:spLocks noChangeArrowheads="1"/>
            </p:cNvSpPr>
            <p:nvPr/>
          </p:nvSpPr>
          <p:spPr bwMode="auto">
            <a:xfrm>
              <a:off x="2628" y="2503"/>
              <a:ext cx="364" cy="194"/>
            </a:xfrm>
            <a:custGeom>
              <a:avLst/>
              <a:gdLst>
                <a:gd name="T0" fmla="*/ 0 w 364"/>
                <a:gd name="T1" fmla="*/ 153 h 194"/>
                <a:gd name="T2" fmla="*/ 7 w 364"/>
                <a:gd name="T3" fmla="*/ 120 h 194"/>
                <a:gd name="T4" fmla="*/ 25 w 364"/>
                <a:gd name="T5" fmla="*/ 88 h 194"/>
                <a:gd name="T6" fmla="*/ 55 w 364"/>
                <a:gd name="T7" fmla="*/ 58 h 194"/>
                <a:gd name="T8" fmla="*/ 92 w 364"/>
                <a:gd name="T9" fmla="*/ 36 h 194"/>
                <a:gd name="T10" fmla="*/ 139 w 364"/>
                <a:gd name="T11" fmla="*/ 17 h 194"/>
                <a:gd name="T12" fmla="*/ 191 w 364"/>
                <a:gd name="T13" fmla="*/ 6 h 194"/>
                <a:gd name="T14" fmla="*/ 246 w 364"/>
                <a:gd name="T15" fmla="*/ 0 h 194"/>
                <a:gd name="T16" fmla="*/ 268 w 364"/>
                <a:gd name="T17" fmla="*/ 6 h 194"/>
                <a:gd name="T18" fmla="*/ 294 w 364"/>
                <a:gd name="T19" fmla="*/ 20 h 194"/>
                <a:gd name="T20" fmla="*/ 312 w 364"/>
                <a:gd name="T21" fmla="*/ 41 h 194"/>
                <a:gd name="T22" fmla="*/ 331 w 364"/>
                <a:gd name="T23" fmla="*/ 71 h 194"/>
                <a:gd name="T24" fmla="*/ 349 w 364"/>
                <a:gd name="T25" fmla="*/ 107 h 194"/>
                <a:gd name="T26" fmla="*/ 360 w 364"/>
                <a:gd name="T27" fmla="*/ 151 h 194"/>
                <a:gd name="T28" fmla="*/ 364 w 36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4" h="194">
                  <a:moveTo>
                    <a:pt x="0" y="153"/>
                  </a:moveTo>
                  <a:lnTo>
                    <a:pt x="7" y="120"/>
                  </a:lnTo>
                  <a:lnTo>
                    <a:pt x="25" y="88"/>
                  </a:lnTo>
                  <a:lnTo>
                    <a:pt x="55" y="58"/>
                  </a:lnTo>
                  <a:lnTo>
                    <a:pt x="92" y="36"/>
                  </a:lnTo>
                  <a:lnTo>
                    <a:pt x="139" y="17"/>
                  </a:lnTo>
                  <a:lnTo>
                    <a:pt x="191" y="6"/>
                  </a:lnTo>
                  <a:lnTo>
                    <a:pt x="246" y="0"/>
                  </a:lnTo>
                  <a:lnTo>
                    <a:pt x="268" y="6"/>
                  </a:lnTo>
                  <a:lnTo>
                    <a:pt x="294" y="20"/>
                  </a:lnTo>
                  <a:lnTo>
                    <a:pt x="312" y="41"/>
                  </a:lnTo>
                  <a:lnTo>
                    <a:pt x="331" y="71"/>
                  </a:lnTo>
                  <a:lnTo>
                    <a:pt x="349" y="107"/>
                  </a:lnTo>
                  <a:lnTo>
                    <a:pt x="360" y="151"/>
                  </a:lnTo>
                  <a:lnTo>
                    <a:pt x="364" y="194"/>
                  </a:lnTo>
                </a:path>
              </a:pathLst>
            </a:custGeom>
            <a:noFill/>
            <a:ln w="111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3" name="Freeform 72">
              <a:extLst>
                <a:ext uri="{FF2B5EF4-FFF2-40B4-BE49-F238E27FC236}">
                  <a16:creationId xmlns:a16="http://schemas.microsoft.com/office/drawing/2014/main" id="{0893E945-433C-448A-AFDA-5F0628E2E2A5}"/>
                </a:ext>
              </a:extLst>
            </p:cNvPr>
            <p:cNvSpPr>
              <a:spLocks noChangeArrowheads="1"/>
            </p:cNvSpPr>
            <p:nvPr/>
          </p:nvSpPr>
          <p:spPr bwMode="auto">
            <a:xfrm>
              <a:off x="2959" y="2684"/>
              <a:ext cx="66" cy="49"/>
            </a:xfrm>
            <a:custGeom>
              <a:avLst/>
              <a:gdLst>
                <a:gd name="T0" fmla="*/ 36 w 66"/>
                <a:gd name="T1" fmla="*/ 49 h 49"/>
                <a:gd name="T2" fmla="*/ 66 w 66"/>
                <a:gd name="T3" fmla="*/ 0 h 49"/>
                <a:gd name="T4" fmla="*/ 44 w 66"/>
                <a:gd name="T5" fmla="*/ 5 h 49"/>
                <a:gd name="T6" fmla="*/ 22 w 66"/>
                <a:gd name="T7" fmla="*/ 5 h 49"/>
                <a:gd name="T8" fmla="*/ 0 w 66"/>
                <a:gd name="T9" fmla="*/ 2 h 49"/>
                <a:gd name="T10" fmla="*/ 36 w 66"/>
                <a:gd name="T11" fmla="*/ 49 h 49"/>
              </a:gdLst>
              <a:ahLst/>
              <a:cxnLst>
                <a:cxn ang="0">
                  <a:pos x="T0" y="T1"/>
                </a:cxn>
                <a:cxn ang="0">
                  <a:pos x="T2" y="T3"/>
                </a:cxn>
                <a:cxn ang="0">
                  <a:pos x="T4" y="T5"/>
                </a:cxn>
                <a:cxn ang="0">
                  <a:pos x="T6" y="T7"/>
                </a:cxn>
                <a:cxn ang="0">
                  <a:pos x="T8" y="T9"/>
                </a:cxn>
                <a:cxn ang="0">
                  <a:pos x="T10" y="T11"/>
                </a:cxn>
              </a:cxnLst>
              <a:rect l="0" t="0" r="r" b="b"/>
              <a:pathLst>
                <a:path w="66" h="49">
                  <a:moveTo>
                    <a:pt x="36" y="49"/>
                  </a:moveTo>
                  <a:lnTo>
                    <a:pt x="66" y="0"/>
                  </a:lnTo>
                  <a:lnTo>
                    <a:pt x="44" y="5"/>
                  </a:lnTo>
                  <a:lnTo>
                    <a:pt x="22" y="5"/>
                  </a:lnTo>
                  <a:lnTo>
                    <a:pt x="0" y="2"/>
                  </a:lnTo>
                  <a:lnTo>
                    <a:pt x="36" y="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0" name="Group 73">
            <a:extLst>
              <a:ext uri="{FF2B5EF4-FFF2-40B4-BE49-F238E27FC236}">
                <a16:creationId xmlns:a16="http://schemas.microsoft.com/office/drawing/2014/main" id="{8A70259E-7532-1549-AA13-52971623E60C}"/>
              </a:ext>
            </a:extLst>
          </p:cNvPr>
          <p:cNvGrpSpPr>
            <a:grpSpLocks/>
          </p:cNvGrpSpPr>
          <p:nvPr/>
        </p:nvGrpSpPr>
        <p:grpSpPr bwMode="auto">
          <a:xfrm>
            <a:off x="4338638" y="3332163"/>
            <a:ext cx="228600" cy="228600"/>
            <a:chOff x="4176" y="1008"/>
            <a:chExt cx="192" cy="192"/>
          </a:xfrm>
        </p:grpSpPr>
        <p:sp>
          <p:nvSpPr>
            <p:cNvPr id="51275" name="Line 74">
              <a:extLst>
                <a:ext uri="{FF2B5EF4-FFF2-40B4-BE49-F238E27FC236}">
                  <a16:creationId xmlns:a16="http://schemas.microsoft.com/office/drawing/2014/main" id="{4CB01BAF-D7E3-4412-A804-8F4DFA13B938}"/>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6" name="Line 75">
              <a:extLst>
                <a:ext uri="{FF2B5EF4-FFF2-40B4-BE49-F238E27FC236}">
                  <a16:creationId xmlns:a16="http://schemas.microsoft.com/office/drawing/2014/main" id="{03F9ABF3-470A-4865-A35A-15BF69E0AE15}"/>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1" name="Group 76">
            <a:extLst>
              <a:ext uri="{FF2B5EF4-FFF2-40B4-BE49-F238E27FC236}">
                <a16:creationId xmlns:a16="http://schemas.microsoft.com/office/drawing/2014/main" id="{4D0EF2B2-9F52-F744-9052-A5FF549EF30F}"/>
              </a:ext>
            </a:extLst>
          </p:cNvPr>
          <p:cNvGrpSpPr>
            <a:grpSpLocks/>
          </p:cNvGrpSpPr>
          <p:nvPr/>
        </p:nvGrpSpPr>
        <p:grpSpPr bwMode="auto">
          <a:xfrm>
            <a:off x="4795838" y="5541963"/>
            <a:ext cx="228600" cy="228600"/>
            <a:chOff x="4176" y="1008"/>
            <a:chExt cx="192" cy="192"/>
          </a:xfrm>
        </p:grpSpPr>
        <p:sp>
          <p:nvSpPr>
            <p:cNvPr id="51278" name="Line 77">
              <a:extLst>
                <a:ext uri="{FF2B5EF4-FFF2-40B4-BE49-F238E27FC236}">
                  <a16:creationId xmlns:a16="http://schemas.microsoft.com/office/drawing/2014/main" id="{3A829FCA-2858-46C8-BC76-6302A20B41E4}"/>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79" name="Line 78">
              <a:extLst>
                <a:ext uri="{FF2B5EF4-FFF2-40B4-BE49-F238E27FC236}">
                  <a16:creationId xmlns:a16="http://schemas.microsoft.com/office/drawing/2014/main" id="{76CE7F69-ADDD-4055-92EB-B0D44C8A289B}"/>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2" name="Group 79">
            <a:extLst>
              <a:ext uri="{FF2B5EF4-FFF2-40B4-BE49-F238E27FC236}">
                <a16:creationId xmlns:a16="http://schemas.microsoft.com/office/drawing/2014/main" id="{AC2C7746-960A-C349-83EA-391C037193EA}"/>
              </a:ext>
            </a:extLst>
          </p:cNvPr>
          <p:cNvGrpSpPr>
            <a:grpSpLocks/>
          </p:cNvGrpSpPr>
          <p:nvPr/>
        </p:nvGrpSpPr>
        <p:grpSpPr bwMode="auto">
          <a:xfrm>
            <a:off x="2433638" y="5541963"/>
            <a:ext cx="228600" cy="228600"/>
            <a:chOff x="4176" y="1008"/>
            <a:chExt cx="192" cy="192"/>
          </a:xfrm>
        </p:grpSpPr>
        <p:sp>
          <p:nvSpPr>
            <p:cNvPr id="51281" name="Line 80">
              <a:extLst>
                <a:ext uri="{FF2B5EF4-FFF2-40B4-BE49-F238E27FC236}">
                  <a16:creationId xmlns:a16="http://schemas.microsoft.com/office/drawing/2014/main" id="{237E3AFB-DC6B-4368-8D84-1F9C9EC9A9BA}"/>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82" name="Line 81">
              <a:extLst>
                <a:ext uri="{FF2B5EF4-FFF2-40B4-BE49-F238E27FC236}">
                  <a16:creationId xmlns:a16="http://schemas.microsoft.com/office/drawing/2014/main" id="{4D8991C9-76C1-4532-8077-1D22D4788B25}"/>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13" name="Group 82">
            <a:extLst>
              <a:ext uri="{FF2B5EF4-FFF2-40B4-BE49-F238E27FC236}">
                <a16:creationId xmlns:a16="http://schemas.microsoft.com/office/drawing/2014/main" id="{73F331FB-2309-BE42-B2C9-ECFA3274DFDE}"/>
              </a:ext>
            </a:extLst>
          </p:cNvPr>
          <p:cNvGrpSpPr>
            <a:grpSpLocks/>
          </p:cNvGrpSpPr>
          <p:nvPr/>
        </p:nvGrpSpPr>
        <p:grpSpPr bwMode="auto">
          <a:xfrm>
            <a:off x="3424238" y="3332163"/>
            <a:ext cx="228600" cy="228600"/>
            <a:chOff x="4176" y="1008"/>
            <a:chExt cx="192" cy="192"/>
          </a:xfrm>
        </p:grpSpPr>
        <p:sp>
          <p:nvSpPr>
            <p:cNvPr id="51284" name="Line 83">
              <a:extLst>
                <a:ext uri="{FF2B5EF4-FFF2-40B4-BE49-F238E27FC236}">
                  <a16:creationId xmlns:a16="http://schemas.microsoft.com/office/drawing/2014/main" id="{338E5D94-B51C-4B2F-B667-A708C6565991}"/>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1285" name="Line 84">
              <a:extLst>
                <a:ext uri="{FF2B5EF4-FFF2-40B4-BE49-F238E27FC236}">
                  <a16:creationId xmlns:a16="http://schemas.microsoft.com/office/drawing/2014/main" id="{777C0806-75EC-44C7-8F6E-B7E2B9BAFE57}"/>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64527" name="Text Box 85">
            <a:extLst>
              <a:ext uri="{FF2B5EF4-FFF2-40B4-BE49-F238E27FC236}">
                <a16:creationId xmlns:a16="http://schemas.microsoft.com/office/drawing/2014/main" id="{CEBBFA77-6A01-3449-9645-F00EE36503EB}"/>
              </a:ext>
            </a:extLst>
          </p:cNvPr>
          <p:cNvSpPr txBox="1">
            <a:spLocks noChangeArrowheads="1"/>
          </p:cNvSpPr>
          <p:nvPr/>
        </p:nvSpPr>
        <p:spPr bwMode="auto">
          <a:xfrm>
            <a:off x="273050" y="1444625"/>
            <a:ext cx="2441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buFontTx/>
              <a:buChar char="•"/>
            </a:pPr>
            <a:r>
              <a:rPr lang="zh-CN" altLang="en-US" sz="2800" b="0">
                <a:ea typeface="楷体_GB2312" pitchFamily="49" charset="-122"/>
                <a:sym typeface="+mn-lt"/>
              </a:rPr>
              <a:t>以列序为主序</a:t>
            </a:r>
            <a:endParaRPr lang="zh-CN" altLang="en-US" b="0">
              <a:ea typeface="楷体_GB2312" pitchFamily="49" charset="-122"/>
              <a:sym typeface="+mn-lt"/>
            </a:endParaRPr>
          </a:p>
        </p:txBody>
      </p:sp>
      <p:sp>
        <p:nvSpPr>
          <p:cNvPr id="51287" name="Text Box 86">
            <a:extLst>
              <a:ext uri="{FF2B5EF4-FFF2-40B4-BE49-F238E27FC236}">
                <a16:creationId xmlns:a16="http://schemas.microsoft.com/office/drawing/2014/main" id="{C8CEF323-7BA2-41B2-BC15-6914BA76AB65}"/>
              </a:ext>
            </a:extLst>
          </p:cNvPr>
          <p:cNvSpPr txBox="1">
            <a:spLocks noChangeArrowheads="1"/>
          </p:cNvSpPr>
          <p:nvPr/>
        </p:nvSpPr>
        <p:spPr bwMode="auto">
          <a:xfrm>
            <a:off x="2838450" y="1484313"/>
            <a:ext cx="1608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b="0" dirty="0">
                <a:latin typeface="+mn-lt"/>
                <a:ea typeface="+mn-ea"/>
                <a:cs typeface="+mn-ea"/>
                <a:sym typeface="+mn-lt"/>
              </a:rPr>
              <a:t>FORTRAN</a:t>
            </a:r>
          </a:p>
        </p:txBody>
      </p:sp>
      <p:sp>
        <p:nvSpPr>
          <p:cNvPr id="64529" name="Rectangle 89">
            <a:extLst>
              <a:ext uri="{FF2B5EF4-FFF2-40B4-BE49-F238E27FC236}">
                <a16:creationId xmlns:a16="http://schemas.microsoft.com/office/drawing/2014/main" id="{6AF5B4A6-182F-2A4C-8D42-7C400F4B6ED1}"/>
              </a:ext>
            </a:extLst>
          </p:cNvPr>
          <p:cNvSpPr>
            <a:spLocks noChangeArrowheads="1"/>
          </p:cNvSpPr>
          <p:nvPr/>
        </p:nvSpPr>
        <p:spPr bwMode="auto">
          <a:xfrm>
            <a:off x="827088" y="195263"/>
            <a:ext cx="5324475"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数组的顺序存储</a:t>
            </a:r>
          </a:p>
        </p:txBody>
      </p:sp>
    </p:spTree>
    <p:extLst>
      <p:ext uri="{BB962C8B-B14F-4D97-AF65-F5344CB8AC3E}">
        <p14:creationId xmlns:p14="http://schemas.microsoft.com/office/powerpoint/2010/main" val="33803841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70050"/>
                                        </p:tgtEl>
                                        <p:attrNameLst>
                                          <p:attrName>style.visibility</p:attrName>
                                        </p:attrNameLst>
                                      </p:cBhvr>
                                      <p:to>
                                        <p:strVal val="visible"/>
                                      </p:to>
                                    </p:set>
                                    <p:anim calcmode="lin" valueType="num">
                                      <p:cBhvr additive="base">
                                        <p:cTn id="7" dur="500" fill="hold"/>
                                        <p:tgtEl>
                                          <p:spTgt spid="770050"/>
                                        </p:tgtEl>
                                        <p:attrNameLst>
                                          <p:attrName>ppt_x</p:attrName>
                                        </p:attrNameLst>
                                      </p:cBhvr>
                                      <p:tavLst>
                                        <p:tav tm="0">
                                          <p:val>
                                            <p:strVal val="0-#ppt_w/2"/>
                                          </p:val>
                                        </p:tav>
                                        <p:tav tm="100000">
                                          <p:val>
                                            <p:strVal val="#ppt_x"/>
                                          </p:val>
                                        </p:tav>
                                      </p:tavLst>
                                    </p:anim>
                                    <p:anim calcmode="lin" valueType="num">
                                      <p:cBhvr additive="base">
                                        <p:cTn id="8" dur="500" fill="hold"/>
                                        <p:tgtEl>
                                          <p:spTgt spid="77005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770072"/>
                                        </p:tgtEl>
                                        <p:attrNameLst>
                                          <p:attrName>style.visibility</p:attrName>
                                        </p:attrNameLst>
                                      </p:cBhvr>
                                      <p:to>
                                        <p:strVal val="visible"/>
                                      </p:to>
                                    </p:set>
                                    <p:anim calcmode="lin" valueType="num">
                                      <p:cBhvr>
                                        <p:cTn id="18" dur="500" fill="hold"/>
                                        <p:tgtEl>
                                          <p:spTgt spid="770072"/>
                                        </p:tgtEl>
                                        <p:attrNameLst>
                                          <p:attrName>ppt_x</p:attrName>
                                        </p:attrNameLst>
                                      </p:cBhvr>
                                      <p:tavLst>
                                        <p:tav tm="0">
                                          <p:val>
                                            <p:strVal val="#ppt_x"/>
                                          </p:val>
                                        </p:tav>
                                        <p:tav tm="100000">
                                          <p:val>
                                            <p:strVal val="#ppt_x"/>
                                          </p:val>
                                        </p:tav>
                                      </p:tavLst>
                                    </p:anim>
                                    <p:anim calcmode="lin" valueType="num">
                                      <p:cBhvr>
                                        <p:cTn id="19" dur="500" fill="hold"/>
                                        <p:tgtEl>
                                          <p:spTgt spid="770072"/>
                                        </p:tgtEl>
                                        <p:attrNameLst>
                                          <p:attrName>ppt_y</p:attrName>
                                        </p:attrNameLst>
                                      </p:cBhvr>
                                      <p:tavLst>
                                        <p:tav tm="0">
                                          <p:val>
                                            <p:strVal val="#ppt_y-#ppt_h/2"/>
                                          </p:val>
                                        </p:tav>
                                        <p:tav tm="100000">
                                          <p:val>
                                            <p:strVal val="#ppt_y"/>
                                          </p:val>
                                        </p:tav>
                                      </p:tavLst>
                                    </p:anim>
                                    <p:anim calcmode="lin" valueType="num">
                                      <p:cBhvr>
                                        <p:cTn id="20" dur="500" fill="hold"/>
                                        <p:tgtEl>
                                          <p:spTgt spid="770072"/>
                                        </p:tgtEl>
                                        <p:attrNameLst>
                                          <p:attrName>ppt_w</p:attrName>
                                        </p:attrNameLst>
                                      </p:cBhvr>
                                      <p:tavLst>
                                        <p:tav tm="0">
                                          <p:val>
                                            <p:strVal val="#ppt_w"/>
                                          </p:val>
                                        </p:tav>
                                        <p:tav tm="100000">
                                          <p:val>
                                            <p:strVal val="#ppt_w"/>
                                          </p:val>
                                        </p:tav>
                                      </p:tavLst>
                                    </p:anim>
                                    <p:anim calcmode="lin" valueType="num">
                                      <p:cBhvr>
                                        <p:cTn id="21" dur="500" fill="hold"/>
                                        <p:tgtEl>
                                          <p:spTgt spid="770072"/>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4"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ppt_x</p:attrName>
                                        </p:attrNameLst>
                                      </p:cBhvr>
                                      <p:tavLst>
                                        <p:tav tm="0">
                                          <p:val>
                                            <p:strVal val="#ppt_x"/>
                                          </p:val>
                                        </p:tav>
                                        <p:tav tm="100000">
                                          <p:val>
                                            <p:strVal val="#ppt_x"/>
                                          </p:val>
                                        </p:tav>
                                      </p:tavLst>
                                    </p:anim>
                                    <p:anim calcmode="lin" valueType="num">
                                      <p:cBhvr>
                                        <p:cTn id="33" dur="500" fill="hold"/>
                                        <p:tgtEl>
                                          <p:spTgt spid="6"/>
                                        </p:tgtEl>
                                        <p:attrNameLst>
                                          <p:attrName>ppt_y</p:attrName>
                                        </p:attrNameLst>
                                      </p:cBhvr>
                                      <p:tavLst>
                                        <p:tav tm="0">
                                          <p:val>
                                            <p:strVal val="#ppt_y+#ppt_h/2"/>
                                          </p:val>
                                        </p:tav>
                                        <p:tav tm="100000">
                                          <p:val>
                                            <p:strVal val="#ppt_y"/>
                                          </p:val>
                                        </p:tav>
                                      </p:tavLst>
                                    </p:anim>
                                    <p:anim calcmode="lin" valueType="num">
                                      <p:cBhvr>
                                        <p:cTn id="34" dur="500" fill="hold"/>
                                        <p:tgtEl>
                                          <p:spTgt spid="6"/>
                                        </p:tgtEl>
                                        <p:attrNameLst>
                                          <p:attrName>ppt_w</p:attrName>
                                        </p:attrNameLst>
                                      </p:cBhvr>
                                      <p:tavLst>
                                        <p:tav tm="0">
                                          <p:val>
                                            <p:strVal val="#ppt_w"/>
                                          </p:val>
                                        </p:tav>
                                        <p:tav tm="100000">
                                          <p:val>
                                            <p:strVal val="#ppt_w"/>
                                          </p:val>
                                        </p:tav>
                                      </p:tavLst>
                                    </p:anim>
                                    <p:anim calcmode="lin" valueType="num">
                                      <p:cBhvr>
                                        <p:cTn id="35" dur="500" fill="hold"/>
                                        <p:tgtEl>
                                          <p:spTgt spid="6"/>
                                        </p:tgtEl>
                                        <p:attrNameLst>
                                          <p:attrName>ppt_h</p:attrName>
                                        </p:attrNameLst>
                                      </p:cBhvr>
                                      <p:tavLst>
                                        <p:tav tm="0">
                                          <p:val>
                                            <p:fltVal val="0"/>
                                          </p:val>
                                        </p:tav>
                                        <p:tav tm="100000">
                                          <p:val>
                                            <p:strVal val="#ppt_h"/>
                                          </p:val>
                                        </p:tav>
                                      </p:tavLst>
                                    </p:anim>
                                  </p:childTnLst>
                                </p:cTn>
                              </p:par>
                            </p:childTnLst>
                          </p:cTn>
                        </p:par>
                        <p:par>
                          <p:cTn id="36" fill="hold" nodeType="afterGroup">
                            <p:stCondLst>
                              <p:cond delay="500"/>
                            </p:stCondLst>
                            <p:childTnLst>
                              <p:par>
                                <p:cTn id="37" presetID="2" presetClass="entr" presetSubtype="4"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p:cTn id="45" dur="500" fill="hold"/>
                                        <p:tgtEl>
                                          <p:spTgt spid="7"/>
                                        </p:tgtEl>
                                        <p:attrNameLst>
                                          <p:attrName>ppt_x</p:attrName>
                                        </p:attrNameLst>
                                      </p:cBhvr>
                                      <p:tavLst>
                                        <p:tav tm="0">
                                          <p:val>
                                            <p:strVal val="#ppt_x"/>
                                          </p:val>
                                        </p:tav>
                                        <p:tav tm="100000">
                                          <p:val>
                                            <p:strVal val="#ppt_x"/>
                                          </p:val>
                                        </p:tav>
                                      </p:tavLst>
                                    </p:anim>
                                    <p:anim calcmode="lin" valueType="num">
                                      <p:cBhvr>
                                        <p:cTn id="46" dur="500" fill="hold"/>
                                        <p:tgtEl>
                                          <p:spTgt spid="7"/>
                                        </p:tgtEl>
                                        <p:attrNameLst>
                                          <p:attrName>ppt_y</p:attrName>
                                        </p:attrNameLst>
                                      </p:cBhvr>
                                      <p:tavLst>
                                        <p:tav tm="0">
                                          <p:val>
                                            <p:strVal val="#ppt_y+#ppt_h/2"/>
                                          </p:val>
                                        </p:tav>
                                        <p:tav tm="100000">
                                          <p:val>
                                            <p:strVal val="#ppt_y"/>
                                          </p:val>
                                        </p:tav>
                                      </p:tavLst>
                                    </p:anim>
                                    <p:anim calcmode="lin" valueType="num">
                                      <p:cBhvr>
                                        <p:cTn id="47" dur="500" fill="hold"/>
                                        <p:tgtEl>
                                          <p:spTgt spid="7"/>
                                        </p:tgtEl>
                                        <p:attrNameLst>
                                          <p:attrName>ppt_w</p:attrName>
                                        </p:attrNameLst>
                                      </p:cBhvr>
                                      <p:tavLst>
                                        <p:tav tm="0">
                                          <p:val>
                                            <p:strVal val="#ppt_w"/>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childTnLst>
                                </p:cTn>
                              </p:par>
                            </p:childTnLst>
                          </p:cTn>
                        </p:par>
                        <p:par>
                          <p:cTn id="49" fill="hold" nodeType="afterGroup">
                            <p:stCondLst>
                              <p:cond delay="500"/>
                            </p:stCondLst>
                            <p:childTnLst>
                              <p:par>
                                <p:cTn id="50" presetID="2" presetClass="entr" presetSubtype="4"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ppt_x"/>
                                          </p:val>
                                        </p:tav>
                                        <p:tav tm="100000">
                                          <p:val>
                                            <p:strVal val="#ppt_x"/>
                                          </p:val>
                                        </p:tav>
                                      </p:tavLst>
                                    </p:anim>
                                    <p:anim calcmode="lin" valueType="num">
                                      <p:cBhvr additive="base">
                                        <p:cTn id="5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4" fill="hold" nodeType="clickEffect">
                                  <p:stCondLst>
                                    <p:cond delay="0"/>
                                  </p:stCondLst>
                                  <p:childTnLst>
                                    <p:set>
                                      <p:cBhvr>
                                        <p:cTn id="57" dur="1" fill="hold">
                                          <p:stCondLst>
                                            <p:cond delay="0"/>
                                          </p:stCondLst>
                                        </p:cTn>
                                        <p:tgtEl>
                                          <p:spTgt spid="9"/>
                                        </p:tgtEl>
                                        <p:attrNameLst>
                                          <p:attrName>style.visibility</p:attrName>
                                        </p:attrNameLst>
                                      </p:cBhvr>
                                      <p:to>
                                        <p:strVal val="visible"/>
                                      </p:to>
                                    </p:set>
                                    <p:anim calcmode="lin" valueType="num">
                                      <p:cBhvr>
                                        <p:cTn id="58" dur="500" fill="hold"/>
                                        <p:tgtEl>
                                          <p:spTgt spid="9"/>
                                        </p:tgtEl>
                                        <p:attrNameLst>
                                          <p:attrName>ppt_x</p:attrName>
                                        </p:attrNameLst>
                                      </p:cBhvr>
                                      <p:tavLst>
                                        <p:tav tm="0">
                                          <p:val>
                                            <p:strVal val="#ppt_x"/>
                                          </p:val>
                                        </p:tav>
                                        <p:tav tm="100000">
                                          <p:val>
                                            <p:strVal val="#ppt_x"/>
                                          </p:val>
                                        </p:tav>
                                      </p:tavLst>
                                    </p:anim>
                                    <p:anim calcmode="lin" valueType="num">
                                      <p:cBhvr>
                                        <p:cTn id="59" dur="500" fill="hold"/>
                                        <p:tgtEl>
                                          <p:spTgt spid="9"/>
                                        </p:tgtEl>
                                        <p:attrNameLst>
                                          <p:attrName>ppt_y</p:attrName>
                                        </p:attrNameLst>
                                      </p:cBhvr>
                                      <p:tavLst>
                                        <p:tav tm="0">
                                          <p:val>
                                            <p:strVal val="#ppt_y+#ppt_h/2"/>
                                          </p:val>
                                        </p:tav>
                                        <p:tav tm="100000">
                                          <p:val>
                                            <p:strVal val="#ppt_y"/>
                                          </p:val>
                                        </p:tav>
                                      </p:tavLst>
                                    </p:anim>
                                    <p:anim calcmode="lin" valueType="num">
                                      <p:cBhvr>
                                        <p:cTn id="60" dur="500" fill="hold"/>
                                        <p:tgtEl>
                                          <p:spTgt spid="9"/>
                                        </p:tgtEl>
                                        <p:attrNameLst>
                                          <p:attrName>ppt_w</p:attrName>
                                        </p:attrNameLst>
                                      </p:cBhvr>
                                      <p:tavLst>
                                        <p:tav tm="0">
                                          <p:val>
                                            <p:strVal val="#ppt_w"/>
                                          </p:val>
                                        </p:tav>
                                        <p:tav tm="100000">
                                          <p:val>
                                            <p:strVal val="#ppt_w"/>
                                          </p:val>
                                        </p:tav>
                                      </p:tavLst>
                                    </p:anim>
                                    <p:anim calcmode="lin" valueType="num">
                                      <p:cBhvr>
                                        <p:cTn id="61" dur="500" fill="hold"/>
                                        <p:tgtEl>
                                          <p:spTgt spid="9"/>
                                        </p:tgtEl>
                                        <p:attrNameLst>
                                          <p:attrName>ppt_h</p:attrName>
                                        </p:attrNameLst>
                                      </p:cBhvr>
                                      <p:tavLst>
                                        <p:tav tm="0">
                                          <p:val>
                                            <p:fltVal val="0"/>
                                          </p:val>
                                        </p:tav>
                                        <p:tav tm="100000">
                                          <p:val>
                                            <p:strVal val="#ppt_h"/>
                                          </p:val>
                                        </p:tav>
                                      </p:tavLst>
                                    </p:anim>
                                  </p:childTnLst>
                                </p:cTn>
                              </p:par>
                            </p:childTnLst>
                          </p:cTn>
                        </p:par>
                        <p:par>
                          <p:cTn id="62" fill="hold" nodeType="afterGroup">
                            <p:stCondLst>
                              <p:cond delay="500"/>
                            </p:stCondLst>
                            <p:childTnLst>
                              <p:par>
                                <p:cTn id="63" presetID="2" presetClass="entr" presetSubtype="4" fill="hold"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additive="base">
                                        <p:cTn id="65" dur="500" fill="hold"/>
                                        <p:tgtEl>
                                          <p:spTgt spid="5"/>
                                        </p:tgtEl>
                                        <p:attrNameLst>
                                          <p:attrName>ppt_x</p:attrName>
                                        </p:attrNameLst>
                                      </p:cBhvr>
                                      <p:tavLst>
                                        <p:tav tm="0">
                                          <p:val>
                                            <p:strVal val="#ppt_x"/>
                                          </p:val>
                                        </p:tav>
                                        <p:tav tm="100000">
                                          <p:val>
                                            <p:strVal val="#ppt_x"/>
                                          </p:val>
                                        </p:tav>
                                      </p:tavLst>
                                    </p:anim>
                                    <p:anim calcmode="lin" valueType="num">
                                      <p:cBhvr additive="base">
                                        <p:cTn id="6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8" fill="hold" nodeType="clickEffect">
                                  <p:stCondLst>
                                    <p:cond delay="0"/>
                                  </p:stCondLst>
                                  <p:childTnLst>
                                    <p:set>
                                      <p:cBhvr>
                                        <p:cTn id="70" dur="1" fill="hold">
                                          <p:stCondLst>
                                            <p:cond delay="0"/>
                                          </p:stCondLst>
                                        </p:cTn>
                                        <p:tgtEl>
                                          <p:spTgt spid="13"/>
                                        </p:tgtEl>
                                        <p:attrNameLst>
                                          <p:attrName>style.visibility</p:attrName>
                                        </p:attrNameLst>
                                      </p:cBhvr>
                                      <p:to>
                                        <p:strVal val="visible"/>
                                      </p:to>
                                    </p:set>
                                    <p:anim calcmode="lin" valueType="num">
                                      <p:cBhvr additive="base">
                                        <p:cTn id="71" dur="500" fill="hold"/>
                                        <p:tgtEl>
                                          <p:spTgt spid="13"/>
                                        </p:tgtEl>
                                        <p:attrNameLst>
                                          <p:attrName>ppt_x</p:attrName>
                                        </p:attrNameLst>
                                      </p:cBhvr>
                                      <p:tavLst>
                                        <p:tav tm="0">
                                          <p:val>
                                            <p:strVal val="0-#ppt_w/2"/>
                                          </p:val>
                                        </p:tav>
                                        <p:tav tm="100000">
                                          <p:val>
                                            <p:strVal val="#ppt_x"/>
                                          </p:val>
                                        </p:tav>
                                      </p:tavLst>
                                    </p:anim>
                                    <p:anim calcmode="lin" valueType="num">
                                      <p:cBhvr additive="base">
                                        <p:cTn id="72"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8" fill="hold" nodeType="clickEffect">
                                  <p:stCondLst>
                                    <p:cond delay="0"/>
                                  </p:stCondLst>
                                  <p:childTnLst>
                                    <p:set>
                                      <p:cBhvr>
                                        <p:cTn id="76" dur="1" fill="hold">
                                          <p:stCondLst>
                                            <p:cond delay="0"/>
                                          </p:stCondLst>
                                        </p:cTn>
                                        <p:tgtEl>
                                          <p:spTgt spid="12"/>
                                        </p:tgtEl>
                                        <p:attrNameLst>
                                          <p:attrName>style.visibility</p:attrName>
                                        </p:attrNameLst>
                                      </p:cBhvr>
                                      <p:to>
                                        <p:strVal val="visible"/>
                                      </p:to>
                                    </p:set>
                                    <p:anim calcmode="lin" valueType="num">
                                      <p:cBhvr additive="base">
                                        <p:cTn id="77" dur="500" fill="hold"/>
                                        <p:tgtEl>
                                          <p:spTgt spid="12"/>
                                        </p:tgtEl>
                                        <p:attrNameLst>
                                          <p:attrName>ppt_x</p:attrName>
                                        </p:attrNameLst>
                                      </p:cBhvr>
                                      <p:tavLst>
                                        <p:tav tm="0">
                                          <p:val>
                                            <p:strVal val="0-#ppt_w/2"/>
                                          </p:val>
                                        </p:tav>
                                        <p:tav tm="100000">
                                          <p:val>
                                            <p:strVal val="#ppt_x"/>
                                          </p:val>
                                        </p:tav>
                                      </p:tavLst>
                                    </p:anim>
                                    <p:anim calcmode="lin" valueType="num">
                                      <p:cBhvr additive="base">
                                        <p:cTn id="7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8" fill="hold" nodeType="clickEffect">
                                  <p:stCondLst>
                                    <p:cond delay="0"/>
                                  </p:stCondLst>
                                  <p:childTnLst>
                                    <p:set>
                                      <p:cBhvr>
                                        <p:cTn id="82" dur="1" fill="hold">
                                          <p:stCondLst>
                                            <p:cond delay="0"/>
                                          </p:stCondLst>
                                        </p:cTn>
                                        <p:tgtEl>
                                          <p:spTgt spid="10"/>
                                        </p:tgtEl>
                                        <p:attrNameLst>
                                          <p:attrName>style.visibility</p:attrName>
                                        </p:attrNameLst>
                                      </p:cBhvr>
                                      <p:to>
                                        <p:strVal val="visible"/>
                                      </p:to>
                                    </p:set>
                                    <p:anim calcmode="lin" valueType="num">
                                      <p:cBhvr additive="base">
                                        <p:cTn id="83" dur="500" fill="hold"/>
                                        <p:tgtEl>
                                          <p:spTgt spid="10"/>
                                        </p:tgtEl>
                                        <p:attrNameLst>
                                          <p:attrName>ppt_x</p:attrName>
                                        </p:attrNameLst>
                                      </p:cBhvr>
                                      <p:tavLst>
                                        <p:tav tm="0">
                                          <p:val>
                                            <p:strVal val="0-#ppt_w/2"/>
                                          </p:val>
                                        </p:tav>
                                        <p:tav tm="100000">
                                          <p:val>
                                            <p:strVal val="#ppt_x"/>
                                          </p:val>
                                        </p:tav>
                                      </p:tavLst>
                                    </p:anim>
                                    <p:anim calcmode="lin" valueType="num">
                                      <p:cBhvr additive="base">
                                        <p:cTn id="8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85" fill="hold" nodeType="clickPar">
                      <p:stCondLst>
                        <p:cond delay="indefinite"/>
                      </p:stCondLst>
                      <p:childTnLst>
                        <p:par>
                          <p:cTn id="86" fill="hold" nodeType="withGroup">
                            <p:stCondLst>
                              <p:cond delay="0"/>
                            </p:stCondLst>
                            <p:childTnLst>
                              <p:par>
                                <p:cTn id="87" presetID="2" presetClass="entr" presetSubtype="8" fill="hold" nodeType="clickEffect">
                                  <p:stCondLst>
                                    <p:cond delay="0"/>
                                  </p:stCondLst>
                                  <p:childTnLst>
                                    <p:set>
                                      <p:cBhvr>
                                        <p:cTn id="88" dur="1" fill="hold">
                                          <p:stCondLst>
                                            <p:cond delay="0"/>
                                          </p:stCondLst>
                                        </p:cTn>
                                        <p:tgtEl>
                                          <p:spTgt spid="11"/>
                                        </p:tgtEl>
                                        <p:attrNameLst>
                                          <p:attrName>style.visibility</p:attrName>
                                        </p:attrNameLst>
                                      </p:cBhvr>
                                      <p:to>
                                        <p:strVal val="visible"/>
                                      </p:to>
                                    </p:set>
                                    <p:anim calcmode="lin" valueType="num">
                                      <p:cBhvr additive="base">
                                        <p:cTn id="89" dur="500" fill="hold"/>
                                        <p:tgtEl>
                                          <p:spTgt spid="11"/>
                                        </p:tgtEl>
                                        <p:attrNameLst>
                                          <p:attrName>ppt_x</p:attrName>
                                        </p:attrNameLst>
                                      </p:cBhvr>
                                      <p:tavLst>
                                        <p:tav tm="0">
                                          <p:val>
                                            <p:strVal val="0-#ppt_w/2"/>
                                          </p:val>
                                        </p:tav>
                                        <p:tav tm="100000">
                                          <p:val>
                                            <p:strVal val="#ppt_x"/>
                                          </p:val>
                                        </p:tav>
                                      </p:tavLst>
                                    </p:anim>
                                    <p:anim calcmode="lin" valueType="num">
                                      <p:cBhvr additive="base">
                                        <p:cTn id="9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005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1B77DDA8-09B2-4700-9134-5100EFF3BFDC}"/>
              </a:ext>
            </a:extLst>
          </p:cNvPr>
          <p:cNvSpPr>
            <a:spLocks noChangeArrowheads="1"/>
          </p:cNvSpPr>
          <p:nvPr/>
        </p:nvSpPr>
        <p:spPr bwMode="auto">
          <a:xfrm>
            <a:off x="0" y="1922463"/>
            <a:ext cx="9144000" cy="3279775"/>
          </a:xfrm>
          <a:prstGeom prst="rect">
            <a:avLst/>
          </a:prstGeom>
          <a:solidFill>
            <a:srgbClr val="F6F6F6"/>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1074" name="Rectangle 2">
            <a:extLst>
              <a:ext uri="{FF2B5EF4-FFF2-40B4-BE49-F238E27FC236}">
                <a16:creationId xmlns:a16="http://schemas.microsoft.com/office/drawing/2014/main" id="{87A60C82-AE22-4D03-BA1E-C31AC2E77990}"/>
              </a:ext>
            </a:extLst>
          </p:cNvPr>
          <p:cNvSpPr>
            <a:spLocks noChangeArrowheads="1"/>
          </p:cNvSpPr>
          <p:nvPr/>
        </p:nvSpPr>
        <p:spPr bwMode="auto">
          <a:xfrm>
            <a:off x="0" y="68263"/>
            <a:ext cx="7772400" cy="685800"/>
          </a:xfrm>
          <a:prstGeom prst="rect">
            <a:avLst/>
          </a:prstGeom>
          <a:noFill/>
          <a:ln w="9525">
            <a:noFill/>
            <a:miter lim="800000"/>
          </a:ln>
        </p:spPr>
        <p:txBody>
          <a:bodyPr/>
          <a:lstStyle/>
          <a:p>
            <a:pPr marL="742950" lvl="1" indent="-285750">
              <a:lnSpc>
                <a:spcPct val="90000"/>
              </a:lnSpc>
              <a:spcBef>
                <a:spcPct val="20000"/>
              </a:spcBef>
              <a:defRPr/>
            </a:pPr>
            <a:br>
              <a:rPr kumimoji="1" lang="en-US" altLang="zh-CN" sz="3700">
                <a:solidFill>
                  <a:srgbClr val="CC0000"/>
                </a:solidFill>
                <a:effectLst>
                  <a:outerShdw blurRad="38100" dist="38100" dir="2700000" algn="tl">
                    <a:srgbClr val="C0C0C0"/>
                  </a:outerShdw>
                </a:effectLst>
                <a:latin typeface="+mn-lt"/>
                <a:ea typeface="+mn-ea"/>
                <a:cs typeface="+mn-ea"/>
                <a:sym typeface="+mn-lt"/>
              </a:rPr>
            </a:br>
            <a:endParaRPr kumimoji="1" lang="en-US" altLang="zh-CN" b="0">
              <a:latin typeface="+mn-lt"/>
              <a:ea typeface="+mn-ea"/>
              <a:cs typeface="+mn-ea"/>
              <a:sym typeface="+mn-lt"/>
            </a:endParaRPr>
          </a:p>
        </p:txBody>
      </p:sp>
      <p:sp>
        <p:nvSpPr>
          <p:cNvPr id="52228" name="Text Box 3">
            <a:extLst>
              <a:ext uri="{FF2B5EF4-FFF2-40B4-BE49-F238E27FC236}">
                <a16:creationId xmlns:a16="http://schemas.microsoft.com/office/drawing/2014/main" id="{7B45F86E-C232-42B5-9752-AA5798F44DA9}"/>
              </a:ext>
            </a:extLst>
          </p:cNvPr>
          <p:cNvSpPr txBox="1">
            <a:spLocks noChangeArrowheads="1"/>
          </p:cNvSpPr>
          <p:nvPr/>
        </p:nvSpPr>
        <p:spPr bwMode="auto">
          <a:xfrm>
            <a:off x="871538" y="126365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endParaRPr lang="zh-CN" altLang="zh-CN" b="0">
              <a:latin typeface="+mn-lt"/>
              <a:ea typeface="+mn-ea"/>
              <a:cs typeface="+mn-ea"/>
              <a:sym typeface="+mn-lt"/>
            </a:endParaRPr>
          </a:p>
        </p:txBody>
      </p:sp>
      <p:sp>
        <p:nvSpPr>
          <p:cNvPr id="52230" name="Text Box 5">
            <a:extLst>
              <a:ext uri="{FF2B5EF4-FFF2-40B4-BE49-F238E27FC236}">
                <a16:creationId xmlns:a16="http://schemas.microsoft.com/office/drawing/2014/main" id="{16ED65B2-0EC1-4D84-ABF0-145FD12BE590}"/>
              </a:ext>
            </a:extLst>
          </p:cNvPr>
          <p:cNvSpPr txBox="1">
            <a:spLocks noChangeArrowheads="1"/>
          </p:cNvSpPr>
          <p:nvPr/>
        </p:nvSpPr>
        <p:spPr bwMode="auto">
          <a:xfrm>
            <a:off x="2266950" y="2482850"/>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endParaRPr lang="zh-CN" altLang="zh-CN" sz="1800" b="0" i="1">
              <a:latin typeface="+mn-lt"/>
              <a:ea typeface="+mn-ea"/>
              <a:cs typeface="+mn-ea"/>
              <a:sym typeface="+mn-lt"/>
            </a:endParaRPr>
          </a:p>
        </p:txBody>
      </p:sp>
      <p:sp>
        <p:nvSpPr>
          <p:cNvPr id="771078" name="Text Box 6">
            <a:extLst>
              <a:ext uri="{FF2B5EF4-FFF2-40B4-BE49-F238E27FC236}">
                <a16:creationId xmlns:a16="http://schemas.microsoft.com/office/drawing/2014/main" id="{FEFF7594-2D3D-4968-A885-D42B36DC8A3E}"/>
              </a:ext>
            </a:extLst>
          </p:cNvPr>
          <p:cNvSpPr txBox="1">
            <a:spLocks noChangeArrowheads="1"/>
          </p:cNvSpPr>
          <p:nvPr/>
        </p:nvSpPr>
        <p:spPr bwMode="auto">
          <a:xfrm>
            <a:off x="600075" y="1128713"/>
            <a:ext cx="6572250" cy="641350"/>
          </a:xfrm>
          <a:prstGeom prst="rect">
            <a:avLst/>
          </a:prstGeom>
          <a:noFill/>
          <a:ln w="9525">
            <a:noFill/>
            <a:miter lim="800000"/>
          </a:ln>
        </p:spPr>
        <p:txBody>
          <a:bodyPr>
            <a:spAutoFit/>
          </a:bodyPr>
          <a:lstStyle/>
          <a:p>
            <a:pPr eaLnBrk="1" hangingPunct="1">
              <a:buClr>
                <a:srgbClr val="CC0000"/>
              </a:buClr>
              <a:buSzPct val="50000"/>
              <a:buFont typeface="Monotype Sorts" panose="01010601010101010101" pitchFamily="2" charset="2"/>
              <a:buNone/>
              <a:defRPr/>
            </a:pPr>
            <a:r>
              <a:rPr kumimoji="1" lang="en-US" altLang="zh-CN" sz="3600" b="0" dirty="0">
                <a:solidFill>
                  <a:srgbClr val="FF3300"/>
                </a:solidFill>
                <a:latin typeface="+mn-lt"/>
                <a:ea typeface="+mn-ea"/>
                <a:cs typeface="+mn-ea"/>
                <a:sym typeface="+mn-lt"/>
              </a:rPr>
              <a:t>a[n][m]</a:t>
            </a:r>
            <a:endParaRPr kumimoji="1" lang="en-US" altLang="zh-CN" sz="3200" b="0" dirty="0">
              <a:solidFill>
                <a:schemeClr val="hlink"/>
              </a:solidFill>
              <a:latin typeface="+mn-lt"/>
              <a:ea typeface="+mn-ea"/>
              <a:cs typeface="+mn-ea"/>
              <a:sym typeface="+mn-lt"/>
            </a:endParaRPr>
          </a:p>
        </p:txBody>
      </p:sp>
      <p:graphicFrame>
        <p:nvGraphicFramePr>
          <p:cNvPr id="65542" name="Object 7">
            <a:extLst>
              <a:ext uri="{FF2B5EF4-FFF2-40B4-BE49-F238E27FC236}">
                <a16:creationId xmlns:a16="http://schemas.microsoft.com/office/drawing/2014/main" id="{5AE352A4-0921-6A4A-8408-27BC1531CA20}"/>
              </a:ext>
            </a:extLst>
          </p:cNvPr>
          <p:cNvGraphicFramePr>
            <a:graphicFrameLocks/>
          </p:cNvGraphicFramePr>
          <p:nvPr/>
        </p:nvGraphicFramePr>
        <p:xfrm>
          <a:off x="514350" y="2155825"/>
          <a:ext cx="8153400" cy="2895600"/>
        </p:xfrm>
        <a:graphic>
          <a:graphicData uri="http://schemas.openxmlformats.org/presentationml/2006/ole">
            <mc:AlternateContent xmlns:mc="http://schemas.openxmlformats.org/markup-compatibility/2006">
              <mc:Choice xmlns:v="urn:schemas-microsoft-com:vml" Requires="v">
                <p:oleObj spid="_x0000_s244763" r:id="rId3" imgW="72555100" imgH="26327100" progId="Equation.3">
                  <p:embed/>
                </p:oleObj>
              </mc:Choice>
              <mc:Fallback>
                <p:oleObj r:id="rId3" imgW="72555100" imgH="26327100" progId="Equation.3">
                  <p:embed/>
                  <p:pic>
                    <p:nvPicPr>
                      <p:cNvPr id="65542" name="Object 7">
                        <a:extLst>
                          <a:ext uri="{FF2B5EF4-FFF2-40B4-BE49-F238E27FC236}">
                            <a16:creationId xmlns:a16="http://schemas.microsoft.com/office/drawing/2014/main" id="{5AE352A4-0921-6A4A-8408-27BC1531CA2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 y="2155825"/>
                        <a:ext cx="81534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71080" name="Text Box 8">
            <a:extLst>
              <a:ext uri="{FF2B5EF4-FFF2-40B4-BE49-F238E27FC236}">
                <a16:creationId xmlns:a16="http://schemas.microsoft.com/office/drawing/2014/main" id="{4F839AAD-106D-DC41-95E5-CE6B705FF1EF}"/>
              </a:ext>
            </a:extLst>
          </p:cNvPr>
          <p:cNvSpPr txBox="1">
            <a:spLocks noChangeArrowheads="1"/>
          </p:cNvSpPr>
          <p:nvPr/>
        </p:nvSpPr>
        <p:spPr bwMode="auto">
          <a:xfrm>
            <a:off x="1258888" y="5354638"/>
            <a:ext cx="7696200"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sz="3200" b="0">
                <a:solidFill>
                  <a:srgbClr val="333399"/>
                </a:solidFill>
                <a:ea typeface="楷体_GB2312" pitchFamily="49" charset="-122"/>
                <a:sym typeface="+mn-lt"/>
              </a:rPr>
              <a:t>设数组开始存放位置 </a:t>
            </a:r>
            <a:r>
              <a:rPr lang="en-US" altLang="zh-CN" sz="3200" b="0">
                <a:solidFill>
                  <a:srgbClr val="333399"/>
                </a:solidFill>
                <a:ea typeface="楷体_GB2312" pitchFamily="49" charset="-122"/>
                <a:sym typeface="+mn-lt"/>
              </a:rPr>
              <a:t>LOC( 0, 0 ) = </a:t>
            </a:r>
            <a:r>
              <a:rPr lang="en-US" altLang="zh-CN" sz="3200" b="0" i="1">
                <a:solidFill>
                  <a:srgbClr val="333399"/>
                </a:solidFill>
                <a:ea typeface="楷体_GB2312" pitchFamily="49" charset="-122"/>
                <a:sym typeface="+mn-lt"/>
              </a:rPr>
              <a:t>a</a:t>
            </a:r>
            <a:r>
              <a:rPr lang="en-US" altLang="zh-CN" sz="3200" b="0">
                <a:solidFill>
                  <a:srgbClr val="CC0000"/>
                </a:solidFill>
                <a:ea typeface="楷体_GB2312" pitchFamily="49" charset="-122"/>
                <a:sym typeface="+mn-lt"/>
              </a:rPr>
              <a:t> </a:t>
            </a:r>
          </a:p>
          <a:p>
            <a:pPr lvl="1" eaLnBrk="1" hangingPunct="1">
              <a:lnSpc>
                <a:spcPct val="125000"/>
              </a:lnSpc>
              <a:spcBef>
                <a:spcPct val="0"/>
              </a:spcBef>
              <a:buFont typeface="Arial" panose="020B0604020202020204" pitchFamily="34" charset="0"/>
              <a:buNone/>
            </a:pPr>
            <a:r>
              <a:rPr lang="en-US" altLang="zh-CN" sz="3200" b="0">
                <a:solidFill>
                  <a:srgbClr val="CC0000"/>
                </a:solidFill>
                <a:ea typeface="楷体_GB2312" pitchFamily="49" charset="-122"/>
                <a:sym typeface="+mn-lt"/>
              </a:rPr>
              <a:t>LOC ( </a:t>
            </a:r>
            <a:r>
              <a:rPr lang="en-US" altLang="zh-CN" sz="3200" b="0" i="1">
                <a:solidFill>
                  <a:srgbClr val="CC0000"/>
                </a:solidFill>
                <a:ea typeface="楷体_GB2312" pitchFamily="49" charset="-122"/>
                <a:sym typeface="+mn-lt"/>
              </a:rPr>
              <a:t>j</a:t>
            </a:r>
            <a:r>
              <a:rPr lang="en-US" altLang="zh-CN" sz="3200" b="0">
                <a:solidFill>
                  <a:srgbClr val="CC0000"/>
                </a:solidFill>
                <a:ea typeface="楷体_GB2312" pitchFamily="49" charset="-122"/>
                <a:sym typeface="+mn-lt"/>
              </a:rPr>
              <a:t>, </a:t>
            </a:r>
            <a:r>
              <a:rPr lang="en-US" altLang="zh-CN" sz="3200" b="0" i="1">
                <a:solidFill>
                  <a:srgbClr val="CC0000"/>
                </a:solidFill>
                <a:ea typeface="楷体_GB2312" pitchFamily="49" charset="-122"/>
                <a:sym typeface="+mn-lt"/>
              </a:rPr>
              <a:t>k</a:t>
            </a:r>
            <a:r>
              <a:rPr lang="en-US" altLang="zh-CN" sz="3200" b="0">
                <a:solidFill>
                  <a:srgbClr val="CC0000"/>
                </a:solidFill>
                <a:ea typeface="楷体_GB2312" pitchFamily="49" charset="-122"/>
                <a:sym typeface="+mn-lt"/>
              </a:rPr>
              <a:t> ) = </a:t>
            </a:r>
            <a:r>
              <a:rPr lang="en-US" altLang="zh-CN" sz="3200" b="0" i="1">
                <a:solidFill>
                  <a:srgbClr val="CC0000"/>
                </a:solidFill>
                <a:ea typeface="楷体_GB2312" pitchFamily="49" charset="-122"/>
                <a:sym typeface="+mn-lt"/>
              </a:rPr>
              <a:t>a</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j</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m</a:t>
            </a:r>
            <a:r>
              <a:rPr lang="en-US" altLang="zh-CN" sz="3200" b="0">
                <a:solidFill>
                  <a:srgbClr val="CC0000"/>
                </a:solidFill>
                <a:ea typeface="楷体_GB2312" pitchFamily="49" charset="-122"/>
                <a:sym typeface="+mn-lt"/>
              </a:rPr>
              <a:t> + </a:t>
            </a:r>
            <a:r>
              <a:rPr lang="en-US" altLang="zh-CN" sz="3200" b="0" i="1">
                <a:solidFill>
                  <a:srgbClr val="CC0000"/>
                </a:solidFill>
                <a:ea typeface="楷体_GB2312" pitchFamily="49" charset="-122"/>
                <a:sym typeface="+mn-lt"/>
              </a:rPr>
              <a:t>k</a:t>
            </a:r>
            <a:endParaRPr lang="en-US" altLang="zh-CN" sz="3200" b="0">
              <a:ea typeface="楷体_GB2312" pitchFamily="49" charset="-122"/>
              <a:sym typeface="+mn-lt"/>
            </a:endParaRPr>
          </a:p>
        </p:txBody>
      </p:sp>
      <p:sp>
        <p:nvSpPr>
          <p:cNvPr id="65544" name="Rectangle 9">
            <a:extLst>
              <a:ext uri="{FF2B5EF4-FFF2-40B4-BE49-F238E27FC236}">
                <a16:creationId xmlns:a16="http://schemas.microsoft.com/office/drawing/2014/main" id="{4F551437-4A00-1447-974E-D5412E11FF29}"/>
              </a:ext>
            </a:extLst>
          </p:cNvPr>
          <p:cNvSpPr>
            <a:spLocks noChangeArrowheads="1"/>
          </p:cNvSpPr>
          <p:nvPr/>
        </p:nvSpPr>
        <p:spPr bwMode="auto">
          <a:xfrm>
            <a:off x="773113" y="182563"/>
            <a:ext cx="5180012"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二维数组的行序优先表示</a:t>
            </a:r>
          </a:p>
        </p:txBody>
      </p:sp>
    </p:spTree>
    <p:extLst>
      <p:ext uri="{BB962C8B-B14F-4D97-AF65-F5344CB8AC3E}">
        <p14:creationId xmlns:p14="http://schemas.microsoft.com/office/powerpoint/2010/main" val="49241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1080"/>
                                        </p:tgtEl>
                                        <p:attrNameLst>
                                          <p:attrName>style.visibility</p:attrName>
                                        </p:attrNameLst>
                                      </p:cBhvr>
                                      <p:to>
                                        <p:strVal val="visible"/>
                                      </p:to>
                                    </p:set>
                                    <p:anim calcmode="lin" valueType="num">
                                      <p:cBhvr additive="base">
                                        <p:cTn id="7" dur="500" fill="hold"/>
                                        <p:tgtEl>
                                          <p:spTgt spid="771080"/>
                                        </p:tgtEl>
                                        <p:attrNameLst>
                                          <p:attrName>ppt_x</p:attrName>
                                        </p:attrNameLst>
                                      </p:cBhvr>
                                      <p:tavLst>
                                        <p:tav tm="0">
                                          <p:val>
                                            <p:strVal val="0-#ppt_w/2"/>
                                          </p:val>
                                        </p:tav>
                                        <p:tav tm="100000">
                                          <p:val>
                                            <p:strVal val="#ppt_x"/>
                                          </p:val>
                                        </p:tav>
                                      </p:tavLst>
                                    </p:anim>
                                    <p:anim calcmode="lin" valueType="num">
                                      <p:cBhvr additive="base">
                                        <p:cTn id="8" dur="500" fill="hold"/>
                                        <p:tgtEl>
                                          <p:spTgt spid="77108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0-#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7108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098" name="Rectangle 2">
            <a:extLst>
              <a:ext uri="{FF2B5EF4-FFF2-40B4-BE49-F238E27FC236}">
                <a16:creationId xmlns:a16="http://schemas.microsoft.com/office/drawing/2014/main" id="{2AED73D4-A48F-4D91-A0D2-A31059EFBC16}"/>
              </a:ext>
            </a:extLst>
          </p:cNvPr>
          <p:cNvSpPr>
            <a:spLocks noChangeArrowheads="1"/>
          </p:cNvSpPr>
          <p:nvPr/>
        </p:nvSpPr>
        <p:spPr bwMode="auto">
          <a:xfrm>
            <a:off x="0" y="2155825"/>
            <a:ext cx="9144000" cy="3657600"/>
          </a:xfrm>
          <a:prstGeom prst="rect">
            <a:avLst/>
          </a:prstGeom>
          <a:solidFill>
            <a:srgbClr val="CCCCFF"/>
          </a:solidFill>
          <a:ln w="9525">
            <a:noFill/>
            <a:miter lim="800000"/>
            <a:headEnd/>
            <a:tailEnd/>
          </a:ln>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a:latin typeface="+mn-lt"/>
              <a:ea typeface="+mn-ea"/>
              <a:cs typeface="+mn-ea"/>
              <a:sym typeface="+mn-lt"/>
            </a:endParaRPr>
          </a:p>
        </p:txBody>
      </p:sp>
      <p:pic>
        <p:nvPicPr>
          <p:cNvPr id="66562" name="Picture 25">
            <a:extLst>
              <a:ext uri="{FF2B5EF4-FFF2-40B4-BE49-F238E27FC236}">
                <a16:creationId xmlns:a16="http://schemas.microsoft.com/office/drawing/2014/main" id="{B36A1288-3456-EC4F-8796-0C3BFCDB5D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4450" y="2466975"/>
            <a:ext cx="323850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Rectangle 26">
            <a:extLst>
              <a:ext uri="{FF2B5EF4-FFF2-40B4-BE49-F238E27FC236}">
                <a16:creationId xmlns:a16="http://schemas.microsoft.com/office/drawing/2014/main" id="{4DB0D0A3-07C4-404B-8807-CE3F30E52D11}"/>
              </a:ext>
            </a:extLst>
          </p:cNvPr>
          <p:cNvSpPr>
            <a:spLocks noChangeArrowheads="1"/>
          </p:cNvSpPr>
          <p:nvPr/>
        </p:nvSpPr>
        <p:spPr bwMode="auto">
          <a:xfrm>
            <a:off x="815975" y="246063"/>
            <a:ext cx="27813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三维数组</a:t>
            </a:r>
          </a:p>
        </p:txBody>
      </p:sp>
      <p:sp>
        <p:nvSpPr>
          <p:cNvPr id="772123" name="Rectangle 27">
            <a:extLst>
              <a:ext uri="{FF2B5EF4-FFF2-40B4-BE49-F238E27FC236}">
                <a16:creationId xmlns:a16="http://schemas.microsoft.com/office/drawing/2014/main" id="{EF533043-6E20-44AB-BAC5-858E7494C1B5}"/>
              </a:ext>
            </a:extLst>
          </p:cNvPr>
          <p:cNvSpPr>
            <a:spLocks noChangeArrowheads="1"/>
          </p:cNvSpPr>
          <p:nvPr/>
        </p:nvSpPr>
        <p:spPr bwMode="auto">
          <a:xfrm>
            <a:off x="714375" y="1508125"/>
            <a:ext cx="7134225" cy="457200"/>
          </a:xfrm>
          <a:prstGeom prst="rect">
            <a:avLst/>
          </a:prstGeom>
          <a:noFill/>
          <a:ln w="9525">
            <a:noFill/>
            <a:miter lim="800000"/>
          </a:ln>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buClr>
                <a:srgbClr val="CC0000"/>
              </a:buClr>
              <a:buSzPct val="55000"/>
              <a:buFont typeface="Wingdings" pitchFamily="2" charset="2"/>
              <a:buNone/>
              <a:defRPr/>
            </a:pPr>
            <a:r>
              <a:rPr kumimoji="1" lang="zh-CN" altLang="en-US" sz="2800" b="0">
                <a:ea typeface="楷体_GB2312"/>
                <a:cs typeface="楷体_GB2312"/>
                <a:sym typeface="+mn-lt"/>
              </a:rPr>
              <a:t>按页</a:t>
            </a:r>
            <a:r>
              <a:rPr kumimoji="1" lang="en-US" altLang="zh-CN" sz="2800" b="0">
                <a:ea typeface="楷体_GB2312"/>
                <a:cs typeface="楷体_GB2312"/>
                <a:sym typeface="+mn-lt"/>
              </a:rPr>
              <a:t>/</a:t>
            </a:r>
            <a:r>
              <a:rPr kumimoji="1" lang="zh-CN" altLang="en-US" sz="2800" b="0">
                <a:ea typeface="楷体_GB2312"/>
                <a:cs typeface="楷体_GB2312"/>
                <a:sym typeface="+mn-lt"/>
              </a:rPr>
              <a:t>行</a:t>
            </a:r>
            <a:r>
              <a:rPr kumimoji="1" lang="en-US" altLang="zh-CN" sz="2800" b="0">
                <a:ea typeface="楷体_GB2312"/>
                <a:cs typeface="楷体_GB2312"/>
                <a:sym typeface="+mn-lt"/>
              </a:rPr>
              <a:t>/</a:t>
            </a:r>
            <a:r>
              <a:rPr kumimoji="1" lang="zh-CN" altLang="en-US" sz="2800" b="0">
                <a:ea typeface="楷体_GB2312"/>
                <a:cs typeface="楷体_GB2312"/>
                <a:sym typeface="+mn-lt"/>
              </a:rPr>
              <a:t>列存放，页优先的顺序存储</a:t>
            </a:r>
            <a:r>
              <a:rPr kumimoji="1" lang="zh-CN" altLang="en-US" sz="2800" b="0">
                <a:effectLst>
                  <a:outerShdw blurRad="38100" dist="38100" dir="2700000" algn="tl">
                    <a:srgbClr val="C0C0C0"/>
                  </a:outerShdw>
                </a:effectLst>
                <a:ea typeface="楷体_GB2312"/>
                <a:cs typeface="楷体_GB2312"/>
                <a:sym typeface="+mn-lt"/>
              </a:rPr>
              <a:t> </a:t>
            </a:r>
          </a:p>
        </p:txBody>
      </p:sp>
      <p:graphicFrame>
        <p:nvGraphicFramePr>
          <p:cNvPr id="772099" name="Object 3">
            <a:extLst>
              <a:ext uri="{FF2B5EF4-FFF2-40B4-BE49-F238E27FC236}">
                <a16:creationId xmlns:a16="http://schemas.microsoft.com/office/drawing/2014/main" id="{EB16CFD4-AF97-2645-973E-CDCC3C80938A}"/>
              </a:ext>
            </a:extLst>
          </p:cNvPr>
          <p:cNvGraphicFramePr>
            <a:graphicFrameLocks/>
          </p:cNvGraphicFramePr>
          <p:nvPr/>
        </p:nvGraphicFramePr>
        <p:xfrm>
          <a:off x="714375" y="2633663"/>
          <a:ext cx="3276600" cy="2503487"/>
        </p:xfrm>
        <a:graphic>
          <a:graphicData uri="http://schemas.openxmlformats.org/presentationml/2006/ole">
            <mc:AlternateContent xmlns:mc="http://schemas.openxmlformats.org/markup-compatibility/2006">
              <mc:Choice xmlns:v="urn:schemas-microsoft-com:vml" Requires="v">
                <p:oleObj spid="_x0000_s245787" r:id="rId5" imgW="5588000" imgH="4102100" progId="Visio.Drawing.5">
                  <p:embed/>
                </p:oleObj>
              </mc:Choice>
              <mc:Fallback>
                <p:oleObj r:id="rId5" imgW="5588000" imgH="4102100" progId="Visio.Drawing.5">
                  <p:embed/>
                  <p:pic>
                    <p:nvPicPr>
                      <p:cNvPr id="772099" name="Object 3">
                        <a:extLst>
                          <a:ext uri="{FF2B5EF4-FFF2-40B4-BE49-F238E27FC236}">
                            <a16:creationId xmlns:a16="http://schemas.microsoft.com/office/drawing/2014/main" id="{EB16CFD4-AF97-2645-973E-CDCC3C80938A}"/>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633663"/>
                        <a:ext cx="3276600" cy="250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 name="Group 4">
            <a:extLst>
              <a:ext uri="{FF2B5EF4-FFF2-40B4-BE49-F238E27FC236}">
                <a16:creationId xmlns:a16="http://schemas.microsoft.com/office/drawing/2014/main" id="{2DBBB4EF-921F-7F49-8DD6-165E6CCD6333}"/>
              </a:ext>
            </a:extLst>
          </p:cNvPr>
          <p:cNvGrpSpPr>
            <a:grpSpLocks/>
          </p:cNvGrpSpPr>
          <p:nvPr/>
        </p:nvGrpSpPr>
        <p:grpSpPr bwMode="auto">
          <a:xfrm>
            <a:off x="6724650" y="3228975"/>
            <a:ext cx="152400" cy="152400"/>
            <a:chOff x="4176" y="1008"/>
            <a:chExt cx="192" cy="192"/>
          </a:xfrm>
        </p:grpSpPr>
        <p:sp>
          <p:nvSpPr>
            <p:cNvPr id="53253" name="Line 5">
              <a:extLst>
                <a:ext uri="{FF2B5EF4-FFF2-40B4-BE49-F238E27FC236}">
                  <a16:creationId xmlns:a16="http://schemas.microsoft.com/office/drawing/2014/main" id="{90AB5EAC-97EE-41E0-B318-263D454C62EA}"/>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54" name="Line 6">
              <a:extLst>
                <a:ext uri="{FF2B5EF4-FFF2-40B4-BE49-F238E27FC236}">
                  <a16:creationId xmlns:a16="http://schemas.microsoft.com/office/drawing/2014/main" id="{1388D967-485D-4E27-B908-639253083FED}"/>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3" name="Group 7">
            <a:extLst>
              <a:ext uri="{FF2B5EF4-FFF2-40B4-BE49-F238E27FC236}">
                <a16:creationId xmlns:a16="http://schemas.microsoft.com/office/drawing/2014/main" id="{F9E616D5-472D-7741-A253-0E9B8C71CD78}"/>
              </a:ext>
            </a:extLst>
          </p:cNvPr>
          <p:cNvGrpSpPr>
            <a:grpSpLocks/>
          </p:cNvGrpSpPr>
          <p:nvPr/>
        </p:nvGrpSpPr>
        <p:grpSpPr bwMode="auto">
          <a:xfrm>
            <a:off x="2695575" y="3243263"/>
            <a:ext cx="152400" cy="152400"/>
            <a:chOff x="4176" y="1008"/>
            <a:chExt cx="192" cy="192"/>
          </a:xfrm>
        </p:grpSpPr>
        <p:sp>
          <p:nvSpPr>
            <p:cNvPr id="53256" name="Line 8">
              <a:extLst>
                <a:ext uri="{FF2B5EF4-FFF2-40B4-BE49-F238E27FC236}">
                  <a16:creationId xmlns:a16="http://schemas.microsoft.com/office/drawing/2014/main" id="{D19C0A46-25E7-4DB7-A5B9-04A769DC3D41}"/>
                </a:ext>
              </a:extLst>
            </p:cNvPr>
            <p:cNvSpPr>
              <a:spLocks noChangeShapeType="1"/>
            </p:cNvSpPr>
            <p:nvPr/>
          </p:nvSpPr>
          <p:spPr bwMode="auto">
            <a:xfrm flipH="1">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57" name="Line 9">
              <a:extLst>
                <a:ext uri="{FF2B5EF4-FFF2-40B4-BE49-F238E27FC236}">
                  <a16:creationId xmlns:a16="http://schemas.microsoft.com/office/drawing/2014/main" id="{A571C545-F236-427E-A95F-4649A94A29AB}"/>
                </a:ext>
              </a:extLst>
            </p:cNvPr>
            <p:cNvSpPr>
              <a:spLocks noChangeShapeType="1"/>
            </p:cNvSpPr>
            <p:nvPr/>
          </p:nvSpPr>
          <p:spPr bwMode="auto">
            <a:xfrm>
              <a:off x="4176" y="1008"/>
              <a:ext cx="192" cy="192"/>
            </a:xfrm>
            <a:prstGeom prst="line">
              <a:avLst/>
            </a:prstGeom>
            <a:noFill/>
            <a:ln w="38100">
              <a:solidFill>
                <a:srgbClr val="FF0066"/>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4" name="Group 10">
            <a:extLst>
              <a:ext uri="{FF2B5EF4-FFF2-40B4-BE49-F238E27FC236}">
                <a16:creationId xmlns:a16="http://schemas.microsoft.com/office/drawing/2014/main" id="{A5C39AFB-DA7D-BE4B-93B0-7EF9064A9129}"/>
              </a:ext>
            </a:extLst>
          </p:cNvPr>
          <p:cNvGrpSpPr>
            <a:grpSpLocks/>
          </p:cNvGrpSpPr>
          <p:nvPr/>
        </p:nvGrpSpPr>
        <p:grpSpPr bwMode="auto">
          <a:xfrm>
            <a:off x="5657850" y="3914775"/>
            <a:ext cx="152400" cy="152400"/>
            <a:chOff x="4176" y="1008"/>
            <a:chExt cx="192" cy="192"/>
          </a:xfrm>
        </p:grpSpPr>
        <p:sp>
          <p:nvSpPr>
            <p:cNvPr id="53259" name="Line 11">
              <a:extLst>
                <a:ext uri="{FF2B5EF4-FFF2-40B4-BE49-F238E27FC236}">
                  <a16:creationId xmlns:a16="http://schemas.microsoft.com/office/drawing/2014/main" id="{99B4B366-0F3B-4609-A658-4315E1E16150}"/>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60" name="Line 12">
              <a:extLst>
                <a:ext uri="{FF2B5EF4-FFF2-40B4-BE49-F238E27FC236}">
                  <a16:creationId xmlns:a16="http://schemas.microsoft.com/office/drawing/2014/main" id="{CCBD4D52-5F60-423B-A469-EC6050DA0F6C}"/>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grpSp>
        <p:nvGrpSpPr>
          <p:cNvPr id="5" name="Group 13">
            <a:extLst>
              <a:ext uri="{FF2B5EF4-FFF2-40B4-BE49-F238E27FC236}">
                <a16:creationId xmlns:a16="http://schemas.microsoft.com/office/drawing/2014/main" id="{EA810724-C8AB-2749-8C50-321EB872018A}"/>
              </a:ext>
            </a:extLst>
          </p:cNvPr>
          <p:cNvGrpSpPr>
            <a:grpSpLocks/>
          </p:cNvGrpSpPr>
          <p:nvPr/>
        </p:nvGrpSpPr>
        <p:grpSpPr bwMode="auto">
          <a:xfrm>
            <a:off x="1857375" y="3700463"/>
            <a:ext cx="152400" cy="152400"/>
            <a:chOff x="4176" y="1008"/>
            <a:chExt cx="192" cy="192"/>
          </a:xfrm>
        </p:grpSpPr>
        <p:sp>
          <p:nvSpPr>
            <p:cNvPr id="53262" name="Line 14">
              <a:extLst>
                <a:ext uri="{FF2B5EF4-FFF2-40B4-BE49-F238E27FC236}">
                  <a16:creationId xmlns:a16="http://schemas.microsoft.com/office/drawing/2014/main" id="{0D79A13B-A6EB-447D-A86D-63CC44909115}"/>
                </a:ext>
              </a:extLst>
            </p:cNvPr>
            <p:cNvSpPr>
              <a:spLocks noChangeShapeType="1"/>
            </p:cNvSpPr>
            <p:nvPr/>
          </p:nvSpPr>
          <p:spPr bwMode="auto">
            <a:xfrm flipH="1">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53263" name="Line 15">
              <a:extLst>
                <a:ext uri="{FF2B5EF4-FFF2-40B4-BE49-F238E27FC236}">
                  <a16:creationId xmlns:a16="http://schemas.microsoft.com/office/drawing/2014/main" id="{42237243-7063-4D3B-B01E-DE76C4B315C7}"/>
                </a:ext>
              </a:extLst>
            </p:cNvPr>
            <p:cNvSpPr>
              <a:spLocks noChangeShapeType="1"/>
            </p:cNvSpPr>
            <p:nvPr/>
          </p:nvSpPr>
          <p:spPr bwMode="auto">
            <a:xfrm>
              <a:off x="4176" y="1008"/>
              <a:ext cx="192" cy="192"/>
            </a:xfrm>
            <a:prstGeom prst="line">
              <a:avLst/>
            </a:prstGeom>
            <a:noFill/>
            <a:ln w="38100">
              <a:solidFill>
                <a:srgbClr val="66FF33"/>
              </a:solidFill>
              <a:round/>
              <a:headEnd/>
              <a:tailEn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grpSp>
      <p:sp>
        <p:nvSpPr>
          <p:cNvPr id="772112" name="Line 16">
            <a:extLst>
              <a:ext uri="{FF2B5EF4-FFF2-40B4-BE49-F238E27FC236}">
                <a16:creationId xmlns:a16="http://schemas.microsoft.com/office/drawing/2014/main" id="{0F18577B-B521-4C69-93CE-CC0C975A90E2}"/>
              </a:ext>
            </a:extLst>
          </p:cNvPr>
          <p:cNvSpPr>
            <a:spLocks noChangeShapeType="1"/>
          </p:cNvSpPr>
          <p:nvPr/>
        </p:nvSpPr>
        <p:spPr bwMode="auto">
          <a:xfrm flipV="1">
            <a:off x="1019175" y="2709863"/>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3" name="Line 17">
            <a:extLst>
              <a:ext uri="{FF2B5EF4-FFF2-40B4-BE49-F238E27FC236}">
                <a16:creationId xmlns:a16="http://schemas.microsoft.com/office/drawing/2014/main" id="{97AB7790-4ED4-4C08-9461-ECA57B73571C}"/>
              </a:ext>
            </a:extLst>
          </p:cNvPr>
          <p:cNvSpPr>
            <a:spLocks noChangeShapeType="1"/>
          </p:cNvSpPr>
          <p:nvPr/>
        </p:nvSpPr>
        <p:spPr bwMode="auto">
          <a:xfrm>
            <a:off x="790575" y="4081463"/>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4" name="Line 18">
            <a:extLst>
              <a:ext uri="{FF2B5EF4-FFF2-40B4-BE49-F238E27FC236}">
                <a16:creationId xmlns:a16="http://schemas.microsoft.com/office/drawing/2014/main" id="{6AC1AA93-9975-4719-98C0-C73A38EBDAC8}"/>
              </a:ext>
            </a:extLst>
          </p:cNvPr>
          <p:cNvSpPr>
            <a:spLocks noChangeShapeType="1"/>
          </p:cNvSpPr>
          <p:nvPr/>
        </p:nvSpPr>
        <p:spPr bwMode="auto">
          <a:xfrm>
            <a:off x="1704975" y="4081463"/>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5" name="Line 19">
            <a:extLst>
              <a:ext uri="{FF2B5EF4-FFF2-40B4-BE49-F238E27FC236}">
                <a16:creationId xmlns:a16="http://schemas.microsoft.com/office/drawing/2014/main" id="{50BD608C-A33E-4398-A098-87A50295A9F2}"/>
              </a:ext>
            </a:extLst>
          </p:cNvPr>
          <p:cNvSpPr>
            <a:spLocks noChangeShapeType="1"/>
          </p:cNvSpPr>
          <p:nvPr/>
        </p:nvSpPr>
        <p:spPr bwMode="auto">
          <a:xfrm flipV="1">
            <a:off x="5353050" y="2695575"/>
            <a:ext cx="685800" cy="685800"/>
          </a:xfrm>
          <a:prstGeom prst="line">
            <a:avLst/>
          </a:prstGeom>
          <a:noFill/>
          <a:ln w="38100">
            <a:solidFill>
              <a:srgbClr val="66FF33"/>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6" name="Line 20">
            <a:extLst>
              <a:ext uri="{FF2B5EF4-FFF2-40B4-BE49-F238E27FC236}">
                <a16:creationId xmlns:a16="http://schemas.microsoft.com/office/drawing/2014/main" id="{B31B8B9D-1AF5-4109-ADB4-AFDA059E1F22}"/>
              </a:ext>
            </a:extLst>
          </p:cNvPr>
          <p:cNvSpPr>
            <a:spLocks noChangeShapeType="1"/>
          </p:cNvSpPr>
          <p:nvPr/>
        </p:nvSpPr>
        <p:spPr bwMode="auto">
          <a:xfrm>
            <a:off x="4895850" y="4219575"/>
            <a:ext cx="0" cy="83820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7" name="Line 21">
            <a:extLst>
              <a:ext uri="{FF2B5EF4-FFF2-40B4-BE49-F238E27FC236}">
                <a16:creationId xmlns:a16="http://schemas.microsoft.com/office/drawing/2014/main" id="{4CF36226-FA2F-4151-ADC8-F668411707D6}"/>
              </a:ext>
            </a:extLst>
          </p:cNvPr>
          <p:cNvSpPr>
            <a:spLocks noChangeShapeType="1"/>
          </p:cNvSpPr>
          <p:nvPr/>
        </p:nvSpPr>
        <p:spPr bwMode="auto">
          <a:xfrm>
            <a:off x="5505450" y="5286375"/>
            <a:ext cx="685800" cy="0"/>
          </a:xfrm>
          <a:prstGeom prst="line">
            <a:avLst/>
          </a:prstGeom>
          <a:noFill/>
          <a:ln w="38100">
            <a:solidFill>
              <a:srgbClr val="339966"/>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spcBef>
                <a:spcPct val="20000"/>
              </a:spcBef>
              <a:buFont typeface="Arial" panose="020B0604020202020204" pitchFamily="34" charset="0"/>
              <a:buNone/>
              <a:defRPr/>
            </a:pPr>
            <a:endParaRPr lang="zh-CN" altLang="en-US">
              <a:latin typeface="+mn-lt"/>
              <a:ea typeface="+mn-ea"/>
              <a:cs typeface="+mn-ea"/>
              <a:sym typeface="+mn-lt"/>
            </a:endParaRPr>
          </a:p>
        </p:txBody>
      </p:sp>
      <p:sp>
        <p:nvSpPr>
          <p:cNvPr id="772118" name="Text Box 22">
            <a:extLst>
              <a:ext uri="{FF2B5EF4-FFF2-40B4-BE49-F238E27FC236}">
                <a16:creationId xmlns:a16="http://schemas.microsoft.com/office/drawing/2014/main" id="{5024E4DF-9938-4099-A2C8-EFDB2E57CE2A}"/>
              </a:ext>
            </a:extLst>
          </p:cNvPr>
          <p:cNvSpPr txBox="1">
            <a:spLocks noChangeArrowheads="1"/>
          </p:cNvSpPr>
          <p:nvPr/>
        </p:nvSpPr>
        <p:spPr bwMode="auto">
          <a:xfrm>
            <a:off x="5200650" y="2695575"/>
            <a:ext cx="49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66FF33"/>
                </a:solidFill>
                <a:latin typeface="+mn-lt"/>
                <a:ea typeface="+mn-ea"/>
                <a:cs typeface="+mn-ea"/>
                <a:sym typeface="+mn-lt"/>
              </a:rPr>
              <a:t>①</a:t>
            </a:r>
          </a:p>
        </p:txBody>
      </p:sp>
      <p:sp>
        <p:nvSpPr>
          <p:cNvPr id="772119" name="Text Box 23">
            <a:extLst>
              <a:ext uri="{FF2B5EF4-FFF2-40B4-BE49-F238E27FC236}">
                <a16:creationId xmlns:a16="http://schemas.microsoft.com/office/drawing/2014/main" id="{8DC7182F-C6F1-4746-B29A-91C77A50CD73}"/>
              </a:ext>
            </a:extLst>
          </p:cNvPr>
          <p:cNvSpPr txBox="1">
            <a:spLocks noChangeArrowheads="1"/>
          </p:cNvSpPr>
          <p:nvPr/>
        </p:nvSpPr>
        <p:spPr bwMode="auto">
          <a:xfrm>
            <a:off x="4362450" y="43719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FF0066"/>
                </a:solidFill>
                <a:latin typeface="+mn-lt"/>
                <a:ea typeface="+mn-ea"/>
                <a:cs typeface="+mn-ea"/>
                <a:sym typeface="+mn-lt"/>
              </a:rPr>
              <a:t>②</a:t>
            </a:r>
          </a:p>
        </p:txBody>
      </p:sp>
      <p:sp>
        <p:nvSpPr>
          <p:cNvPr id="772120" name="Text Box 24">
            <a:extLst>
              <a:ext uri="{FF2B5EF4-FFF2-40B4-BE49-F238E27FC236}">
                <a16:creationId xmlns:a16="http://schemas.microsoft.com/office/drawing/2014/main" id="{C938785D-293D-4BAA-8C17-1D4AAB833B38}"/>
              </a:ext>
            </a:extLst>
          </p:cNvPr>
          <p:cNvSpPr txBox="1">
            <a:spLocks noChangeArrowheads="1"/>
          </p:cNvSpPr>
          <p:nvPr/>
        </p:nvSpPr>
        <p:spPr bwMode="auto">
          <a:xfrm>
            <a:off x="5505450" y="52863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buFont typeface="Arial" panose="020B0604020202020204" pitchFamily="34" charset="0"/>
              <a:buNone/>
              <a:defRPr/>
            </a:pPr>
            <a:r>
              <a:rPr lang="en-US" altLang="zh-CN">
                <a:solidFill>
                  <a:srgbClr val="339966"/>
                </a:solidFill>
                <a:latin typeface="+mn-lt"/>
                <a:ea typeface="+mn-ea"/>
                <a:cs typeface="+mn-ea"/>
                <a:sym typeface="+mn-lt"/>
              </a:rPr>
              <a:t>③</a:t>
            </a:r>
          </a:p>
        </p:txBody>
      </p:sp>
    </p:spTree>
    <p:extLst>
      <p:ext uri="{BB962C8B-B14F-4D97-AF65-F5344CB8AC3E}">
        <p14:creationId xmlns:p14="http://schemas.microsoft.com/office/powerpoint/2010/main" val="1702843182"/>
      </p:ext>
    </p:extLst>
  </p:cSld>
  <p:clrMapOvr>
    <a:masterClrMapping/>
  </p:clrMapOvr>
  <p:transition>
    <p:spli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72098"/>
                                        </p:tgtEl>
                                        <p:attrNameLst>
                                          <p:attrName>style.visibility</p:attrName>
                                        </p:attrNameLst>
                                      </p:cBhvr>
                                      <p:to>
                                        <p:strVal val="visible"/>
                                      </p:to>
                                    </p:set>
                                    <p:anim calcmode="lin" valueType="num">
                                      <p:cBhvr additive="base">
                                        <p:cTn id="7" dur="500" fill="hold"/>
                                        <p:tgtEl>
                                          <p:spTgt spid="772098"/>
                                        </p:tgtEl>
                                        <p:attrNameLst>
                                          <p:attrName>ppt_x</p:attrName>
                                        </p:attrNameLst>
                                      </p:cBhvr>
                                      <p:tavLst>
                                        <p:tav tm="0">
                                          <p:val>
                                            <p:strVal val="0-#ppt_w/2"/>
                                          </p:val>
                                        </p:tav>
                                        <p:tav tm="100000">
                                          <p:val>
                                            <p:strVal val="#ppt_x"/>
                                          </p:val>
                                        </p:tav>
                                      </p:tavLst>
                                    </p:anim>
                                    <p:anim calcmode="lin" valueType="num">
                                      <p:cBhvr additive="base">
                                        <p:cTn id="8" dur="500" fill="hold"/>
                                        <p:tgtEl>
                                          <p:spTgt spid="77209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nodeType="afterEffect">
                                  <p:stCondLst>
                                    <p:cond delay="0"/>
                                  </p:stCondLst>
                                  <p:childTnLst>
                                    <p:set>
                                      <p:cBhvr>
                                        <p:cTn id="11" dur="1" fill="hold">
                                          <p:stCondLst>
                                            <p:cond delay="0"/>
                                          </p:stCondLst>
                                        </p:cTn>
                                        <p:tgtEl>
                                          <p:spTgt spid="772099"/>
                                        </p:tgtEl>
                                        <p:attrNameLst>
                                          <p:attrName>style.visibility</p:attrName>
                                        </p:attrNameLst>
                                      </p:cBhvr>
                                      <p:to>
                                        <p:strVal val="visible"/>
                                      </p:to>
                                    </p:set>
                                    <p:anim calcmode="lin" valueType="num">
                                      <p:cBhvr additive="base">
                                        <p:cTn id="12" dur="500" fill="hold"/>
                                        <p:tgtEl>
                                          <p:spTgt spid="772099"/>
                                        </p:tgtEl>
                                        <p:attrNameLst>
                                          <p:attrName>ppt_x</p:attrName>
                                        </p:attrNameLst>
                                      </p:cBhvr>
                                      <p:tavLst>
                                        <p:tav tm="0">
                                          <p:val>
                                            <p:strVal val="0-#ppt_w/2"/>
                                          </p:val>
                                        </p:tav>
                                        <p:tav tm="100000">
                                          <p:val>
                                            <p:strVal val="#ppt_x"/>
                                          </p:val>
                                        </p:tav>
                                      </p:tavLst>
                                    </p:anim>
                                    <p:anim calcmode="lin" valueType="num">
                                      <p:cBhvr additive="base">
                                        <p:cTn id="13" dur="500" fill="hold"/>
                                        <p:tgtEl>
                                          <p:spTgt spid="772099"/>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42" fill="hold" nodeType="clickEffect">
                                  <p:stCondLst>
                                    <p:cond delay="0"/>
                                  </p:stCondLst>
                                  <p:childTnLst>
                                    <p:set>
                                      <p:cBhvr>
                                        <p:cTn id="17" dur="1" fill="hold">
                                          <p:stCondLst>
                                            <p:cond delay="0"/>
                                          </p:stCondLst>
                                        </p:cTn>
                                        <p:tgtEl>
                                          <p:spTgt spid="772112"/>
                                        </p:tgtEl>
                                        <p:attrNameLst>
                                          <p:attrName>style.visibility</p:attrName>
                                        </p:attrNameLst>
                                      </p:cBhvr>
                                      <p:to>
                                        <p:strVal val="visible"/>
                                      </p:to>
                                    </p:set>
                                    <p:animEffect transition="in" filter="barn(outHorizontal)">
                                      <p:cBhvr>
                                        <p:cTn id="18" dur="500"/>
                                        <p:tgtEl>
                                          <p:spTgt spid="772112"/>
                                        </p:tgtEl>
                                      </p:cBhvr>
                                    </p:animEffect>
                                  </p:childTnLst>
                                  <p:subTnLst>
                                    <p:audio>
                                      <p:cMediaNode>
                                        <p:cTn display="0" masterRel="sameClick">
                                          <p:stCondLst>
                                            <p:cond evt="begin" delay="0">
                                              <p:tn val="16"/>
                                            </p:cond>
                                          </p:stCondLst>
                                          <p:endCondLst>
                                            <p:cond evt="onStopAudio" delay="0">
                                              <p:tgtEl>
                                                <p:sldTgt/>
                                              </p:tgtEl>
                                            </p:cond>
                                          </p:endCondLst>
                                        </p:cTn>
                                        <p:tgtEl>
                                          <p:sndTgt r:embed="rId3" name="WHOOSH.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772113"/>
                                        </p:tgtEl>
                                        <p:attrNameLst>
                                          <p:attrName>style.visibility</p:attrName>
                                        </p:attrNameLst>
                                      </p:cBhvr>
                                      <p:to>
                                        <p:strVal val="visible"/>
                                      </p:to>
                                    </p:set>
                                    <p:anim calcmode="lin" valueType="num">
                                      <p:cBhvr>
                                        <p:cTn id="23" dur="500" fill="hold"/>
                                        <p:tgtEl>
                                          <p:spTgt spid="772113"/>
                                        </p:tgtEl>
                                        <p:attrNameLst>
                                          <p:attrName>ppt_x</p:attrName>
                                        </p:attrNameLst>
                                      </p:cBhvr>
                                      <p:tavLst>
                                        <p:tav tm="0">
                                          <p:val>
                                            <p:strVal val="#ppt_x"/>
                                          </p:val>
                                        </p:tav>
                                        <p:tav tm="100000">
                                          <p:val>
                                            <p:strVal val="#ppt_x"/>
                                          </p:val>
                                        </p:tav>
                                      </p:tavLst>
                                    </p:anim>
                                    <p:anim calcmode="lin" valueType="num">
                                      <p:cBhvr>
                                        <p:cTn id="24" dur="500" fill="hold"/>
                                        <p:tgtEl>
                                          <p:spTgt spid="772113"/>
                                        </p:tgtEl>
                                        <p:attrNameLst>
                                          <p:attrName>ppt_y</p:attrName>
                                        </p:attrNameLst>
                                      </p:cBhvr>
                                      <p:tavLst>
                                        <p:tav tm="0">
                                          <p:val>
                                            <p:strVal val="#ppt_y-#ppt_h/2"/>
                                          </p:val>
                                        </p:tav>
                                        <p:tav tm="100000">
                                          <p:val>
                                            <p:strVal val="#ppt_y"/>
                                          </p:val>
                                        </p:tav>
                                      </p:tavLst>
                                    </p:anim>
                                    <p:anim calcmode="lin" valueType="num">
                                      <p:cBhvr>
                                        <p:cTn id="25" dur="500" fill="hold"/>
                                        <p:tgtEl>
                                          <p:spTgt spid="772113"/>
                                        </p:tgtEl>
                                        <p:attrNameLst>
                                          <p:attrName>ppt_w</p:attrName>
                                        </p:attrNameLst>
                                      </p:cBhvr>
                                      <p:tavLst>
                                        <p:tav tm="0">
                                          <p:val>
                                            <p:strVal val="#ppt_w"/>
                                          </p:val>
                                        </p:tav>
                                        <p:tav tm="100000">
                                          <p:val>
                                            <p:strVal val="#ppt_w"/>
                                          </p:val>
                                        </p:tav>
                                      </p:tavLst>
                                    </p:anim>
                                    <p:anim calcmode="lin" valueType="num">
                                      <p:cBhvr>
                                        <p:cTn id="26" dur="500" fill="hold"/>
                                        <p:tgtEl>
                                          <p:spTgt spid="77211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772114"/>
                                        </p:tgtEl>
                                        <p:attrNameLst>
                                          <p:attrName>style.visibility</p:attrName>
                                        </p:attrNameLst>
                                      </p:cBhvr>
                                      <p:to>
                                        <p:strVal val="visible"/>
                                      </p:to>
                                    </p:set>
                                    <p:anim calcmode="lin" valueType="num">
                                      <p:cBhvr>
                                        <p:cTn id="31" dur="500" fill="hold"/>
                                        <p:tgtEl>
                                          <p:spTgt spid="772114"/>
                                        </p:tgtEl>
                                        <p:attrNameLst>
                                          <p:attrName>ppt_x</p:attrName>
                                        </p:attrNameLst>
                                      </p:cBhvr>
                                      <p:tavLst>
                                        <p:tav tm="0">
                                          <p:val>
                                            <p:strVal val="#ppt_x-#ppt_w/2"/>
                                          </p:val>
                                        </p:tav>
                                        <p:tav tm="100000">
                                          <p:val>
                                            <p:strVal val="#ppt_x"/>
                                          </p:val>
                                        </p:tav>
                                      </p:tavLst>
                                    </p:anim>
                                    <p:anim calcmode="lin" valueType="num">
                                      <p:cBhvr>
                                        <p:cTn id="32" dur="500" fill="hold"/>
                                        <p:tgtEl>
                                          <p:spTgt spid="772114"/>
                                        </p:tgtEl>
                                        <p:attrNameLst>
                                          <p:attrName>ppt_y</p:attrName>
                                        </p:attrNameLst>
                                      </p:cBhvr>
                                      <p:tavLst>
                                        <p:tav tm="0">
                                          <p:val>
                                            <p:strVal val="#ppt_y"/>
                                          </p:val>
                                        </p:tav>
                                        <p:tav tm="100000">
                                          <p:val>
                                            <p:strVal val="#ppt_y"/>
                                          </p:val>
                                        </p:tav>
                                      </p:tavLst>
                                    </p:anim>
                                    <p:anim calcmode="lin" valueType="num">
                                      <p:cBhvr>
                                        <p:cTn id="33" dur="500" fill="hold"/>
                                        <p:tgtEl>
                                          <p:spTgt spid="772114"/>
                                        </p:tgtEl>
                                        <p:attrNameLst>
                                          <p:attrName>ppt_w</p:attrName>
                                        </p:attrNameLst>
                                      </p:cBhvr>
                                      <p:tavLst>
                                        <p:tav tm="0">
                                          <p:val>
                                            <p:fltVal val="0"/>
                                          </p:val>
                                        </p:tav>
                                        <p:tav tm="100000">
                                          <p:val>
                                            <p:strVal val="#ppt_w"/>
                                          </p:val>
                                        </p:tav>
                                      </p:tavLst>
                                    </p:anim>
                                    <p:anim calcmode="lin" valueType="num">
                                      <p:cBhvr>
                                        <p:cTn id="34" dur="500" fill="hold"/>
                                        <p:tgtEl>
                                          <p:spTgt spid="77211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42" fill="hold" nodeType="clickEffect">
                                  <p:stCondLst>
                                    <p:cond delay="0"/>
                                  </p:stCondLst>
                                  <p:childTnLst>
                                    <p:set>
                                      <p:cBhvr>
                                        <p:cTn id="38" dur="1" fill="hold">
                                          <p:stCondLst>
                                            <p:cond delay="0"/>
                                          </p:stCondLst>
                                        </p:cTn>
                                        <p:tgtEl>
                                          <p:spTgt spid="772115"/>
                                        </p:tgtEl>
                                        <p:attrNameLst>
                                          <p:attrName>style.visibility</p:attrName>
                                        </p:attrNameLst>
                                      </p:cBhvr>
                                      <p:to>
                                        <p:strVal val="visible"/>
                                      </p:to>
                                    </p:set>
                                    <p:animEffect transition="in" filter="barn(outHorizontal)">
                                      <p:cBhvr>
                                        <p:cTn id="39" dur="500"/>
                                        <p:tgtEl>
                                          <p:spTgt spid="772115"/>
                                        </p:tgtEl>
                                      </p:cBhvr>
                                    </p:animEffect>
                                  </p:childTnLst>
                                  <p:subTnLst>
                                    <p:audio>
                                      <p:cMediaNode>
                                        <p:cTn display="0" masterRel="sameClick">
                                          <p:stCondLst>
                                            <p:cond evt="begin" delay="0">
                                              <p:tn val="37"/>
                                            </p:cond>
                                          </p:stCondLst>
                                          <p:endCondLst>
                                            <p:cond evt="onStopAudio" delay="0">
                                              <p:tgtEl>
                                                <p:sldTgt/>
                                              </p:tgtEl>
                                            </p:cond>
                                          </p:endCondLst>
                                        </p:cTn>
                                        <p:tgtEl>
                                          <p:sndTgt r:embed="rId3" name="WHOOSH.WAV"/>
                                        </p:tgtEl>
                                      </p:cMediaNode>
                                    </p:audio>
                                  </p:sub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499"/>
                                          </p:stCondLst>
                                        </p:cTn>
                                        <p:tgtEl>
                                          <p:spTgt spid="772118">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 fill="hold" nodeType="clickEffect">
                                  <p:stCondLst>
                                    <p:cond delay="0"/>
                                  </p:stCondLst>
                                  <p:childTnLst>
                                    <p:set>
                                      <p:cBhvr>
                                        <p:cTn id="46" dur="1" fill="hold">
                                          <p:stCondLst>
                                            <p:cond delay="0"/>
                                          </p:stCondLst>
                                        </p:cTn>
                                        <p:tgtEl>
                                          <p:spTgt spid="772116"/>
                                        </p:tgtEl>
                                        <p:attrNameLst>
                                          <p:attrName>style.visibility</p:attrName>
                                        </p:attrNameLst>
                                      </p:cBhvr>
                                      <p:to>
                                        <p:strVal val="visible"/>
                                      </p:to>
                                    </p:set>
                                    <p:anim calcmode="lin" valueType="num">
                                      <p:cBhvr>
                                        <p:cTn id="47" dur="500" fill="hold"/>
                                        <p:tgtEl>
                                          <p:spTgt spid="772116"/>
                                        </p:tgtEl>
                                        <p:attrNameLst>
                                          <p:attrName>ppt_x</p:attrName>
                                        </p:attrNameLst>
                                      </p:cBhvr>
                                      <p:tavLst>
                                        <p:tav tm="0">
                                          <p:val>
                                            <p:strVal val="#ppt_x"/>
                                          </p:val>
                                        </p:tav>
                                        <p:tav tm="100000">
                                          <p:val>
                                            <p:strVal val="#ppt_x"/>
                                          </p:val>
                                        </p:tav>
                                      </p:tavLst>
                                    </p:anim>
                                    <p:anim calcmode="lin" valueType="num">
                                      <p:cBhvr>
                                        <p:cTn id="48" dur="500" fill="hold"/>
                                        <p:tgtEl>
                                          <p:spTgt spid="772116"/>
                                        </p:tgtEl>
                                        <p:attrNameLst>
                                          <p:attrName>ppt_y</p:attrName>
                                        </p:attrNameLst>
                                      </p:cBhvr>
                                      <p:tavLst>
                                        <p:tav tm="0">
                                          <p:val>
                                            <p:strVal val="#ppt_y-#ppt_h/2"/>
                                          </p:val>
                                        </p:tav>
                                        <p:tav tm="100000">
                                          <p:val>
                                            <p:strVal val="#ppt_y"/>
                                          </p:val>
                                        </p:tav>
                                      </p:tavLst>
                                    </p:anim>
                                    <p:anim calcmode="lin" valueType="num">
                                      <p:cBhvr>
                                        <p:cTn id="49" dur="500" fill="hold"/>
                                        <p:tgtEl>
                                          <p:spTgt spid="772116"/>
                                        </p:tgtEl>
                                        <p:attrNameLst>
                                          <p:attrName>ppt_w</p:attrName>
                                        </p:attrNameLst>
                                      </p:cBhvr>
                                      <p:tavLst>
                                        <p:tav tm="0">
                                          <p:val>
                                            <p:strVal val="#ppt_w"/>
                                          </p:val>
                                        </p:tav>
                                        <p:tav tm="100000">
                                          <p:val>
                                            <p:strVal val="#ppt_w"/>
                                          </p:val>
                                        </p:tav>
                                      </p:tavLst>
                                    </p:anim>
                                    <p:anim calcmode="lin" valueType="num">
                                      <p:cBhvr>
                                        <p:cTn id="50" dur="500" fill="hold"/>
                                        <p:tgtEl>
                                          <p:spTgt spid="772116"/>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5"/>
                                            </p:cond>
                                          </p:stCondLst>
                                          <p:endCondLst>
                                            <p:cond evt="onStopAudio" delay="0">
                                              <p:tgtEl>
                                                <p:sldTgt/>
                                              </p:tgtEl>
                                            </p:cond>
                                          </p:endCondLst>
                                        </p:cTn>
                                        <p:tgtEl>
                                          <p:sndTgt r:embed="rId3" name="WHOOSH.WAV"/>
                                        </p:tgtEl>
                                      </p:cMediaNode>
                                    </p:audio>
                                  </p:subTnLst>
                                </p:cTn>
                              </p:par>
                            </p:childTnLst>
                          </p:cTn>
                        </p:par>
                        <p:par>
                          <p:cTn id="51" fill="hold" nodeType="afterGroup">
                            <p:stCondLst>
                              <p:cond delay="500"/>
                            </p:stCondLst>
                            <p:childTnLst>
                              <p:par>
                                <p:cTn id="52" presetID="1" presetClass="entr" presetSubtype="0" fill="hold" grpId="0" nodeType="afterEffect">
                                  <p:stCondLst>
                                    <p:cond delay="0"/>
                                  </p:stCondLst>
                                  <p:childTnLst>
                                    <p:set>
                                      <p:cBhvr>
                                        <p:cTn id="53" dur="1" fill="hold">
                                          <p:stCondLst>
                                            <p:cond delay="499"/>
                                          </p:stCondLst>
                                        </p:cTn>
                                        <p:tgtEl>
                                          <p:spTgt spid="772119">
                                            <p:txEl>
                                              <p:pRg st="0" end="0"/>
                                            </p:txEl>
                                          </p:spTgt>
                                        </p:tgtEl>
                                        <p:attrNameLst>
                                          <p:attrName>style.visibility</p:attrName>
                                        </p:attrNameLst>
                                      </p:cBhvr>
                                      <p:to>
                                        <p:strVal val="visible"/>
                                      </p:to>
                                    </p:set>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8" fill="hold" nodeType="clickEffect">
                                  <p:stCondLst>
                                    <p:cond delay="0"/>
                                  </p:stCondLst>
                                  <p:childTnLst>
                                    <p:set>
                                      <p:cBhvr>
                                        <p:cTn id="57" dur="1" fill="hold">
                                          <p:stCondLst>
                                            <p:cond delay="0"/>
                                          </p:stCondLst>
                                        </p:cTn>
                                        <p:tgtEl>
                                          <p:spTgt spid="772117"/>
                                        </p:tgtEl>
                                        <p:attrNameLst>
                                          <p:attrName>style.visibility</p:attrName>
                                        </p:attrNameLst>
                                      </p:cBhvr>
                                      <p:to>
                                        <p:strVal val="visible"/>
                                      </p:to>
                                    </p:set>
                                    <p:anim calcmode="lin" valueType="num">
                                      <p:cBhvr>
                                        <p:cTn id="58" dur="500" fill="hold"/>
                                        <p:tgtEl>
                                          <p:spTgt spid="772117"/>
                                        </p:tgtEl>
                                        <p:attrNameLst>
                                          <p:attrName>ppt_x</p:attrName>
                                        </p:attrNameLst>
                                      </p:cBhvr>
                                      <p:tavLst>
                                        <p:tav tm="0">
                                          <p:val>
                                            <p:strVal val="#ppt_x-#ppt_w/2"/>
                                          </p:val>
                                        </p:tav>
                                        <p:tav tm="100000">
                                          <p:val>
                                            <p:strVal val="#ppt_x"/>
                                          </p:val>
                                        </p:tav>
                                      </p:tavLst>
                                    </p:anim>
                                    <p:anim calcmode="lin" valueType="num">
                                      <p:cBhvr>
                                        <p:cTn id="59" dur="500" fill="hold"/>
                                        <p:tgtEl>
                                          <p:spTgt spid="772117"/>
                                        </p:tgtEl>
                                        <p:attrNameLst>
                                          <p:attrName>ppt_y</p:attrName>
                                        </p:attrNameLst>
                                      </p:cBhvr>
                                      <p:tavLst>
                                        <p:tav tm="0">
                                          <p:val>
                                            <p:strVal val="#ppt_y"/>
                                          </p:val>
                                        </p:tav>
                                        <p:tav tm="100000">
                                          <p:val>
                                            <p:strVal val="#ppt_y"/>
                                          </p:val>
                                        </p:tav>
                                      </p:tavLst>
                                    </p:anim>
                                    <p:anim calcmode="lin" valueType="num">
                                      <p:cBhvr>
                                        <p:cTn id="60" dur="500" fill="hold"/>
                                        <p:tgtEl>
                                          <p:spTgt spid="772117"/>
                                        </p:tgtEl>
                                        <p:attrNameLst>
                                          <p:attrName>ppt_w</p:attrName>
                                        </p:attrNameLst>
                                      </p:cBhvr>
                                      <p:tavLst>
                                        <p:tav tm="0">
                                          <p:val>
                                            <p:fltVal val="0"/>
                                          </p:val>
                                        </p:tav>
                                        <p:tav tm="100000">
                                          <p:val>
                                            <p:strVal val="#ppt_w"/>
                                          </p:val>
                                        </p:tav>
                                      </p:tavLst>
                                    </p:anim>
                                    <p:anim calcmode="lin" valueType="num">
                                      <p:cBhvr>
                                        <p:cTn id="61" dur="500" fill="hold"/>
                                        <p:tgtEl>
                                          <p:spTgt spid="77211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6"/>
                                            </p:cond>
                                          </p:stCondLst>
                                          <p:endCondLst>
                                            <p:cond evt="onStopAudio" delay="0">
                                              <p:tgtEl>
                                                <p:sldTgt/>
                                              </p:tgtEl>
                                            </p:cond>
                                          </p:endCondLst>
                                        </p:cTn>
                                        <p:tgtEl>
                                          <p:sndTgt r:embed="rId3" name="WHOOSH.WAV"/>
                                        </p:tgtEl>
                                      </p:cMediaNode>
                                    </p:audio>
                                  </p:subTnLst>
                                </p:cTn>
                              </p:par>
                            </p:childTnLst>
                          </p:cTn>
                        </p:par>
                        <p:par>
                          <p:cTn id="62" fill="hold" nodeType="afterGroup">
                            <p:stCondLst>
                              <p:cond delay="500"/>
                            </p:stCondLst>
                            <p:childTnLst>
                              <p:par>
                                <p:cTn id="63" presetID="1" presetClass="entr" presetSubtype="0" fill="hold" grpId="0" nodeType="afterEffect">
                                  <p:stCondLst>
                                    <p:cond delay="0"/>
                                  </p:stCondLst>
                                  <p:childTnLst>
                                    <p:set>
                                      <p:cBhvr>
                                        <p:cTn id="64" dur="1" fill="hold">
                                          <p:stCondLst>
                                            <p:cond delay="499"/>
                                          </p:stCondLst>
                                        </p:cTn>
                                        <p:tgtEl>
                                          <p:spTgt spid="772120">
                                            <p:txEl>
                                              <p:pRg st="0" end="0"/>
                                            </p:txEl>
                                          </p:spTgt>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5"/>
                                        </p:tgtEl>
                                        <p:attrNameLst>
                                          <p:attrName>style.visibility</p:attrName>
                                        </p:attrNameLst>
                                      </p:cBhvr>
                                      <p:to>
                                        <p:strVal val="visible"/>
                                      </p:to>
                                    </p:set>
                                    <p:anim calcmode="lin" valueType="num">
                                      <p:cBhvr additive="base">
                                        <p:cTn id="69" dur="500" fill="hold"/>
                                        <p:tgtEl>
                                          <p:spTgt spid="5"/>
                                        </p:tgtEl>
                                        <p:attrNameLst>
                                          <p:attrName>ppt_x</p:attrName>
                                        </p:attrNameLst>
                                      </p:cBhvr>
                                      <p:tavLst>
                                        <p:tav tm="0">
                                          <p:val>
                                            <p:strVal val="1+#ppt_w/2"/>
                                          </p:val>
                                        </p:tav>
                                        <p:tav tm="100000">
                                          <p:val>
                                            <p:strVal val="#ppt_x"/>
                                          </p:val>
                                        </p:tav>
                                      </p:tavLst>
                                    </p:anim>
                                    <p:anim calcmode="lin" valueType="num">
                                      <p:cBhvr additive="base">
                                        <p:cTn id="7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4"/>
                                        </p:tgtEl>
                                        <p:attrNameLst>
                                          <p:attrName>style.visibility</p:attrName>
                                        </p:attrNameLst>
                                      </p:cBhvr>
                                      <p:to>
                                        <p:strVal val="visible"/>
                                      </p:to>
                                    </p:set>
                                    <p:anim calcmode="lin" valueType="num">
                                      <p:cBhvr additive="base">
                                        <p:cTn id="75" dur="500" fill="hold"/>
                                        <p:tgtEl>
                                          <p:spTgt spid="4"/>
                                        </p:tgtEl>
                                        <p:attrNameLst>
                                          <p:attrName>ppt_x</p:attrName>
                                        </p:attrNameLst>
                                      </p:cBhvr>
                                      <p:tavLst>
                                        <p:tav tm="0">
                                          <p:val>
                                            <p:strVal val="1+#ppt_w/2"/>
                                          </p:val>
                                        </p:tav>
                                        <p:tav tm="100000">
                                          <p:val>
                                            <p:strVal val="#ppt_x"/>
                                          </p:val>
                                        </p:tav>
                                      </p:tavLst>
                                    </p:anim>
                                    <p:anim calcmode="lin" valueType="num">
                                      <p:cBhvr additive="base">
                                        <p:cTn id="7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2"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1+#ppt_w/2"/>
                                          </p:val>
                                        </p:tav>
                                        <p:tav tm="100000">
                                          <p:val>
                                            <p:strVal val="#ppt_x"/>
                                          </p:val>
                                        </p:tav>
                                      </p:tavLst>
                                    </p:anim>
                                    <p:anim calcmode="lin" valueType="num">
                                      <p:cBhvr additive="base">
                                        <p:cTn id="8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2" fill="hold" nodeType="clickEffect">
                                  <p:stCondLst>
                                    <p:cond delay="0"/>
                                  </p:stCondLst>
                                  <p:childTnLst>
                                    <p:set>
                                      <p:cBhvr>
                                        <p:cTn id="86" dur="1" fill="hold">
                                          <p:stCondLst>
                                            <p:cond delay="0"/>
                                          </p:stCondLst>
                                        </p:cTn>
                                        <p:tgtEl>
                                          <p:spTgt spid="2"/>
                                        </p:tgtEl>
                                        <p:attrNameLst>
                                          <p:attrName>style.visibility</p:attrName>
                                        </p:attrNameLst>
                                      </p:cBhvr>
                                      <p:to>
                                        <p:strVal val="visible"/>
                                      </p:to>
                                    </p:set>
                                    <p:anim calcmode="lin" valueType="num">
                                      <p:cBhvr additive="base">
                                        <p:cTn id="87" dur="500" fill="hold"/>
                                        <p:tgtEl>
                                          <p:spTgt spid="2"/>
                                        </p:tgtEl>
                                        <p:attrNameLst>
                                          <p:attrName>ppt_x</p:attrName>
                                        </p:attrNameLst>
                                      </p:cBhvr>
                                      <p:tavLst>
                                        <p:tav tm="0">
                                          <p:val>
                                            <p:strVal val="1+#ppt_w/2"/>
                                          </p:val>
                                        </p:tav>
                                        <p:tav tm="100000">
                                          <p:val>
                                            <p:strVal val="#ppt_x"/>
                                          </p:val>
                                        </p:tav>
                                      </p:tavLst>
                                    </p:anim>
                                    <p:anim calcmode="lin" valueType="num">
                                      <p:cBhvr additive="base">
                                        <p:cTn id="8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2098" grpId="0" animBg="1"/>
      <p:bldP spid="772118" grpId="0" build="p" advAuto="0"/>
      <p:bldP spid="772119" grpId="0" build="p" advAuto="0"/>
      <p:bldP spid="772120" grpId="0" build="p" advAuto="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C99F12A-C1AB-4826-8AAA-8FFA66744EA0}"/>
              </a:ext>
            </a:extLst>
          </p:cNvPr>
          <p:cNvSpPr/>
          <p:nvPr/>
        </p:nvSpPr>
        <p:spPr bwMode="auto">
          <a:xfrm>
            <a:off x="0" y="2570163"/>
            <a:ext cx="9144000" cy="4287837"/>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7586" name="Rectangle 2">
            <a:extLst>
              <a:ext uri="{FF2B5EF4-FFF2-40B4-BE49-F238E27FC236}">
                <a16:creationId xmlns:a16="http://schemas.microsoft.com/office/drawing/2014/main" id="{A750FEF0-1359-164D-8F9D-2906601EB313}"/>
              </a:ext>
            </a:extLst>
          </p:cNvPr>
          <p:cNvSpPr>
            <a:spLocks noChangeArrowheads="1"/>
          </p:cNvSpPr>
          <p:nvPr/>
        </p:nvSpPr>
        <p:spPr bwMode="auto">
          <a:xfrm>
            <a:off x="371475" y="1196975"/>
            <a:ext cx="7486650"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lnSpc>
                <a:spcPct val="80000"/>
              </a:lnSpc>
              <a:buClr>
                <a:srgbClr val="CC3300"/>
              </a:buClr>
              <a:buFont typeface="Wingdings" pitchFamily="2" charset="2"/>
              <a:buChar char="F"/>
            </a:pPr>
            <a:r>
              <a:rPr kumimoji="1" lang="en-US" altLang="zh-CN" sz="3200" b="0">
                <a:ea typeface="楷体_GB2312" pitchFamily="49" charset="-122"/>
                <a:sym typeface="+mn-lt"/>
              </a:rPr>
              <a:t>a[m1][m2] [m3]</a:t>
            </a:r>
            <a:r>
              <a:rPr kumimoji="1" lang="en-US" altLang="zh-CN" b="0">
                <a:ea typeface="楷体_GB2312" pitchFamily="49" charset="-122"/>
                <a:sym typeface="+mn-lt"/>
              </a:rPr>
              <a:t> </a:t>
            </a:r>
            <a:r>
              <a:rPr kumimoji="1" lang="zh-CN" altLang="en-US" sz="2400" b="0">
                <a:solidFill>
                  <a:schemeClr val="accent2"/>
                </a:solidFill>
                <a:ea typeface="楷体_GB2312" pitchFamily="49" charset="-122"/>
                <a:sym typeface="+mn-lt"/>
              </a:rPr>
              <a:t>各维元素个数为  </a:t>
            </a:r>
            <a:r>
              <a:rPr kumimoji="1" lang="en-US" altLang="zh-CN" sz="2400" b="0" i="1">
                <a:solidFill>
                  <a:schemeClr val="accent2"/>
                </a:solidFill>
                <a:ea typeface="楷体_GB2312" pitchFamily="49" charset="-122"/>
                <a:sym typeface="+mn-lt"/>
              </a:rPr>
              <a:t>m</a:t>
            </a:r>
            <a:r>
              <a:rPr kumimoji="1" lang="en-US" altLang="zh-CN" sz="2400" b="0" baseline="-25000">
                <a:solidFill>
                  <a:schemeClr val="accent2"/>
                </a:solidFill>
                <a:ea typeface="楷体_GB2312" pitchFamily="49" charset="-122"/>
                <a:sym typeface="+mn-lt"/>
              </a:rPr>
              <a:t>1</a:t>
            </a:r>
            <a:r>
              <a:rPr kumimoji="1" lang="en-US" altLang="zh-CN" sz="2400" b="0" i="1">
                <a:solidFill>
                  <a:schemeClr val="accent2"/>
                </a:solidFill>
                <a:ea typeface="楷体_GB2312" pitchFamily="49" charset="-122"/>
                <a:sym typeface="+mn-lt"/>
              </a:rPr>
              <a:t>, m</a:t>
            </a:r>
            <a:r>
              <a:rPr kumimoji="1" lang="en-US" altLang="zh-CN" sz="2400" b="0" baseline="-25000">
                <a:solidFill>
                  <a:schemeClr val="accent2"/>
                </a:solidFill>
                <a:ea typeface="楷体_GB2312" pitchFamily="49" charset="-122"/>
                <a:sym typeface="+mn-lt"/>
              </a:rPr>
              <a:t>2</a:t>
            </a:r>
            <a:r>
              <a:rPr kumimoji="1" lang="en-US" altLang="zh-CN" sz="2400" b="0" i="1">
                <a:solidFill>
                  <a:schemeClr val="accent2"/>
                </a:solidFill>
                <a:ea typeface="楷体_GB2312" pitchFamily="49" charset="-122"/>
                <a:sym typeface="+mn-lt"/>
              </a:rPr>
              <a:t>, m</a:t>
            </a:r>
            <a:r>
              <a:rPr kumimoji="1" lang="en-US" altLang="zh-CN" sz="2400" b="0" baseline="-25000">
                <a:solidFill>
                  <a:schemeClr val="accent2"/>
                </a:solidFill>
                <a:ea typeface="楷体_GB2312" pitchFamily="49" charset="-122"/>
                <a:sym typeface="+mn-lt"/>
              </a:rPr>
              <a:t>3</a:t>
            </a:r>
          </a:p>
          <a:p>
            <a:pPr lvl="1">
              <a:lnSpc>
                <a:spcPct val="80000"/>
              </a:lnSpc>
              <a:buClr>
                <a:srgbClr val="CC3300"/>
              </a:buClr>
              <a:buFont typeface="Wingdings" pitchFamily="2" charset="2"/>
              <a:buChar char="F"/>
            </a:pPr>
            <a:endParaRPr kumimoji="1" lang="en-US" altLang="zh-CN" sz="2400" b="0" i="1" baseline="-25000">
              <a:solidFill>
                <a:schemeClr val="accent2"/>
              </a:solidFill>
              <a:ea typeface="楷体_GB2312" pitchFamily="49" charset="-122"/>
              <a:sym typeface="+mn-lt"/>
            </a:endParaRPr>
          </a:p>
          <a:p>
            <a:pPr lvl="1">
              <a:lnSpc>
                <a:spcPct val="80000"/>
              </a:lnSpc>
              <a:buClr>
                <a:srgbClr val="CC3300"/>
              </a:buClr>
              <a:buFont typeface="Wingdings" pitchFamily="2" charset="2"/>
              <a:buChar char="F"/>
            </a:pPr>
            <a:r>
              <a:rPr kumimoji="1" lang="en-US" altLang="zh-CN" sz="2400" b="0">
                <a:solidFill>
                  <a:schemeClr val="accent2"/>
                </a:solidFill>
                <a:ea typeface="楷体_GB2312" pitchFamily="49" charset="-122"/>
                <a:sym typeface="+mn-lt"/>
              </a:rPr>
              <a:t> </a:t>
            </a:r>
            <a:r>
              <a:rPr kumimoji="1" lang="zh-CN" altLang="en-US" sz="2400" b="0">
                <a:solidFill>
                  <a:schemeClr val="accent2"/>
                </a:solidFill>
                <a:ea typeface="楷体_GB2312" pitchFamily="49" charset="-122"/>
                <a:sym typeface="+mn-lt"/>
              </a:rPr>
              <a:t>下标为 </a:t>
            </a:r>
            <a:r>
              <a:rPr kumimoji="1" lang="en-US" altLang="zh-CN" sz="2400" b="0" i="1">
                <a:solidFill>
                  <a:schemeClr val="accent2"/>
                </a:solidFill>
                <a:ea typeface="楷体_GB2312" pitchFamily="49" charset="-122"/>
                <a:sym typeface="+mn-lt"/>
              </a:rPr>
              <a:t>i</a:t>
            </a:r>
            <a:r>
              <a:rPr kumimoji="1" lang="en-US" altLang="zh-CN" sz="2400" b="0" baseline="-25000">
                <a:solidFill>
                  <a:schemeClr val="accent2"/>
                </a:solidFill>
                <a:ea typeface="楷体_GB2312" pitchFamily="49" charset="-122"/>
                <a:sym typeface="+mn-lt"/>
              </a:rPr>
              <a:t>1</a:t>
            </a:r>
            <a:r>
              <a:rPr kumimoji="1" lang="en-US" altLang="zh-CN" sz="2400" b="0" i="1">
                <a:solidFill>
                  <a:schemeClr val="accent2"/>
                </a:solidFill>
                <a:ea typeface="楷体_GB2312" pitchFamily="49" charset="-122"/>
                <a:sym typeface="+mn-lt"/>
              </a:rPr>
              <a:t>, i</a:t>
            </a:r>
            <a:r>
              <a:rPr kumimoji="1" lang="en-US" altLang="zh-CN" sz="2400" b="0" baseline="-25000">
                <a:solidFill>
                  <a:schemeClr val="accent2"/>
                </a:solidFill>
                <a:ea typeface="楷体_GB2312" pitchFamily="49" charset="-122"/>
                <a:sym typeface="+mn-lt"/>
              </a:rPr>
              <a:t>2</a:t>
            </a:r>
            <a:r>
              <a:rPr kumimoji="1" lang="en-US" altLang="zh-CN" sz="2400" b="0" i="1">
                <a:solidFill>
                  <a:schemeClr val="accent2"/>
                </a:solidFill>
                <a:ea typeface="楷体_GB2312" pitchFamily="49" charset="-122"/>
                <a:sym typeface="+mn-lt"/>
              </a:rPr>
              <a:t>, i</a:t>
            </a:r>
            <a:r>
              <a:rPr kumimoji="1" lang="en-US" altLang="zh-CN" sz="2400" b="0" baseline="-25000">
                <a:solidFill>
                  <a:schemeClr val="accent2"/>
                </a:solidFill>
                <a:ea typeface="楷体_GB2312" pitchFamily="49" charset="-122"/>
                <a:sym typeface="+mn-lt"/>
              </a:rPr>
              <a:t>3</a:t>
            </a:r>
            <a:r>
              <a:rPr kumimoji="1" lang="zh-CN" altLang="en-US" sz="2400" b="0">
                <a:solidFill>
                  <a:schemeClr val="accent2"/>
                </a:solidFill>
                <a:ea typeface="楷体_GB2312" pitchFamily="49" charset="-122"/>
                <a:sym typeface="+mn-lt"/>
              </a:rPr>
              <a:t>的数组元素的存储位置：</a:t>
            </a:r>
            <a:r>
              <a:rPr kumimoji="1" lang="zh-CN" altLang="en-US" b="0">
                <a:ea typeface="楷体_GB2312" pitchFamily="49" charset="-122"/>
                <a:sym typeface="+mn-lt"/>
              </a:rPr>
              <a:t>    </a:t>
            </a:r>
          </a:p>
        </p:txBody>
      </p:sp>
      <p:sp>
        <p:nvSpPr>
          <p:cNvPr id="773123" name="Text Box 3">
            <a:extLst>
              <a:ext uri="{FF2B5EF4-FFF2-40B4-BE49-F238E27FC236}">
                <a16:creationId xmlns:a16="http://schemas.microsoft.com/office/drawing/2014/main" id="{B7B54D24-313B-40C5-9DF2-54D754C5FFE3}"/>
              </a:ext>
            </a:extLst>
          </p:cNvPr>
          <p:cNvSpPr txBox="1">
            <a:spLocks noChangeArrowheads="1"/>
          </p:cNvSpPr>
          <p:nvPr/>
        </p:nvSpPr>
        <p:spPr bwMode="auto">
          <a:xfrm>
            <a:off x="1258888" y="3168650"/>
            <a:ext cx="6426200" cy="1301750"/>
          </a:xfrm>
          <a:prstGeom prst="rect">
            <a:avLst/>
          </a:prstGeom>
          <a:noFill/>
          <a:ln w="9525">
            <a:noFill/>
            <a:miter lim="800000"/>
          </a:ln>
        </p:spPr>
        <p:txBody>
          <a:bodyPr>
            <a:spAutoFit/>
          </a:bodyPr>
          <a:lstStyle/>
          <a:p>
            <a:pPr eaLnBrk="1" hangingPunct="1">
              <a:lnSpc>
                <a:spcPct val="110000"/>
              </a:lnSpc>
              <a:defRPr/>
            </a:pPr>
            <a:r>
              <a:rPr kumimoji="1" lang="en-US" altLang="zh-CN" sz="3600" b="0" dirty="0">
                <a:latin typeface="+mn-lt"/>
                <a:ea typeface="+mn-ea"/>
                <a:cs typeface="+mn-ea"/>
                <a:sym typeface="+mn-lt"/>
              </a:rPr>
              <a:t>LOC ( </a:t>
            </a:r>
            <a:r>
              <a:rPr kumimoji="1" lang="en-US" altLang="zh-CN" sz="3600" b="0" i="1" dirty="0">
                <a:latin typeface="+mn-lt"/>
                <a:ea typeface="+mn-ea"/>
                <a:cs typeface="+mn-ea"/>
                <a:sym typeface="+mn-lt"/>
              </a:rPr>
              <a:t>i</a:t>
            </a:r>
            <a:r>
              <a:rPr kumimoji="1" lang="en-US" altLang="zh-CN" sz="3600" b="0" baseline="-25000" dirty="0">
                <a:latin typeface="+mn-lt"/>
                <a:ea typeface="+mn-ea"/>
                <a:cs typeface="+mn-ea"/>
                <a:sym typeface="+mn-lt"/>
              </a:rPr>
              <a:t>1</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2</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3</a:t>
            </a:r>
            <a:r>
              <a:rPr kumimoji="1" lang="en-US" altLang="zh-CN" sz="3600" b="0" dirty="0">
                <a:latin typeface="+mn-lt"/>
                <a:ea typeface="+mn-ea"/>
                <a:cs typeface="+mn-ea"/>
                <a:sym typeface="+mn-lt"/>
              </a:rPr>
              <a:t> ) = </a:t>
            </a:r>
            <a:r>
              <a:rPr kumimoji="1" lang="en-US" altLang="zh-CN" sz="3600" b="0" i="1" dirty="0">
                <a:latin typeface="+mn-lt"/>
                <a:ea typeface="+mn-ea"/>
                <a:cs typeface="+mn-ea"/>
                <a:sym typeface="+mn-lt"/>
              </a:rPr>
              <a:t>a</a:t>
            </a:r>
            <a:r>
              <a:rPr kumimoji="1" lang="en-US" altLang="zh-CN" sz="3600" b="0" dirty="0">
                <a:latin typeface="+mn-lt"/>
                <a:ea typeface="+mn-ea"/>
                <a:cs typeface="+mn-ea"/>
                <a:sym typeface="+mn-lt"/>
              </a:rPr>
              <a:t> + </a:t>
            </a:r>
          </a:p>
          <a:p>
            <a:pPr eaLnBrk="1" hangingPunct="1">
              <a:lnSpc>
                <a:spcPct val="110000"/>
              </a:lnSpc>
              <a:defRPr/>
            </a:pPr>
            <a:r>
              <a:rPr kumimoji="1" lang="zh-CN" altLang="en-US" sz="3600" b="0" i="1" dirty="0">
                <a:latin typeface="+mn-lt"/>
                <a:ea typeface="+mn-ea"/>
                <a:cs typeface="+mn-ea"/>
                <a:sym typeface="+mn-lt"/>
              </a:rPr>
              <a:t>　</a:t>
            </a:r>
            <a:r>
              <a:rPr kumimoji="1" lang="en-US" altLang="zh-CN" sz="3600" b="0" i="1" dirty="0">
                <a:latin typeface="+mn-lt"/>
                <a:ea typeface="+mn-ea"/>
                <a:cs typeface="+mn-ea"/>
                <a:sym typeface="+mn-lt"/>
              </a:rPr>
              <a:t>i</a:t>
            </a:r>
            <a:r>
              <a:rPr kumimoji="1" lang="en-US" altLang="zh-CN" sz="3600" b="0" baseline="-25000" dirty="0">
                <a:latin typeface="+mn-lt"/>
                <a:ea typeface="+mn-ea"/>
                <a:cs typeface="+mn-ea"/>
                <a:sym typeface="+mn-lt"/>
              </a:rPr>
              <a:t>1</a:t>
            </a:r>
            <a:r>
              <a:rPr kumimoji="1" lang="en-US" altLang="zh-CN" sz="3600" b="0" dirty="0">
                <a:latin typeface="+mn-lt"/>
                <a:ea typeface="+mn-ea"/>
                <a:cs typeface="+mn-ea"/>
                <a:sym typeface="+mn-lt"/>
              </a:rPr>
              <a:t>* </a:t>
            </a:r>
            <a:r>
              <a:rPr kumimoji="1" lang="en-US" altLang="zh-CN" sz="3600" b="0" i="1" dirty="0">
                <a:latin typeface="+mn-lt"/>
                <a:ea typeface="+mn-ea"/>
                <a:cs typeface="+mn-ea"/>
                <a:sym typeface="+mn-lt"/>
              </a:rPr>
              <a:t>m</a:t>
            </a:r>
            <a:r>
              <a:rPr kumimoji="1" lang="en-US" altLang="zh-CN" sz="3600" b="0" baseline="-25000" dirty="0">
                <a:latin typeface="+mn-lt"/>
                <a:ea typeface="+mn-ea"/>
                <a:cs typeface="+mn-ea"/>
                <a:sym typeface="+mn-lt"/>
              </a:rPr>
              <a:t>2 </a:t>
            </a:r>
            <a:r>
              <a:rPr kumimoji="1" lang="en-US" altLang="zh-CN" sz="3600" b="0" dirty="0">
                <a:latin typeface="+mn-lt"/>
                <a:ea typeface="+mn-ea"/>
                <a:cs typeface="+mn-ea"/>
                <a:sym typeface="+mn-lt"/>
              </a:rPr>
              <a:t>* </a:t>
            </a:r>
            <a:r>
              <a:rPr kumimoji="1" lang="en-US" altLang="zh-CN" sz="3600" b="0" i="1" dirty="0">
                <a:latin typeface="+mn-lt"/>
                <a:ea typeface="+mn-ea"/>
                <a:cs typeface="+mn-ea"/>
                <a:sym typeface="+mn-lt"/>
              </a:rPr>
              <a:t>m</a:t>
            </a:r>
            <a:r>
              <a:rPr kumimoji="1" lang="en-US" altLang="zh-CN" sz="3600" b="0" baseline="-25000" dirty="0">
                <a:latin typeface="+mn-lt"/>
                <a:ea typeface="+mn-ea"/>
                <a:cs typeface="+mn-ea"/>
                <a:sym typeface="+mn-lt"/>
              </a:rPr>
              <a:t>3 </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2</a:t>
            </a:r>
            <a:r>
              <a:rPr kumimoji="1" lang="en-US" altLang="zh-CN" sz="3600" b="0" i="1" dirty="0">
                <a:latin typeface="+mn-lt"/>
                <a:ea typeface="+mn-ea"/>
                <a:cs typeface="+mn-ea"/>
                <a:sym typeface="+mn-lt"/>
              </a:rPr>
              <a:t>* m</a:t>
            </a:r>
            <a:r>
              <a:rPr kumimoji="1" lang="en-US" altLang="zh-CN" sz="3600" b="0" baseline="-25000" dirty="0">
                <a:latin typeface="+mn-lt"/>
                <a:ea typeface="+mn-ea"/>
                <a:cs typeface="+mn-ea"/>
                <a:sym typeface="+mn-lt"/>
              </a:rPr>
              <a:t>3 </a:t>
            </a:r>
            <a:r>
              <a:rPr kumimoji="1" lang="en-US" altLang="zh-CN" sz="3600" b="0" i="1" dirty="0">
                <a:latin typeface="+mn-lt"/>
                <a:ea typeface="+mn-ea"/>
                <a:cs typeface="+mn-ea"/>
                <a:sym typeface="+mn-lt"/>
              </a:rPr>
              <a:t>+ i</a:t>
            </a:r>
            <a:r>
              <a:rPr kumimoji="1" lang="en-US" altLang="zh-CN" sz="3600" b="0" baseline="-25000" dirty="0">
                <a:latin typeface="+mn-lt"/>
                <a:ea typeface="+mn-ea"/>
                <a:cs typeface="+mn-ea"/>
                <a:sym typeface="+mn-lt"/>
              </a:rPr>
              <a:t>3</a:t>
            </a:r>
            <a:endParaRPr kumimoji="1" lang="en-US" altLang="zh-CN" sz="3200" b="0" dirty="0">
              <a:latin typeface="+mn-lt"/>
              <a:ea typeface="+mn-ea"/>
              <a:cs typeface="+mn-ea"/>
              <a:sym typeface="+mn-lt"/>
            </a:endParaRPr>
          </a:p>
        </p:txBody>
      </p:sp>
      <p:sp>
        <p:nvSpPr>
          <p:cNvPr id="54276" name="AutoShape 4">
            <a:extLst>
              <a:ext uri="{FF2B5EF4-FFF2-40B4-BE49-F238E27FC236}">
                <a16:creationId xmlns:a16="http://schemas.microsoft.com/office/drawing/2014/main" id="{242BC13B-D904-4ED0-9378-B75204F865A5}"/>
              </a:ext>
            </a:extLst>
          </p:cNvPr>
          <p:cNvSpPr>
            <a:spLocks/>
          </p:cNvSpPr>
          <p:nvPr/>
        </p:nvSpPr>
        <p:spPr bwMode="auto">
          <a:xfrm rot="16200000">
            <a:off x="2782888" y="3606800"/>
            <a:ext cx="228600" cy="1943100"/>
          </a:xfrm>
          <a:prstGeom prst="leftBrace">
            <a:avLst>
              <a:gd name="adj1" fmla="val 70755"/>
              <a:gd name="adj2" fmla="val 50000"/>
            </a:avLst>
          </a:prstGeom>
          <a:noFill/>
          <a:ln w="28575">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54277" name="Text Box 5">
            <a:extLst>
              <a:ext uri="{FF2B5EF4-FFF2-40B4-BE49-F238E27FC236}">
                <a16:creationId xmlns:a16="http://schemas.microsoft.com/office/drawing/2014/main" id="{74E36EDC-D776-4CF6-9A97-B4168DBD637D}"/>
              </a:ext>
            </a:extLst>
          </p:cNvPr>
          <p:cNvSpPr txBox="1">
            <a:spLocks noChangeArrowheads="1"/>
          </p:cNvSpPr>
          <p:nvPr/>
        </p:nvSpPr>
        <p:spPr bwMode="auto">
          <a:xfrm>
            <a:off x="2181225" y="4741863"/>
            <a:ext cx="1433513"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前</a:t>
            </a:r>
            <a:r>
              <a:rPr lang="en-US" altLang="zh-CN" b="0" i="1" dirty="0">
                <a:solidFill>
                  <a:schemeClr val="tx2"/>
                </a:solidFill>
                <a:latin typeface="+mn-lt"/>
                <a:ea typeface="+mn-ea"/>
                <a:cs typeface="+mn-ea"/>
                <a:sym typeface="+mn-lt"/>
              </a:rPr>
              <a:t>i</a:t>
            </a:r>
            <a:r>
              <a:rPr lang="en-US" altLang="zh-CN" b="0" baseline="-25000" dirty="0">
                <a:solidFill>
                  <a:schemeClr val="tx2"/>
                </a:solidFill>
                <a:latin typeface="+mn-lt"/>
                <a:ea typeface="+mn-ea"/>
                <a:cs typeface="+mn-ea"/>
                <a:sym typeface="+mn-lt"/>
              </a:rPr>
              <a:t>1</a:t>
            </a:r>
            <a:r>
              <a:rPr lang="zh-CN" altLang="en-US" b="0" dirty="0">
                <a:solidFill>
                  <a:schemeClr val="accent2"/>
                </a:solidFill>
                <a:latin typeface="+mn-lt"/>
                <a:ea typeface="+mn-ea"/>
                <a:cs typeface="+mn-ea"/>
                <a:sym typeface="+mn-lt"/>
              </a:rPr>
              <a:t>页总</a:t>
            </a:r>
          </a:p>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元素个数</a:t>
            </a:r>
          </a:p>
        </p:txBody>
      </p:sp>
      <p:sp>
        <p:nvSpPr>
          <p:cNvPr id="54278" name="AutoShape 6">
            <a:extLst>
              <a:ext uri="{FF2B5EF4-FFF2-40B4-BE49-F238E27FC236}">
                <a16:creationId xmlns:a16="http://schemas.microsoft.com/office/drawing/2014/main" id="{9C3D28DB-D218-4D38-ABEA-D9B4C57771AD}"/>
              </a:ext>
            </a:extLst>
          </p:cNvPr>
          <p:cNvSpPr>
            <a:spLocks/>
          </p:cNvSpPr>
          <p:nvPr/>
        </p:nvSpPr>
        <p:spPr bwMode="auto">
          <a:xfrm rot="16200000">
            <a:off x="4840288" y="4025900"/>
            <a:ext cx="228600" cy="1104900"/>
          </a:xfrm>
          <a:prstGeom prst="leftBrace">
            <a:avLst>
              <a:gd name="adj1" fmla="val 40233"/>
              <a:gd name="adj2" fmla="val 50000"/>
            </a:avLst>
          </a:prstGeom>
          <a:noFill/>
          <a:ln w="28575">
            <a:solidFill>
              <a:schemeClr val="tx1">
                <a:lumMod val="95000"/>
                <a:lumOff val="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a:spcBef>
                <a:spcPct val="20000"/>
              </a:spcBef>
              <a:buFont typeface="Arial" panose="020B0604020202020204" pitchFamily="34" charset="0"/>
              <a:buNone/>
              <a:defRPr/>
            </a:pPr>
            <a:endParaRPr lang="zh-CN" altLang="en-US" b="0">
              <a:latin typeface="+mn-lt"/>
              <a:ea typeface="+mn-ea"/>
              <a:cs typeface="+mn-ea"/>
              <a:sym typeface="+mn-lt"/>
            </a:endParaRPr>
          </a:p>
        </p:txBody>
      </p:sp>
      <p:sp>
        <p:nvSpPr>
          <p:cNvPr id="67591" name="Text Box 7">
            <a:extLst>
              <a:ext uri="{FF2B5EF4-FFF2-40B4-BE49-F238E27FC236}">
                <a16:creationId xmlns:a16="http://schemas.microsoft.com/office/drawing/2014/main" id="{690D4567-FEC5-4540-90DC-50B534356D1E}"/>
              </a:ext>
            </a:extLst>
          </p:cNvPr>
          <p:cNvSpPr txBox="1">
            <a:spLocks noChangeArrowheads="1"/>
          </p:cNvSpPr>
          <p:nvPr/>
        </p:nvSpPr>
        <p:spPr bwMode="auto">
          <a:xfrm>
            <a:off x="4319588" y="4616450"/>
            <a:ext cx="155575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25000"/>
              </a:lnSpc>
            </a:pPr>
            <a:r>
              <a:rPr lang="zh-CN" altLang="en-US" b="0">
                <a:solidFill>
                  <a:schemeClr val="accent2"/>
                </a:solidFill>
                <a:ea typeface="楷体_GB2312" pitchFamily="49" charset="-122"/>
                <a:sym typeface="+mn-lt"/>
              </a:rPr>
              <a:t>第</a:t>
            </a:r>
            <a:r>
              <a:rPr lang="en-US" altLang="zh-CN" b="0" i="1">
                <a:solidFill>
                  <a:schemeClr val="tx2"/>
                </a:solidFill>
                <a:ea typeface="楷体_GB2312" pitchFamily="49" charset="-122"/>
                <a:sym typeface="+mn-lt"/>
              </a:rPr>
              <a:t>i</a:t>
            </a:r>
            <a:r>
              <a:rPr lang="en-US" altLang="zh-CN" b="0" baseline="-25000">
                <a:solidFill>
                  <a:schemeClr val="tx2"/>
                </a:solidFill>
                <a:ea typeface="楷体_GB2312" pitchFamily="49" charset="-122"/>
                <a:sym typeface="+mn-lt"/>
              </a:rPr>
              <a:t>1</a:t>
            </a:r>
            <a:r>
              <a:rPr lang="zh-CN" altLang="en-US" b="0">
                <a:solidFill>
                  <a:schemeClr val="accent2"/>
                </a:solidFill>
                <a:ea typeface="楷体_GB2312" pitchFamily="49" charset="-122"/>
                <a:sym typeface="+mn-lt"/>
              </a:rPr>
              <a:t>页的</a:t>
            </a:r>
          </a:p>
          <a:p>
            <a:pPr eaLnBrk="1" hangingPunct="1">
              <a:lnSpc>
                <a:spcPct val="125000"/>
              </a:lnSpc>
            </a:pPr>
            <a:r>
              <a:rPr lang="zh-CN" altLang="en-US" b="0">
                <a:solidFill>
                  <a:schemeClr val="accent2"/>
                </a:solidFill>
                <a:ea typeface="楷体_GB2312" pitchFamily="49" charset="-122"/>
                <a:sym typeface="+mn-lt"/>
              </a:rPr>
              <a:t>前</a:t>
            </a:r>
            <a:r>
              <a:rPr lang="en-US" altLang="zh-CN" b="0" i="1">
                <a:solidFill>
                  <a:srgbClr val="FF3300"/>
                </a:solidFill>
                <a:ea typeface="楷体_GB2312" pitchFamily="49" charset="-122"/>
                <a:sym typeface="+mn-lt"/>
              </a:rPr>
              <a:t>i</a:t>
            </a:r>
            <a:r>
              <a:rPr lang="en-US" altLang="zh-CN" b="0" baseline="-25000">
                <a:solidFill>
                  <a:srgbClr val="FF3300"/>
                </a:solidFill>
                <a:ea typeface="楷体_GB2312" pitchFamily="49" charset="-122"/>
                <a:sym typeface="+mn-lt"/>
              </a:rPr>
              <a:t>2</a:t>
            </a:r>
            <a:r>
              <a:rPr lang="zh-CN" altLang="en-US" b="0">
                <a:solidFill>
                  <a:schemeClr val="accent2"/>
                </a:solidFill>
                <a:ea typeface="楷体_GB2312" pitchFamily="49" charset="-122"/>
                <a:sym typeface="+mn-lt"/>
              </a:rPr>
              <a:t>行总元素个数</a:t>
            </a:r>
          </a:p>
        </p:txBody>
      </p:sp>
      <p:sp>
        <p:nvSpPr>
          <p:cNvPr id="54280" name="Text Box 8">
            <a:extLst>
              <a:ext uri="{FF2B5EF4-FFF2-40B4-BE49-F238E27FC236}">
                <a16:creationId xmlns:a16="http://schemas.microsoft.com/office/drawing/2014/main" id="{5C281486-82F1-48CB-A544-B47A94152743}"/>
              </a:ext>
            </a:extLst>
          </p:cNvPr>
          <p:cNvSpPr txBox="1">
            <a:spLocks noChangeArrowheads="1"/>
          </p:cNvSpPr>
          <p:nvPr/>
        </p:nvSpPr>
        <p:spPr bwMode="auto">
          <a:xfrm>
            <a:off x="5868988" y="4645025"/>
            <a:ext cx="18161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楷体_GB2312" charset="-122"/>
              </a:defRPr>
            </a:lvl1pPr>
            <a:lvl2pPr>
              <a:defRPr sz="2400" b="1">
                <a:solidFill>
                  <a:schemeClr val="tx1"/>
                </a:solidFill>
                <a:latin typeface="Times New Roman" panose="02020603050405020304" pitchFamily="18" charset="0"/>
                <a:ea typeface="楷体_GB2312" charset="-122"/>
              </a:defRPr>
            </a:lvl2pPr>
            <a:lvl3pPr>
              <a:defRPr sz="2400" b="1">
                <a:solidFill>
                  <a:schemeClr val="tx1"/>
                </a:solidFill>
                <a:latin typeface="Times New Roman" panose="02020603050405020304" pitchFamily="18" charset="0"/>
                <a:ea typeface="楷体_GB2312" charset="-122"/>
              </a:defRPr>
            </a:lvl3pPr>
            <a:lvl4pPr>
              <a:defRPr sz="2400" b="1">
                <a:solidFill>
                  <a:schemeClr val="tx1"/>
                </a:solidFill>
                <a:latin typeface="Times New Roman" panose="02020603050405020304" pitchFamily="18" charset="0"/>
                <a:ea typeface="楷体_GB2312" charset="-122"/>
              </a:defRPr>
            </a:lvl4pPr>
            <a:lvl5pPr>
              <a:defRPr sz="2400" b="1">
                <a:solidFill>
                  <a:schemeClr val="tx1"/>
                </a:solidFill>
                <a:latin typeface="Times New Roman" panose="02020603050405020304" pitchFamily="18" charset="0"/>
                <a:ea typeface="楷体_GB2312" charset="-122"/>
              </a:defRPr>
            </a:lvl5pPr>
            <a:lvl6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6pPr>
            <a:lvl7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7pPr>
            <a:lvl8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8pPr>
            <a:lvl9pPr fontAlgn="base">
              <a:spcBef>
                <a:spcPct val="20000"/>
              </a:spcBef>
              <a:spcAft>
                <a:spcPct val="0"/>
              </a:spcAft>
              <a:buFont typeface="Arial" panose="020B0604020202020204" pitchFamily="34" charset="0"/>
              <a:defRPr sz="2400" b="1">
                <a:solidFill>
                  <a:schemeClr val="tx1"/>
                </a:solidFill>
                <a:latin typeface="Times New Roman" panose="02020603050405020304" pitchFamily="18" charset="0"/>
                <a:ea typeface="楷体_GB2312" charset="-122"/>
              </a:defRPr>
            </a:lvl9pPr>
          </a:lstStyle>
          <a:p>
            <a:pPr eaLnBrk="1" hangingPunct="1">
              <a:lnSpc>
                <a:spcPct val="125000"/>
              </a:lnSpc>
              <a:buFont typeface="Arial" panose="020B0604020202020204" pitchFamily="34" charset="0"/>
              <a:buNone/>
              <a:defRPr/>
            </a:pPr>
            <a:r>
              <a:rPr lang="zh-CN" altLang="en-US" b="0" dirty="0">
                <a:solidFill>
                  <a:schemeClr val="accent2"/>
                </a:solidFill>
                <a:latin typeface="+mn-lt"/>
                <a:ea typeface="+mn-ea"/>
                <a:cs typeface="+mn-ea"/>
                <a:sym typeface="+mn-lt"/>
              </a:rPr>
              <a:t>第 </a:t>
            </a:r>
            <a:r>
              <a:rPr lang="en-US" altLang="zh-CN" b="0" i="1" dirty="0">
                <a:solidFill>
                  <a:schemeClr val="tx2"/>
                </a:solidFill>
                <a:latin typeface="+mn-lt"/>
                <a:ea typeface="+mn-ea"/>
                <a:cs typeface="+mn-ea"/>
                <a:sym typeface="+mn-lt"/>
              </a:rPr>
              <a:t>i</a:t>
            </a:r>
            <a:r>
              <a:rPr lang="en-US" altLang="zh-CN" b="0" baseline="-25000" dirty="0">
                <a:solidFill>
                  <a:schemeClr val="tx2"/>
                </a:solidFill>
                <a:latin typeface="+mn-lt"/>
                <a:ea typeface="+mn-ea"/>
                <a:cs typeface="+mn-ea"/>
                <a:sym typeface="+mn-lt"/>
              </a:rPr>
              <a:t>2 </a:t>
            </a:r>
            <a:r>
              <a:rPr lang="zh-CN" altLang="en-US" b="0" dirty="0">
                <a:solidFill>
                  <a:schemeClr val="accent2"/>
                </a:solidFill>
                <a:latin typeface="+mn-lt"/>
                <a:ea typeface="+mn-ea"/>
                <a:cs typeface="+mn-ea"/>
                <a:sym typeface="+mn-lt"/>
              </a:rPr>
              <a:t>行前 </a:t>
            </a:r>
            <a:r>
              <a:rPr lang="en-US" altLang="zh-CN" b="0" i="1" dirty="0">
                <a:solidFill>
                  <a:srgbClr val="FF3300"/>
                </a:solidFill>
                <a:latin typeface="+mn-lt"/>
                <a:ea typeface="+mn-ea"/>
                <a:cs typeface="+mn-ea"/>
                <a:sym typeface="+mn-lt"/>
              </a:rPr>
              <a:t>i</a:t>
            </a:r>
            <a:r>
              <a:rPr lang="en-US" altLang="zh-CN" b="0" baseline="-25000" dirty="0">
                <a:solidFill>
                  <a:srgbClr val="FF3300"/>
                </a:solidFill>
                <a:latin typeface="+mn-lt"/>
                <a:ea typeface="+mn-ea"/>
                <a:cs typeface="+mn-ea"/>
                <a:sym typeface="+mn-lt"/>
              </a:rPr>
              <a:t>3 </a:t>
            </a:r>
            <a:r>
              <a:rPr lang="zh-CN" altLang="en-US" b="0" dirty="0">
                <a:solidFill>
                  <a:schemeClr val="accent2"/>
                </a:solidFill>
                <a:latin typeface="+mn-lt"/>
                <a:ea typeface="+mn-ea"/>
                <a:cs typeface="+mn-ea"/>
                <a:sym typeface="+mn-lt"/>
              </a:rPr>
              <a:t>列元素个数</a:t>
            </a:r>
          </a:p>
        </p:txBody>
      </p:sp>
      <p:sp>
        <p:nvSpPr>
          <p:cNvPr id="67593" name="Rectangle 9">
            <a:extLst>
              <a:ext uri="{FF2B5EF4-FFF2-40B4-BE49-F238E27FC236}">
                <a16:creationId xmlns:a16="http://schemas.microsoft.com/office/drawing/2014/main" id="{5BF53F0E-F2D4-6C46-B35F-29E4268DC160}"/>
              </a:ext>
            </a:extLst>
          </p:cNvPr>
          <p:cNvSpPr>
            <a:spLocks noChangeArrowheads="1"/>
          </p:cNvSpPr>
          <p:nvPr/>
        </p:nvSpPr>
        <p:spPr bwMode="auto">
          <a:xfrm>
            <a:off x="827088" y="230188"/>
            <a:ext cx="27813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zh-CN" altLang="en-US" sz="2800" b="0">
                <a:solidFill>
                  <a:schemeClr val="bg1"/>
                </a:solidFill>
                <a:ea typeface="楷体_GB2312" pitchFamily="49" charset="-122"/>
                <a:sym typeface="+mn-lt"/>
              </a:rPr>
              <a:t>三维数组</a:t>
            </a:r>
          </a:p>
        </p:txBody>
      </p:sp>
    </p:spTree>
    <p:extLst>
      <p:ext uri="{BB962C8B-B14F-4D97-AF65-F5344CB8AC3E}">
        <p14:creationId xmlns:p14="http://schemas.microsoft.com/office/powerpoint/2010/main" val="15821762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29DFFA6-2A9C-4737-98B2-3FE3CA13407D}"/>
              </a:ext>
            </a:extLst>
          </p:cNvPr>
          <p:cNvSpPr/>
          <p:nvPr/>
        </p:nvSpPr>
        <p:spPr bwMode="auto">
          <a:xfrm>
            <a:off x="0" y="2570163"/>
            <a:ext cx="9144000" cy="4287837"/>
          </a:xfrm>
          <a:prstGeom prst="rect">
            <a:avLst/>
          </a:prstGeom>
          <a:solidFill>
            <a:srgbClr val="F6F6F6"/>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68610" name="Rectangle 2">
            <a:extLst>
              <a:ext uri="{FF2B5EF4-FFF2-40B4-BE49-F238E27FC236}">
                <a16:creationId xmlns:a16="http://schemas.microsoft.com/office/drawing/2014/main" id="{E1DC1EFB-8F3D-2144-B8A5-84896FC55348}"/>
              </a:ext>
            </a:extLst>
          </p:cNvPr>
          <p:cNvSpPr>
            <a:spLocks noChangeArrowheads="1"/>
          </p:cNvSpPr>
          <p:nvPr/>
        </p:nvSpPr>
        <p:spPr bwMode="auto">
          <a:xfrm>
            <a:off x="179388" y="1006475"/>
            <a:ext cx="83629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1028700" indent="-57150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lvl="1">
              <a:buClr>
                <a:srgbClr val="FF0000"/>
              </a:buClr>
              <a:buFont typeface="Wingdings" pitchFamily="2" charset="2"/>
              <a:buChar char="Ø"/>
            </a:pPr>
            <a:r>
              <a:rPr kumimoji="1" lang="en-US" altLang="zh-CN" sz="3600" b="0">
                <a:ea typeface="楷体_GB2312" pitchFamily="49" charset="-122"/>
                <a:sym typeface="+mn-lt"/>
              </a:rPr>
              <a:t> </a:t>
            </a:r>
            <a:r>
              <a:rPr kumimoji="1" lang="zh-CN" altLang="en-US" b="0">
                <a:ea typeface="楷体_GB2312" pitchFamily="49" charset="-122"/>
                <a:sym typeface="+mn-lt"/>
              </a:rPr>
              <a:t>各维元素个数为  </a:t>
            </a:r>
            <a:r>
              <a:rPr kumimoji="1" lang="en-US" altLang="zh-CN" b="0" i="1">
                <a:ea typeface="楷体_GB2312" pitchFamily="49" charset="-122"/>
                <a:sym typeface="+mn-lt"/>
              </a:rPr>
              <a:t>m</a:t>
            </a:r>
            <a:r>
              <a:rPr kumimoji="1" lang="en-US" altLang="zh-CN" b="0" baseline="-25000">
                <a:ea typeface="楷体_GB2312" pitchFamily="49" charset="-122"/>
                <a:sym typeface="+mn-lt"/>
              </a:rPr>
              <a:t>1</a:t>
            </a:r>
            <a:r>
              <a:rPr kumimoji="1" lang="en-US" altLang="zh-CN" b="0" i="1">
                <a:ea typeface="楷体_GB2312" pitchFamily="49" charset="-122"/>
                <a:sym typeface="+mn-lt"/>
              </a:rPr>
              <a:t>, m</a:t>
            </a:r>
            <a:r>
              <a:rPr kumimoji="1" lang="en-US" altLang="zh-CN" b="0" baseline="-25000">
                <a:ea typeface="楷体_GB2312" pitchFamily="49" charset="-122"/>
                <a:sym typeface="+mn-lt"/>
              </a:rPr>
              <a:t>2</a:t>
            </a:r>
            <a:r>
              <a:rPr kumimoji="1" lang="en-US" altLang="zh-CN" b="0" i="1">
                <a:ea typeface="楷体_GB2312" pitchFamily="49" charset="-122"/>
                <a:sym typeface="+mn-lt"/>
              </a:rPr>
              <a:t>, m</a:t>
            </a:r>
            <a:r>
              <a:rPr kumimoji="1" lang="en-US" altLang="zh-CN" b="0" baseline="-25000">
                <a:ea typeface="楷体_GB2312" pitchFamily="49" charset="-122"/>
                <a:sym typeface="+mn-lt"/>
              </a:rPr>
              <a:t>3</a:t>
            </a:r>
            <a:r>
              <a:rPr kumimoji="1" lang="en-US" altLang="zh-CN" b="0" i="1">
                <a:ea typeface="楷体_GB2312" pitchFamily="49" charset="-122"/>
                <a:sym typeface="+mn-lt"/>
              </a:rPr>
              <a:t>, …, m</a:t>
            </a:r>
            <a:r>
              <a:rPr kumimoji="1" lang="en-US" altLang="zh-CN" b="0" i="1" baseline="-25000">
                <a:ea typeface="楷体_GB2312" pitchFamily="49" charset="-122"/>
                <a:sym typeface="+mn-lt"/>
              </a:rPr>
              <a:t>n</a:t>
            </a:r>
          </a:p>
          <a:p>
            <a:pPr lvl="1">
              <a:buClr>
                <a:srgbClr val="FF0000"/>
              </a:buClr>
              <a:buFont typeface="Wingdings" pitchFamily="2" charset="2"/>
              <a:buChar char="Ø"/>
            </a:pPr>
            <a:r>
              <a:rPr kumimoji="1" lang="en-US" altLang="zh-CN" b="0">
                <a:ea typeface="楷体_GB2312" pitchFamily="49" charset="-122"/>
                <a:sym typeface="+mn-lt"/>
              </a:rPr>
              <a:t> </a:t>
            </a:r>
            <a:r>
              <a:rPr kumimoji="1" lang="zh-CN" altLang="en-US" b="0">
                <a:ea typeface="楷体_GB2312" pitchFamily="49" charset="-122"/>
                <a:sym typeface="+mn-lt"/>
              </a:rPr>
              <a:t>下标为 </a:t>
            </a:r>
            <a:r>
              <a:rPr kumimoji="1" lang="en-US" altLang="zh-CN" b="0" i="1">
                <a:ea typeface="楷体_GB2312" pitchFamily="49" charset="-122"/>
                <a:sym typeface="+mn-lt"/>
              </a:rPr>
              <a:t>i</a:t>
            </a:r>
            <a:r>
              <a:rPr kumimoji="1" lang="en-US" altLang="zh-CN" b="0" baseline="-25000">
                <a:ea typeface="楷体_GB2312" pitchFamily="49" charset="-122"/>
                <a:sym typeface="+mn-lt"/>
              </a:rPr>
              <a:t>1</a:t>
            </a:r>
            <a:r>
              <a:rPr kumimoji="1" lang="en-US" altLang="zh-CN" b="0" i="1">
                <a:ea typeface="楷体_GB2312" pitchFamily="49" charset="-122"/>
                <a:sym typeface="+mn-lt"/>
              </a:rPr>
              <a:t>, i</a:t>
            </a:r>
            <a:r>
              <a:rPr kumimoji="1" lang="en-US" altLang="zh-CN" b="0" baseline="-25000">
                <a:ea typeface="楷体_GB2312" pitchFamily="49" charset="-122"/>
                <a:sym typeface="+mn-lt"/>
              </a:rPr>
              <a:t>2</a:t>
            </a:r>
            <a:r>
              <a:rPr kumimoji="1" lang="en-US" altLang="zh-CN" b="0" i="1">
                <a:ea typeface="楷体_GB2312" pitchFamily="49" charset="-122"/>
                <a:sym typeface="+mn-lt"/>
              </a:rPr>
              <a:t>, i</a:t>
            </a:r>
            <a:r>
              <a:rPr kumimoji="1" lang="en-US" altLang="zh-CN" b="0" baseline="-25000">
                <a:ea typeface="楷体_GB2312" pitchFamily="49" charset="-122"/>
                <a:sym typeface="+mn-lt"/>
              </a:rPr>
              <a:t>3</a:t>
            </a:r>
            <a:r>
              <a:rPr kumimoji="1" lang="en-US" altLang="zh-CN" b="0" i="1">
                <a:ea typeface="楷体_GB2312" pitchFamily="49" charset="-122"/>
                <a:sym typeface="+mn-lt"/>
              </a:rPr>
              <a:t>, …, i</a:t>
            </a:r>
            <a:r>
              <a:rPr kumimoji="1" lang="en-US" altLang="zh-CN" b="0" i="1" baseline="-25000">
                <a:ea typeface="楷体_GB2312" pitchFamily="49" charset="-122"/>
                <a:sym typeface="+mn-lt"/>
              </a:rPr>
              <a:t>n</a:t>
            </a:r>
            <a:r>
              <a:rPr kumimoji="1" lang="en-US" altLang="zh-CN" b="0">
                <a:ea typeface="楷体_GB2312" pitchFamily="49" charset="-122"/>
                <a:sym typeface="+mn-lt"/>
              </a:rPr>
              <a:t> </a:t>
            </a:r>
            <a:r>
              <a:rPr kumimoji="1" lang="zh-CN" altLang="en-US" b="0">
                <a:ea typeface="楷体_GB2312" pitchFamily="49" charset="-122"/>
                <a:sym typeface="+mn-lt"/>
              </a:rPr>
              <a:t>的数组元素的存储位置： </a:t>
            </a:r>
          </a:p>
        </p:txBody>
      </p:sp>
      <p:graphicFrame>
        <p:nvGraphicFramePr>
          <p:cNvPr id="68611" name="Object 3">
            <a:extLst>
              <a:ext uri="{FF2B5EF4-FFF2-40B4-BE49-F238E27FC236}">
                <a16:creationId xmlns:a16="http://schemas.microsoft.com/office/drawing/2014/main" id="{15FCF670-9EB8-CD47-971E-A7119E2212F3}"/>
              </a:ext>
            </a:extLst>
          </p:cNvPr>
          <p:cNvGraphicFramePr>
            <a:graphicFrameLocks/>
          </p:cNvGraphicFramePr>
          <p:nvPr/>
        </p:nvGraphicFramePr>
        <p:xfrm>
          <a:off x="263525" y="2852738"/>
          <a:ext cx="8750300" cy="3352800"/>
        </p:xfrm>
        <a:graphic>
          <a:graphicData uri="http://schemas.openxmlformats.org/presentationml/2006/ole">
            <mc:AlternateContent xmlns:mc="http://schemas.openxmlformats.org/markup-compatibility/2006">
              <mc:Choice xmlns:v="urn:schemas-microsoft-com:vml" Requires="v">
                <p:oleObj spid="_x0000_s246811" r:id="rId3" imgW="62318900" imgH="22237700" progId="Equation.3">
                  <p:embed/>
                </p:oleObj>
              </mc:Choice>
              <mc:Fallback>
                <p:oleObj r:id="rId3" imgW="62318900" imgH="22237700" progId="Equation.3">
                  <p:embed/>
                  <p:pic>
                    <p:nvPicPr>
                      <p:cNvPr id="68611" name="Object 3">
                        <a:extLst>
                          <a:ext uri="{FF2B5EF4-FFF2-40B4-BE49-F238E27FC236}">
                            <a16:creationId xmlns:a16="http://schemas.microsoft.com/office/drawing/2014/main" id="{15FCF670-9EB8-CD47-971E-A7119E2212F3}"/>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2852738"/>
                        <a:ext cx="87503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8612" name="Rectangle 4">
            <a:extLst>
              <a:ext uri="{FF2B5EF4-FFF2-40B4-BE49-F238E27FC236}">
                <a16:creationId xmlns:a16="http://schemas.microsoft.com/office/drawing/2014/main" id="{C54E926E-C848-1645-8649-B5FB5ABFEBB5}"/>
              </a:ext>
            </a:extLst>
          </p:cNvPr>
          <p:cNvSpPr>
            <a:spLocks noChangeArrowheads="1"/>
          </p:cNvSpPr>
          <p:nvPr/>
        </p:nvSpPr>
        <p:spPr bwMode="auto">
          <a:xfrm>
            <a:off x="900113" y="207963"/>
            <a:ext cx="2781300"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维数组</a:t>
            </a:r>
          </a:p>
        </p:txBody>
      </p:sp>
    </p:spTree>
    <p:extLst>
      <p:ext uri="{BB962C8B-B14F-4D97-AF65-F5344CB8AC3E}">
        <p14:creationId xmlns:p14="http://schemas.microsoft.com/office/powerpoint/2010/main" val="42702182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F15925-AEBD-4CBF-91E3-A48AF3595ACC}"/>
              </a:ext>
            </a:extLst>
          </p:cNvPr>
          <p:cNvSpPr/>
          <p:nvPr/>
        </p:nvSpPr>
        <p:spPr bwMode="auto">
          <a:xfrm>
            <a:off x="0" y="1916113"/>
            <a:ext cx="9144000" cy="3025775"/>
          </a:xfrm>
          <a:prstGeom prst="rect">
            <a:avLst/>
          </a:prstGeom>
          <a:solidFill>
            <a:srgbClr val="CCCCFF"/>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graphicFrame>
        <p:nvGraphicFramePr>
          <p:cNvPr id="775170" name="Object 2">
            <a:extLst>
              <a:ext uri="{FF2B5EF4-FFF2-40B4-BE49-F238E27FC236}">
                <a16:creationId xmlns:a16="http://schemas.microsoft.com/office/drawing/2014/main" id="{8903A888-7B02-D548-A274-F3D77B3CAE0E}"/>
              </a:ext>
            </a:extLst>
          </p:cNvPr>
          <p:cNvGraphicFramePr>
            <a:graphicFrameLocks/>
          </p:cNvGraphicFramePr>
          <p:nvPr/>
        </p:nvGraphicFramePr>
        <p:xfrm>
          <a:off x="525463" y="2332038"/>
          <a:ext cx="8077200" cy="1096962"/>
        </p:xfrm>
        <a:graphic>
          <a:graphicData uri="http://schemas.openxmlformats.org/presentationml/2006/ole">
            <mc:AlternateContent xmlns:mc="http://schemas.openxmlformats.org/markup-compatibility/2006">
              <mc:Choice xmlns:v="urn:schemas-microsoft-com:vml" Requires="v">
                <p:oleObj spid="_x0000_s247861" r:id="rId3" imgW="70218300" imgH="10528300" progId="Equation.3">
                  <p:embed/>
                </p:oleObj>
              </mc:Choice>
              <mc:Fallback>
                <p:oleObj r:id="rId3" imgW="70218300" imgH="10528300" progId="Equation.3">
                  <p:embed/>
                  <p:pic>
                    <p:nvPicPr>
                      <p:cNvPr id="775170" name="Object 2">
                        <a:extLst>
                          <a:ext uri="{FF2B5EF4-FFF2-40B4-BE49-F238E27FC236}">
                            <a16:creationId xmlns:a16="http://schemas.microsoft.com/office/drawing/2014/main" id="{8903A888-7B02-D548-A274-F3D77B3CAE0E}"/>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463" y="2332038"/>
                        <a:ext cx="8077200"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graphicFrame>
        <p:nvGraphicFramePr>
          <p:cNvPr id="775171" name="Object 3">
            <a:extLst>
              <a:ext uri="{FF2B5EF4-FFF2-40B4-BE49-F238E27FC236}">
                <a16:creationId xmlns:a16="http://schemas.microsoft.com/office/drawing/2014/main" id="{4F55EF3B-6BD3-3E40-9808-17F20CDA39CE}"/>
              </a:ext>
            </a:extLst>
          </p:cNvPr>
          <p:cNvGraphicFramePr>
            <a:graphicFrameLocks/>
          </p:cNvGraphicFramePr>
          <p:nvPr/>
        </p:nvGraphicFramePr>
        <p:xfrm>
          <a:off x="533400" y="3894138"/>
          <a:ext cx="8077200" cy="625475"/>
        </p:xfrm>
        <a:graphic>
          <a:graphicData uri="http://schemas.openxmlformats.org/presentationml/2006/ole">
            <mc:AlternateContent xmlns:mc="http://schemas.openxmlformats.org/markup-compatibility/2006">
              <mc:Choice xmlns:v="urn:schemas-microsoft-com:vml" Requires="v">
                <p:oleObj spid="_x0000_s247862" r:id="rId5" imgW="39789100" imgH="5270500" progId="Equation.3">
                  <p:embed/>
                </p:oleObj>
              </mc:Choice>
              <mc:Fallback>
                <p:oleObj r:id="rId5" imgW="39789100" imgH="5270500" progId="Equation.3">
                  <p:embed/>
                  <p:pic>
                    <p:nvPicPr>
                      <p:cNvPr id="775171" name="Object 3">
                        <a:extLst>
                          <a:ext uri="{FF2B5EF4-FFF2-40B4-BE49-F238E27FC236}">
                            <a16:creationId xmlns:a16="http://schemas.microsoft.com/office/drawing/2014/main" id="{4F55EF3B-6BD3-3E40-9808-17F20CDA39C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894138"/>
                        <a:ext cx="8077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
        <p:nvSpPr>
          <p:cNvPr id="69636" name="Rectangle 4">
            <a:extLst>
              <a:ext uri="{FF2B5EF4-FFF2-40B4-BE49-F238E27FC236}">
                <a16:creationId xmlns:a16="http://schemas.microsoft.com/office/drawing/2014/main" id="{07D633EB-105A-D940-8D15-AC9209BF41AA}"/>
              </a:ext>
            </a:extLst>
          </p:cNvPr>
          <p:cNvSpPr>
            <a:spLocks noChangeArrowheads="1"/>
          </p:cNvSpPr>
          <p:nvPr/>
        </p:nvSpPr>
        <p:spPr bwMode="auto">
          <a:xfrm>
            <a:off x="827088" y="207963"/>
            <a:ext cx="278130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nSpc>
                <a:spcPct val="100000"/>
              </a:lnSpc>
            </a:pPr>
            <a:r>
              <a:rPr lang="en-US" altLang="zh-CN" sz="2800" b="0">
                <a:solidFill>
                  <a:schemeClr val="bg1"/>
                </a:solidFill>
                <a:ea typeface="楷体_GB2312" pitchFamily="49" charset="-122"/>
                <a:sym typeface="+mn-lt"/>
              </a:rPr>
              <a:t>n</a:t>
            </a:r>
            <a:r>
              <a:rPr lang="zh-CN" altLang="en-US" sz="2800" b="0">
                <a:solidFill>
                  <a:schemeClr val="bg1"/>
                </a:solidFill>
                <a:ea typeface="楷体_GB2312" pitchFamily="49" charset="-122"/>
                <a:sym typeface="+mn-lt"/>
              </a:rPr>
              <a:t>维数组</a:t>
            </a:r>
          </a:p>
        </p:txBody>
      </p:sp>
      <p:sp>
        <p:nvSpPr>
          <p:cNvPr id="3" name="矩形 2">
            <a:extLst>
              <a:ext uri="{FF2B5EF4-FFF2-40B4-BE49-F238E27FC236}">
                <a16:creationId xmlns:a16="http://schemas.microsoft.com/office/drawing/2014/main" id="{B2862304-06B1-4791-8D92-6A8A172CC170}"/>
              </a:ext>
            </a:extLst>
          </p:cNvPr>
          <p:cNvSpPr/>
          <p:nvPr/>
        </p:nvSpPr>
        <p:spPr bwMode="auto">
          <a:xfrm>
            <a:off x="468313" y="3597275"/>
            <a:ext cx="8069262" cy="46038"/>
          </a:xfrm>
          <a:prstGeom prst="rect">
            <a:avLst/>
          </a:prstGeom>
          <a:solidFill>
            <a:schemeClr val="bg1"/>
          </a:solidFill>
          <a:ln w="9525" cap="flat" cmpd="sng" algn="ctr">
            <a:noFill/>
            <a:prstDash val="solid"/>
            <a:round/>
            <a:headEnd type="none" w="med" len="med"/>
            <a:tailEnd type="none" w="med" len="med"/>
          </a:ln>
        </p:spPr>
        <p:txBody>
          <a:bodyPr/>
          <a:lstStyle/>
          <a:p>
            <a:pPr marL="342900" indent="-342900">
              <a:spcBef>
                <a:spcPct val="20000"/>
              </a:spcBef>
              <a:defRPr/>
            </a:pPr>
            <a:endParaRPr kumimoji="1" lang="zh-CN" altLang="en-US" sz="2800" b="0">
              <a:latin typeface="+mn-lt"/>
              <a:ea typeface="+mn-ea"/>
              <a:cs typeface="+mn-ea"/>
              <a:sym typeface="+mn-lt"/>
            </a:endParaRPr>
          </a:p>
        </p:txBody>
      </p:sp>
      <p:sp>
        <p:nvSpPr>
          <p:cNvPr id="9" name="Shape 26">
            <a:extLst>
              <a:ext uri="{FF2B5EF4-FFF2-40B4-BE49-F238E27FC236}">
                <a16:creationId xmlns:a16="http://schemas.microsoft.com/office/drawing/2014/main" id="{751FF912-B326-49EB-B743-135EBF192D34}"/>
              </a:ext>
            </a:extLst>
          </p:cNvPr>
          <p:cNvSpPr/>
          <p:nvPr/>
        </p:nvSpPr>
        <p:spPr>
          <a:xfrm flipH="1">
            <a:off x="0" y="5607050"/>
            <a:ext cx="9140825" cy="1250950"/>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tx1">
              <a:lumMod val="50000"/>
              <a:lumOff val="50000"/>
            </a:schemeClr>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Tree>
    <p:extLst>
      <p:ext uri="{BB962C8B-B14F-4D97-AF65-F5344CB8AC3E}">
        <p14:creationId xmlns:p14="http://schemas.microsoft.com/office/powerpoint/2010/main" val="26998162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75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499"/>
                                          </p:stCondLst>
                                        </p:cTn>
                                        <p:tgtEl>
                                          <p:spTgt spid="775171"/>
                                        </p:tgtEl>
                                        <p:attrNameLst>
                                          <p:attrName>style.visibility</p:attrName>
                                        </p:attrNameLst>
                                      </p:cBhvr>
                                      <p:to>
                                        <p:strVal val="visible"/>
                                      </p:to>
                                    </p:set>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C5EB399-E4A3-DF41-B161-C0D4A12FB856}"/>
              </a:ext>
            </a:extLst>
          </p:cNvPr>
          <p:cNvSpPr>
            <a:spLocks noGrp="1" noChangeArrowheads="1"/>
          </p:cNvSpPr>
          <p:nvPr>
            <p:ph type="title"/>
          </p:nvPr>
        </p:nvSpPr>
        <p:spPr>
          <a:xfrm>
            <a:off x="1116013" y="188913"/>
            <a:ext cx="6985000" cy="431800"/>
          </a:xfrm>
        </p:spPr>
        <p:txBody>
          <a:bodyPr/>
          <a:lstStyle/>
          <a:p>
            <a:pPr eaLnBrk="1" hangingPunct="1"/>
            <a:r>
              <a:rPr lang="zh-CN" altLang="en-US" dirty="0"/>
              <a:t>数组的定义与运算</a:t>
            </a:r>
          </a:p>
        </p:txBody>
      </p:sp>
      <p:sp>
        <p:nvSpPr>
          <p:cNvPr id="9219" name="Rectangle 3">
            <a:extLst>
              <a:ext uri="{FF2B5EF4-FFF2-40B4-BE49-F238E27FC236}">
                <a16:creationId xmlns:a16="http://schemas.microsoft.com/office/drawing/2014/main" id="{BE9FB8D6-4853-F743-AD85-802DDAFBDB4A}"/>
              </a:ext>
            </a:extLst>
          </p:cNvPr>
          <p:cNvSpPr>
            <a:spLocks noGrp="1" noChangeArrowheads="1"/>
          </p:cNvSpPr>
          <p:nvPr>
            <p:ph type="body" idx="1"/>
          </p:nvPr>
        </p:nvSpPr>
        <p:spPr>
          <a:xfrm>
            <a:off x="539750" y="692150"/>
            <a:ext cx="8243888" cy="5545138"/>
          </a:xfrm>
        </p:spPr>
        <p:txBody>
          <a:bodyPr/>
          <a:lstStyle/>
          <a:p>
            <a:pPr eaLnBrk="1" hangingPunct="1">
              <a:lnSpc>
                <a:spcPct val="140000"/>
              </a:lnSpc>
            </a:pPr>
            <a:r>
              <a:rPr lang="zh-CN" altLang="en-US" sz="2400" b="0" dirty="0">
                <a:latin typeface="隶书" pitchFamily="49" charset="-122"/>
                <a:ea typeface="隶书" pitchFamily="49" charset="-122"/>
              </a:rPr>
              <a:t> 数组的抽象数据类型</a:t>
            </a:r>
          </a:p>
          <a:p>
            <a:pPr eaLnBrk="1" hangingPunct="1">
              <a:lnSpc>
                <a:spcPct val="140000"/>
              </a:lnSpc>
            </a:pPr>
            <a:r>
              <a:rPr lang="zh-CN" altLang="en-US" dirty="0"/>
              <a:t>        </a:t>
            </a:r>
            <a:r>
              <a:rPr lang="en-US" altLang="zh-CN" dirty="0"/>
              <a:t>1</a:t>
            </a:r>
            <a:r>
              <a:rPr lang="zh-CN" altLang="en-US" dirty="0"/>
              <a:t>．数据对象集合</a:t>
            </a:r>
          </a:p>
          <a:p>
            <a:pPr eaLnBrk="1" hangingPunct="1">
              <a:lnSpc>
                <a:spcPct val="140000"/>
              </a:lnSpc>
            </a:pPr>
            <a:r>
              <a:rPr lang="zh-CN" altLang="en-US" dirty="0"/>
              <a:t>         数组的数据对象集合为</a:t>
            </a:r>
            <a:r>
              <a:rPr lang="en-US" altLang="zh-CN" dirty="0"/>
              <a:t>{a</a:t>
            </a:r>
            <a:r>
              <a:rPr lang="en-US" altLang="zh-CN" baseline="-25000" dirty="0"/>
              <a:t>j1j2</a:t>
            </a:r>
            <a:r>
              <a:rPr lang="en-US" altLang="zh-CN" dirty="0">
                <a:latin typeface="Times New Roman" panose="02020603050405020304" pitchFamily="18" charset="0"/>
              </a:rPr>
              <a:t>…</a:t>
            </a:r>
            <a:r>
              <a:rPr lang="en-US" altLang="zh-CN" baseline="-25000" dirty="0" err="1"/>
              <a:t>jn</a:t>
            </a:r>
            <a:r>
              <a:rPr lang="en-US" altLang="zh-CN" dirty="0" err="1"/>
              <a:t>|n</a:t>
            </a:r>
            <a:r>
              <a:rPr lang="en-US" altLang="zh-CN" dirty="0"/>
              <a:t>(&gt;0)</a:t>
            </a:r>
            <a:r>
              <a:rPr lang="zh-CN" altLang="en-US" dirty="0"/>
              <a:t>称为数组的维数，</a:t>
            </a:r>
            <a:r>
              <a:rPr lang="en-US" altLang="zh-CN" dirty="0"/>
              <a:t>j</a:t>
            </a:r>
            <a:r>
              <a:rPr lang="en-US" altLang="zh-CN" baseline="-25000" dirty="0"/>
              <a:t>i</a:t>
            </a:r>
            <a:r>
              <a:rPr lang="en-US" altLang="zh-CN" dirty="0"/>
              <a:t>=0,1,</a:t>
            </a:r>
            <a:r>
              <a:rPr lang="en-US" altLang="zh-CN" dirty="0">
                <a:latin typeface="Times New Roman" panose="02020603050405020304" pitchFamily="18" charset="0"/>
              </a:rPr>
              <a:t>…</a:t>
            </a:r>
            <a:r>
              <a:rPr lang="en-US" altLang="zh-CN" dirty="0"/>
              <a:t>,b</a:t>
            </a:r>
            <a:r>
              <a:rPr lang="en-US" altLang="zh-CN" baseline="-25000" dirty="0"/>
              <a:t>i-1</a:t>
            </a:r>
            <a:r>
              <a:rPr lang="zh-CN" altLang="en-US" dirty="0"/>
              <a:t>，其中，</a:t>
            </a:r>
            <a:r>
              <a:rPr lang="en-US" altLang="zh-CN" dirty="0"/>
              <a:t>0≤i≤n</a:t>
            </a:r>
            <a:r>
              <a:rPr lang="zh-CN" altLang="en-US" dirty="0"/>
              <a:t>。</a:t>
            </a:r>
            <a:r>
              <a:rPr lang="en-US" altLang="zh-CN" dirty="0"/>
              <a:t>b</a:t>
            </a:r>
            <a:r>
              <a:rPr lang="en-US" altLang="zh-CN" baseline="-25000" dirty="0"/>
              <a:t>i</a:t>
            </a:r>
            <a:r>
              <a:rPr lang="zh-CN" altLang="en-US" dirty="0"/>
              <a:t>是数组的第</a:t>
            </a:r>
            <a:r>
              <a:rPr lang="en-US" altLang="zh-CN" dirty="0" err="1"/>
              <a:t>i</a:t>
            </a:r>
            <a:r>
              <a:rPr lang="zh-CN" altLang="en-US" dirty="0"/>
              <a:t>维长度，</a:t>
            </a:r>
            <a:r>
              <a:rPr lang="en-US" altLang="zh-CN" dirty="0"/>
              <a:t>j</a:t>
            </a:r>
            <a:r>
              <a:rPr lang="en-US" altLang="zh-CN" baseline="-25000" dirty="0"/>
              <a:t>i</a:t>
            </a:r>
            <a:r>
              <a:rPr lang="zh-CN" altLang="en-US" dirty="0"/>
              <a:t>是数组的第</a:t>
            </a:r>
            <a:r>
              <a:rPr lang="en-US" altLang="zh-CN" dirty="0" err="1"/>
              <a:t>i</a:t>
            </a:r>
            <a:r>
              <a:rPr lang="zh-CN" altLang="en-US" dirty="0"/>
              <a:t>维下标</a:t>
            </a:r>
            <a:r>
              <a:rPr lang="en-US" altLang="zh-CN" dirty="0"/>
              <a:t>}</a:t>
            </a:r>
            <a:r>
              <a:rPr lang="zh-CN" altLang="en-US" dirty="0"/>
              <a:t>。在一个二维数组中，如果把数组看成是由列向量组成的线性表，那么元素</a:t>
            </a:r>
            <a:r>
              <a:rPr lang="en-US" altLang="zh-CN" dirty="0" err="1"/>
              <a:t>a</a:t>
            </a:r>
            <a:r>
              <a:rPr lang="en-US" altLang="zh-CN" baseline="-25000" dirty="0" err="1"/>
              <a:t>ij</a:t>
            </a:r>
            <a:r>
              <a:rPr lang="zh-CN" altLang="en-US" dirty="0"/>
              <a:t>的前驱元素是</a:t>
            </a:r>
            <a:r>
              <a:rPr lang="en-US" altLang="zh-CN" dirty="0"/>
              <a:t>a</a:t>
            </a:r>
            <a:r>
              <a:rPr lang="en-US" altLang="zh-CN" baseline="-25000" dirty="0"/>
              <a:t>i-1,j</a:t>
            </a:r>
            <a:r>
              <a:rPr lang="zh-CN" altLang="en-US" dirty="0"/>
              <a:t>，后继元素是</a:t>
            </a:r>
            <a:r>
              <a:rPr lang="en-US" altLang="zh-CN" dirty="0"/>
              <a:t>a</a:t>
            </a:r>
            <a:r>
              <a:rPr lang="en-US" altLang="zh-CN" baseline="-25000" dirty="0"/>
              <a:t>i+1,j</a:t>
            </a:r>
            <a:r>
              <a:rPr lang="zh-CN" altLang="en-US" dirty="0"/>
              <a:t>；如果把数组看成是由行向量组成的线性表，那么元素</a:t>
            </a:r>
            <a:r>
              <a:rPr lang="en-US" altLang="zh-CN" dirty="0" err="1"/>
              <a:t>a</a:t>
            </a:r>
            <a:r>
              <a:rPr lang="en-US" altLang="zh-CN" baseline="-25000" dirty="0" err="1"/>
              <a:t>ij</a:t>
            </a:r>
            <a:r>
              <a:rPr lang="zh-CN" altLang="en-US" dirty="0"/>
              <a:t>的前驱元素是</a:t>
            </a:r>
            <a:r>
              <a:rPr lang="en-US" altLang="zh-CN" dirty="0"/>
              <a:t>a</a:t>
            </a:r>
            <a:r>
              <a:rPr lang="en-US" altLang="zh-CN" baseline="-25000" dirty="0"/>
              <a:t>i,j-1</a:t>
            </a:r>
            <a:r>
              <a:rPr lang="zh-CN" altLang="en-US" dirty="0"/>
              <a:t>，后继元素是</a:t>
            </a:r>
            <a:r>
              <a:rPr lang="en-US" altLang="zh-CN" dirty="0"/>
              <a:t>a</a:t>
            </a:r>
            <a:r>
              <a:rPr lang="en-US" altLang="zh-CN" baseline="-25000" dirty="0"/>
              <a:t>i,j+1</a:t>
            </a:r>
            <a:r>
              <a:rPr lang="zh-CN" altLang="en-US" dirty="0"/>
              <a:t>。</a:t>
            </a:r>
          </a:p>
          <a:p>
            <a:pPr eaLnBrk="1" hangingPunct="1">
              <a:lnSpc>
                <a:spcPct val="140000"/>
              </a:lnSpc>
            </a:pPr>
            <a:r>
              <a:rPr lang="zh-CN" altLang="en-US" dirty="0"/>
              <a:t>         数组是一个特殊的线性表。</a:t>
            </a:r>
          </a:p>
        </p:txBody>
      </p:sp>
      <p:sp>
        <p:nvSpPr>
          <p:cNvPr id="9220" name="Rectangle 4">
            <a:extLst>
              <a:ext uri="{FF2B5EF4-FFF2-40B4-BE49-F238E27FC236}">
                <a16:creationId xmlns:a16="http://schemas.microsoft.com/office/drawing/2014/main" id="{1354CAB9-45D0-D54A-9372-39011DA66673}"/>
              </a:ext>
            </a:extLst>
          </p:cNvPr>
          <p:cNvSpPr>
            <a:spLocks noChangeArrowheads="1"/>
          </p:cNvSpPr>
          <p:nvPr/>
        </p:nvSpPr>
        <p:spPr bwMode="auto">
          <a:xfrm>
            <a:off x="457200" y="2514600"/>
            <a:ext cx="868680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lvl1pPr marL="342900" indent="-342900">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buClr>
                <a:schemeClr val="tx2"/>
              </a:buClr>
              <a:buSzPct val="80000"/>
              <a:buFontTx/>
              <a:buNone/>
            </a:pPr>
            <a:endParaRPr lang="zh-CN" altLang="zh-CN" sz="2800" b="0">
              <a:solidFill>
                <a:srgbClr val="FFFF00"/>
              </a:solidFill>
              <a:latin typeface="Arial" panose="020B0604020202020204" pitchFamily="34" charset="0"/>
            </a:endParaRPr>
          </a:p>
        </p:txBody>
      </p:sp>
    </p:spTree>
    <p:extLst>
      <p:ext uri="{BB962C8B-B14F-4D97-AF65-F5344CB8AC3E}">
        <p14:creationId xmlns:p14="http://schemas.microsoft.com/office/powerpoint/2010/main" val="23143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9">
            <a:extLst>
              <a:ext uri="{FF2B5EF4-FFF2-40B4-BE49-F238E27FC236}">
                <a16:creationId xmlns:a16="http://schemas.microsoft.com/office/drawing/2014/main" id="{BF42DA3E-AB57-724D-9C68-6931E60F5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75"/>
          <a:stretch>
            <a:fillRect/>
          </a:stretch>
        </p:blipFill>
        <p:spPr bwMode="auto">
          <a:xfrm>
            <a:off x="0" y="1588"/>
            <a:ext cx="9124950" cy="183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2" name="矩形: 圆角 16">
            <a:extLst>
              <a:ext uri="{FF2B5EF4-FFF2-40B4-BE49-F238E27FC236}">
                <a16:creationId xmlns:a16="http://schemas.microsoft.com/office/drawing/2014/main" id="{2FAA31D4-FE81-DB40-80DA-54BD47093A18}"/>
              </a:ext>
            </a:extLst>
          </p:cNvPr>
          <p:cNvSpPr>
            <a:spLocks noChangeArrowheads="1"/>
          </p:cNvSpPr>
          <p:nvPr/>
        </p:nvSpPr>
        <p:spPr bwMode="auto">
          <a:xfrm>
            <a:off x="2576513" y="3127375"/>
            <a:ext cx="5199062" cy="504825"/>
          </a:xfrm>
          <a:prstGeom prst="roundRect">
            <a:avLst>
              <a:gd name="adj" fmla="val 16667"/>
            </a:avLst>
          </a:prstGeom>
          <a:solidFill>
            <a:srgbClr val="9476B6"/>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25603" name="矩形: 圆角 15">
            <a:extLst>
              <a:ext uri="{FF2B5EF4-FFF2-40B4-BE49-F238E27FC236}">
                <a16:creationId xmlns:a16="http://schemas.microsoft.com/office/drawing/2014/main" id="{3D59AD94-1B9E-2440-A4BC-5BE41E5729CA}"/>
              </a:ext>
            </a:extLst>
          </p:cNvPr>
          <p:cNvSpPr>
            <a:spLocks noChangeArrowheads="1"/>
          </p:cNvSpPr>
          <p:nvPr/>
        </p:nvSpPr>
        <p:spPr bwMode="auto">
          <a:xfrm>
            <a:off x="1631950" y="3127375"/>
            <a:ext cx="839788" cy="504825"/>
          </a:xfrm>
          <a:prstGeom prst="roundRect">
            <a:avLst>
              <a:gd name="adj" fmla="val 1666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marL="342900" indent="-342900">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00000"/>
              </a:lnSpc>
              <a:spcBef>
                <a:spcPct val="20000"/>
              </a:spcBef>
            </a:pPr>
            <a:endParaRPr kumimoji="1" lang="zh-CN" altLang="en-US" sz="2800">
              <a:ea typeface="楷体_GB2312" pitchFamily="49" charset="-122"/>
              <a:sym typeface="+mn-lt"/>
            </a:endParaRPr>
          </a:p>
        </p:txBody>
      </p:sp>
      <p:sp>
        <p:nvSpPr>
          <p:cNvPr id="8" name="矩形 7">
            <a:extLst>
              <a:ext uri="{FF2B5EF4-FFF2-40B4-BE49-F238E27FC236}">
                <a16:creationId xmlns:a16="http://schemas.microsoft.com/office/drawing/2014/main" id="{D244510E-664A-464F-A4FB-BA5D590E518B}"/>
              </a:ext>
            </a:extLst>
          </p:cNvPr>
          <p:cNvSpPr/>
          <p:nvPr/>
        </p:nvSpPr>
        <p:spPr bwMode="auto">
          <a:xfrm>
            <a:off x="9525" y="1588"/>
            <a:ext cx="9151938" cy="2024062"/>
          </a:xfrm>
          <a:prstGeom prst="rect">
            <a:avLst/>
          </a:prstGeom>
          <a:solidFill>
            <a:schemeClr val="tx1">
              <a:alpha val="50000"/>
            </a:schemeClr>
          </a:solidFill>
          <a:ln w="12700" cap="flat" cmpd="sng" algn="ctr">
            <a:noFill/>
            <a:prstDash val="solid"/>
            <a:miter lim="800000"/>
          </a:ln>
          <a:effectLst/>
        </p:spPr>
        <p:txBody>
          <a:bodyPr anchor="ctr"/>
          <a:lstStyle/>
          <a:p>
            <a:pPr algn="ctr" eaLnBrk="1" fontAlgn="auto" hangingPunct="1">
              <a:spcBef>
                <a:spcPts val="0"/>
              </a:spcBef>
              <a:spcAft>
                <a:spcPts val="0"/>
              </a:spcAft>
              <a:buFont typeface="Arial" panose="020B0604020202020204" pitchFamily="34" charset="0"/>
              <a:buNone/>
              <a:defRPr/>
            </a:pPr>
            <a:endParaRPr lang="zh-CN" altLang="en-US" sz="1800" kern="0">
              <a:solidFill>
                <a:prstClr val="white"/>
              </a:solidFill>
              <a:latin typeface="+mn-lt"/>
              <a:ea typeface="+mn-ea"/>
              <a:cs typeface="+mn-ea"/>
              <a:sym typeface="+mn-lt"/>
            </a:endParaRPr>
          </a:p>
        </p:txBody>
      </p:sp>
      <p:sp>
        <p:nvSpPr>
          <p:cNvPr id="7" name="Shape 26">
            <a:extLst>
              <a:ext uri="{FF2B5EF4-FFF2-40B4-BE49-F238E27FC236}">
                <a16:creationId xmlns:a16="http://schemas.microsoft.com/office/drawing/2014/main" id="{FC5A562F-7F9A-4833-8802-8B2FCAF4CAA6}"/>
              </a:ext>
            </a:extLst>
          </p:cNvPr>
          <p:cNvSpPr/>
          <p:nvPr/>
        </p:nvSpPr>
        <p:spPr>
          <a:xfrm flipH="1">
            <a:off x="-36513" y="774700"/>
            <a:ext cx="9207501" cy="1260475"/>
          </a:xfrm>
          <a:custGeom>
            <a:avLst/>
            <a:gdLst/>
            <a:ahLst/>
            <a:cxnLst/>
            <a:rect l="0" t="0" r="0" b="0"/>
            <a:pathLst>
              <a:path w="120000" h="120000" extrusionOk="0">
                <a:moveTo>
                  <a:pt x="0" y="120000"/>
                </a:moveTo>
                <a:lnTo>
                  <a:pt x="0" y="102222"/>
                </a:lnTo>
                <a:lnTo>
                  <a:pt x="583" y="102222"/>
                </a:lnTo>
                <a:lnTo>
                  <a:pt x="583" y="89777"/>
                </a:lnTo>
                <a:lnTo>
                  <a:pt x="4166" y="89777"/>
                </a:lnTo>
                <a:lnTo>
                  <a:pt x="4166" y="79111"/>
                </a:lnTo>
                <a:lnTo>
                  <a:pt x="6416" y="79111"/>
                </a:lnTo>
                <a:lnTo>
                  <a:pt x="6416" y="91111"/>
                </a:lnTo>
                <a:lnTo>
                  <a:pt x="7625" y="91111"/>
                </a:lnTo>
                <a:lnTo>
                  <a:pt x="7625" y="79111"/>
                </a:lnTo>
                <a:lnTo>
                  <a:pt x="8958" y="79111"/>
                </a:lnTo>
                <a:lnTo>
                  <a:pt x="8958" y="45333"/>
                </a:lnTo>
                <a:lnTo>
                  <a:pt x="9541" y="45333"/>
                </a:lnTo>
                <a:lnTo>
                  <a:pt x="9541" y="39111"/>
                </a:lnTo>
                <a:lnTo>
                  <a:pt x="10958" y="39111"/>
                </a:lnTo>
                <a:lnTo>
                  <a:pt x="10958" y="45333"/>
                </a:lnTo>
                <a:lnTo>
                  <a:pt x="11583" y="45333"/>
                </a:lnTo>
                <a:lnTo>
                  <a:pt x="11583" y="76000"/>
                </a:lnTo>
                <a:lnTo>
                  <a:pt x="12083" y="76000"/>
                </a:lnTo>
                <a:lnTo>
                  <a:pt x="12083" y="95555"/>
                </a:lnTo>
                <a:lnTo>
                  <a:pt x="13250" y="95555"/>
                </a:lnTo>
                <a:lnTo>
                  <a:pt x="13250" y="60000"/>
                </a:lnTo>
                <a:lnTo>
                  <a:pt x="14041" y="60000"/>
                </a:lnTo>
                <a:lnTo>
                  <a:pt x="14041" y="45333"/>
                </a:lnTo>
                <a:lnTo>
                  <a:pt x="14583" y="45333"/>
                </a:lnTo>
                <a:lnTo>
                  <a:pt x="14583" y="27555"/>
                </a:lnTo>
                <a:lnTo>
                  <a:pt x="14958" y="27555"/>
                </a:lnTo>
                <a:lnTo>
                  <a:pt x="14958" y="14222"/>
                </a:lnTo>
                <a:lnTo>
                  <a:pt x="15333" y="14222"/>
                </a:lnTo>
                <a:lnTo>
                  <a:pt x="15333" y="0"/>
                </a:lnTo>
                <a:lnTo>
                  <a:pt x="15958" y="0"/>
                </a:lnTo>
                <a:lnTo>
                  <a:pt x="15958" y="13777"/>
                </a:lnTo>
                <a:lnTo>
                  <a:pt x="16416" y="13777"/>
                </a:lnTo>
                <a:lnTo>
                  <a:pt x="16416" y="24888"/>
                </a:lnTo>
                <a:lnTo>
                  <a:pt x="16791" y="24888"/>
                </a:lnTo>
                <a:lnTo>
                  <a:pt x="16791" y="46222"/>
                </a:lnTo>
                <a:lnTo>
                  <a:pt x="17333" y="46222"/>
                </a:lnTo>
                <a:lnTo>
                  <a:pt x="17333" y="61333"/>
                </a:lnTo>
                <a:lnTo>
                  <a:pt x="17916" y="61333"/>
                </a:lnTo>
                <a:lnTo>
                  <a:pt x="17916" y="101333"/>
                </a:lnTo>
                <a:lnTo>
                  <a:pt x="18875" y="101333"/>
                </a:lnTo>
                <a:lnTo>
                  <a:pt x="18875" y="92000"/>
                </a:lnTo>
                <a:lnTo>
                  <a:pt x="20958" y="92000"/>
                </a:lnTo>
                <a:lnTo>
                  <a:pt x="20958" y="96444"/>
                </a:lnTo>
                <a:lnTo>
                  <a:pt x="21750" y="96444"/>
                </a:lnTo>
                <a:lnTo>
                  <a:pt x="21750" y="54666"/>
                </a:lnTo>
                <a:lnTo>
                  <a:pt x="22333" y="54666"/>
                </a:lnTo>
                <a:lnTo>
                  <a:pt x="22333" y="42666"/>
                </a:lnTo>
                <a:lnTo>
                  <a:pt x="24166" y="42666"/>
                </a:lnTo>
                <a:lnTo>
                  <a:pt x="24166" y="53777"/>
                </a:lnTo>
                <a:lnTo>
                  <a:pt x="24583" y="56888"/>
                </a:lnTo>
                <a:lnTo>
                  <a:pt x="24583" y="85777"/>
                </a:lnTo>
                <a:lnTo>
                  <a:pt x="25291" y="85777"/>
                </a:lnTo>
                <a:lnTo>
                  <a:pt x="25291" y="79555"/>
                </a:lnTo>
                <a:lnTo>
                  <a:pt x="27125" y="79555"/>
                </a:lnTo>
                <a:lnTo>
                  <a:pt x="27125" y="86222"/>
                </a:lnTo>
                <a:lnTo>
                  <a:pt x="28208" y="86222"/>
                </a:lnTo>
                <a:lnTo>
                  <a:pt x="28208" y="92000"/>
                </a:lnTo>
                <a:lnTo>
                  <a:pt x="29416" y="92000"/>
                </a:lnTo>
                <a:lnTo>
                  <a:pt x="29416" y="83555"/>
                </a:lnTo>
                <a:lnTo>
                  <a:pt x="30250" y="83555"/>
                </a:lnTo>
                <a:lnTo>
                  <a:pt x="30250" y="65777"/>
                </a:lnTo>
                <a:lnTo>
                  <a:pt x="35041" y="65777"/>
                </a:lnTo>
                <a:lnTo>
                  <a:pt x="35041" y="83555"/>
                </a:lnTo>
                <a:lnTo>
                  <a:pt x="35875" y="83555"/>
                </a:lnTo>
                <a:lnTo>
                  <a:pt x="35875" y="65777"/>
                </a:lnTo>
                <a:lnTo>
                  <a:pt x="39916" y="65777"/>
                </a:lnTo>
                <a:lnTo>
                  <a:pt x="39916" y="72888"/>
                </a:lnTo>
                <a:lnTo>
                  <a:pt x="41041" y="72888"/>
                </a:lnTo>
                <a:lnTo>
                  <a:pt x="41041" y="99555"/>
                </a:lnTo>
                <a:lnTo>
                  <a:pt x="42583" y="99555"/>
                </a:lnTo>
                <a:lnTo>
                  <a:pt x="42583" y="76888"/>
                </a:lnTo>
                <a:lnTo>
                  <a:pt x="45250" y="56000"/>
                </a:lnTo>
                <a:lnTo>
                  <a:pt x="47875" y="76888"/>
                </a:lnTo>
                <a:lnTo>
                  <a:pt x="47875" y="88888"/>
                </a:lnTo>
                <a:lnTo>
                  <a:pt x="48666" y="88888"/>
                </a:lnTo>
                <a:lnTo>
                  <a:pt x="48666" y="104000"/>
                </a:lnTo>
                <a:lnTo>
                  <a:pt x="49208" y="104000"/>
                </a:lnTo>
                <a:lnTo>
                  <a:pt x="49208" y="73333"/>
                </a:lnTo>
                <a:lnTo>
                  <a:pt x="51500" y="73333"/>
                </a:lnTo>
                <a:lnTo>
                  <a:pt x="51500" y="85777"/>
                </a:lnTo>
                <a:lnTo>
                  <a:pt x="53708" y="85777"/>
                </a:lnTo>
                <a:lnTo>
                  <a:pt x="53708" y="94666"/>
                </a:lnTo>
                <a:lnTo>
                  <a:pt x="54500" y="94666"/>
                </a:lnTo>
                <a:lnTo>
                  <a:pt x="54500" y="85777"/>
                </a:lnTo>
                <a:lnTo>
                  <a:pt x="57125" y="85777"/>
                </a:lnTo>
                <a:lnTo>
                  <a:pt x="57125" y="102222"/>
                </a:lnTo>
                <a:lnTo>
                  <a:pt x="57625" y="102222"/>
                </a:lnTo>
                <a:lnTo>
                  <a:pt x="57625" y="104888"/>
                </a:lnTo>
                <a:lnTo>
                  <a:pt x="58875" y="104888"/>
                </a:lnTo>
                <a:lnTo>
                  <a:pt x="58875" y="94222"/>
                </a:lnTo>
                <a:lnTo>
                  <a:pt x="61666" y="94222"/>
                </a:lnTo>
                <a:lnTo>
                  <a:pt x="61666" y="89777"/>
                </a:lnTo>
                <a:lnTo>
                  <a:pt x="62250" y="89777"/>
                </a:lnTo>
                <a:lnTo>
                  <a:pt x="62250" y="84000"/>
                </a:lnTo>
                <a:lnTo>
                  <a:pt x="62833" y="84000"/>
                </a:lnTo>
                <a:lnTo>
                  <a:pt x="62833" y="88888"/>
                </a:lnTo>
                <a:lnTo>
                  <a:pt x="63500" y="88888"/>
                </a:lnTo>
                <a:lnTo>
                  <a:pt x="63500" y="83111"/>
                </a:lnTo>
                <a:lnTo>
                  <a:pt x="64999" y="83111"/>
                </a:lnTo>
                <a:lnTo>
                  <a:pt x="64999" y="88444"/>
                </a:lnTo>
                <a:lnTo>
                  <a:pt x="65666" y="88444"/>
                </a:lnTo>
                <a:lnTo>
                  <a:pt x="65666" y="103111"/>
                </a:lnTo>
                <a:lnTo>
                  <a:pt x="66916" y="103111"/>
                </a:lnTo>
                <a:lnTo>
                  <a:pt x="66916" y="82666"/>
                </a:lnTo>
                <a:lnTo>
                  <a:pt x="69375" y="82666"/>
                </a:lnTo>
                <a:lnTo>
                  <a:pt x="69375" y="88888"/>
                </a:lnTo>
                <a:lnTo>
                  <a:pt x="70416" y="88888"/>
                </a:lnTo>
                <a:lnTo>
                  <a:pt x="70416" y="46222"/>
                </a:lnTo>
                <a:lnTo>
                  <a:pt x="71500" y="35111"/>
                </a:lnTo>
                <a:lnTo>
                  <a:pt x="72458" y="45777"/>
                </a:lnTo>
                <a:lnTo>
                  <a:pt x="72458" y="103111"/>
                </a:lnTo>
                <a:lnTo>
                  <a:pt x="73583" y="103111"/>
                </a:lnTo>
                <a:lnTo>
                  <a:pt x="73583" y="47555"/>
                </a:lnTo>
                <a:lnTo>
                  <a:pt x="76916" y="47555"/>
                </a:lnTo>
                <a:lnTo>
                  <a:pt x="76916" y="97777"/>
                </a:lnTo>
                <a:lnTo>
                  <a:pt x="77541" y="97777"/>
                </a:lnTo>
                <a:lnTo>
                  <a:pt x="77541" y="85777"/>
                </a:lnTo>
                <a:lnTo>
                  <a:pt x="79000" y="85777"/>
                </a:lnTo>
                <a:lnTo>
                  <a:pt x="79000" y="92888"/>
                </a:lnTo>
                <a:lnTo>
                  <a:pt x="82000" y="92888"/>
                </a:lnTo>
                <a:lnTo>
                  <a:pt x="82000" y="102222"/>
                </a:lnTo>
                <a:lnTo>
                  <a:pt x="84333" y="102222"/>
                </a:lnTo>
                <a:lnTo>
                  <a:pt x="84333" y="88000"/>
                </a:lnTo>
                <a:lnTo>
                  <a:pt x="85583" y="88000"/>
                </a:lnTo>
                <a:lnTo>
                  <a:pt x="85583" y="96000"/>
                </a:lnTo>
                <a:lnTo>
                  <a:pt x="86500" y="96000"/>
                </a:lnTo>
                <a:lnTo>
                  <a:pt x="86500" y="91111"/>
                </a:lnTo>
                <a:lnTo>
                  <a:pt x="87791" y="91111"/>
                </a:lnTo>
                <a:lnTo>
                  <a:pt x="87791" y="84888"/>
                </a:lnTo>
                <a:lnTo>
                  <a:pt x="89375" y="84888"/>
                </a:lnTo>
                <a:lnTo>
                  <a:pt x="89375" y="100888"/>
                </a:lnTo>
                <a:lnTo>
                  <a:pt x="90541" y="100888"/>
                </a:lnTo>
                <a:lnTo>
                  <a:pt x="90541" y="63111"/>
                </a:lnTo>
                <a:lnTo>
                  <a:pt x="92458" y="63555"/>
                </a:lnTo>
                <a:lnTo>
                  <a:pt x="92458" y="84444"/>
                </a:lnTo>
                <a:lnTo>
                  <a:pt x="93750" y="84444"/>
                </a:lnTo>
                <a:lnTo>
                  <a:pt x="93750" y="97333"/>
                </a:lnTo>
                <a:lnTo>
                  <a:pt x="95375" y="97333"/>
                </a:lnTo>
                <a:lnTo>
                  <a:pt x="95375" y="83111"/>
                </a:lnTo>
                <a:lnTo>
                  <a:pt x="96500" y="83111"/>
                </a:lnTo>
                <a:lnTo>
                  <a:pt x="96500" y="77333"/>
                </a:lnTo>
                <a:lnTo>
                  <a:pt x="98000" y="77333"/>
                </a:lnTo>
                <a:lnTo>
                  <a:pt x="98000" y="81333"/>
                </a:lnTo>
                <a:lnTo>
                  <a:pt x="99041" y="81333"/>
                </a:lnTo>
                <a:lnTo>
                  <a:pt x="99041" y="75111"/>
                </a:lnTo>
                <a:lnTo>
                  <a:pt x="101000" y="59555"/>
                </a:lnTo>
                <a:lnTo>
                  <a:pt x="102916" y="75111"/>
                </a:lnTo>
                <a:lnTo>
                  <a:pt x="102916" y="96444"/>
                </a:lnTo>
                <a:lnTo>
                  <a:pt x="103250" y="96444"/>
                </a:lnTo>
                <a:lnTo>
                  <a:pt x="103250" y="92000"/>
                </a:lnTo>
                <a:lnTo>
                  <a:pt x="104750" y="92000"/>
                </a:lnTo>
                <a:lnTo>
                  <a:pt x="104750" y="111111"/>
                </a:lnTo>
                <a:lnTo>
                  <a:pt x="105125" y="111111"/>
                </a:lnTo>
                <a:lnTo>
                  <a:pt x="105125" y="101777"/>
                </a:lnTo>
                <a:lnTo>
                  <a:pt x="106291" y="101777"/>
                </a:lnTo>
                <a:lnTo>
                  <a:pt x="106291" y="81777"/>
                </a:lnTo>
                <a:lnTo>
                  <a:pt x="107791" y="81777"/>
                </a:lnTo>
                <a:lnTo>
                  <a:pt x="107791" y="101777"/>
                </a:lnTo>
                <a:lnTo>
                  <a:pt x="107833" y="101777"/>
                </a:lnTo>
                <a:lnTo>
                  <a:pt x="107833" y="93777"/>
                </a:lnTo>
                <a:lnTo>
                  <a:pt x="108583" y="93777"/>
                </a:lnTo>
                <a:lnTo>
                  <a:pt x="108583" y="89777"/>
                </a:lnTo>
                <a:lnTo>
                  <a:pt x="110166" y="89777"/>
                </a:lnTo>
                <a:lnTo>
                  <a:pt x="110166" y="103111"/>
                </a:lnTo>
                <a:lnTo>
                  <a:pt x="110416" y="103111"/>
                </a:lnTo>
                <a:lnTo>
                  <a:pt x="110416" y="93777"/>
                </a:lnTo>
                <a:lnTo>
                  <a:pt x="110625" y="93777"/>
                </a:lnTo>
                <a:lnTo>
                  <a:pt x="110625" y="76444"/>
                </a:lnTo>
                <a:lnTo>
                  <a:pt x="111416" y="76444"/>
                </a:lnTo>
                <a:lnTo>
                  <a:pt x="111416" y="68444"/>
                </a:lnTo>
                <a:lnTo>
                  <a:pt x="111833" y="68444"/>
                </a:lnTo>
                <a:lnTo>
                  <a:pt x="111833" y="64000"/>
                </a:lnTo>
                <a:lnTo>
                  <a:pt x="112916" y="64000"/>
                </a:lnTo>
                <a:lnTo>
                  <a:pt x="112916" y="68444"/>
                </a:lnTo>
                <a:lnTo>
                  <a:pt x="113375" y="68444"/>
                </a:lnTo>
                <a:lnTo>
                  <a:pt x="113375" y="91555"/>
                </a:lnTo>
                <a:lnTo>
                  <a:pt x="113416" y="91555"/>
                </a:lnTo>
                <a:lnTo>
                  <a:pt x="113416" y="91555"/>
                </a:lnTo>
                <a:lnTo>
                  <a:pt x="114666" y="91555"/>
                </a:lnTo>
                <a:lnTo>
                  <a:pt x="114666" y="79555"/>
                </a:lnTo>
                <a:lnTo>
                  <a:pt x="115250" y="79555"/>
                </a:lnTo>
                <a:lnTo>
                  <a:pt x="115250" y="68444"/>
                </a:lnTo>
                <a:lnTo>
                  <a:pt x="115625" y="68444"/>
                </a:lnTo>
                <a:lnTo>
                  <a:pt x="115625" y="55111"/>
                </a:lnTo>
                <a:lnTo>
                  <a:pt x="115916" y="55111"/>
                </a:lnTo>
                <a:lnTo>
                  <a:pt x="115916" y="44888"/>
                </a:lnTo>
                <a:lnTo>
                  <a:pt x="116250" y="44888"/>
                </a:lnTo>
                <a:lnTo>
                  <a:pt x="116250" y="34222"/>
                </a:lnTo>
                <a:lnTo>
                  <a:pt x="116666" y="34222"/>
                </a:lnTo>
                <a:lnTo>
                  <a:pt x="116666" y="44444"/>
                </a:lnTo>
                <a:lnTo>
                  <a:pt x="117000" y="44444"/>
                </a:lnTo>
                <a:lnTo>
                  <a:pt x="117000" y="52888"/>
                </a:lnTo>
                <a:lnTo>
                  <a:pt x="117333" y="52888"/>
                </a:lnTo>
                <a:lnTo>
                  <a:pt x="117333" y="68888"/>
                </a:lnTo>
                <a:lnTo>
                  <a:pt x="117708" y="68888"/>
                </a:lnTo>
                <a:lnTo>
                  <a:pt x="117708" y="80444"/>
                </a:lnTo>
                <a:lnTo>
                  <a:pt x="118166" y="80444"/>
                </a:lnTo>
                <a:lnTo>
                  <a:pt x="118166" y="92000"/>
                </a:lnTo>
                <a:lnTo>
                  <a:pt x="120000" y="92000"/>
                </a:lnTo>
                <a:lnTo>
                  <a:pt x="120000" y="120000"/>
                </a:lnTo>
                <a:lnTo>
                  <a:pt x="0" y="120000"/>
                </a:lnTo>
                <a:close/>
              </a:path>
            </a:pathLst>
          </a:custGeom>
          <a:solidFill>
            <a:schemeClr val="bg1"/>
          </a:solidFill>
          <a:ln w="9525" cap="flat" cmpd="sng">
            <a:noFill/>
            <a:prstDash val="solid"/>
            <a:round/>
            <a:headEnd type="none" w="med" len="med"/>
            <a:tailEnd type="none" w="med" len="med"/>
          </a:ln>
        </p:spPr>
        <p:txBody>
          <a:bodyPr lIns="68569" tIns="34275" rIns="68569" bIns="34275"/>
          <a:lstStyle/>
          <a:p>
            <a:pPr eaLnBrk="1" hangingPunct="1">
              <a:spcBef>
                <a:spcPct val="20000"/>
              </a:spcBef>
              <a:buFont typeface="Arial" panose="020B0604020202020204" pitchFamily="34" charset="0"/>
              <a:buNone/>
              <a:defRPr/>
            </a:pPr>
            <a:endParaRPr sz="1013">
              <a:solidFill>
                <a:schemeClr val="dk1"/>
              </a:solidFill>
              <a:latin typeface="+mn-lt"/>
              <a:ea typeface="+mn-ea"/>
              <a:cs typeface="+mn-ea"/>
              <a:sym typeface="+mn-lt"/>
            </a:endParaRPr>
          </a:p>
        </p:txBody>
      </p:sp>
      <p:sp>
        <p:nvSpPr>
          <p:cNvPr id="25606" name="文本框 12">
            <a:extLst>
              <a:ext uri="{FF2B5EF4-FFF2-40B4-BE49-F238E27FC236}">
                <a16:creationId xmlns:a16="http://schemas.microsoft.com/office/drawing/2014/main" id="{F32DBEC6-BB8C-2A4C-BEB2-50926405745D}"/>
              </a:ext>
            </a:extLst>
          </p:cNvPr>
          <p:cNvSpPr txBox="1">
            <a:spLocks noChangeArrowheads="1"/>
          </p:cNvSpPr>
          <p:nvPr/>
        </p:nvSpPr>
        <p:spPr bwMode="auto">
          <a:xfrm>
            <a:off x="558800" y="331788"/>
            <a:ext cx="25733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algn="dist" eaLnBrk="1" hangingPunct="1">
              <a:lnSpc>
                <a:spcPct val="100000"/>
              </a:lnSpc>
              <a:spcBef>
                <a:spcPct val="20000"/>
              </a:spcBef>
            </a:pPr>
            <a:r>
              <a:rPr lang="zh-CN" altLang="en-US" sz="3600">
                <a:solidFill>
                  <a:schemeClr val="bg1"/>
                </a:solidFill>
                <a:ea typeface="楷体_GB2312" pitchFamily="49" charset="-122"/>
                <a:sym typeface="+mn-lt"/>
              </a:rPr>
              <a:t>目录导航</a:t>
            </a:r>
          </a:p>
        </p:txBody>
      </p:sp>
      <p:sp>
        <p:nvSpPr>
          <p:cNvPr id="14" name="文本框 13">
            <a:extLst>
              <a:ext uri="{FF2B5EF4-FFF2-40B4-BE49-F238E27FC236}">
                <a16:creationId xmlns:a16="http://schemas.microsoft.com/office/drawing/2014/main" id="{F8104AB4-5490-47F8-A8E1-FD6354FCED36}"/>
              </a:ext>
            </a:extLst>
          </p:cNvPr>
          <p:cNvSpPr txBox="1"/>
          <p:nvPr/>
        </p:nvSpPr>
        <p:spPr>
          <a:xfrm>
            <a:off x="1751013" y="2420938"/>
            <a:ext cx="720725" cy="3786187"/>
          </a:xfrm>
          <a:prstGeom prst="rect">
            <a:avLst/>
          </a:prstGeom>
          <a:noFill/>
        </p:spPr>
        <p:txBody>
          <a:bodyPr>
            <a:spAutoFit/>
          </a:bodyPr>
          <a:lstStyle/>
          <a:p>
            <a:pPr eaLnBrk="1" hangingPunct="1">
              <a:lnSpc>
                <a:spcPct val="150000"/>
              </a:lnSpc>
              <a:spcBef>
                <a:spcPct val="20000"/>
              </a:spcBef>
              <a:buFont typeface="Arial" panose="020B0604020202020204" pitchFamily="34" charset="0"/>
              <a:buNone/>
              <a:defRPr/>
            </a:pPr>
            <a:r>
              <a:rPr lang="en-US" altLang="zh-CN" b="0" dirty="0">
                <a:latin typeface="+mn-lt"/>
                <a:ea typeface="+mn-ea"/>
                <a:cs typeface="+mn-ea"/>
                <a:sym typeface="+mn-lt"/>
              </a:rPr>
              <a:t>4.1</a:t>
            </a:r>
            <a:endParaRPr lang="zh-CN" altLang="en-US" b="0" dirty="0">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bg1"/>
                </a:solidFill>
                <a:latin typeface="+mn-lt"/>
                <a:ea typeface="+mn-ea"/>
                <a:cs typeface="+mn-ea"/>
                <a:sym typeface="+mn-lt"/>
              </a:rPr>
              <a:t>4.2</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4.3</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4.4</a:t>
            </a:r>
            <a:endParaRPr lang="zh-CN" altLang="en-US" b="0" dirty="0">
              <a:solidFill>
                <a:schemeClr val="tx1">
                  <a:lumMod val="95000"/>
                  <a:lumOff val="5000"/>
                </a:schemeClr>
              </a:solidFill>
              <a:latin typeface="+mn-lt"/>
              <a:ea typeface="+mn-ea"/>
              <a:cs typeface="+mn-ea"/>
              <a:sym typeface="+mn-lt"/>
            </a:endParaRP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4.5</a:t>
            </a:r>
          </a:p>
          <a:p>
            <a:pPr eaLnBrk="1" hangingPunct="1">
              <a:lnSpc>
                <a:spcPct val="150000"/>
              </a:lnSpc>
              <a:spcBef>
                <a:spcPct val="20000"/>
              </a:spcBef>
              <a:buFont typeface="Arial" panose="020B0604020202020204" pitchFamily="34" charset="0"/>
              <a:buNone/>
              <a:defRPr/>
            </a:pPr>
            <a:r>
              <a:rPr lang="en-US" altLang="zh-CN" b="0" dirty="0">
                <a:solidFill>
                  <a:schemeClr val="tx1">
                    <a:lumMod val="95000"/>
                    <a:lumOff val="5000"/>
                  </a:schemeClr>
                </a:solidFill>
                <a:latin typeface="+mn-lt"/>
                <a:ea typeface="+mn-ea"/>
                <a:cs typeface="+mn-ea"/>
                <a:sym typeface="+mn-lt"/>
              </a:rPr>
              <a:t>4.6</a:t>
            </a:r>
            <a:endParaRPr lang="zh-CN" altLang="en-US" b="0" dirty="0">
              <a:solidFill>
                <a:schemeClr val="tx1">
                  <a:lumMod val="95000"/>
                  <a:lumOff val="5000"/>
                </a:schemeClr>
              </a:solidFill>
              <a:latin typeface="+mn-lt"/>
              <a:ea typeface="+mn-ea"/>
              <a:cs typeface="+mn-ea"/>
              <a:sym typeface="+mn-lt"/>
            </a:endParaRPr>
          </a:p>
        </p:txBody>
      </p:sp>
      <p:sp>
        <p:nvSpPr>
          <p:cNvPr id="25608" name="文本框 14">
            <a:extLst>
              <a:ext uri="{FF2B5EF4-FFF2-40B4-BE49-F238E27FC236}">
                <a16:creationId xmlns:a16="http://schemas.microsoft.com/office/drawing/2014/main" id="{FF04AF41-0BB7-A44E-A537-014F07EBEEC7}"/>
              </a:ext>
            </a:extLst>
          </p:cNvPr>
          <p:cNvSpPr txBox="1">
            <a:spLocks noChangeArrowheads="1"/>
          </p:cNvSpPr>
          <p:nvPr/>
        </p:nvSpPr>
        <p:spPr bwMode="auto">
          <a:xfrm>
            <a:off x="2589213" y="2420938"/>
            <a:ext cx="5291137"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defRPr sz="2400">
                <a:solidFill>
                  <a:schemeClr val="tx1"/>
                </a:solidFill>
                <a:latin typeface="Times New Roman" panose="02020603050405020304" pitchFamily="18" charset="0"/>
                <a:ea typeface="微软雅黑" panose="020B0503020204020204" pitchFamily="34" charset="-122"/>
              </a:defRPr>
            </a:lvl1pPr>
            <a:lvl2pPr marL="742950" indent="-285750">
              <a:spcBef>
                <a:spcPct val="20000"/>
              </a:spcBef>
              <a:buChar char="–"/>
              <a:defRPr sz="2800">
                <a:solidFill>
                  <a:schemeClr val="tx1"/>
                </a:solidFill>
                <a:latin typeface="Times New Roman" panose="02020603050405020304" pitchFamily="18" charset="0"/>
                <a:ea typeface="微软雅黑" panose="020B0503020204020204" pitchFamily="34" charset="-122"/>
              </a:defRPr>
            </a:lvl2pPr>
            <a:lvl3pPr marL="1143000" indent="-228600">
              <a:spcBef>
                <a:spcPct val="20000"/>
              </a:spcBef>
              <a:buChar char="•"/>
              <a:defRPr sz="2400">
                <a:solidFill>
                  <a:schemeClr val="tx1"/>
                </a:solidFill>
                <a:latin typeface="Times New Roman" panose="02020603050405020304" pitchFamily="18" charset="0"/>
                <a:ea typeface="微软雅黑" panose="020B0503020204020204" pitchFamily="34" charset="-122"/>
              </a:defRPr>
            </a:lvl3pPr>
            <a:lvl4pPr marL="16002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4pPr>
            <a:lvl5pPr marL="2057400" indent="-228600">
              <a:spcBef>
                <a:spcPct val="20000"/>
              </a:spcBef>
              <a:buChar char="»"/>
              <a:defRPr sz="2000">
                <a:solidFill>
                  <a:schemeClr val="tx1"/>
                </a:solidFill>
                <a:latin typeface="Times New Roman" panose="02020603050405020304" pitchFamily="18"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微软雅黑" panose="020B0503020204020204" pitchFamily="34" charset="-122"/>
              </a:defRPr>
            </a:lvl9pPr>
          </a:lstStyle>
          <a:p>
            <a:pPr eaLnBrk="1" hangingPunct="1">
              <a:lnSpc>
                <a:spcPct val="150000"/>
              </a:lnSpc>
              <a:spcBef>
                <a:spcPct val="20000"/>
              </a:spcBef>
            </a:pPr>
            <a:r>
              <a:rPr lang="zh-CN" altLang="en-US" b="0">
                <a:ea typeface="楷体_GB2312" pitchFamily="49" charset="-122"/>
                <a:sym typeface="+mn-lt"/>
              </a:rPr>
              <a:t>串</a:t>
            </a:r>
            <a:endParaRPr lang="en-US" altLang="zh-CN" b="0">
              <a:ea typeface="楷体_GB2312" pitchFamily="49" charset="-122"/>
              <a:sym typeface="+mn-lt"/>
            </a:endParaRPr>
          </a:p>
          <a:p>
            <a:pPr eaLnBrk="1" hangingPunct="1">
              <a:lnSpc>
                <a:spcPct val="150000"/>
              </a:lnSpc>
              <a:spcBef>
                <a:spcPct val="20000"/>
              </a:spcBef>
            </a:pPr>
            <a:r>
              <a:rPr lang="zh-CN" altLang="en-US" b="0">
                <a:solidFill>
                  <a:schemeClr val="bg1"/>
                </a:solidFill>
                <a:ea typeface="楷体_GB2312" pitchFamily="49" charset="-122"/>
                <a:sym typeface="+mn-lt"/>
              </a:rPr>
              <a:t>案例引入</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ea typeface="楷体_GB2312" pitchFamily="49" charset="-122"/>
                <a:sym typeface="+mn-lt"/>
              </a:rPr>
              <a:t>串的类型定义、存储结构及运算</a:t>
            </a:r>
            <a:endParaRPr lang="en-US" altLang="zh-CN" b="0">
              <a:solidFill>
                <a:schemeClr val="bg1"/>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数组</a:t>
            </a:r>
          </a:p>
          <a:p>
            <a:pPr eaLnBrk="1" hangingPunct="1">
              <a:lnSpc>
                <a:spcPct val="150000"/>
              </a:lnSpc>
              <a:spcBef>
                <a:spcPct val="20000"/>
              </a:spcBef>
            </a:pPr>
            <a:r>
              <a:rPr lang="zh-CN" altLang="en-US" b="0">
                <a:solidFill>
                  <a:srgbClr val="0D0D0D"/>
                </a:solidFill>
                <a:ea typeface="楷体_GB2312" pitchFamily="49" charset="-122"/>
                <a:sym typeface="+mn-lt"/>
              </a:rPr>
              <a:t>广义表</a:t>
            </a:r>
            <a:endParaRPr lang="en-US" altLang="zh-CN" b="0">
              <a:solidFill>
                <a:srgbClr val="0D0D0D"/>
              </a:solidFill>
              <a:ea typeface="楷体_GB2312" pitchFamily="49" charset="-122"/>
              <a:sym typeface="+mn-lt"/>
            </a:endParaRPr>
          </a:p>
          <a:p>
            <a:pPr eaLnBrk="1" hangingPunct="1">
              <a:lnSpc>
                <a:spcPct val="150000"/>
              </a:lnSpc>
              <a:spcBef>
                <a:spcPct val="20000"/>
              </a:spcBef>
            </a:pPr>
            <a:r>
              <a:rPr lang="zh-CN" altLang="en-US" b="0">
                <a:solidFill>
                  <a:srgbClr val="0D0D0D"/>
                </a:solidFill>
                <a:ea typeface="楷体_GB2312" pitchFamily="49" charset="-122"/>
                <a:sym typeface="+mn-lt"/>
              </a:rPr>
              <a:t>案例分析与实现</a:t>
            </a:r>
          </a:p>
        </p:txBody>
      </p:sp>
      <p:sp>
        <p:nvSpPr>
          <p:cNvPr id="2" name="矩形 1">
            <a:extLst>
              <a:ext uri="{FF2B5EF4-FFF2-40B4-BE49-F238E27FC236}">
                <a16:creationId xmlns:a16="http://schemas.microsoft.com/office/drawing/2014/main" id="{FF526F9F-E247-4F27-B581-753D38206EB7}"/>
              </a:ext>
            </a:extLst>
          </p:cNvPr>
          <p:cNvSpPr/>
          <p:nvPr/>
        </p:nvSpPr>
        <p:spPr>
          <a:xfrm>
            <a:off x="3276600" y="457200"/>
            <a:ext cx="1366838" cy="461963"/>
          </a:xfrm>
          <a:prstGeom prst="rect">
            <a:avLst/>
          </a:prstGeom>
        </p:spPr>
        <p:txBody>
          <a:bodyPr wrap="none">
            <a:spAutoFit/>
          </a:bodyPr>
          <a:lstStyle/>
          <a:p>
            <a:pPr eaLnBrk="1" hangingPunct="1">
              <a:spcBef>
                <a:spcPct val="20000"/>
              </a:spcBef>
              <a:buFont typeface="Arial" panose="020B0604020202020204" pitchFamily="34" charset="0"/>
              <a:buNone/>
              <a:defRPr/>
            </a:pPr>
            <a:r>
              <a:rPr lang="zh-CN" altLang="en-US" dirty="0">
                <a:solidFill>
                  <a:schemeClr val="bg1"/>
                </a:solidFill>
                <a:latin typeface="+mn-lt"/>
                <a:ea typeface="+mn-ea"/>
                <a:cs typeface="+mn-ea"/>
                <a:sym typeface="+mn-lt"/>
              </a:rPr>
              <a:t>Contents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7063C7C-EEA4-2B4C-9233-9DAAE89C0DE5}"/>
              </a:ext>
            </a:extLst>
          </p:cNvPr>
          <p:cNvSpPr>
            <a:spLocks noGrp="1" noChangeArrowheads="1"/>
          </p:cNvSpPr>
          <p:nvPr>
            <p:ph type="title"/>
          </p:nvPr>
        </p:nvSpPr>
        <p:spPr/>
        <p:txBody>
          <a:bodyPr/>
          <a:lstStyle/>
          <a:p>
            <a:pPr eaLnBrk="1" hangingPunct="1"/>
            <a:r>
              <a:rPr lang="zh-CN" altLang="en-US" dirty="0"/>
              <a:t> 数组的定义与运算</a:t>
            </a:r>
          </a:p>
        </p:txBody>
      </p:sp>
      <p:sp>
        <p:nvSpPr>
          <p:cNvPr id="343043" name="Rectangle 3">
            <a:extLst>
              <a:ext uri="{FF2B5EF4-FFF2-40B4-BE49-F238E27FC236}">
                <a16:creationId xmlns:a16="http://schemas.microsoft.com/office/drawing/2014/main" id="{C376A211-C3A6-9E42-8422-0C7C08D47026}"/>
              </a:ext>
            </a:extLst>
          </p:cNvPr>
          <p:cNvSpPr>
            <a:spLocks noGrp="1" noChangeArrowheads="1"/>
          </p:cNvSpPr>
          <p:nvPr>
            <p:ph type="body" idx="1"/>
          </p:nvPr>
        </p:nvSpPr>
        <p:spPr>
          <a:xfrm>
            <a:off x="533400" y="838200"/>
            <a:ext cx="8077200" cy="5399088"/>
          </a:xfrm>
        </p:spPr>
        <p:txBody>
          <a:bodyPr/>
          <a:lstStyle/>
          <a:p>
            <a:pPr eaLnBrk="1" hangingPunct="1">
              <a:lnSpc>
                <a:spcPct val="100000"/>
              </a:lnSpc>
            </a:pPr>
            <a:r>
              <a:rPr lang="en-US" altLang="zh-CN" dirty="0"/>
              <a:t>2</a:t>
            </a:r>
            <a:r>
              <a:rPr lang="zh-CN" altLang="en-US" dirty="0"/>
              <a:t>．基本操作集合</a:t>
            </a:r>
          </a:p>
          <a:p>
            <a:pPr eaLnBrk="1" hangingPunct="1">
              <a:lnSpc>
                <a:spcPct val="100000"/>
              </a:lnSpc>
            </a:pPr>
            <a:r>
              <a:rPr lang="zh-CN" altLang="en-US" dirty="0"/>
              <a:t>（</a:t>
            </a:r>
            <a:r>
              <a:rPr lang="en-US" altLang="zh-CN" dirty="0"/>
              <a:t>1</a:t>
            </a:r>
            <a:r>
              <a:rPr lang="zh-CN" altLang="en-US" dirty="0"/>
              <a:t>）</a:t>
            </a:r>
            <a:r>
              <a:rPr lang="en-US" altLang="zh-CN" dirty="0" err="1"/>
              <a:t>InitArray</a:t>
            </a:r>
            <a:r>
              <a:rPr lang="en-US" altLang="zh-CN" dirty="0"/>
              <a:t>(&amp;A,n,bound1,</a:t>
            </a:r>
            <a:r>
              <a:rPr lang="en-US" altLang="zh-CN" dirty="0">
                <a:latin typeface="Times New Roman" panose="02020603050405020304" pitchFamily="18" charset="0"/>
              </a:rPr>
              <a:t>…</a:t>
            </a:r>
            <a:r>
              <a:rPr lang="en-US" altLang="zh-CN" dirty="0"/>
              <a:t>,</a:t>
            </a:r>
            <a:r>
              <a:rPr lang="en-US" altLang="zh-CN" dirty="0" err="1"/>
              <a:t>boundn</a:t>
            </a:r>
            <a:r>
              <a:rPr lang="en-US" altLang="zh-CN" dirty="0"/>
              <a:t>)</a:t>
            </a:r>
            <a:r>
              <a:rPr lang="zh-CN" altLang="en-US" dirty="0"/>
              <a:t>：初始化操作。如果维数和各维的长度合法，则构造数组</a:t>
            </a:r>
            <a:r>
              <a:rPr lang="en-US" altLang="zh-CN" dirty="0"/>
              <a:t>A</a:t>
            </a:r>
            <a:r>
              <a:rPr lang="zh-CN" altLang="en-US" dirty="0"/>
              <a:t>，并返回</a:t>
            </a:r>
            <a:r>
              <a:rPr lang="en-US" altLang="zh-CN" dirty="0"/>
              <a:t>1</a:t>
            </a:r>
            <a:r>
              <a:rPr lang="zh-CN" altLang="en-US" dirty="0"/>
              <a:t>，表示成功。</a:t>
            </a:r>
          </a:p>
          <a:p>
            <a:pPr eaLnBrk="1" hangingPunct="1">
              <a:lnSpc>
                <a:spcPct val="100000"/>
              </a:lnSpc>
            </a:pPr>
            <a:r>
              <a:rPr lang="zh-CN" altLang="en-US" dirty="0"/>
              <a:t>（</a:t>
            </a:r>
            <a:r>
              <a:rPr lang="en-US" altLang="zh-CN" dirty="0"/>
              <a:t>2</a:t>
            </a:r>
            <a:r>
              <a:rPr lang="zh-CN" altLang="en-US" dirty="0"/>
              <a:t>）</a:t>
            </a:r>
            <a:r>
              <a:rPr lang="en-US" altLang="zh-CN" dirty="0" err="1"/>
              <a:t>DestroyArray</a:t>
            </a:r>
            <a:r>
              <a:rPr lang="en-US" altLang="zh-CN" dirty="0"/>
              <a:t>(&amp;A)</a:t>
            </a:r>
            <a:r>
              <a:rPr lang="zh-CN" altLang="en-US" dirty="0"/>
              <a:t>：销毁数组操作。</a:t>
            </a:r>
          </a:p>
          <a:p>
            <a:pPr eaLnBrk="1" hangingPunct="1">
              <a:lnSpc>
                <a:spcPct val="100000"/>
              </a:lnSpc>
            </a:pPr>
            <a:r>
              <a:rPr lang="zh-CN" altLang="en-US" dirty="0"/>
              <a:t>（</a:t>
            </a:r>
            <a:r>
              <a:rPr lang="en-US" altLang="zh-CN" dirty="0"/>
              <a:t>3</a:t>
            </a:r>
            <a:r>
              <a:rPr lang="zh-CN" altLang="en-US" dirty="0"/>
              <a:t>）</a:t>
            </a:r>
            <a:r>
              <a:rPr lang="en-US" altLang="zh-CN" dirty="0" err="1"/>
              <a:t>GetValue</a:t>
            </a:r>
            <a:r>
              <a:rPr lang="en-US" altLang="zh-CN" dirty="0"/>
              <a:t>(A,&amp;e,index1,</a:t>
            </a:r>
            <a:r>
              <a:rPr lang="en-US" altLang="zh-CN" dirty="0">
                <a:latin typeface="Times New Roman" panose="02020603050405020304" pitchFamily="18" charset="0"/>
              </a:rPr>
              <a:t>…</a:t>
            </a:r>
            <a:r>
              <a:rPr lang="en-US" altLang="zh-CN" dirty="0"/>
              <a:t>,</a:t>
            </a:r>
            <a:r>
              <a:rPr lang="en-US" altLang="zh-CN" dirty="0" err="1"/>
              <a:t>indexn</a:t>
            </a:r>
            <a:r>
              <a:rPr lang="en-US" altLang="zh-CN" dirty="0"/>
              <a:t>)</a:t>
            </a:r>
            <a:r>
              <a:rPr lang="zh-CN" altLang="en-US" dirty="0"/>
              <a:t>：返回数组的元素操作。如果下标合法，将数组</a:t>
            </a:r>
            <a:r>
              <a:rPr lang="en-US" altLang="zh-CN" dirty="0"/>
              <a:t>A</a:t>
            </a:r>
            <a:r>
              <a:rPr lang="zh-CN" altLang="en-US" dirty="0"/>
              <a:t>中对应的元素赋值给</a:t>
            </a:r>
            <a:r>
              <a:rPr lang="en-US" altLang="zh-CN" dirty="0"/>
              <a:t>e</a:t>
            </a:r>
            <a:r>
              <a:rPr lang="zh-CN" altLang="en-US" dirty="0"/>
              <a:t>，并返回</a:t>
            </a:r>
            <a:r>
              <a:rPr lang="en-US" altLang="zh-CN" dirty="0"/>
              <a:t>1</a:t>
            </a:r>
            <a:r>
              <a:rPr lang="zh-CN" altLang="en-US" dirty="0"/>
              <a:t>，表示成功。</a:t>
            </a:r>
          </a:p>
          <a:p>
            <a:pPr eaLnBrk="1" hangingPunct="1">
              <a:lnSpc>
                <a:spcPct val="100000"/>
              </a:lnSpc>
            </a:pPr>
            <a:r>
              <a:rPr lang="zh-CN" altLang="en-US" dirty="0"/>
              <a:t>（</a:t>
            </a:r>
            <a:r>
              <a:rPr lang="en-US" altLang="zh-CN" dirty="0"/>
              <a:t>4</a:t>
            </a:r>
            <a:r>
              <a:rPr lang="zh-CN" altLang="en-US" dirty="0"/>
              <a:t>）</a:t>
            </a:r>
            <a:r>
              <a:rPr lang="en-US" altLang="zh-CN" dirty="0" err="1"/>
              <a:t>AssignValue</a:t>
            </a:r>
            <a:r>
              <a:rPr lang="en-US" altLang="zh-CN" dirty="0"/>
              <a:t>(&amp;A,e,index1,</a:t>
            </a:r>
            <a:r>
              <a:rPr lang="en-US" altLang="zh-CN" dirty="0">
                <a:latin typeface="Times New Roman" panose="02020603050405020304" pitchFamily="18" charset="0"/>
              </a:rPr>
              <a:t>…</a:t>
            </a:r>
            <a:r>
              <a:rPr lang="en-US" altLang="zh-CN" dirty="0"/>
              <a:t>,</a:t>
            </a:r>
            <a:r>
              <a:rPr lang="en-US" altLang="zh-CN" dirty="0" err="1"/>
              <a:t>indexn</a:t>
            </a:r>
            <a:r>
              <a:rPr lang="en-US" altLang="zh-CN" dirty="0"/>
              <a:t>)</a:t>
            </a:r>
            <a:r>
              <a:rPr lang="zh-CN" altLang="en-US" dirty="0"/>
              <a:t>：设置数组的元素值操作。如果下标合法，将数组</a:t>
            </a:r>
            <a:r>
              <a:rPr lang="en-US" altLang="zh-CN" dirty="0"/>
              <a:t>A</a:t>
            </a:r>
            <a:r>
              <a:rPr lang="zh-CN" altLang="en-US" dirty="0"/>
              <a:t>中由下标</a:t>
            </a:r>
            <a:r>
              <a:rPr lang="en-US" altLang="zh-CN" dirty="0"/>
              <a:t>index1,</a:t>
            </a:r>
            <a:r>
              <a:rPr lang="en-US" altLang="zh-CN" dirty="0">
                <a:latin typeface="Times New Roman" panose="02020603050405020304" pitchFamily="18" charset="0"/>
              </a:rPr>
              <a:t>…</a:t>
            </a:r>
            <a:r>
              <a:rPr lang="en-US" altLang="zh-CN" dirty="0"/>
              <a:t>,</a:t>
            </a:r>
            <a:r>
              <a:rPr lang="en-US" altLang="zh-CN" dirty="0" err="1"/>
              <a:t>indexn</a:t>
            </a:r>
            <a:r>
              <a:rPr lang="zh-CN" altLang="en-US" dirty="0"/>
              <a:t>指定的元素值置为</a:t>
            </a:r>
            <a:r>
              <a:rPr lang="en-US" altLang="zh-CN" dirty="0"/>
              <a:t>e</a:t>
            </a:r>
            <a:r>
              <a:rPr lang="zh-CN" altLang="en-US" dirty="0"/>
              <a:t>。</a:t>
            </a:r>
          </a:p>
          <a:p>
            <a:pPr eaLnBrk="1" hangingPunct="1">
              <a:lnSpc>
                <a:spcPct val="100000"/>
              </a:lnSpc>
            </a:pPr>
            <a:r>
              <a:rPr lang="zh-CN" altLang="en-US" dirty="0"/>
              <a:t>（</a:t>
            </a:r>
            <a:r>
              <a:rPr lang="en-US" altLang="zh-CN" dirty="0"/>
              <a:t>5</a:t>
            </a:r>
            <a:r>
              <a:rPr lang="zh-CN" altLang="en-US" dirty="0"/>
              <a:t>）</a:t>
            </a:r>
            <a:r>
              <a:rPr lang="en-US" altLang="zh-CN" dirty="0" err="1"/>
              <a:t>LocateArray</a:t>
            </a:r>
            <a:r>
              <a:rPr lang="en-US" altLang="zh-CN" dirty="0"/>
              <a:t>(</a:t>
            </a:r>
            <a:r>
              <a:rPr lang="en-US" altLang="zh-CN" dirty="0" err="1"/>
              <a:t>A,ap,&amp;offset</a:t>
            </a:r>
            <a:r>
              <a:rPr lang="en-US" altLang="zh-CN" dirty="0"/>
              <a:t>)</a:t>
            </a:r>
            <a:r>
              <a:rPr lang="zh-CN" altLang="en-US" dirty="0"/>
              <a:t>：数组的定位操作。根据数组的元素下标，求出该元素在数组中的相对地址。</a:t>
            </a:r>
          </a:p>
        </p:txBody>
      </p:sp>
      <p:sp>
        <p:nvSpPr>
          <p:cNvPr id="11268" name="Rectangle 7">
            <a:extLst>
              <a:ext uri="{FF2B5EF4-FFF2-40B4-BE49-F238E27FC236}">
                <a16:creationId xmlns:a16="http://schemas.microsoft.com/office/drawing/2014/main" id="{D08B3CAE-2E2B-D542-A529-6ACE17B30843}"/>
              </a:ext>
            </a:extLst>
          </p:cNvPr>
          <p:cNvSpPr>
            <a:spLocks noChangeArrowheads="1"/>
          </p:cNvSpPr>
          <p:nvPr/>
        </p:nvSpPr>
        <p:spPr bwMode="auto">
          <a:xfrm>
            <a:off x="0" y="3014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503229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 calcmode="lin" valueType="num">
                                      <p:cBhvr additive="base">
                                        <p:cTn id="7" dur="500" fill="hold"/>
                                        <p:tgtEl>
                                          <p:spTgt spid="3430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30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3043">
                                            <p:txEl>
                                              <p:pRg st="1" end="1"/>
                                            </p:txEl>
                                          </p:spTgt>
                                        </p:tgtEl>
                                        <p:attrNameLst>
                                          <p:attrName>style.visibility</p:attrName>
                                        </p:attrNameLst>
                                      </p:cBhvr>
                                      <p:to>
                                        <p:strVal val="visible"/>
                                      </p:to>
                                    </p:set>
                                    <p:anim calcmode="lin" valueType="num">
                                      <p:cBhvr additive="base">
                                        <p:cTn id="13" dur="500" fill="hold"/>
                                        <p:tgtEl>
                                          <p:spTgt spid="3430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30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3043">
                                            <p:txEl>
                                              <p:pRg st="2" end="2"/>
                                            </p:txEl>
                                          </p:spTgt>
                                        </p:tgtEl>
                                        <p:attrNameLst>
                                          <p:attrName>style.visibility</p:attrName>
                                        </p:attrNameLst>
                                      </p:cBhvr>
                                      <p:to>
                                        <p:strVal val="visible"/>
                                      </p:to>
                                    </p:set>
                                    <p:anim calcmode="lin" valueType="num">
                                      <p:cBhvr additive="base">
                                        <p:cTn id="19" dur="500" fill="hold"/>
                                        <p:tgtEl>
                                          <p:spTgt spid="3430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30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3043">
                                            <p:txEl>
                                              <p:pRg st="3" end="3"/>
                                            </p:txEl>
                                          </p:spTgt>
                                        </p:tgtEl>
                                        <p:attrNameLst>
                                          <p:attrName>style.visibility</p:attrName>
                                        </p:attrNameLst>
                                      </p:cBhvr>
                                      <p:to>
                                        <p:strVal val="visible"/>
                                      </p:to>
                                    </p:set>
                                    <p:anim calcmode="lin" valueType="num">
                                      <p:cBhvr additive="base">
                                        <p:cTn id="25" dur="500" fill="hold"/>
                                        <p:tgtEl>
                                          <p:spTgt spid="3430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30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3043">
                                            <p:txEl>
                                              <p:pRg st="4" end="4"/>
                                            </p:txEl>
                                          </p:spTgt>
                                        </p:tgtEl>
                                        <p:attrNameLst>
                                          <p:attrName>style.visibility</p:attrName>
                                        </p:attrNameLst>
                                      </p:cBhvr>
                                      <p:to>
                                        <p:strVal val="visible"/>
                                      </p:to>
                                    </p:set>
                                    <p:anim calcmode="lin" valueType="num">
                                      <p:cBhvr additive="base">
                                        <p:cTn id="31" dur="500" fill="hold"/>
                                        <p:tgtEl>
                                          <p:spTgt spid="3430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30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3043">
                                            <p:txEl>
                                              <p:pRg st="5" end="5"/>
                                            </p:txEl>
                                          </p:spTgt>
                                        </p:tgtEl>
                                        <p:attrNameLst>
                                          <p:attrName>style.visibility</p:attrName>
                                        </p:attrNameLst>
                                      </p:cBhvr>
                                      <p:to>
                                        <p:strVal val="visible"/>
                                      </p:to>
                                    </p:set>
                                    <p:anim calcmode="lin" valueType="num">
                                      <p:cBhvr additive="base">
                                        <p:cTn id="37" dur="500" fill="hold"/>
                                        <p:tgtEl>
                                          <p:spTgt spid="3430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30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762E1CC4-D9A8-AE4A-B810-9B72EC845998}"/>
              </a:ext>
            </a:extLst>
          </p:cNvPr>
          <p:cNvSpPr>
            <a:spLocks noGrp="1" noChangeArrowheads="1"/>
          </p:cNvSpPr>
          <p:nvPr>
            <p:ph type="title"/>
          </p:nvPr>
        </p:nvSpPr>
        <p:spPr/>
        <p:txBody>
          <a:bodyPr/>
          <a:lstStyle/>
          <a:p>
            <a:pPr eaLnBrk="1" hangingPunct="1"/>
            <a:r>
              <a:rPr lang="zh-CN" altLang="en-US" dirty="0"/>
              <a:t> </a:t>
            </a:r>
            <a:r>
              <a:rPr lang="en-US" altLang="zh-CN" dirty="0"/>
              <a:t> </a:t>
            </a:r>
            <a:r>
              <a:rPr lang="zh-CN" altLang="en-US" dirty="0"/>
              <a:t>数组的定义与运算</a:t>
            </a:r>
          </a:p>
        </p:txBody>
      </p:sp>
      <p:sp>
        <p:nvSpPr>
          <p:cNvPr id="344067" name="Rectangle 3">
            <a:extLst>
              <a:ext uri="{FF2B5EF4-FFF2-40B4-BE49-F238E27FC236}">
                <a16:creationId xmlns:a16="http://schemas.microsoft.com/office/drawing/2014/main" id="{8D446F99-90BB-CC46-816C-DB483190EAF1}"/>
              </a:ext>
            </a:extLst>
          </p:cNvPr>
          <p:cNvSpPr>
            <a:spLocks noGrp="1" noChangeArrowheads="1"/>
          </p:cNvSpPr>
          <p:nvPr>
            <p:ph type="body" idx="1"/>
          </p:nvPr>
        </p:nvSpPr>
        <p:spPr>
          <a:xfrm>
            <a:off x="250825" y="908050"/>
            <a:ext cx="3429001" cy="5329238"/>
          </a:xfrm>
        </p:spPr>
        <p:txBody>
          <a:bodyPr/>
          <a:lstStyle/>
          <a:p>
            <a:pPr eaLnBrk="1" hangingPunct="1"/>
            <a:r>
              <a:rPr lang="zh-CN" altLang="en-US" sz="2400" dirty="0">
                <a:latin typeface="隶书" pitchFamily="49" charset="-122"/>
                <a:ea typeface="隶书" pitchFamily="49" charset="-122"/>
              </a:rPr>
              <a:t> </a:t>
            </a:r>
            <a:r>
              <a:rPr lang="zh-CN" altLang="en-US" sz="2400" b="0" dirty="0">
                <a:latin typeface="隶书" pitchFamily="49" charset="-122"/>
                <a:ea typeface="隶书" pitchFamily="49" charset="-122"/>
              </a:rPr>
              <a:t>数组的顺序存储结构</a:t>
            </a:r>
          </a:p>
          <a:p>
            <a:pPr eaLnBrk="1" hangingPunct="1">
              <a:lnSpc>
                <a:spcPct val="135000"/>
              </a:lnSpc>
            </a:pPr>
            <a:r>
              <a:rPr lang="zh-CN" altLang="en-US" dirty="0"/>
              <a:t> 数组的存储方式有两种：一种是以行序为主序（</a:t>
            </a:r>
            <a:r>
              <a:rPr lang="en-US" altLang="zh-CN" dirty="0"/>
              <a:t>row major order</a:t>
            </a:r>
            <a:r>
              <a:rPr lang="zh-CN" altLang="en-US" dirty="0"/>
              <a:t>）的存储方式，另一种是以列序为主序（</a:t>
            </a:r>
            <a:r>
              <a:rPr lang="en-US" altLang="zh-CN" dirty="0"/>
              <a:t>column major order</a:t>
            </a:r>
            <a:r>
              <a:rPr lang="zh-CN" altLang="en-US" dirty="0"/>
              <a:t>）的存储方式。数组</a:t>
            </a:r>
            <a:r>
              <a:rPr lang="en-US" altLang="zh-CN" dirty="0"/>
              <a:t>A</a:t>
            </a:r>
            <a:r>
              <a:rPr lang="zh-CN" altLang="en-US" dirty="0"/>
              <a:t>在计算机中的存储形式如图</a:t>
            </a:r>
            <a:r>
              <a:rPr lang="en-US" altLang="zh-CN" dirty="0"/>
              <a:t>5.3</a:t>
            </a:r>
            <a:r>
              <a:rPr lang="zh-CN" altLang="en-US" dirty="0"/>
              <a:t>所示。</a:t>
            </a:r>
          </a:p>
        </p:txBody>
      </p:sp>
      <p:sp>
        <p:nvSpPr>
          <p:cNvPr id="12292" name="Rectangle 10">
            <a:extLst>
              <a:ext uri="{FF2B5EF4-FFF2-40B4-BE49-F238E27FC236}">
                <a16:creationId xmlns:a16="http://schemas.microsoft.com/office/drawing/2014/main" id="{39A5F57F-BDC2-4348-BBB5-4EB843BA0101}"/>
              </a:ext>
            </a:extLst>
          </p:cNvPr>
          <p:cNvSpPr>
            <a:spLocks noChangeArrowheads="1"/>
          </p:cNvSpPr>
          <p:nvPr/>
        </p:nvSpPr>
        <p:spPr bwMode="auto">
          <a:xfrm>
            <a:off x="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3" name="Rectangle 12">
            <a:extLst>
              <a:ext uri="{FF2B5EF4-FFF2-40B4-BE49-F238E27FC236}">
                <a16:creationId xmlns:a16="http://schemas.microsoft.com/office/drawing/2014/main" id="{0BD19BC2-100A-204F-8425-0109CFD9E481}"/>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4" name="Rectangle 14">
            <a:extLst>
              <a:ext uri="{FF2B5EF4-FFF2-40B4-BE49-F238E27FC236}">
                <a16:creationId xmlns:a16="http://schemas.microsoft.com/office/drawing/2014/main" id="{D9D349FE-B8DD-B045-80A9-ED7F5EC85888}"/>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2295" name="Rectangle 16">
            <a:extLst>
              <a:ext uri="{FF2B5EF4-FFF2-40B4-BE49-F238E27FC236}">
                <a16:creationId xmlns:a16="http://schemas.microsoft.com/office/drawing/2014/main" id="{98DF030B-7049-2B42-9A2F-8C0954243824}"/>
              </a:ext>
            </a:extLst>
          </p:cNvPr>
          <p:cNvSpPr>
            <a:spLocks noChangeArrowheads="1"/>
          </p:cNvSpPr>
          <p:nvPr/>
        </p:nvSpPr>
        <p:spPr bwMode="auto">
          <a:xfrm>
            <a:off x="0" y="1709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2296" name="Object 15">
            <a:extLst>
              <a:ext uri="{FF2B5EF4-FFF2-40B4-BE49-F238E27FC236}">
                <a16:creationId xmlns:a16="http://schemas.microsoft.com/office/drawing/2014/main" id="{F68E488E-F358-AC48-8520-06DD5E4DAA07}"/>
              </a:ext>
            </a:extLst>
          </p:cNvPr>
          <p:cNvGraphicFramePr>
            <a:graphicFrameLocks noChangeAspect="1"/>
          </p:cNvGraphicFramePr>
          <p:nvPr>
            <p:extLst>
              <p:ext uri="{D42A27DB-BD31-4B8C-83A1-F6EECF244321}">
                <p14:modId xmlns:p14="http://schemas.microsoft.com/office/powerpoint/2010/main" val="3000047580"/>
              </p:ext>
            </p:extLst>
          </p:nvPr>
        </p:nvGraphicFramePr>
        <p:xfrm>
          <a:off x="3679825" y="984502"/>
          <a:ext cx="5022827" cy="5036779"/>
        </p:xfrm>
        <a:graphic>
          <a:graphicData uri="http://schemas.openxmlformats.org/presentationml/2006/ole">
            <mc:AlternateContent xmlns:mc="http://schemas.openxmlformats.org/markup-compatibility/2006">
              <mc:Choice xmlns:v="urn:schemas-microsoft-com:vml" Requires="v">
                <p:oleObj spid="_x0000_s141361" r:id="rId6" imgW="3441700" imgH="3454400" progId="Visio.Drawing.11">
                  <p:embed/>
                </p:oleObj>
              </mc:Choice>
              <mc:Fallback>
                <p:oleObj r:id="rId6" imgW="3441700" imgH="3454400" progId="Visio.Drawing.11">
                  <p:embed/>
                  <p:pic>
                    <p:nvPicPr>
                      <p:cNvPr id="12296" name="Object 15">
                        <a:extLst>
                          <a:ext uri="{FF2B5EF4-FFF2-40B4-BE49-F238E27FC236}">
                            <a16:creationId xmlns:a16="http://schemas.microsoft.com/office/drawing/2014/main" id="{F68E488E-F358-AC48-8520-06DD5E4DAA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79825" y="984502"/>
                        <a:ext cx="5022827" cy="503677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826457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4067">
                                            <p:txEl>
                                              <p:pRg st="0" end="0"/>
                                            </p:txEl>
                                          </p:spTgt>
                                        </p:tgtEl>
                                        <p:attrNameLst>
                                          <p:attrName>style.visibility</p:attrName>
                                        </p:attrNameLst>
                                      </p:cBhvr>
                                      <p:to>
                                        <p:strVal val="visible"/>
                                      </p:to>
                                    </p:set>
                                    <p:anim calcmode="lin" valueType="num">
                                      <p:cBhvr additive="base">
                                        <p:cTn id="7" dur="500" fill="hold"/>
                                        <p:tgtEl>
                                          <p:spTgt spid="3440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40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4067">
                                            <p:txEl>
                                              <p:pRg st="1" end="1"/>
                                            </p:txEl>
                                          </p:spTgt>
                                        </p:tgtEl>
                                        <p:attrNameLst>
                                          <p:attrName>style.visibility</p:attrName>
                                        </p:attrNameLst>
                                      </p:cBhvr>
                                      <p:to>
                                        <p:strVal val="visible"/>
                                      </p:to>
                                    </p:set>
                                    <p:anim calcmode="lin" valueType="num">
                                      <p:cBhvr additive="base">
                                        <p:cTn id="13" dur="500" fill="hold"/>
                                        <p:tgtEl>
                                          <p:spTgt spid="3440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40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7" grpId="0" build="p" bldLvl="2"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1029085-B0F0-8E49-9429-63F3433963E2}"/>
              </a:ext>
            </a:extLst>
          </p:cNvPr>
          <p:cNvSpPr>
            <a:spLocks noGrp="1" noChangeArrowheads="1"/>
          </p:cNvSpPr>
          <p:nvPr>
            <p:ph type="title"/>
          </p:nvPr>
        </p:nvSpPr>
        <p:spPr>
          <a:xfrm>
            <a:off x="827584" y="152400"/>
            <a:ext cx="6400800" cy="685800"/>
          </a:xfrm>
        </p:spPr>
        <p:txBody>
          <a:bodyPr/>
          <a:lstStyle/>
          <a:p>
            <a:pPr eaLnBrk="1" hangingPunct="1"/>
            <a:r>
              <a:rPr lang="zh-CN" altLang="en-US" dirty="0"/>
              <a:t> 数组的顺序表示与实现</a:t>
            </a:r>
          </a:p>
        </p:txBody>
      </p:sp>
      <p:sp>
        <p:nvSpPr>
          <p:cNvPr id="13315" name="Rectangle 3">
            <a:extLst>
              <a:ext uri="{FF2B5EF4-FFF2-40B4-BE49-F238E27FC236}">
                <a16:creationId xmlns:a16="http://schemas.microsoft.com/office/drawing/2014/main" id="{DEAEB59C-78B0-564D-99D0-3F85BAE20589}"/>
              </a:ext>
            </a:extLst>
          </p:cNvPr>
          <p:cNvSpPr>
            <a:spLocks noGrp="1" noChangeArrowheads="1"/>
          </p:cNvSpPr>
          <p:nvPr>
            <p:ph type="body" sz="half" idx="1"/>
          </p:nvPr>
        </p:nvSpPr>
        <p:spPr>
          <a:xfrm>
            <a:off x="533400" y="838200"/>
            <a:ext cx="8142288" cy="5638800"/>
          </a:xfrm>
        </p:spPr>
        <p:txBody>
          <a:bodyPr/>
          <a:lstStyle/>
          <a:p>
            <a:pPr marL="0" indent="0" eaLnBrk="1" hangingPunct="1">
              <a:lnSpc>
                <a:spcPct val="140000"/>
              </a:lnSpc>
            </a:pPr>
            <a:r>
              <a:rPr lang="en-US" altLang="zh-CN" sz="2600" dirty="0"/>
              <a:t>      </a:t>
            </a:r>
            <a:r>
              <a:rPr lang="zh-CN" altLang="en-US" sz="2600" dirty="0"/>
              <a:t>根据数组的维数和各维的长度就能为数组分配存储空间。因为数组中的元素是连续存放得，故任意给定一个数组的下标，就可以求出相应数组元素的存储位置。</a:t>
            </a:r>
          </a:p>
          <a:p>
            <a:pPr marL="0" indent="0" eaLnBrk="1" hangingPunct="1">
              <a:lnSpc>
                <a:spcPct val="140000"/>
              </a:lnSpc>
            </a:pPr>
            <a:r>
              <a:rPr lang="zh-CN" altLang="en-US" sz="2600" dirty="0"/>
              <a:t>      设每个元素占</a:t>
            </a:r>
            <a:r>
              <a:rPr lang="en-US" altLang="zh-CN" sz="2600" dirty="0"/>
              <a:t>m</a:t>
            </a:r>
            <a:r>
              <a:rPr lang="zh-CN" altLang="en-US" sz="2600" dirty="0"/>
              <a:t>个存储单元，则二维数组</a:t>
            </a:r>
            <a:r>
              <a:rPr lang="en-US" altLang="zh-CN" sz="2600" dirty="0"/>
              <a:t>A</a:t>
            </a:r>
            <a:r>
              <a:rPr lang="zh-CN" altLang="en-US" sz="2600" dirty="0"/>
              <a:t>中的任何一个元素</a:t>
            </a:r>
            <a:r>
              <a:rPr lang="en-US" altLang="zh-CN" sz="2600" dirty="0" err="1"/>
              <a:t>a</a:t>
            </a:r>
            <a:r>
              <a:rPr lang="en-US" altLang="zh-CN" sz="2600" baseline="-25000" dirty="0" err="1"/>
              <a:t>ij</a:t>
            </a:r>
            <a:r>
              <a:rPr lang="zh-CN" altLang="en-US" sz="2600" dirty="0"/>
              <a:t>的存储位置可以由以下公式确定。</a:t>
            </a:r>
          </a:p>
          <a:p>
            <a:pPr marL="0" indent="0" eaLnBrk="1" hangingPunct="1">
              <a:lnSpc>
                <a:spcPct val="140000"/>
              </a:lnSpc>
            </a:pPr>
            <a:r>
              <a:rPr lang="zh-CN" altLang="en-US" sz="2600" dirty="0"/>
              <a:t>            </a:t>
            </a:r>
            <a:r>
              <a:rPr lang="en-US" altLang="zh-CN" sz="2600" dirty="0"/>
              <a:t>Loc(</a:t>
            </a:r>
            <a:r>
              <a:rPr lang="en-US" altLang="zh-CN" sz="2600" dirty="0" err="1"/>
              <a:t>i,j</a:t>
            </a:r>
            <a:r>
              <a:rPr lang="en-US" altLang="zh-CN" sz="2600" dirty="0"/>
              <a:t>)=Loc(0,0)+(</a:t>
            </a:r>
            <a:r>
              <a:rPr lang="en-US" altLang="zh-CN" sz="2600" dirty="0" err="1"/>
              <a:t>i×n+j</a:t>
            </a:r>
            <a:r>
              <a:rPr lang="en-US" altLang="zh-CN" sz="2600" dirty="0"/>
              <a:t>)×m</a:t>
            </a:r>
          </a:p>
          <a:p>
            <a:pPr marL="0" indent="0" eaLnBrk="1" hangingPunct="1">
              <a:lnSpc>
                <a:spcPct val="140000"/>
              </a:lnSpc>
            </a:pPr>
            <a:r>
              <a:rPr lang="en-US" altLang="zh-CN" sz="2600" dirty="0"/>
              <a:t>     </a:t>
            </a:r>
            <a:r>
              <a:rPr lang="zh-CN" altLang="en-US" sz="2600" dirty="0"/>
              <a:t>其中，</a:t>
            </a:r>
            <a:r>
              <a:rPr lang="en-US" altLang="zh-CN" sz="2600" dirty="0"/>
              <a:t>Loc(</a:t>
            </a:r>
            <a:r>
              <a:rPr lang="en-US" altLang="zh-CN" sz="2600" dirty="0" err="1"/>
              <a:t>i,j</a:t>
            </a:r>
            <a:r>
              <a:rPr lang="en-US" altLang="zh-CN" sz="2600" dirty="0"/>
              <a:t>)</a:t>
            </a:r>
            <a:r>
              <a:rPr lang="zh-CN" altLang="en-US" sz="2600" dirty="0"/>
              <a:t>表示元素</a:t>
            </a:r>
            <a:r>
              <a:rPr lang="en-US" altLang="zh-CN" sz="2600" dirty="0" err="1"/>
              <a:t>a</a:t>
            </a:r>
            <a:r>
              <a:rPr lang="en-US" altLang="zh-CN" sz="2600" baseline="-25000" dirty="0" err="1"/>
              <a:t>ij</a:t>
            </a:r>
            <a:r>
              <a:rPr lang="zh-CN" altLang="en-US" sz="2600" dirty="0"/>
              <a:t>的存储地址，</a:t>
            </a:r>
            <a:r>
              <a:rPr lang="en-US" altLang="zh-CN" sz="2600" dirty="0"/>
              <a:t>Loc(0,0)</a:t>
            </a:r>
            <a:r>
              <a:rPr lang="zh-CN" altLang="en-US" sz="2600" dirty="0"/>
              <a:t>表示元素</a:t>
            </a:r>
            <a:r>
              <a:rPr lang="en-US" altLang="zh-CN" sz="2600" dirty="0"/>
              <a:t>a</a:t>
            </a:r>
            <a:r>
              <a:rPr lang="en-US" altLang="zh-CN" sz="2600" baseline="-25000" dirty="0"/>
              <a:t>00</a:t>
            </a:r>
            <a:r>
              <a:rPr lang="zh-CN" altLang="en-US" sz="2600" dirty="0"/>
              <a:t>的存储地址，即二维数组的起始地址（也称为基地址）。</a:t>
            </a:r>
          </a:p>
        </p:txBody>
      </p:sp>
      <p:sp>
        <p:nvSpPr>
          <p:cNvPr id="13316" name="Rectangle 195">
            <a:extLst>
              <a:ext uri="{FF2B5EF4-FFF2-40B4-BE49-F238E27FC236}">
                <a16:creationId xmlns:a16="http://schemas.microsoft.com/office/drawing/2014/main" id="{B1BD46EE-6491-AE43-A63B-1BF83BD38583}"/>
              </a:ext>
            </a:extLst>
          </p:cNvPr>
          <p:cNvSpPr>
            <a:spLocks noChangeArrowheads="1"/>
          </p:cNvSpPr>
          <p:nvPr/>
        </p:nvSpPr>
        <p:spPr bwMode="auto">
          <a:xfrm>
            <a:off x="0" y="3157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3317" name="Rectangle 197">
            <a:extLst>
              <a:ext uri="{FF2B5EF4-FFF2-40B4-BE49-F238E27FC236}">
                <a16:creationId xmlns:a16="http://schemas.microsoft.com/office/drawing/2014/main" id="{04E7A12D-FA3F-1E42-B4DC-4F90CDDFE080}"/>
              </a:ext>
            </a:extLst>
          </p:cNvPr>
          <p:cNvSpPr>
            <a:spLocks noChangeArrowheads="1"/>
          </p:cNvSpPr>
          <p:nvPr/>
        </p:nvSpPr>
        <p:spPr bwMode="auto">
          <a:xfrm>
            <a:off x="0" y="30718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863607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98D7229-FBC0-FE44-9E37-BCB01F876B55}"/>
              </a:ext>
            </a:extLst>
          </p:cNvPr>
          <p:cNvSpPr>
            <a:spLocks noGrp="1" noChangeArrowheads="1"/>
          </p:cNvSpPr>
          <p:nvPr>
            <p:ph type="title"/>
          </p:nvPr>
        </p:nvSpPr>
        <p:spPr>
          <a:xfrm>
            <a:off x="611188" y="188913"/>
            <a:ext cx="7632700" cy="471487"/>
          </a:xfrm>
        </p:spPr>
        <p:txBody>
          <a:bodyPr/>
          <a:lstStyle/>
          <a:p>
            <a:pPr eaLnBrk="1" hangingPunct="1"/>
            <a:r>
              <a:rPr lang="zh-CN" altLang="en-US" dirty="0"/>
              <a:t> 数组的定义与运算</a:t>
            </a:r>
          </a:p>
        </p:txBody>
      </p:sp>
      <p:sp>
        <p:nvSpPr>
          <p:cNvPr id="348163" name="Rectangle 3">
            <a:extLst>
              <a:ext uri="{FF2B5EF4-FFF2-40B4-BE49-F238E27FC236}">
                <a16:creationId xmlns:a16="http://schemas.microsoft.com/office/drawing/2014/main" id="{78880926-8723-A242-9E7B-6A2BBA5F7DBD}"/>
              </a:ext>
            </a:extLst>
          </p:cNvPr>
          <p:cNvSpPr>
            <a:spLocks noGrp="1" noChangeArrowheads="1"/>
          </p:cNvSpPr>
          <p:nvPr>
            <p:ph type="body" idx="1"/>
          </p:nvPr>
        </p:nvSpPr>
        <p:spPr>
          <a:xfrm>
            <a:off x="318294" y="909637"/>
            <a:ext cx="8218488" cy="5759450"/>
          </a:xfrm>
        </p:spPr>
        <p:txBody>
          <a:bodyPr/>
          <a:lstStyle/>
          <a:p>
            <a:pPr eaLnBrk="1" hangingPunct="1">
              <a:lnSpc>
                <a:spcPct val="135000"/>
              </a:lnSpc>
            </a:pPr>
            <a:r>
              <a:rPr lang="en-US" altLang="zh-CN" sz="1800" dirty="0"/>
              <a:t>     </a:t>
            </a:r>
            <a:r>
              <a:rPr lang="en-US" altLang="zh-CN" sz="1600" dirty="0"/>
              <a:t>n</a:t>
            </a:r>
            <a:r>
              <a:rPr lang="zh-CN" altLang="en-US" sz="1600" dirty="0"/>
              <a:t>维数组中数据元素的存储地址与数组的下标之间的关系：</a:t>
            </a:r>
          </a:p>
          <a:p>
            <a:pPr eaLnBrk="1" hangingPunct="1">
              <a:lnSpc>
                <a:spcPct val="135000"/>
              </a:lnSpc>
            </a:pPr>
            <a:r>
              <a:rPr lang="zh-CN" altLang="en-US" sz="1600" dirty="0"/>
              <a:t>     </a:t>
            </a:r>
            <a:r>
              <a:rPr lang="en-US" altLang="zh-CN" sz="1600" dirty="0"/>
              <a:t>Loc(j</a:t>
            </a:r>
            <a:r>
              <a:rPr lang="en-US" altLang="zh-CN" sz="1600" baseline="-25000" dirty="0"/>
              <a:t>1</a:t>
            </a:r>
            <a:r>
              <a:rPr lang="en-US" altLang="zh-CN" sz="1600" dirty="0"/>
              <a:t>,j</a:t>
            </a:r>
            <a:r>
              <a:rPr lang="en-US" altLang="zh-CN" sz="1600" baseline="-25000" dirty="0"/>
              <a:t>2</a:t>
            </a:r>
            <a:r>
              <a:rPr lang="en-US" altLang="zh-CN" sz="1600" dirty="0"/>
              <a:t>,</a:t>
            </a:r>
            <a:r>
              <a:rPr lang="en-US" altLang="zh-CN" sz="1600" dirty="0">
                <a:latin typeface="Times New Roman" panose="02020603050405020304" pitchFamily="18" charset="0"/>
              </a:rPr>
              <a:t>…</a:t>
            </a:r>
            <a:r>
              <a:rPr lang="en-US" altLang="zh-CN" sz="1600" dirty="0"/>
              <a:t>,</a:t>
            </a:r>
            <a:r>
              <a:rPr lang="en-US" altLang="zh-CN" sz="1600" dirty="0" err="1"/>
              <a:t>j</a:t>
            </a:r>
            <a:r>
              <a:rPr lang="en-US" altLang="zh-CN" sz="1600" baseline="-25000" dirty="0" err="1"/>
              <a:t>n</a:t>
            </a:r>
            <a:r>
              <a:rPr lang="en-US" altLang="zh-CN" sz="1600" dirty="0"/>
              <a:t>)=Loc(0,0,</a:t>
            </a:r>
            <a:r>
              <a:rPr lang="en-US" altLang="zh-CN" sz="1600" dirty="0">
                <a:latin typeface="Times New Roman" panose="02020603050405020304" pitchFamily="18" charset="0"/>
              </a:rPr>
              <a:t>…</a:t>
            </a:r>
            <a:r>
              <a:rPr lang="en-US" altLang="zh-CN" sz="1600" dirty="0"/>
              <a:t>,0)+(b</a:t>
            </a:r>
            <a:r>
              <a:rPr lang="en-US" altLang="zh-CN" sz="1600" baseline="-25000" dirty="0"/>
              <a:t>1</a:t>
            </a:r>
            <a:r>
              <a:rPr lang="en-US" altLang="zh-CN" sz="1600" dirty="0"/>
              <a:t>*b</a:t>
            </a:r>
            <a:r>
              <a:rPr lang="en-US" altLang="zh-CN" sz="1600" baseline="-25000" dirty="0"/>
              <a:t>2</a:t>
            </a:r>
            <a:r>
              <a:rPr lang="en-US" altLang="zh-CN" sz="1600" dirty="0"/>
              <a:t>*</a:t>
            </a:r>
            <a:r>
              <a:rPr lang="en-US" altLang="zh-CN" sz="1600" dirty="0">
                <a:latin typeface="Times New Roman" panose="02020603050405020304" pitchFamily="18" charset="0"/>
              </a:rPr>
              <a:t>…</a:t>
            </a:r>
            <a:r>
              <a:rPr lang="en-US" altLang="zh-CN" sz="1600" dirty="0"/>
              <a:t>*b</a:t>
            </a:r>
            <a:r>
              <a:rPr lang="en-US" altLang="zh-CN" sz="1600" baseline="-25000" dirty="0"/>
              <a:t>n-1</a:t>
            </a:r>
            <a:r>
              <a:rPr lang="en-US" altLang="zh-CN" sz="1600" dirty="0"/>
              <a:t>*j</a:t>
            </a:r>
            <a:r>
              <a:rPr lang="en-US" altLang="zh-CN" sz="1600" baseline="-25000" dirty="0"/>
              <a:t>0</a:t>
            </a:r>
            <a:r>
              <a:rPr lang="en-US" altLang="zh-CN" sz="1600" dirty="0"/>
              <a:t>+b2*b3*</a:t>
            </a:r>
            <a:r>
              <a:rPr lang="en-US" altLang="zh-CN" sz="1600" dirty="0">
                <a:latin typeface="Times New Roman" panose="02020603050405020304" pitchFamily="18" charset="0"/>
              </a:rPr>
              <a:t>…</a:t>
            </a:r>
            <a:r>
              <a:rPr lang="en-US" altLang="zh-CN" sz="1600" dirty="0"/>
              <a:t>*bn-1*j</a:t>
            </a:r>
            <a:r>
              <a:rPr lang="en-US" altLang="zh-CN" sz="1600" baseline="-25000" dirty="0"/>
              <a:t>1</a:t>
            </a:r>
            <a:r>
              <a:rPr lang="en-US" altLang="zh-CN" sz="1600" dirty="0"/>
              <a:t>+</a:t>
            </a:r>
            <a:r>
              <a:rPr lang="en-US" altLang="zh-CN" sz="1600" dirty="0">
                <a:latin typeface="Times New Roman" panose="02020603050405020304" pitchFamily="18" charset="0"/>
              </a:rPr>
              <a:t>…</a:t>
            </a:r>
            <a:r>
              <a:rPr lang="en-US" altLang="zh-CN" sz="1600" dirty="0"/>
              <a:t>+b</a:t>
            </a:r>
            <a:r>
              <a:rPr lang="en-US" altLang="zh-CN" sz="1600" baseline="-25000" dirty="0"/>
              <a:t>n-1</a:t>
            </a:r>
            <a:r>
              <a:rPr lang="en-US" altLang="zh-CN" sz="1600" dirty="0"/>
              <a:t>*j</a:t>
            </a:r>
            <a:r>
              <a:rPr lang="en-US" altLang="zh-CN" sz="1600" baseline="-25000" dirty="0"/>
              <a:t>n-2</a:t>
            </a:r>
            <a:r>
              <a:rPr lang="en-US" altLang="zh-CN" sz="1600" dirty="0"/>
              <a:t>+j</a:t>
            </a:r>
            <a:r>
              <a:rPr lang="en-US" altLang="zh-CN" sz="1600" baseline="-25000" dirty="0"/>
              <a:t>n-1</a:t>
            </a:r>
            <a:r>
              <a:rPr lang="en-US" altLang="zh-CN" sz="1600" dirty="0"/>
              <a:t>)*L</a:t>
            </a:r>
          </a:p>
          <a:p>
            <a:pPr eaLnBrk="1" hangingPunct="1">
              <a:lnSpc>
                <a:spcPct val="135000"/>
              </a:lnSpc>
            </a:pPr>
            <a:r>
              <a:rPr lang="en-US" altLang="zh-CN" sz="1600" dirty="0"/>
              <a:t>     </a:t>
            </a:r>
            <a:r>
              <a:rPr lang="zh-CN" altLang="en-US" sz="1600" dirty="0"/>
              <a:t>其中，</a:t>
            </a:r>
            <a:r>
              <a:rPr lang="en-US" altLang="zh-CN" sz="1600" dirty="0"/>
              <a:t>b</a:t>
            </a:r>
            <a:r>
              <a:rPr lang="en-US" altLang="zh-CN" sz="1600" baseline="-25000" dirty="0"/>
              <a:t>i</a:t>
            </a:r>
            <a:r>
              <a:rPr lang="en-US" altLang="zh-CN" sz="1600" dirty="0"/>
              <a:t>(1≤i≤n-1)</a:t>
            </a:r>
            <a:r>
              <a:rPr lang="zh-CN" altLang="en-US" sz="1600" dirty="0"/>
              <a:t>是第</a:t>
            </a:r>
            <a:r>
              <a:rPr lang="en-US" altLang="zh-CN" sz="1600" dirty="0" err="1"/>
              <a:t>i</a:t>
            </a:r>
            <a:r>
              <a:rPr lang="zh-CN" altLang="en-US" sz="1600" dirty="0"/>
              <a:t>维的长度，</a:t>
            </a:r>
            <a:r>
              <a:rPr lang="en-US" altLang="zh-CN" sz="1600" dirty="0"/>
              <a:t>j</a:t>
            </a:r>
            <a:r>
              <a:rPr lang="en-US" altLang="zh-CN" sz="1600" baseline="-25000" dirty="0"/>
              <a:t>i</a:t>
            </a:r>
            <a:r>
              <a:rPr lang="zh-CN" altLang="en-US" sz="1600" dirty="0"/>
              <a:t>是数组的第</a:t>
            </a:r>
            <a:r>
              <a:rPr lang="en-US" altLang="zh-CN" sz="1600" dirty="0" err="1"/>
              <a:t>i</a:t>
            </a:r>
            <a:r>
              <a:rPr lang="zh-CN" altLang="en-US" sz="1600" dirty="0"/>
              <a:t>维下标。</a:t>
            </a:r>
          </a:p>
          <a:p>
            <a:pPr eaLnBrk="1" hangingPunct="1">
              <a:lnSpc>
                <a:spcPct val="135000"/>
              </a:lnSpc>
            </a:pPr>
            <a:r>
              <a:rPr lang="zh-CN" altLang="en-US" sz="1600" dirty="0"/>
              <a:t>     数组的顺序存储结构类型定义如下：</a:t>
            </a:r>
          </a:p>
          <a:p>
            <a:pPr eaLnBrk="1" hangingPunct="1">
              <a:lnSpc>
                <a:spcPct val="135000"/>
              </a:lnSpc>
            </a:pPr>
            <a:r>
              <a:rPr lang="zh-CN" altLang="en-US" sz="1600" dirty="0"/>
              <a:t>     </a:t>
            </a:r>
            <a:r>
              <a:rPr lang="en-US" altLang="zh-CN" sz="1600" dirty="0"/>
              <a:t>#define </a:t>
            </a:r>
            <a:r>
              <a:rPr lang="en-US" altLang="zh-CN" sz="1600" dirty="0" err="1"/>
              <a:t>MaxArraySize</a:t>
            </a:r>
            <a:r>
              <a:rPr lang="en-US" altLang="zh-CN" sz="1600" dirty="0"/>
              <a:t> 3</a:t>
            </a:r>
          </a:p>
          <a:p>
            <a:pPr eaLnBrk="1" hangingPunct="1">
              <a:lnSpc>
                <a:spcPct val="135000"/>
              </a:lnSpc>
            </a:pPr>
            <a:r>
              <a:rPr lang="en-US" altLang="zh-CN" sz="1600" dirty="0"/>
              <a:t>     #include&lt;</a:t>
            </a:r>
            <a:r>
              <a:rPr lang="en-US" altLang="zh-CN" sz="1600" dirty="0" err="1"/>
              <a:t>stdarg.h</a:t>
            </a:r>
            <a:r>
              <a:rPr lang="en-US" altLang="zh-CN" sz="1600" dirty="0"/>
              <a:t>&gt;		</a:t>
            </a:r>
          </a:p>
          <a:p>
            <a:pPr eaLnBrk="1" hangingPunct="1">
              <a:lnSpc>
                <a:spcPct val="135000"/>
              </a:lnSpc>
            </a:pPr>
            <a:r>
              <a:rPr lang="en-US" altLang="zh-CN" sz="1600" dirty="0"/>
              <a:t>     typedef struct</a:t>
            </a:r>
          </a:p>
          <a:p>
            <a:pPr eaLnBrk="1" hangingPunct="1">
              <a:lnSpc>
                <a:spcPct val="135000"/>
              </a:lnSpc>
            </a:pPr>
            <a:r>
              <a:rPr lang="en-US" altLang="zh-CN" sz="1600" dirty="0"/>
              <a:t>    {</a:t>
            </a:r>
          </a:p>
          <a:p>
            <a:pPr eaLnBrk="1" hangingPunct="1">
              <a:lnSpc>
                <a:spcPct val="135000"/>
              </a:lnSpc>
            </a:pPr>
            <a:r>
              <a:rPr lang="en-US" altLang="zh-CN" sz="1600" dirty="0"/>
              <a:t>         </a:t>
            </a:r>
            <a:r>
              <a:rPr lang="en-US" altLang="zh-CN" sz="1600" dirty="0" err="1"/>
              <a:t>DataType</a:t>
            </a:r>
            <a:r>
              <a:rPr lang="en-US" altLang="zh-CN" sz="1600" dirty="0"/>
              <a:t> *base; 	/*</a:t>
            </a:r>
            <a:r>
              <a:rPr lang="zh-CN" altLang="en-US" sz="1600" dirty="0"/>
              <a:t>数组元素的基地址*</a:t>
            </a:r>
            <a:r>
              <a:rPr lang="en-US" altLang="zh-CN" sz="1600" dirty="0"/>
              <a:t>/</a:t>
            </a:r>
          </a:p>
          <a:p>
            <a:pPr eaLnBrk="1" hangingPunct="1">
              <a:lnSpc>
                <a:spcPct val="135000"/>
              </a:lnSpc>
            </a:pPr>
            <a:r>
              <a:rPr lang="en-US" altLang="zh-CN" sz="1600" dirty="0"/>
              <a:t>         int dim; 			/*</a:t>
            </a:r>
            <a:r>
              <a:rPr lang="zh-CN" altLang="en-US" sz="1600" dirty="0"/>
              <a:t>数组的维数*</a:t>
            </a:r>
            <a:r>
              <a:rPr lang="en-US" altLang="zh-CN" sz="1600" dirty="0"/>
              <a:t>/</a:t>
            </a:r>
          </a:p>
          <a:p>
            <a:pPr eaLnBrk="1" hangingPunct="1">
              <a:lnSpc>
                <a:spcPct val="135000"/>
              </a:lnSpc>
            </a:pPr>
            <a:r>
              <a:rPr lang="en-US" altLang="zh-CN" sz="1600" dirty="0"/>
              <a:t>         int *bounds;		/*</a:t>
            </a:r>
            <a:r>
              <a:rPr lang="zh-CN" altLang="en-US" sz="1600" dirty="0"/>
              <a:t>数组的每一维之间的界限的地址*</a:t>
            </a:r>
            <a:r>
              <a:rPr lang="en-US" altLang="zh-CN" sz="1600" dirty="0"/>
              <a:t>/</a:t>
            </a:r>
          </a:p>
          <a:p>
            <a:pPr eaLnBrk="1" hangingPunct="1">
              <a:lnSpc>
                <a:spcPct val="135000"/>
              </a:lnSpc>
            </a:pPr>
            <a:r>
              <a:rPr lang="en-US" altLang="zh-CN" sz="1600" dirty="0"/>
              <a:t>         int *constants;		/*</a:t>
            </a:r>
            <a:r>
              <a:rPr lang="zh-CN" altLang="en-US" sz="1600" dirty="0"/>
              <a:t>数组存储映像常量基地址*</a:t>
            </a:r>
            <a:r>
              <a:rPr lang="en-US" altLang="zh-CN" sz="1600" dirty="0"/>
              <a:t>/</a:t>
            </a:r>
          </a:p>
          <a:p>
            <a:pPr eaLnBrk="1" hangingPunct="1">
              <a:lnSpc>
                <a:spcPct val="135000"/>
              </a:lnSpc>
            </a:pPr>
            <a:r>
              <a:rPr lang="en-US" altLang="zh-CN" sz="1600" dirty="0"/>
              <a:t>     }Array;</a:t>
            </a:r>
          </a:p>
        </p:txBody>
      </p:sp>
      <p:sp>
        <p:nvSpPr>
          <p:cNvPr id="15364" name="Rectangle 7">
            <a:extLst>
              <a:ext uri="{FF2B5EF4-FFF2-40B4-BE49-F238E27FC236}">
                <a16:creationId xmlns:a16="http://schemas.microsoft.com/office/drawing/2014/main" id="{A99E8FFD-788D-FC47-9294-80B64D64A804}"/>
              </a:ext>
            </a:extLst>
          </p:cNvPr>
          <p:cNvSpPr>
            <a:spLocks noChangeArrowheads="1"/>
          </p:cNvSpPr>
          <p:nvPr/>
        </p:nvSpPr>
        <p:spPr bwMode="auto">
          <a:xfrm>
            <a:off x="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3730461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163">
                                            <p:txEl>
                                              <p:pRg st="0" end="0"/>
                                            </p:txEl>
                                          </p:spTgt>
                                        </p:tgtEl>
                                        <p:attrNameLst>
                                          <p:attrName>style.visibility</p:attrName>
                                        </p:attrNameLst>
                                      </p:cBhvr>
                                      <p:to>
                                        <p:strVal val="visible"/>
                                      </p:to>
                                    </p:set>
                                    <p:anim calcmode="lin" valueType="num">
                                      <p:cBhvr additive="base">
                                        <p:cTn id="7" dur="500" fill="hold"/>
                                        <p:tgtEl>
                                          <p:spTgt spid="3481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481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163">
                                            <p:txEl>
                                              <p:pRg st="1" end="1"/>
                                            </p:txEl>
                                          </p:spTgt>
                                        </p:tgtEl>
                                        <p:attrNameLst>
                                          <p:attrName>style.visibility</p:attrName>
                                        </p:attrNameLst>
                                      </p:cBhvr>
                                      <p:to>
                                        <p:strVal val="visible"/>
                                      </p:to>
                                    </p:set>
                                    <p:anim calcmode="lin" valueType="num">
                                      <p:cBhvr additive="base">
                                        <p:cTn id="13" dur="500" fill="hold"/>
                                        <p:tgtEl>
                                          <p:spTgt spid="3481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481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163">
                                            <p:txEl>
                                              <p:pRg st="2" end="2"/>
                                            </p:txEl>
                                          </p:spTgt>
                                        </p:tgtEl>
                                        <p:attrNameLst>
                                          <p:attrName>style.visibility</p:attrName>
                                        </p:attrNameLst>
                                      </p:cBhvr>
                                      <p:to>
                                        <p:strVal val="visible"/>
                                      </p:to>
                                    </p:set>
                                    <p:anim calcmode="lin" valueType="num">
                                      <p:cBhvr additive="base">
                                        <p:cTn id="19" dur="500" fill="hold"/>
                                        <p:tgtEl>
                                          <p:spTgt spid="3481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481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48163">
                                            <p:txEl>
                                              <p:pRg st="3" end="3"/>
                                            </p:txEl>
                                          </p:spTgt>
                                        </p:tgtEl>
                                        <p:attrNameLst>
                                          <p:attrName>style.visibility</p:attrName>
                                        </p:attrNameLst>
                                      </p:cBhvr>
                                      <p:to>
                                        <p:strVal val="visible"/>
                                      </p:to>
                                    </p:set>
                                    <p:anim calcmode="lin" valueType="num">
                                      <p:cBhvr additive="base">
                                        <p:cTn id="25" dur="500" fill="hold"/>
                                        <p:tgtEl>
                                          <p:spTgt spid="3481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481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48163">
                                            <p:txEl>
                                              <p:pRg st="4" end="4"/>
                                            </p:txEl>
                                          </p:spTgt>
                                        </p:tgtEl>
                                        <p:attrNameLst>
                                          <p:attrName>style.visibility</p:attrName>
                                        </p:attrNameLst>
                                      </p:cBhvr>
                                      <p:to>
                                        <p:strVal val="visible"/>
                                      </p:to>
                                    </p:set>
                                    <p:anim calcmode="lin" valueType="num">
                                      <p:cBhvr additive="base">
                                        <p:cTn id="31" dur="500" fill="hold"/>
                                        <p:tgtEl>
                                          <p:spTgt spid="3481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481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48163">
                                            <p:txEl>
                                              <p:pRg st="5" end="5"/>
                                            </p:txEl>
                                          </p:spTgt>
                                        </p:tgtEl>
                                        <p:attrNameLst>
                                          <p:attrName>style.visibility</p:attrName>
                                        </p:attrNameLst>
                                      </p:cBhvr>
                                      <p:to>
                                        <p:strVal val="visible"/>
                                      </p:to>
                                    </p:set>
                                    <p:anim calcmode="lin" valueType="num">
                                      <p:cBhvr additive="base">
                                        <p:cTn id="37" dur="500" fill="hold"/>
                                        <p:tgtEl>
                                          <p:spTgt spid="3481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481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48163">
                                            <p:txEl>
                                              <p:pRg st="6" end="6"/>
                                            </p:txEl>
                                          </p:spTgt>
                                        </p:tgtEl>
                                        <p:attrNameLst>
                                          <p:attrName>style.visibility</p:attrName>
                                        </p:attrNameLst>
                                      </p:cBhvr>
                                      <p:to>
                                        <p:strVal val="visible"/>
                                      </p:to>
                                    </p:set>
                                    <p:anim calcmode="lin" valueType="num">
                                      <p:cBhvr additive="base">
                                        <p:cTn id="43" dur="500" fill="hold"/>
                                        <p:tgtEl>
                                          <p:spTgt spid="3481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4816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48163">
                                            <p:txEl>
                                              <p:pRg st="7" end="7"/>
                                            </p:txEl>
                                          </p:spTgt>
                                        </p:tgtEl>
                                        <p:attrNameLst>
                                          <p:attrName>style.visibility</p:attrName>
                                        </p:attrNameLst>
                                      </p:cBhvr>
                                      <p:to>
                                        <p:strVal val="visible"/>
                                      </p:to>
                                    </p:set>
                                    <p:anim calcmode="lin" valueType="num">
                                      <p:cBhvr additive="base">
                                        <p:cTn id="49" dur="500" fill="hold"/>
                                        <p:tgtEl>
                                          <p:spTgt spid="34816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4816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48163">
                                            <p:txEl>
                                              <p:pRg st="8" end="8"/>
                                            </p:txEl>
                                          </p:spTgt>
                                        </p:tgtEl>
                                        <p:attrNameLst>
                                          <p:attrName>style.visibility</p:attrName>
                                        </p:attrNameLst>
                                      </p:cBhvr>
                                      <p:to>
                                        <p:strVal val="visible"/>
                                      </p:to>
                                    </p:set>
                                    <p:anim calcmode="lin" valueType="num">
                                      <p:cBhvr additive="base">
                                        <p:cTn id="55" dur="500" fill="hold"/>
                                        <p:tgtEl>
                                          <p:spTgt spid="34816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4816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48163">
                                            <p:txEl>
                                              <p:pRg st="9" end="9"/>
                                            </p:txEl>
                                          </p:spTgt>
                                        </p:tgtEl>
                                        <p:attrNameLst>
                                          <p:attrName>style.visibility</p:attrName>
                                        </p:attrNameLst>
                                      </p:cBhvr>
                                      <p:to>
                                        <p:strVal val="visible"/>
                                      </p:to>
                                    </p:set>
                                    <p:anim calcmode="lin" valueType="num">
                                      <p:cBhvr additive="base">
                                        <p:cTn id="61" dur="500" fill="hold"/>
                                        <p:tgtEl>
                                          <p:spTgt spid="34816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4816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48163">
                                            <p:txEl>
                                              <p:pRg st="10" end="10"/>
                                            </p:txEl>
                                          </p:spTgt>
                                        </p:tgtEl>
                                        <p:attrNameLst>
                                          <p:attrName>style.visibility</p:attrName>
                                        </p:attrNameLst>
                                      </p:cBhvr>
                                      <p:to>
                                        <p:strVal val="visible"/>
                                      </p:to>
                                    </p:set>
                                    <p:anim calcmode="lin" valueType="num">
                                      <p:cBhvr additive="base">
                                        <p:cTn id="67" dur="500" fill="hold"/>
                                        <p:tgtEl>
                                          <p:spTgt spid="34816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48163">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48163">
                                            <p:txEl>
                                              <p:pRg st="11" end="11"/>
                                            </p:txEl>
                                          </p:spTgt>
                                        </p:tgtEl>
                                        <p:attrNameLst>
                                          <p:attrName>style.visibility</p:attrName>
                                        </p:attrNameLst>
                                      </p:cBhvr>
                                      <p:to>
                                        <p:strVal val="visible"/>
                                      </p:to>
                                    </p:set>
                                    <p:anim calcmode="lin" valueType="num">
                                      <p:cBhvr additive="base">
                                        <p:cTn id="73" dur="500" fill="hold"/>
                                        <p:tgtEl>
                                          <p:spTgt spid="348163">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48163">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48163">
                                            <p:txEl>
                                              <p:pRg st="12" end="12"/>
                                            </p:txEl>
                                          </p:spTgt>
                                        </p:tgtEl>
                                        <p:attrNameLst>
                                          <p:attrName>style.visibility</p:attrName>
                                        </p:attrNameLst>
                                      </p:cBhvr>
                                      <p:to>
                                        <p:strVal val="visible"/>
                                      </p:to>
                                    </p:set>
                                    <p:anim calcmode="lin" valueType="num">
                                      <p:cBhvr additive="base">
                                        <p:cTn id="79" dur="500" fill="hold"/>
                                        <p:tgtEl>
                                          <p:spTgt spid="348163">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48163">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3" grpId="0" build="p" bldLvl="2"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CBCE202-5298-A544-9DAE-AAE69E5C19F7}"/>
              </a:ext>
            </a:extLst>
          </p:cNvPr>
          <p:cNvSpPr>
            <a:spLocks noGrp="1" noChangeArrowheads="1"/>
          </p:cNvSpPr>
          <p:nvPr>
            <p:ph type="title"/>
          </p:nvPr>
        </p:nvSpPr>
        <p:spPr>
          <a:xfrm>
            <a:off x="755576" y="261938"/>
            <a:ext cx="5761038" cy="503237"/>
          </a:xfrm>
        </p:spPr>
        <p:txBody>
          <a:bodyPr/>
          <a:lstStyle/>
          <a:p>
            <a:pPr eaLnBrk="1" hangingPunct="1"/>
            <a:r>
              <a:rPr lang="zh-CN" altLang="en-US" dirty="0"/>
              <a:t> 数组的定义与运算</a:t>
            </a:r>
          </a:p>
        </p:txBody>
      </p:sp>
      <p:sp>
        <p:nvSpPr>
          <p:cNvPr id="350211" name="Rectangle 3">
            <a:extLst>
              <a:ext uri="{FF2B5EF4-FFF2-40B4-BE49-F238E27FC236}">
                <a16:creationId xmlns:a16="http://schemas.microsoft.com/office/drawing/2014/main" id="{D7136099-0483-3B4B-AE5B-CEE3AC6B7225}"/>
              </a:ext>
            </a:extLst>
          </p:cNvPr>
          <p:cNvSpPr>
            <a:spLocks noGrp="1" noChangeArrowheads="1"/>
          </p:cNvSpPr>
          <p:nvPr>
            <p:ph type="body" idx="1"/>
          </p:nvPr>
        </p:nvSpPr>
        <p:spPr>
          <a:xfrm>
            <a:off x="323850" y="765175"/>
            <a:ext cx="8496300" cy="5543550"/>
          </a:xfrm>
        </p:spPr>
        <p:txBody>
          <a:bodyPr/>
          <a:lstStyle/>
          <a:p>
            <a:pPr eaLnBrk="1" hangingPunct="1">
              <a:lnSpc>
                <a:spcPct val="140000"/>
              </a:lnSpc>
            </a:pPr>
            <a:r>
              <a:rPr lang="zh-CN" altLang="en-US" b="0" dirty="0">
                <a:latin typeface="隶书" pitchFamily="49" charset="-122"/>
                <a:ea typeface="隶书" pitchFamily="49" charset="-122"/>
              </a:rPr>
              <a:t> 数组的基本运算</a:t>
            </a:r>
          </a:p>
          <a:p>
            <a:pPr eaLnBrk="1" hangingPunct="1">
              <a:lnSpc>
                <a:spcPct val="140000"/>
              </a:lnSpc>
            </a:pPr>
            <a:r>
              <a:rPr lang="zh-CN" altLang="en-US" sz="1800" dirty="0"/>
              <a:t>   （</a:t>
            </a:r>
            <a:r>
              <a:rPr lang="en-US" altLang="zh-CN" sz="1800" dirty="0"/>
              <a:t>1</a:t>
            </a:r>
            <a:r>
              <a:rPr lang="zh-CN" altLang="en-US" sz="1800" dirty="0"/>
              <a:t>）初始化数组。</a:t>
            </a:r>
          </a:p>
          <a:p>
            <a:pPr eaLnBrk="1" hangingPunct="1"/>
            <a:r>
              <a:rPr lang="zh-CN" altLang="en-US" sz="1800" dirty="0"/>
              <a:t>    </a:t>
            </a:r>
            <a:r>
              <a:rPr lang="en-US" altLang="zh-CN" sz="1800" dirty="0"/>
              <a:t>int </a:t>
            </a:r>
            <a:r>
              <a:rPr lang="en-US" altLang="zh-CN" sz="1800" dirty="0" err="1"/>
              <a:t>InitArray</a:t>
            </a:r>
            <a:r>
              <a:rPr lang="en-US" altLang="zh-CN" sz="1800" dirty="0"/>
              <a:t>(Array *</a:t>
            </a:r>
            <a:r>
              <a:rPr lang="en-US" altLang="zh-CN" sz="1800" dirty="0" err="1"/>
              <a:t>A,int</a:t>
            </a:r>
            <a:r>
              <a:rPr lang="en-US" altLang="zh-CN" sz="1800" dirty="0"/>
              <a:t> dim,...)</a:t>
            </a:r>
          </a:p>
          <a:p>
            <a:pPr eaLnBrk="1" hangingPunct="1"/>
            <a:r>
              <a:rPr lang="en-US" altLang="zh-CN" sz="1800" dirty="0"/>
              <a:t>   {</a:t>
            </a:r>
          </a:p>
          <a:p>
            <a:pPr eaLnBrk="1" hangingPunct="1"/>
            <a:r>
              <a:rPr lang="en-US" altLang="zh-CN" sz="1800" dirty="0"/>
              <a:t>       int </a:t>
            </a:r>
            <a:r>
              <a:rPr lang="en-US" altLang="zh-CN" sz="1800" dirty="0" err="1"/>
              <a:t>elemtotal</a:t>
            </a:r>
            <a:r>
              <a:rPr lang="en-US" altLang="zh-CN" sz="1800" dirty="0"/>
              <a:t>=1,i; 		/*</a:t>
            </a:r>
            <a:r>
              <a:rPr lang="en-US" altLang="zh-CN" sz="1800" dirty="0" err="1"/>
              <a:t>elemtotal</a:t>
            </a:r>
            <a:r>
              <a:rPr lang="zh-CN" altLang="en-US" sz="1800" dirty="0"/>
              <a:t>是数组元素总数，初值为</a:t>
            </a:r>
            <a:r>
              <a:rPr lang="en-US" altLang="zh-CN" sz="1800" dirty="0"/>
              <a:t>1*/</a:t>
            </a:r>
          </a:p>
          <a:p>
            <a:pPr eaLnBrk="1" hangingPunct="1"/>
            <a:r>
              <a:rPr lang="en-US" altLang="zh-CN" sz="1800" dirty="0"/>
              <a:t>       </a:t>
            </a:r>
            <a:r>
              <a:rPr lang="en-US" altLang="zh-CN" sz="1800" dirty="0" err="1"/>
              <a:t>va_list</a:t>
            </a:r>
            <a:r>
              <a:rPr lang="en-US" altLang="zh-CN" sz="1800" dirty="0"/>
              <a:t> ap;</a:t>
            </a:r>
          </a:p>
          <a:p>
            <a:pPr eaLnBrk="1" hangingPunct="1"/>
            <a:r>
              <a:rPr lang="en-US" altLang="zh-CN" sz="1800" dirty="0"/>
              <a:t>       if(dim&lt;1||dim&gt;</a:t>
            </a:r>
            <a:r>
              <a:rPr lang="en-US" altLang="zh-CN" sz="1800" dirty="0" err="1"/>
              <a:t>MaxArraySize</a:t>
            </a:r>
            <a:r>
              <a:rPr lang="en-US" altLang="zh-CN" sz="1800" dirty="0"/>
              <a:t>)	/*</a:t>
            </a:r>
            <a:r>
              <a:rPr lang="zh-CN" altLang="en-US" sz="1800" dirty="0"/>
              <a:t>如果维数不合法，返回</a:t>
            </a:r>
            <a:r>
              <a:rPr lang="en-US" altLang="zh-CN" sz="1800" dirty="0"/>
              <a:t>0*/</a:t>
            </a:r>
          </a:p>
          <a:p>
            <a:pPr eaLnBrk="1" hangingPunct="1"/>
            <a:r>
              <a:rPr lang="en-US" altLang="zh-CN" sz="1800" dirty="0"/>
              <a:t>           return 0;</a:t>
            </a:r>
          </a:p>
          <a:p>
            <a:pPr eaLnBrk="1" hangingPunct="1"/>
            <a:r>
              <a:rPr lang="en-US" altLang="zh-CN" sz="1800" dirty="0"/>
              <a:t>       A-&gt;dim=dim;</a:t>
            </a:r>
          </a:p>
          <a:p>
            <a:pPr eaLnBrk="1" hangingPunct="1"/>
            <a:r>
              <a:rPr lang="en-US" altLang="zh-CN" sz="1800" dirty="0"/>
              <a:t>       A-&gt;bounds=(int *)malloc(dim*</a:t>
            </a:r>
            <a:r>
              <a:rPr lang="en-US" altLang="zh-CN" sz="1800" dirty="0" err="1"/>
              <a:t>sizeof</a:t>
            </a:r>
            <a:r>
              <a:rPr lang="en-US" altLang="zh-CN" sz="1800" dirty="0"/>
              <a:t>(int)); 	/*</a:t>
            </a:r>
            <a:r>
              <a:rPr lang="zh-CN" altLang="en-US" sz="1800" dirty="0"/>
              <a:t>分配一个</a:t>
            </a:r>
            <a:r>
              <a:rPr lang="en-US" altLang="zh-CN" sz="1800" dirty="0"/>
              <a:t>dim</a:t>
            </a:r>
            <a:r>
              <a:rPr lang="zh-CN" altLang="en-US" sz="1800" dirty="0"/>
              <a:t>大小的内存单元*</a:t>
            </a:r>
            <a:r>
              <a:rPr lang="en-US" altLang="zh-CN" sz="1800" dirty="0"/>
              <a:t>/</a:t>
            </a:r>
          </a:p>
          <a:p>
            <a:pPr eaLnBrk="1" hangingPunct="1"/>
            <a:r>
              <a:rPr lang="en-US" altLang="zh-CN" sz="1800" dirty="0"/>
              <a:t>      if(!A-&gt;bounds)</a:t>
            </a:r>
          </a:p>
          <a:p>
            <a:pPr eaLnBrk="1" hangingPunct="1"/>
            <a:r>
              <a:rPr lang="en-US" altLang="zh-CN" sz="1800" dirty="0"/>
              <a:t>        exit(-1);</a:t>
            </a:r>
          </a:p>
          <a:p>
            <a:pPr eaLnBrk="1" hangingPunct="1"/>
            <a:r>
              <a:rPr lang="en-US" altLang="zh-CN" sz="1800" dirty="0"/>
              <a:t>      </a:t>
            </a:r>
            <a:r>
              <a:rPr lang="en-US" altLang="zh-CN" sz="1800" dirty="0" err="1"/>
              <a:t>va_start</a:t>
            </a:r>
            <a:r>
              <a:rPr lang="en-US" altLang="zh-CN" sz="1800" dirty="0"/>
              <a:t>(</a:t>
            </a:r>
            <a:r>
              <a:rPr lang="en-US" altLang="zh-CN" sz="1800" dirty="0" err="1"/>
              <a:t>ap,dim</a:t>
            </a:r>
            <a:r>
              <a:rPr lang="en-US" altLang="zh-CN" sz="1800" dirty="0"/>
              <a:t>); 	/*dim</a:t>
            </a:r>
            <a:r>
              <a:rPr lang="zh-CN" altLang="en-US" sz="1800" dirty="0"/>
              <a:t>是一个固定参数，即可变参数的前一个参数*</a:t>
            </a:r>
            <a:r>
              <a:rPr lang="en-US" altLang="zh-CN" sz="1800" dirty="0"/>
              <a:t>/</a:t>
            </a:r>
          </a:p>
        </p:txBody>
      </p:sp>
      <p:sp>
        <p:nvSpPr>
          <p:cNvPr id="16388" name="Rectangle 9">
            <a:extLst>
              <a:ext uri="{FF2B5EF4-FFF2-40B4-BE49-F238E27FC236}">
                <a16:creationId xmlns:a16="http://schemas.microsoft.com/office/drawing/2014/main" id="{2624E5C3-D886-0244-83A4-41199CD59A41}"/>
              </a:ext>
            </a:extLst>
          </p:cNvPr>
          <p:cNvSpPr>
            <a:spLocks noChangeArrowheads="1"/>
          </p:cNvSpPr>
          <p:nvPr/>
        </p:nvSpPr>
        <p:spPr bwMode="auto">
          <a:xfrm>
            <a:off x="0" y="2190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842440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11">
                                            <p:txEl>
                                              <p:pRg st="0" end="0"/>
                                            </p:txEl>
                                          </p:spTgt>
                                        </p:tgtEl>
                                        <p:attrNameLst>
                                          <p:attrName>style.visibility</p:attrName>
                                        </p:attrNameLst>
                                      </p:cBhvr>
                                      <p:to>
                                        <p:strVal val="visible"/>
                                      </p:to>
                                    </p:set>
                                    <p:anim calcmode="lin" valueType="num">
                                      <p:cBhvr additive="base">
                                        <p:cTn id="7" dur="500" fill="hold"/>
                                        <p:tgtEl>
                                          <p:spTgt spid="3502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02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0211">
                                            <p:txEl>
                                              <p:pRg st="1" end="1"/>
                                            </p:txEl>
                                          </p:spTgt>
                                        </p:tgtEl>
                                        <p:attrNameLst>
                                          <p:attrName>style.visibility</p:attrName>
                                        </p:attrNameLst>
                                      </p:cBhvr>
                                      <p:to>
                                        <p:strVal val="visible"/>
                                      </p:to>
                                    </p:set>
                                    <p:anim calcmode="lin" valueType="num">
                                      <p:cBhvr additive="base">
                                        <p:cTn id="13" dur="500" fill="hold"/>
                                        <p:tgtEl>
                                          <p:spTgt spid="35021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02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0211">
                                            <p:txEl>
                                              <p:pRg st="2" end="2"/>
                                            </p:txEl>
                                          </p:spTgt>
                                        </p:tgtEl>
                                        <p:attrNameLst>
                                          <p:attrName>style.visibility</p:attrName>
                                        </p:attrNameLst>
                                      </p:cBhvr>
                                      <p:to>
                                        <p:strVal val="visible"/>
                                      </p:to>
                                    </p:set>
                                    <p:anim calcmode="lin" valueType="num">
                                      <p:cBhvr additive="base">
                                        <p:cTn id="19" dur="500" fill="hold"/>
                                        <p:tgtEl>
                                          <p:spTgt spid="35021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02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1">
                                            <p:txEl>
                                              <p:pRg st="3" end="3"/>
                                            </p:txEl>
                                          </p:spTgt>
                                        </p:tgtEl>
                                        <p:attrNameLst>
                                          <p:attrName>style.visibility</p:attrName>
                                        </p:attrNameLst>
                                      </p:cBhvr>
                                      <p:to>
                                        <p:strVal val="visible"/>
                                      </p:to>
                                    </p:set>
                                    <p:anim calcmode="lin" valueType="num">
                                      <p:cBhvr additive="base">
                                        <p:cTn id="25" dur="500" fill="hold"/>
                                        <p:tgtEl>
                                          <p:spTgt spid="35021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0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1">
                                            <p:txEl>
                                              <p:pRg st="4" end="4"/>
                                            </p:txEl>
                                          </p:spTgt>
                                        </p:tgtEl>
                                        <p:attrNameLst>
                                          <p:attrName>style.visibility</p:attrName>
                                        </p:attrNameLst>
                                      </p:cBhvr>
                                      <p:to>
                                        <p:strVal val="visible"/>
                                      </p:to>
                                    </p:set>
                                    <p:anim calcmode="lin" valueType="num">
                                      <p:cBhvr additive="base">
                                        <p:cTn id="31" dur="500" fill="hold"/>
                                        <p:tgtEl>
                                          <p:spTgt spid="35021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02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11">
                                            <p:txEl>
                                              <p:pRg st="5" end="5"/>
                                            </p:txEl>
                                          </p:spTgt>
                                        </p:tgtEl>
                                        <p:attrNameLst>
                                          <p:attrName>style.visibility</p:attrName>
                                        </p:attrNameLst>
                                      </p:cBhvr>
                                      <p:to>
                                        <p:strVal val="visible"/>
                                      </p:to>
                                    </p:set>
                                    <p:anim calcmode="lin" valueType="num">
                                      <p:cBhvr additive="base">
                                        <p:cTn id="37" dur="500" fill="hold"/>
                                        <p:tgtEl>
                                          <p:spTgt spid="35021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021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1">
                                            <p:txEl>
                                              <p:pRg st="6" end="6"/>
                                            </p:txEl>
                                          </p:spTgt>
                                        </p:tgtEl>
                                        <p:attrNameLst>
                                          <p:attrName>style.visibility</p:attrName>
                                        </p:attrNameLst>
                                      </p:cBhvr>
                                      <p:to>
                                        <p:strVal val="visible"/>
                                      </p:to>
                                    </p:set>
                                    <p:anim calcmode="lin" valueType="num">
                                      <p:cBhvr additive="base">
                                        <p:cTn id="43" dur="500" fill="hold"/>
                                        <p:tgtEl>
                                          <p:spTgt spid="35021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021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11">
                                            <p:txEl>
                                              <p:pRg st="7" end="7"/>
                                            </p:txEl>
                                          </p:spTgt>
                                        </p:tgtEl>
                                        <p:attrNameLst>
                                          <p:attrName>style.visibility</p:attrName>
                                        </p:attrNameLst>
                                      </p:cBhvr>
                                      <p:to>
                                        <p:strVal val="visible"/>
                                      </p:to>
                                    </p:set>
                                    <p:anim calcmode="lin" valueType="num">
                                      <p:cBhvr additive="base">
                                        <p:cTn id="49" dur="500" fill="hold"/>
                                        <p:tgtEl>
                                          <p:spTgt spid="35021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021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11">
                                            <p:txEl>
                                              <p:pRg st="8" end="8"/>
                                            </p:txEl>
                                          </p:spTgt>
                                        </p:tgtEl>
                                        <p:attrNameLst>
                                          <p:attrName>style.visibility</p:attrName>
                                        </p:attrNameLst>
                                      </p:cBhvr>
                                      <p:to>
                                        <p:strVal val="visible"/>
                                      </p:to>
                                    </p:set>
                                    <p:anim calcmode="lin" valueType="num">
                                      <p:cBhvr additive="base">
                                        <p:cTn id="55" dur="500" fill="hold"/>
                                        <p:tgtEl>
                                          <p:spTgt spid="35021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021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11">
                                            <p:txEl>
                                              <p:pRg st="9" end="9"/>
                                            </p:txEl>
                                          </p:spTgt>
                                        </p:tgtEl>
                                        <p:attrNameLst>
                                          <p:attrName>style.visibility</p:attrName>
                                        </p:attrNameLst>
                                      </p:cBhvr>
                                      <p:to>
                                        <p:strVal val="visible"/>
                                      </p:to>
                                    </p:set>
                                    <p:anim calcmode="lin" valueType="num">
                                      <p:cBhvr additive="base">
                                        <p:cTn id="61" dur="500" fill="hold"/>
                                        <p:tgtEl>
                                          <p:spTgt spid="35021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021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11">
                                            <p:txEl>
                                              <p:pRg st="10" end="10"/>
                                            </p:txEl>
                                          </p:spTgt>
                                        </p:tgtEl>
                                        <p:attrNameLst>
                                          <p:attrName>style.visibility</p:attrName>
                                        </p:attrNameLst>
                                      </p:cBhvr>
                                      <p:to>
                                        <p:strVal val="visible"/>
                                      </p:to>
                                    </p:set>
                                    <p:anim calcmode="lin" valueType="num">
                                      <p:cBhvr additive="base">
                                        <p:cTn id="67" dur="500" fill="hold"/>
                                        <p:tgtEl>
                                          <p:spTgt spid="35021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021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0211">
                                            <p:txEl>
                                              <p:pRg st="11" end="11"/>
                                            </p:txEl>
                                          </p:spTgt>
                                        </p:tgtEl>
                                        <p:attrNameLst>
                                          <p:attrName>style.visibility</p:attrName>
                                        </p:attrNameLst>
                                      </p:cBhvr>
                                      <p:to>
                                        <p:strVal val="visible"/>
                                      </p:to>
                                    </p:set>
                                    <p:anim calcmode="lin" valueType="num">
                                      <p:cBhvr additive="base">
                                        <p:cTn id="73" dur="500" fill="hold"/>
                                        <p:tgtEl>
                                          <p:spTgt spid="35021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021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0211">
                                            <p:txEl>
                                              <p:pRg st="12" end="12"/>
                                            </p:txEl>
                                          </p:spTgt>
                                        </p:tgtEl>
                                        <p:attrNameLst>
                                          <p:attrName>style.visibility</p:attrName>
                                        </p:attrNameLst>
                                      </p:cBhvr>
                                      <p:to>
                                        <p:strVal val="visible"/>
                                      </p:to>
                                    </p:set>
                                    <p:anim calcmode="lin" valueType="num">
                                      <p:cBhvr additive="base">
                                        <p:cTn id="79" dur="500" fill="hold"/>
                                        <p:tgtEl>
                                          <p:spTgt spid="35021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50211">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1" grpId="0" build="p" bldLvl="2"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A1D2A62-6F7B-5F45-8F7A-00F9D9D8B11D}"/>
              </a:ext>
            </a:extLst>
          </p:cNvPr>
          <p:cNvSpPr>
            <a:spLocks noGrp="1" noChangeArrowheads="1"/>
          </p:cNvSpPr>
          <p:nvPr>
            <p:ph type="title"/>
          </p:nvPr>
        </p:nvSpPr>
        <p:spPr/>
        <p:txBody>
          <a:bodyPr/>
          <a:lstStyle/>
          <a:p>
            <a:pPr eaLnBrk="1" hangingPunct="1"/>
            <a:r>
              <a:rPr lang="zh-CN" altLang="en-US" dirty="0"/>
              <a:t> 数组的定义与运算</a:t>
            </a:r>
          </a:p>
        </p:txBody>
      </p:sp>
      <p:sp>
        <p:nvSpPr>
          <p:cNvPr id="351235" name="Rectangle 3">
            <a:extLst>
              <a:ext uri="{FF2B5EF4-FFF2-40B4-BE49-F238E27FC236}">
                <a16:creationId xmlns:a16="http://schemas.microsoft.com/office/drawing/2014/main" id="{CBE4033F-386E-D842-8721-265A7B10A188}"/>
              </a:ext>
            </a:extLst>
          </p:cNvPr>
          <p:cNvSpPr>
            <a:spLocks noGrp="1" noChangeArrowheads="1"/>
          </p:cNvSpPr>
          <p:nvPr>
            <p:ph type="body" idx="1"/>
          </p:nvPr>
        </p:nvSpPr>
        <p:spPr>
          <a:xfrm>
            <a:off x="323850" y="765175"/>
            <a:ext cx="8820150" cy="5759450"/>
          </a:xfrm>
        </p:spPr>
        <p:txBody>
          <a:bodyPr/>
          <a:lstStyle/>
          <a:p>
            <a:pPr eaLnBrk="1" hangingPunct="1">
              <a:lnSpc>
                <a:spcPct val="105000"/>
              </a:lnSpc>
            </a:pPr>
            <a:r>
              <a:rPr lang="en-US" altLang="zh-CN" sz="1800" dirty="0"/>
              <a:t> for(</a:t>
            </a:r>
            <a:r>
              <a:rPr lang="en-US" altLang="zh-CN" sz="1800" dirty="0" err="1"/>
              <a:t>i</a:t>
            </a:r>
            <a:r>
              <a:rPr lang="en-US" altLang="zh-CN" sz="1800" dirty="0"/>
              <a:t>=0;i&lt;dim;++</a:t>
            </a:r>
            <a:r>
              <a:rPr lang="en-US" altLang="zh-CN" sz="1800" dirty="0" err="1"/>
              <a:t>i</a:t>
            </a:r>
            <a:r>
              <a:rPr lang="en-US" altLang="zh-CN" sz="1800" dirty="0"/>
              <a:t>)</a:t>
            </a:r>
          </a:p>
          <a:p>
            <a:pPr eaLnBrk="1" hangingPunct="1">
              <a:lnSpc>
                <a:spcPct val="105000"/>
              </a:lnSpc>
            </a:pPr>
            <a:r>
              <a:rPr lang="en-US" altLang="zh-CN" sz="1800" dirty="0"/>
              <a:t>    {</a:t>
            </a:r>
          </a:p>
          <a:p>
            <a:pPr eaLnBrk="1" hangingPunct="1">
              <a:lnSpc>
                <a:spcPct val="105000"/>
              </a:lnSpc>
            </a:pPr>
            <a:r>
              <a:rPr lang="en-US" altLang="zh-CN" sz="1800" dirty="0"/>
              <a:t>        A-&gt;bounds[</a:t>
            </a:r>
            <a:r>
              <a:rPr lang="en-US" altLang="zh-CN" sz="1800" dirty="0" err="1"/>
              <a:t>i</a:t>
            </a:r>
            <a:r>
              <a:rPr lang="en-US" altLang="zh-CN" sz="1800" dirty="0"/>
              <a:t>]=</a:t>
            </a:r>
            <a:r>
              <a:rPr lang="en-US" altLang="zh-CN" sz="1800" dirty="0" err="1"/>
              <a:t>va_arg</a:t>
            </a:r>
            <a:r>
              <a:rPr lang="en-US" altLang="zh-CN" sz="1800" dirty="0"/>
              <a:t>(</a:t>
            </a:r>
            <a:r>
              <a:rPr lang="en-US" altLang="zh-CN" sz="1800" dirty="0" err="1"/>
              <a:t>ap,int</a:t>
            </a:r>
            <a:r>
              <a:rPr lang="en-US" altLang="zh-CN" sz="1800" dirty="0"/>
              <a:t>); 		/*</a:t>
            </a:r>
            <a:r>
              <a:rPr lang="zh-CN" altLang="en-US" sz="1800" dirty="0"/>
              <a:t>依次取得可变参数，即各维的长度*</a:t>
            </a:r>
            <a:r>
              <a:rPr lang="en-US" altLang="zh-CN" sz="1800" dirty="0"/>
              <a:t>/</a:t>
            </a:r>
          </a:p>
          <a:p>
            <a:pPr eaLnBrk="1" hangingPunct="1">
              <a:lnSpc>
                <a:spcPct val="105000"/>
              </a:lnSpc>
            </a:pPr>
            <a:r>
              <a:rPr lang="en-US" altLang="zh-CN" sz="1800" dirty="0"/>
              <a:t>        if(A-&gt;bounds[</a:t>
            </a:r>
            <a:r>
              <a:rPr lang="en-US" altLang="zh-CN" sz="1800" dirty="0" err="1"/>
              <a:t>i</a:t>
            </a:r>
            <a:r>
              <a:rPr lang="en-US" altLang="zh-CN" sz="1800" dirty="0"/>
              <a:t>]&lt;0)</a:t>
            </a:r>
          </a:p>
          <a:p>
            <a:pPr eaLnBrk="1" hangingPunct="1">
              <a:lnSpc>
                <a:spcPct val="105000"/>
              </a:lnSpc>
            </a:pPr>
            <a:r>
              <a:rPr lang="en-US" altLang="zh-CN" sz="1800" dirty="0"/>
              <a:t>            return -1; // </a:t>
            </a:r>
            <a:r>
              <a:rPr lang="zh-CN" altLang="en-US" sz="1800" dirty="0"/>
              <a:t>在</a:t>
            </a:r>
            <a:r>
              <a:rPr lang="en-US" altLang="zh-CN" sz="1800" dirty="0" err="1"/>
              <a:t>math.h</a:t>
            </a:r>
            <a:r>
              <a:rPr lang="zh-CN" altLang="en-US" sz="1800" dirty="0"/>
              <a:t>中定义为</a:t>
            </a:r>
            <a:r>
              <a:rPr lang="en-US" altLang="zh-CN" sz="1800" dirty="0"/>
              <a:t>4</a:t>
            </a:r>
          </a:p>
          <a:p>
            <a:pPr eaLnBrk="1" hangingPunct="1">
              <a:lnSpc>
                <a:spcPct val="105000"/>
              </a:lnSpc>
            </a:pPr>
            <a:r>
              <a:rPr lang="en-US" altLang="zh-CN" sz="1800" dirty="0"/>
              <a:t>        </a:t>
            </a:r>
            <a:r>
              <a:rPr lang="en-US" altLang="zh-CN" sz="1800" dirty="0" err="1"/>
              <a:t>elemtotal</a:t>
            </a:r>
            <a:r>
              <a:rPr lang="en-US" altLang="zh-CN" sz="1800" dirty="0"/>
              <a:t>*=A-&gt;bounds[</a:t>
            </a:r>
            <a:r>
              <a:rPr lang="en-US" altLang="zh-CN" sz="1800" dirty="0" err="1"/>
              <a:t>i</a:t>
            </a:r>
            <a:r>
              <a:rPr lang="en-US" altLang="zh-CN" sz="1800" dirty="0"/>
              <a:t>]; 			/*</a:t>
            </a:r>
            <a:r>
              <a:rPr lang="zh-CN" altLang="en-US" sz="1800" dirty="0"/>
              <a:t>得到数组中元素总的个数*</a:t>
            </a:r>
            <a:r>
              <a:rPr lang="en-US" altLang="zh-CN" sz="1800" dirty="0"/>
              <a:t>/</a:t>
            </a:r>
          </a:p>
          <a:p>
            <a:pPr eaLnBrk="1" hangingPunct="1">
              <a:lnSpc>
                <a:spcPct val="105000"/>
              </a:lnSpc>
            </a:pPr>
            <a:r>
              <a:rPr lang="en-US" altLang="zh-CN" sz="1800" dirty="0"/>
              <a:t>    }</a:t>
            </a:r>
          </a:p>
          <a:p>
            <a:pPr eaLnBrk="1" hangingPunct="1">
              <a:lnSpc>
                <a:spcPct val="105000"/>
              </a:lnSpc>
            </a:pPr>
            <a:r>
              <a:rPr lang="en-US" altLang="zh-CN" sz="1800" dirty="0"/>
              <a:t>    </a:t>
            </a:r>
            <a:r>
              <a:rPr lang="en-US" altLang="zh-CN" sz="1800" dirty="0" err="1"/>
              <a:t>va_end</a:t>
            </a:r>
            <a:r>
              <a:rPr lang="en-US" altLang="zh-CN" sz="1800" dirty="0"/>
              <a:t>(ap);</a:t>
            </a:r>
          </a:p>
          <a:p>
            <a:pPr eaLnBrk="1" hangingPunct="1">
              <a:lnSpc>
                <a:spcPct val="105000"/>
              </a:lnSpc>
            </a:pPr>
            <a:r>
              <a:rPr lang="en-US" altLang="zh-CN" sz="1800" dirty="0"/>
              <a:t>    A-&gt;base=(</a:t>
            </a:r>
            <a:r>
              <a:rPr lang="en-US" altLang="zh-CN" sz="1800" dirty="0" err="1"/>
              <a:t>DataType</a:t>
            </a:r>
            <a:r>
              <a:rPr lang="en-US" altLang="zh-CN" sz="1800" dirty="0"/>
              <a:t> *)malloc(</a:t>
            </a:r>
            <a:r>
              <a:rPr lang="en-US" altLang="zh-CN" sz="1800" dirty="0" err="1"/>
              <a:t>elemtotal</a:t>
            </a:r>
            <a:r>
              <a:rPr lang="en-US" altLang="zh-CN" sz="1800" dirty="0"/>
              <a:t>*</a:t>
            </a:r>
            <a:r>
              <a:rPr lang="en-US" altLang="zh-CN" sz="1800" dirty="0" err="1"/>
              <a:t>sizeof</a:t>
            </a:r>
            <a:r>
              <a:rPr lang="en-US" altLang="zh-CN" sz="1800" dirty="0"/>
              <a:t>(</a:t>
            </a:r>
            <a:r>
              <a:rPr lang="en-US" altLang="zh-CN" sz="1800" dirty="0" err="1"/>
              <a:t>DataType</a:t>
            </a:r>
            <a:r>
              <a:rPr lang="en-US" altLang="zh-CN" sz="1800" dirty="0"/>
              <a:t>));	</a:t>
            </a:r>
          </a:p>
          <a:p>
            <a:pPr eaLnBrk="1" hangingPunct="1">
              <a:lnSpc>
                <a:spcPct val="105000"/>
              </a:lnSpc>
            </a:pPr>
            <a:r>
              <a:rPr lang="en-US" altLang="zh-CN" sz="1800" dirty="0"/>
              <a:t>    if(!A-&gt;base)</a:t>
            </a:r>
          </a:p>
          <a:p>
            <a:pPr eaLnBrk="1" hangingPunct="1">
              <a:lnSpc>
                <a:spcPct val="105000"/>
              </a:lnSpc>
            </a:pPr>
            <a:r>
              <a:rPr lang="en-US" altLang="zh-CN" sz="1800" dirty="0"/>
              <a:t>        exit(-1);</a:t>
            </a:r>
          </a:p>
          <a:p>
            <a:pPr eaLnBrk="1" hangingPunct="1">
              <a:lnSpc>
                <a:spcPct val="105000"/>
              </a:lnSpc>
            </a:pPr>
            <a:r>
              <a:rPr lang="en-US" altLang="zh-CN" sz="1800" dirty="0"/>
              <a:t>    A-&gt;constants=(int *)malloc(dim*</a:t>
            </a:r>
            <a:r>
              <a:rPr lang="en-US" altLang="zh-CN" sz="1800" dirty="0" err="1"/>
              <a:t>sizeof</a:t>
            </a:r>
            <a:r>
              <a:rPr lang="en-US" altLang="zh-CN" sz="1800" dirty="0"/>
              <a:t>(int)); 	/*</a:t>
            </a:r>
            <a:r>
              <a:rPr lang="zh-CN" altLang="en-US" sz="1800" dirty="0"/>
              <a:t>为数组的常量基址分配内存单元*</a:t>
            </a:r>
            <a:r>
              <a:rPr lang="en-US" altLang="zh-CN" sz="1800" dirty="0"/>
              <a:t>/</a:t>
            </a:r>
          </a:p>
          <a:p>
            <a:pPr eaLnBrk="1" hangingPunct="1">
              <a:lnSpc>
                <a:spcPct val="105000"/>
              </a:lnSpc>
            </a:pPr>
            <a:r>
              <a:rPr lang="en-US" altLang="zh-CN" sz="1800" dirty="0"/>
              <a:t>    if(!A-&gt;constants)</a:t>
            </a:r>
          </a:p>
          <a:p>
            <a:pPr eaLnBrk="1" hangingPunct="1">
              <a:lnSpc>
                <a:spcPct val="105000"/>
              </a:lnSpc>
            </a:pPr>
            <a:r>
              <a:rPr lang="en-US" altLang="zh-CN" sz="1800" dirty="0"/>
              <a:t>        exit(-1);</a:t>
            </a:r>
          </a:p>
          <a:p>
            <a:pPr eaLnBrk="1" hangingPunct="1">
              <a:lnSpc>
                <a:spcPct val="105000"/>
              </a:lnSpc>
            </a:pPr>
            <a:r>
              <a:rPr lang="en-US" altLang="zh-CN" sz="1800" dirty="0"/>
              <a:t>    A-&gt;constants[dim-1]=1;</a:t>
            </a:r>
          </a:p>
          <a:p>
            <a:pPr eaLnBrk="1" hangingPunct="1">
              <a:lnSpc>
                <a:spcPct val="105000"/>
              </a:lnSpc>
            </a:pPr>
            <a:r>
              <a:rPr lang="en-US" altLang="zh-CN" sz="1800" dirty="0"/>
              <a:t>    for(</a:t>
            </a:r>
            <a:r>
              <a:rPr lang="en-US" altLang="zh-CN" sz="1800" dirty="0" err="1"/>
              <a:t>i</a:t>
            </a:r>
            <a:r>
              <a:rPr lang="en-US" altLang="zh-CN" sz="1800" dirty="0"/>
              <a:t>=dim-2;i&gt;=0;--</a:t>
            </a:r>
            <a:r>
              <a:rPr lang="en-US" altLang="zh-CN" sz="1800" dirty="0" err="1"/>
              <a:t>i</a:t>
            </a:r>
            <a:r>
              <a:rPr lang="en-US" altLang="zh-CN" sz="1800" dirty="0"/>
              <a:t>)</a:t>
            </a:r>
          </a:p>
          <a:p>
            <a:pPr eaLnBrk="1" hangingPunct="1">
              <a:lnSpc>
                <a:spcPct val="105000"/>
              </a:lnSpc>
            </a:pPr>
            <a:r>
              <a:rPr lang="en-US" altLang="zh-CN" sz="1800" dirty="0"/>
              <a:t>        A-&gt;constants[</a:t>
            </a:r>
            <a:r>
              <a:rPr lang="en-US" altLang="zh-CN" sz="1800" dirty="0" err="1"/>
              <a:t>i</a:t>
            </a:r>
            <a:r>
              <a:rPr lang="en-US" altLang="zh-CN" sz="1800" dirty="0"/>
              <a:t>]=A-&gt;bounds[i+1]*A-&gt;constants[i+1];</a:t>
            </a:r>
          </a:p>
          <a:p>
            <a:pPr eaLnBrk="1" hangingPunct="1">
              <a:lnSpc>
                <a:spcPct val="105000"/>
              </a:lnSpc>
            </a:pPr>
            <a:r>
              <a:rPr lang="en-US" altLang="zh-CN" sz="1800" dirty="0"/>
              <a:t>    return 1;</a:t>
            </a:r>
          </a:p>
          <a:p>
            <a:pPr eaLnBrk="1" hangingPunct="1">
              <a:lnSpc>
                <a:spcPct val="105000"/>
              </a:lnSpc>
            </a:pPr>
            <a:r>
              <a:rPr lang="en-US" altLang="zh-CN" sz="1800" dirty="0"/>
              <a:t>}</a:t>
            </a:r>
          </a:p>
        </p:txBody>
      </p:sp>
      <p:sp>
        <p:nvSpPr>
          <p:cNvPr id="17412" name="Rectangle 9">
            <a:extLst>
              <a:ext uri="{FF2B5EF4-FFF2-40B4-BE49-F238E27FC236}">
                <a16:creationId xmlns:a16="http://schemas.microsoft.com/office/drawing/2014/main" id="{E27DF37A-76EC-5749-9B4D-C8628996DFE1}"/>
              </a:ext>
            </a:extLst>
          </p:cNvPr>
          <p:cNvSpPr>
            <a:spLocks noChangeArrowheads="1"/>
          </p:cNvSpPr>
          <p:nvPr/>
        </p:nvSpPr>
        <p:spPr bwMode="auto">
          <a:xfrm>
            <a:off x="0" y="2671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7413" name="Rectangle 11">
            <a:extLst>
              <a:ext uri="{FF2B5EF4-FFF2-40B4-BE49-F238E27FC236}">
                <a16:creationId xmlns:a16="http://schemas.microsoft.com/office/drawing/2014/main" id="{3EBDC947-B9ED-6D43-8F6E-91B998D0C096}"/>
              </a:ext>
            </a:extLst>
          </p:cNvPr>
          <p:cNvSpPr>
            <a:spLocks noChangeArrowheads="1"/>
          </p:cNvSpPr>
          <p:nvPr/>
        </p:nvSpPr>
        <p:spPr bwMode="auto">
          <a:xfrm>
            <a:off x="0" y="2576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2"/>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3"/>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4"/>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2648372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anim calcmode="lin" valueType="num">
                                      <p:cBhvr additive="base">
                                        <p:cTn id="7" dur="500" fill="hold"/>
                                        <p:tgtEl>
                                          <p:spTgt spid="3512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12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1235">
                                            <p:txEl>
                                              <p:pRg st="1" end="1"/>
                                            </p:txEl>
                                          </p:spTgt>
                                        </p:tgtEl>
                                        <p:attrNameLst>
                                          <p:attrName>style.visibility</p:attrName>
                                        </p:attrNameLst>
                                      </p:cBhvr>
                                      <p:to>
                                        <p:strVal val="visible"/>
                                      </p:to>
                                    </p:set>
                                    <p:anim calcmode="lin" valueType="num">
                                      <p:cBhvr additive="base">
                                        <p:cTn id="13" dur="500" fill="hold"/>
                                        <p:tgtEl>
                                          <p:spTgt spid="3512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12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51235">
                                            <p:txEl>
                                              <p:pRg st="2" end="2"/>
                                            </p:txEl>
                                          </p:spTgt>
                                        </p:tgtEl>
                                        <p:attrNameLst>
                                          <p:attrName>style.visibility</p:attrName>
                                        </p:attrNameLst>
                                      </p:cBhvr>
                                      <p:to>
                                        <p:strVal val="visible"/>
                                      </p:to>
                                    </p:set>
                                    <p:anim calcmode="lin" valueType="num">
                                      <p:cBhvr additive="base">
                                        <p:cTn id="19" dur="500" fill="hold"/>
                                        <p:tgtEl>
                                          <p:spTgt spid="3512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512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1235">
                                            <p:txEl>
                                              <p:pRg st="3" end="3"/>
                                            </p:txEl>
                                          </p:spTgt>
                                        </p:tgtEl>
                                        <p:attrNameLst>
                                          <p:attrName>style.visibility</p:attrName>
                                        </p:attrNameLst>
                                      </p:cBhvr>
                                      <p:to>
                                        <p:strVal val="visible"/>
                                      </p:to>
                                    </p:set>
                                    <p:anim calcmode="lin" valueType="num">
                                      <p:cBhvr additive="base">
                                        <p:cTn id="25" dur="500" fill="hold"/>
                                        <p:tgtEl>
                                          <p:spTgt spid="3512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512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1235">
                                            <p:txEl>
                                              <p:pRg st="4" end="4"/>
                                            </p:txEl>
                                          </p:spTgt>
                                        </p:tgtEl>
                                        <p:attrNameLst>
                                          <p:attrName>style.visibility</p:attrName>
                                        </p:attrNameLst>
                                      </p:cBhvr>
                                      <p:to>
                                        <p:strVal val="visible"/>
                                      </p:to>
                                    </p:set>
                                    <p:anim calcmode="lin" valueType="num">
                                      <p:cBhvr additive="base">
                                        <p:cTn id="31" dur="500" fill="hold"/>
                                        <p:tgtEl>
                                          <p:spTgt spid="3512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512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1235">
                                            <p:txEl>
                                              <p:pRg st="5" end="5"/>
                                            </p:txEl>
                                          </p:spTgt>
                                        </p:tgtEl>
                                        <p:attrNameLst>
                                          <p:attrName>style.visibility</p:attrName>
                                        </p:attrNameLst>
                                      </p:cBhvr>
                                      <p:to>
                                        <p:strVal val="visible"/>
                                      </p:to>
                                    </p:set>
                                    <p:anim calcmode="lin" valueType="num">
                                      <p:cBhvr additive="base">
                                        <p:cTn id="37" dur="500" fill="hold"/>
                                        <p:tgtEl>
                                          <p:spTgt spid="3512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512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1235">
                                            <p:txEl>
                                              <p:pRg st="6" end="6"/>
                                            </p:txEl>
                                          </p:spTgt>
                                        </p:tgtEl>
                                        <p:attrNameLst>
                                          <p:attrName>style.visibility</p:attrName>
                                        </p:attrNameLst>
                                      </p:cBhvr>
                                      <p:to>
                                        <p:strVal val="visible"/>
                                      </p:to>
                                    </p:set>
                                    <p:anim calcmode="lin" valueType="num">
                                      <p:cBhvr additive="base">
                                        <p:cTn id="43" dur="500" fill="hold"/>
                                        <p:tgtEl>
                                          <p:spTgt spid="3512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512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1235">
                                            <p:txEl>
                                              <p:pRg st="7" end="7"/>
                                            </p:txEl>
                                          </p:spTgt>
                                        </p:tgtEl>
                                        <p:attrNameLst>
                                          <p:attrName>style.visibility</p:attrName>
                                        </p:attrNameLst>
                                      </p:cBhvr>
                                      <p:to>
                                        <p:strVal val="visible"/>
                                      </p:to>
                                    </p:set>
                                    <p:anim calcmode="lin" valueType="num">
                                      <p:cBhvr additive="base">
                                        <p:cTn id="49" dur="500" fill="hold"/>
                                        <p:tgtEl>
                                          <p:spTgt spid="3512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5123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1235">
                                            <p:txEl>
                                              <p:pRg st="8" end="8"/>
                                            </p:txEl>
                                          </p:spTgt>
                                        </p:tgtEl>
                                        <p:attrNameLst>
                                          <p:attrName>style.visibility</p:attrName>
                                        </p:attrNameLst>
                                      </p:cBhvr>
                                      <p:to>
                                        <p:strVal val="visible"/>
                                      </p:to>
                                    </p:set>
                                    <p:anim calcmode="lin" valueType="num">
                                      <p:cBhvr additive="base">
                                        <p:cTn id="55" dur="500" fill="hold"/>
                                        <p:tgtEl>
                                          <p:spTgt spid="351235">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35123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1235">
                                            <p:txEl>
                                              <p:pRg st="9" end="9"/>
                                            </p:txEl>
                                          </p:spTgt>
                                        </p:tgtEl>
                                        <p:attrNameLst>
                                          <p:attrName>style.visibility</p:attrName>
                                        </p:attrNameLst>
                                      </p:cBhvr>
                                      <p:to>
                                        <p:strVal val="visible"/>
                                      </p:to>
                                    </p:set>
                                    <p:anim calcmode="lin" valueType="num">
                                      <p:cBhvr additive="base">
                                        <p:cTn id="61" dur="500" fill="hold"/>
                                        <p:tgtEl>
                                          <p:spTgt spid="351235">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35123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1235">
                                            <p:txEl>
                                              <p:pRg st="10" end="10"/>
                                            </p:txEl>
                                          </p:spTgt>
                                        </p:tgtEl>
                                        <p:attrNameLst>
                                          <p:attrName>style.visibility</p:attrName>
                                        </p:attrNameLst>
                                      </p:cBhvr>
                                      <p:to>
                                        <p:strVal val="visible"/>
                                      </p:to>
                                    </p:set>
                                    <p:anim calcmode="lin" valueType="num">
                                      <p:cBhvr additive="base">
                                        <p:cTn id="67" dur="500" fill="hold"/>
                                        <p:tgtEl>
                                          <p:spTgt spid="351235">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35123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1235">
                                            <p:txEl>
                                              <p:pRg st="11" end="11"/>
                                            </p:txEl>
                                          </p:spTgt>
                                        </p:tgtEl>
                                        <p:attrNameLst>
                                          <p:attrName>style.visibility</p:attrName>
                                        </p:attrNameLst>
                                      </p:cBhvr>
                                      <p:to>
                                        <p:strVal val="visible"/>
                                      </p:to>
                                    </p:set>
                                    <p:anim calcmode="lin" valueType="num">
                                      <p:cBhvr additive="base">
                                        <p:cTn id="73" dur="500" fill="hold"/>
                                        <p:tgtEl>
                                          <p:spTgt spid="351235">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35123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1235">
                                            <p:txEl>
                                              <p:pRg st="12" end="12"/>
                                            </p:txEl>
                                          </p:spTgt>
                                        </p:tgtEl>
                                        <p:attrNameLst>
                                          <p:attrName>style.visibility</p:attrName>
                                        </p:attrNameLst>
                                      </p:cBhvr>
                                      <p:to>
                                        <p:strVal val="visible"/>
                                      </p:to>
                                    </p:set>
                                    <p:anim calcmode="lin" valueType="num">
                                      <p:cBhvr additive="base">
                                        <p:cTn id="79" dur="500" fill="hold"/>
                                        <p:tgtEl>
                                          <p:spTgt spid="351235">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351235">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51235">
                                            <p:txEl>
                                              <p:pRg st="13" end="13"/>
                                            </p:txEl>
                                          </p:spTgt>
                                        </p:tgtEl>
                                        <p:attrNameLst>
                                          <p:attrName>style.visibility</p:attrName>
                                        </p:attrNameLst>
                                      </p:cBhvr>
                                      <p:to>
                                        <p:strVal val="visible"/>
                                      </p:to>
                                    </p:set>
                                    <p:anim calcmode="lin" valueType="num">
                                      <p:cBhvr additive="base">
                                        <p:cTn id="85" dur="500" fill="hold"/>
                                        <p:tgtEl>
                                          <p:spTgt spid="351235">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35123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51235">
                                            <p:txEl>
                                              <p:pRg st="14" end="14"/>
                                            </p:txEl>
                                          </p:spTgt>
                                        </p:tgtEl>
                                        <p:attrNameLst>
                                          <p:attrName>style.visibility</p:attrName>
                                        </p:attrNameLst>
                                      </p:cBhvr>
                                      <p:to>
                                        <p:strVal val="visible"/>
                                      </p:to>
                                    </p:set>
                                    <p:anim calcmode="lin" valueType="num">
                                      <p:cBhvr additive="base">
                                        <p:cTn id="91" dur="500" fill="hold"/>
                                        <p:tgtEl>
                                          <p:spTgt spid="351235">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351235">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51235">
                                            <p:txEl>
                                              <p:pRg st="15" end="15"/>
                                            </p:txEl>
                                          </p:spTgt>
                                        </p:tgtEl>
                                        <p:attrNameLst>
                                          <p:attrName>style.visibility</p:attrName>
                                        </p:attrNameLst>
                                      </p:cBhvr>
                                      <p:to>
                                        <p:strVal val="visible"/>
                                      </p:to>
                                    </p:set>
                                    <p:anim calcmode="lin" valueType="num">
                                      <p:cBhvr additive="base">
                                        <p:cTn id="97" dur="500" fill="hold"/>
                                        <p:tgtEl>
                                          <p:spTgt spid="351235">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351235">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51235">
                                            <p:txEl>
                                              <p:pRg st="16" end="16"/>
                                            </p:txEl>
                                          </p:spTgt>
                                        </p:tgtEl>
                                        <p:attrNameLst>
                                          <p:attrName>style.visibility</p:attrName>
                                        </p:attrNameLst>
                                      </p:cBhvr>
                                      <p:to>
                                        <p:strVal val="visible"/>
                                      </p:to>
                                    </p:set>
                                    <p:anim calcmode="lin" valueType="num">
                                      <p:cBhvr additive="base">
                                        <p:cTn id="103" dur="500" fill="hold"/>
                                        <p:tgtEl>
                                          <p:spTgt spid="351235">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35123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51235">
                                            <p:txEl>
                                              <p:pRg st="17" end="17"/>
                                            </p:txEl>
                                          </p:spTgt>
                                        </p:tgtEl>
                                        <p:attrNameLst>
                                          <p:attrName>style.visibility</p:attrName>
                                        </p:attrNameLst>
                                      </p:cBhvr>
                                      <p:to>
                                        <p:strVal val="visible"/>
                                      </p:to>
                                    </p:set>
                                    <p:anim calcmode="lin" valueType="num">
                                      <p:cBhvr additive="base">
                                        <p:cTn id="109" dur="500" fill="hold"/>
                                        <p:tgtEl>
                                          <p:spTgt spid="351235">
                                            <p:txEl>
                                              <p:pRg st="17" end="17"/>
                                            </p:txEl>
                                          </p:spTgt>
                                        </p:tgtEl>
                                        <p:attrNameLst>
                                          <p:attrName>ppt_x</p:attrName>
                                        </p:attrNameLst>
                                      </p:cBhvr>
                                      <p:tavLst>
                                        <p:tav tm="0">
                                          <p:val>
                                            <p:strVal val="0-#ppt_w/2"/>
                                          </p:val>
                                        </p:tav>
                                        <p:tav tm="100000">
                                          <p:val>
                                            <p:strVal val="#ppt_x"/>
                                          </p:val>
                                        </p:tav>
                                      </p:tavLst>
                                    </p:anim>
                                    <p:anim calcmode="lin" valueType="num">
                                      <p:cBhvr additive="base">
                                        <p:cTn id="110" dur="500" fill="hold"/>
                                        <p:tgtEl>
                                          <p:spTgt spid="351235">
                                            <p:txEl>
                                              <p:pRg st="17" end="17"/>
                                            </p:txEl>
                                          </p:spTgt>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51235">
                                            <p:txEl>
                                              <p:pRg st="18" end="18"/>
                                            </p:txEl>
                                          </p:spTgt>
                                        </p:tgtEl>
                                        <p:attrNameLst>
                                          <p:attrName>style.visibility</p:attrName>
                                        </p:attrNameLst>
                                      </p:cBhvr>
                                      <p:to>
                                        <p:strVal val="visible"/>
                                      </p:to>
                                    </p:set>
                                    <p:anim calcmode="lin" valueType="num">
                                      <p:cBhvr additive="base">
                                        <p:cTn id="115" dur="500" fill="hold"/>
                                        <p:tgtEl>
                                          <p:spTgt spid="351235">
                                            <p:txEl>
                                              <p:pRg st="18" end="18"/>
                                            </p:txEl>
                                          </p:spTgt>
                                        </p:tgtEl>
                                        <p:attrNameLst>
                                          <p:attrName>ppt_x</p:attrName>
                                        </p:attrNameLst>
                                      </p:cBhvr>
                                      <p:tavLst>
                                        <p:tav tm="0">
                                          <p:val>
                                            <p:strVal val="0-#ppt_w/2"/>
                                          </p:val>
                                        </p:tav>
                                        <p:tav tm="100000">
                                          <p:val>
                                            <p:strVal val="#ppt_x"/>
                                          </p:val>
                                        </p:tav>
                                      </p:tavLst>
                                    </p:anim>
                                    <p:anim calcmode="lin" valueType="num">
                                      <p:cBhvr additive="base">
                                        <p:cTn id="116" dur="500" fill="hold"/>
                                        <p:tgtEl>
                                          <p:spTgt spid="351235">
                                            <p:txEl>
                                              <p:pRg st="18" end="1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build="p" bldLvl="2"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4A61092-4C7F-FF42-9129-1FC6AA9D5099}"/>
              </a:ext>
            </a:extLst>
          </p:cNvPr>
          <p:cNvSpPr>
            <a:spLocks noGrp="1" noChangeArrowheads="1"/>
          </p:cNvSpPr>
          <p:nvPr>
            <p:ph type="title"/>
          </p:nvPr>
        </p:nvSpPr>
        <p:spPr>
          <a:xfrm>
            <a:off x="468312" y="188913"/>
            <a:ext cx="8207375" cy="576262"/>
          </a:xfrm>
        </p:spPr>
        <p:txBody>
          <a:bodyPr/>
          <a:lstStyle/>
          <a:p>
            <a:pPr eaLnBrk="1" hangingPunct="1"/>
            <a:r>
              <a:rPr lang="zh-CN" altLang="en-US" dirty="0"/>
              <a:t>  数组的定义与运算</a:t>
            </a:r>
          </a:p>
        </p:txBody>
      </p:sp>
      <p:sp>
        <p:nvSpPr>
          <p:cNvPr id="352259" name="Rectangle 3">
            <a:extLst>
              <a:ext uri="{FF2B5EF4-FFF2-40B4-BE49-F238E27FC236}">
                <a16:creationId xmlns:a16="http://schemas.microsoft.com/office/drawing/2014/main" id="{7BCDDC06-6443-F347-B5FC-68F685E3A013}"/>
              </a:ext>
            </a:extLst>
          </p:cNvPr>
          <p:cNvSpPr>
            <a:spLocks noGrp="1" noChangeArrowheads="1"/>
          </p:cNvSpPr>
          <p:nvPr>
            <p:ph type="body" idx="1"/>
          </p:nvPr>
        </p:nvSpPr>
        <p:spPr>
          <a:xfrm>
            <a:off x="250825" y="765175"/>
            <a:ext cx="8642350" cy="5472113"/>
          </a:xfrm>
        </p:spPr>
        <p:txBody>
          <a:bodyPr/>
          <a:lstStyle/>
          <a:p>
            <a:pPr algn="just" eaLnBrk="1" hangingPunct="1">
              <a:lnSpc>
                <a:spcPct val="140000"/>
              </a:lnSpc>
            </a:pPr>
            <a:r>
              <a:rPr lang="zh-CN" altLang="en-US" dirty="0"/>
              <a:t>若维数</a:t>
            </a:r>
            <a:r>
              <a:rPr lang="en-US" altLang="zh-CN" dirty="0"/>
              <a:t>dim</a:t>
            </a:r>
            <a:r>
              <a:rPr lang="zh-CN" altLang="en-US" dirty="0"/>
              <a:t>和各维长度合法，则构造相应的数组</a:t>
            </a:r>
            <a:r>
              <a:rPr lang="en-US" altLang="zh-CN" dirty="0"/>
              <a:t>A</a:t>
            </a:r>
            <a:r>
              <a:rPr lang="zh-CN" altLang="en-US" dirty="0"/>
              <a:t>如图</a:t>
            </a:r>
            <a:r>
              <a:rPr lang="en-US" altLang="zh-CN" dirty="0"/>
              <a:t>5.5</a:t>
            </a:r>
            <a:r>
              <a:rPr lang="zh-CN" altLang="en-US" dirty="0"/>
              <a:t>所示。</a:t>
            </a:r>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endParaRPr lang="zh-CN" altLang="en-US" dirty="0"/>
          </a:p>
          <a:p>
            <a:pPr algn="just" eaLnBrk="1" hangingPunct="1">
              <a:lnSpc>
                <a:spcPct val="140000"/>
              </a:lnSpc>
            </a:pPr>
            <a:r>
              <a:rPr lang="zh-CN" altLang="en-US" dirty="0"/>
              <a:t> 在初始化数组时，使用变长参数表传递参数，即用</a:t>
            </a:r>
            <a:r>
              <a:rPr lang="zh-CN" altLang="en-US" dirty="0">
                <a:latin typeface="Times New Roman" panose="02020603050405020304" pitchFamily="18" charset="0"/>
              </a:rPr>
              <a:t>”</a:t>
            </a:r>
            <a:r>
              <a:rPr lang="en-US" altLang="zh-CN" dirty="0">
                <a:latin typeface="Times New Roman" panose="02020603050405020304" pitchFamily="18" charset="0"/>
              </a:rPr>
              <a:t>…”</a:t>
            </a:r>
            <a:r>
              <a:rPr lang="zh-CN" altLang="en-US" dirty="0"/>
              <a:t>表示形式参数。这种变长的形式参数主要用于参数不确定的情况，数组可能是二维的，也可能是三维的，参数的个数也就会不同，在这种情况下，就需要在被调用函数的形式参数列表中使用变长形式参数。 </a:t>
            </a:r>
          </a:p>
        </p:txBody>
      </p:sp>
      <p:sp>
        <p:nvSpPr>
          <p:cNvPr id="18436" name="Rectangle 6">
            <a:extLst>
              <a:ext uri="{FF2B5EF4-FFF2-40B4-BE49-F238E27FC236}">
                <a16:creationId xmlns:a16="http://schemas.microsoft.com/office/drawing/2014/main" id="{4FB329E3-1AFB-CB42-BE8E-2AB3DD6CA4F7}"/>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18437" name="Rectangle 8">
            <a:extLst>
              <a:ext uri="{FF2B5EF4-FFF2-40B4-BE49-F238E27FC236}">
                <a16:creationId xmlns:a16="http://schemas.microsoft.com/office/drawing/2014/main" id="{3B962C0D-1A60-1148-9E50-57D242991AD3}"/>
              </a:ext>
            </a:extLst>
          </p:cNvPr>
          <p:cNvSpPr>
            <a:spLocks noChangeArrowheads="1"/>
          </p:cNvSpPr>
          <p:nvPr/>
        </p:nvSpPr>
        <p:spPr bwMode="auto">
          <a:xfrm>
            <a:off x="0" y="273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graphicFrame>
        <p:nvGraphicFramePr>
          <p:cNvPr id="18438" name="Object 7">
            <a:extLst>
              <a:ext uri="{FF2B5EF4-FFF2-40B4-BE49-F238E27FC236}">
                <a16:creationId xmlns:a16="http://schemas.microsoft.com/office/drawing/2014/main" id="{C6C797F6-1919-F34C-994A-8B0AAE364B7D}"/>
              </a:ext>
            </a:extLst>
          </p:cNvPr>
          <p:cNvGraphicFramePr>
            <a:graphicFrameLocks noChangeAspect="1"/>
          </p:cNvGraphicFramePr>
          <p:nvPr>
            <p:extLst>
              <p:ext uri="{D42A27DB-BD31-4B8C-83A1-F6EECF244321}">
                <p14:modId xmlns:p14="http://schemas.microsoft.com/office/powerpoint/2010/main" val="3443200811"/>
              </p:ext>
            </p:extLst>
          </p:nvPr>
        </p:nvGraphicFramePr>
        <p:xfrm>
          <a:off x="2267744" y="1341437"/>
          <a:ext cx="2736304" cy="2664295"/>
        </p:xfrm>
        <a:graphic>
          <a:graphicData uri="http://schemas.openxmlformats.org/presentationml/2006/ole">
            <mc:AlternateContent xmlns:mc="http://schemas.openxmlformats.org/markup-compatibility/2006">
              <mc:Choice xmlns:v="urn:schemas-microsoft-com:vml" Requires="v">
                <p:oleObj spid="_x0000_s147505" r:id="rId6" imgW="1435100" imgH="1397000" progId="Visio.Drawing.11">
                  <p:embed/>
                </p:oleObj>
              </mc:Choice>
              <mc:Fallback>
                <p:oleObj r:id="rId6" imgW="1435100" imgH="1397000" progId="Visio.Drawing.11">
                  <p:embed/>
                  <p:pic>
                    <p:nvPicPr>
                      <p:cNvPr id="18438" name="Object 7">
                        <a:extLst>
                          <a:ext uri="{FF2B5EF4-FFF2-40B4-BE49-F238E27FC236}">
                            <a16:creationId xmlns:a16="http://schemas.microsoft.com/office/drawing/2014/main" id="{C6C797F6-1919-F34C-994A-8B0AAE364B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67744" y="1341437"/>
                        <a:ext cx="2736304" cy="266429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96970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2259">
                                            <p:txEl>
                                              <p:pRg st="0" end="0"/>
                                            </p:txEl>
                                          </p:spTgt>
                                        </p:tgtEl>
                                        <p:attrNameLst>
                                          <p:attrName>style.visibility</p:attrName>
                                        </p:attrNameLst>
                                      </p:cBhvr>
                                      <p:to>
                                        <p:strVal val="visible"/>
                                      </p:to>
                                    </p:set>
                                    <p:anim calcmode="lin" valueType="num">
                                      <p:cBhvr additive="base">
                                        <p:cTn id="7" dur="500" fill="hold"/>
                                        <p:tgtEl>
                                          <p:spTgt spid="35225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52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52259">
                                            <p:txEl>
                                              <p:pRg st="5" end="5"/>
                                            </p:txEl>
                                          </p:spTgt>
                                        </p:tgtEl>
                                        <p:attrNameLst>
                                          <p:attrName>style.visibility</p:attrName>
                                        </p:attrNameLst>
                                      </p:cBhvr>
                                      <p:to>
                                        <p:strVal val="visible"/>
                                      </p:to>
                                    </p:set>
                                    <p:anim calcmode="lin" valueType="num">
                                      <p:cBhvr additive="base">
                                        <p:cTn id="13" dur="500" fill="hold"/>
                                        <p:tgtEl>
                                          <p:spTgt spid="352259">
                                            <p:txEl>
                                              <p:pRg st="5" end="5"/>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5225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59" grpId="0" build="p" bldLvl="2"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E7E291B-9042-4148-95EC-B4508733F994}"/>
              </a:ext>
            </a:extLst>
          </p:cNvPr>
          <p:cNvSpPr>
            <a:spLocks noGrp="1" noChangeArrowheads="1"/>
          </p:cNvSpPr>
          <p:nvPr>
            <p:ph type="title"/>
          </p:nvPr>
        </p:nvSpPr>
        <p:spPr/>
        <p:txBody>
          <a:bodyPr/>
          <a:lstStyle/>
          <a:p>
            <a:pPr eaLnBrk="1" hangingPunct="1"/>
            <a:r>
              <a:rPr lang="zh-CN" altLang="en-US" dirty="0"/>
              <a:t> 数组的定义与运算</a:t>
            </a:r>
          </a:p>
        </p:txBody>
      </p:sp>
      <p:sp>
        <p:nvSpPr>
          <p:cNvPr id="19459" name="Rectangle 3">
            <a:extLst>
              <a:ext uri="{FF2B5EF4-FFF2-40B4-BE49-F238E27FC236}">
                <a16:creationId xmlns:a16="http://schemas.microsoft.com/office/drawing/2014/main" id="{89CF9333-E634-0143-A92F-48F5EA3A50C4}"/>
              </a:ext>
            </a:extLst>
          </p:cNvPr>
          <p:cNvSpPr>
            <a:spLocks noGrp="1" noChangeArrowheads="1"/>
          </p:cNvSpPr>
          <p:nvPr>
            <p:ph type="body" idx="1"/>
          </p:nvPr>
        </p:nvSpPr>
        <p:spPr/>
        <p:txBody>
          <a:bodyPr/>
          <a:lstStyle/>
          <a:p>
            <a:pPr eaLnBrk="1" hangingPunct="1">
              <a:lnSpc>
                <a:spcPct val="135000"/>
              </a:lnSpc>
            </a:pPr>
            <a:r>
              <a:rPr lang="en-US" altLang="zh-CN" sz="1800"/>
              <a:t>     </a:t>
            </a:r>
            <a:r>
              <a:rPr lang="zh-CN" altLang="en-US" sz="1600"/>
              <a:t>（</a:t>
            </a:r>
            <a:r>
              <a:rPr lang="en-US" altLang="zh-CN" sz="1600"/>
              <a:t>2</a:t>
            </a:r>
            <a:r>
              <a:rPr lang="zh-CN" altLang="en-US" sz="1600"/>
              <a:t>）数组的赋值。</a:t>
            </a:r>
          </a:p>
          <a:p>
            <a:pPr eaLnBrk="1" hangingPunct="1">
              <a:lnSpc>
                <a:spcPct val="135000"/>
              </a:lnSpc>
            </a:pPr>
            <a:r>
              <a:rPr lang="zh-CN" altLang="en-US" sz="1600"/>
              <a:t>      </a:t>
            </a:r>
            <a:r>
              <a:rPr lang="en-US" altLang="zh-CN" sz="1600"/>
              <a:t>int AssignValue(Array A,DataType e,...)</a:t>
            </a:r>
          </a:p>
          <a:p>
            <a:pPr eaLnBrk="1" hangingPunct="1">
              <a:lnSpc>
                <a:spcPct val="135000"/>
              </a:lnSpc>
            </a:pPr>
            <a:r>
              <a:rPr lang="en-US" altLang="zh-CN" sz="1600"/>
              <a:t>     { </a:t>
            </a:r>
          </a:p>
          <a:p>
            <a:pPr eaLnBrk="1" hangingPunct="1">
              <a:lnSpc>
                <a:spcPct val="135000"/>
              </a:lnSpc>
            </a:pPr>
            <a:r>
              <a:rPr lang="en-US" altLang="zh-CN" sz="1600"/>
              <a:t>          va_list ap;</a:t>
            </a:r>
          </a:p>
          <a:p>
            <a:pPr eaLnBrk="1" hangingPunct="1">
              <a:lnSpc>
                <a:spcPct val="135000"/>
              </a:lnSpc>
            </a:pPr>
            <a:r>
              <a:rPr lang="en-US" altLang="zh-CN" sz="1600"/>
              <a:t>          int offset;</a:t>
            </a:r>
          </a:p>
          <a:p>
            <a:pPr eaLnBrk="1" hangingPunct="1">
              <a:lnSpc>
                <a:spcPct val="135000"/>
              </a:lnSpc>
            </a:pPr>
            <a:r>
              <a:rPr lang="en-US" altLang="zh-CN" sz="1600"/>
              <a:t>          va_start(ap,e);</a:t>
            </a:r>
          </a:p>
          <a:p>
            <a:pPr eaLnBrk="1" hangingPunct="1">
              <a:lnSpc>
                <a:spcPct val="135000"/>
              </a:lnSpc>
            </a:pPr>
            <a:r>
              <a:rPr lang="en-US" altLang="zh-CN" sz="1600"/>
              <a:t>          if(LocateArray(A,ap,&amp;offset)==0) 	</a:t>
            </a:r>
          </a:p>
          <a:p>
            <a:pPr eaLnBrk="1" hangingPunct="1">
              <a:lnSpc>
                <a:spcPct val="135000"/>
              </a:lnSpc>
            </a:pPr>
            <a:r>
              <a:rPr lang="en-US" altLang="zh-CN" sz="1600"/>
              <a:t>               return 0;</a:t>
            </a:r>
          </a:p>
          <a:p>
            <a:pPr eaLnBrk="1" hangingPunct="1">
              <a:lnSpc>
                <a:spcPct val="135000"/>
              </a:lnSpc>
            </a:pPr>
            <a:r>
              <a:rPr lang="en-US" altLang="zh-CN" sz="1600"/>
              <a:t>         va_end(ap);</a:t>
            </a:r>
          </a:p>
          <a:p>
            <a:pPr eaLnBrk="1" hangingPunct="1">
              <a:lnSpc>
                <a:spcPct val="135000"/>
              </a:lnSpc>
            </a:pPr>
            <a:r>
              <a:rPr lang="en-US" altLang="zh-CN" sz="1600"/>
              <a:t>         *(A.base+offset)=e; 	/*</a:t>
            </a:r>
            <a:r>
              <a:rPr lang="zh-CN" altLang="en-US" sz="1600"/>
              <a:t>将</a:t>
            </a:r>
            <a:r>
              <a:rPr lang="en-US" altLang="zh-CN" sz="1600"/>
              <a:t>e</a:t>
            </a:r>
            <a:r>
              <a:rPr lang="zh-CN" altLang="en-US" sz="1600"/>
              <a:t>赋给该元素*</a:t>
            </a:r>
            <a:r>
              <a:rPr lang="en-US" altLang="zh-CN" sz="1600"/>
              <a:t>/</a:t>
            </a:r>
          </a:p>
          <a:p>
            <a:pPr eaLnBrk="1" hangingPunct="1">
              <a:lnSpc>
                <a:spcPct val="135000"/>
              </a:lnSpc>
            </a:pPr>
            <a:r>
              <a:rPr lang="en-US" altLang="zh-CN" sz="1600"/>
              <a:t>          return 1;</a:t>
            </a:r>
          </a:p>
          <a:p>
            <a:pPr eaLnBrk="1" hangingPunct="1">
              <a:lnSpc>
                <a:spcPct val="135000"/>
              </a:lnSpc>
            </a:pPr>
            <a:r>
              <a:rPr lang="en-US" altLang="zh-CN" sz="1600"/>
              <a:t>      }</a:t>
            </a:r>
          </a:p>
          <a:p>
            <a:pPr eaLnBrk="1" hangingPunct="1">
              <a:lnSpc>
                <a:spcPct val="135000"/>
              </a:lnSpc>
            </a:pPr>
            <a:r>
              <a:rPr lang="en-US" altLang="zh-CN" sz="1600"/>
              <a:t>         </a:t>
            </a:r>
            <a:r>
              <a:rPr lang="zh-CN" altLang="en-US" sz="1600"/>
              <a:t>利用宏</a:t>
            </a:r>
            <a:r>
              <a:rPr lang="en-US" altLang="zh-CN" sz="1600"/>
              <a:t>va_start</a:t>
            </a:r>
            <a:r>
              <a:rPr lang="zh-CN" altLang="en-US" sz="1600"/>
              <a:t>得到指向变长参数的指针，然后调用定位函数</a:t>
            </a:r>
            <a:r>
              <a:rPr lang="en-US" altLang="zh-CN" sz="1600"/>
              <a:t>Locate(A,ap,&amp;offset)</a:t>
            </a:r>
            <a:r>
              <a:rPr lang="zh-CN" altLang="en-US" sz="1600"/>
              <a:t>得到元素在数组中的偏移值，最后将元素</a:t>
            </a:r>
            <a:r>
              <a:rPr lang="en-US" altLang="zh-CN" sz="1600"/>
              <a:t>e</a:t>
            </a:r>
            <a:r>
              <a:rPr lang="zh-CN" altLang="en-US" sz="1600"/>
              <a:t>赋给该元素。</a:t>
            </a:r>
          </a:p>
        </p:txBody>
      </p:sp>
      <p:sp>
        <p:nvSpPr>
          <p:cNvPr id="19460" name="Rectangle 5">
            <a:extLst>
              <a:ext uri="{FF2B5EF4-FFF2-40B4-BE49-F238E27FC236}">
                <a16:creationId xmlns:a16="http://schemas.microsoft.com/office/drawing/2014/main" id="{E16EA6A1-4797-4446-9144-39C91B5E2B13}"/>
              </a:ext>
            </a:extLst>
          </p:cNvPr>
          <p:cNvSpPr>
            <a:spLocks noChangeArrowheads="1"/>
          </p:cNvSpPr>
          <p:nvPr/>
        </p:nvSpPr>
        <p:spPr bwMode="auto">
          <a:xfrm>
            <a:off x="0" y="2919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33674536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FA7DEE1-AD72-9B4C-A887-13E0F7C4F3C8}"/>
              </a:ext>
            </a:extLst>
          </p:cNvPr>
          <p:cNvSpPr>
            <a:spLocks noGrp="1" noChangeArrowheads="1"/>
          </p:cNvSpPr>
          <p:nvPr>
            <p:ph type="title"/>
          </p:nvPr>
        </p:nvSpPr>
        <p:spPr/>
        <p:txBody>
          <a:bodyPr/>
          <a:lstStyle/>
          <a:p>
            <a:pPr eaLnBrk="1" hangingPunct="1"/>
            <a:r>
              <a:rPr lang="zh-CN" altLang="en-US" dirty="0"/>
              <a:t> 数组的定义与运算</a:t>
            </a:r>
          </a:p>
        </p:txBody>
      </p:sp>
      <p:sp>
        <p:nvSpPr>
          <p:cNvPr id="355331" name="Rectangle 3">
            <a:extLst>
              <a:ext uri="{FF2B5EF4-FFF2-40B4-BE49-F238E27FC236}">
                <a16:creationId xmlns:a16="http://schemas.microsoft.com/office/drawing/2014/main" id="{871E07BC-F882-7E4F-8439-31E2BE9C5282}"/>
              </a:ext>
            </a:extLst>
          </p:cNvPr>
          <p:cNvSpPr>
            <a:spLocks noGrp="1" noChangeArrowheads="1"/>
          </p:cNvSpPr>
          <p:nvPr>
            <p:ph type="body" idx="1"/>
          </p:nvPr>
        </p:nvSpPr>
        <p:spPr>
          <a:xfrm>
            <a:off x="468313" y="765175"/>
            <a:ext cx="8351837" cy="5472113"/>
          </a:xfrm>
        </p:spPr>
        <p:txBody>
          <a:bodyPr/>
          <a:lstStyle/>
          <a:p>
            <a:pPr eaLnBrk="1" hangingPunct="1">
              <a:lnSpc>
                <a:spcPct val="140000"/>
              </a:lnSpc>
            </a:pPr>
            <a:r>
              <a:rPr lang="en-US" altLang="zh-CN" sz="1600" dirty="0"/>
              <a:t>  </a:t>
            </a:r>
            <a:r>
              <a:rPr lang="zh-CN" altLang="en-US" sz="1800" dirty="0"/>
              <a:t>（</a:t>
            </a:r>
            <a:r>
              <a:rPr lang="en-US" altLang="zh-CN" sz="1800" dirty="0"/>
              <a:t>3</a:t>
            </a:r>
            <a:r>
              <a:rPr lang="zh-CN" altLang="en-US" sz="1800" dirty="0"/>
              <a:t>）返回数组中指定的元素。</a:t>
            </a:r>
          </a:p>
          <a:p>
            <a:pPr eaLnBrk="1" hangingPunct="1">
              <a:lnSpc>
                <a:spcPct val="140000"/>
              </a:lnSpc>
            </a:pPr>
            <a:r>
              <a:rPr lang="en-US" altLang="zh-CN" sz="1800" dirty="0"/>
              <a:t>int </a:t>
            </a:r>
            <a:r>
              <a:rPr lang="en-US" altLang="zh-CN" sz="1800" dirty="0" err="1"/>
              <a:t>GetValue</a:t>
            </a:r>
            <a:r>
              <a:rPr lang="en-US" altLang="zh-CN" sz="1800" dirty="0"/>
              <a:t>(</a:t>
            </a:r>
            <a:r>
              <a:rPr lang="en-US" altLang="zh-CN" sz="1800" dirty="0" err="1"/>
              <a:t>DataType</a:t>
            </a:r>
            <a:r>
              <a:rPr lang="en-US" altLang="zh-CN" sz="1800" dirty="0"/>
              <a:t> *</a:t>
            </a:r>
            <a:r>
              <a:rPr lang="en-US" altLang="zh-CN" sz="1800" dirty="0" err="1"/>
              <a:t>e,Array</a:t>
            </a:r>
            <a:r>
              <a:rPr lang="en-US" altLang="zh-CN" sz="1800" dirty="0"/>
              <a:t> A, ...) </a:t>
            </a:r>
          </a:p>
          <a:p>
            <a:pPr eaLnBrk="1" hangingPunct="1">
              <a:lnSpc>
                <a:spcPct val="140000"/>
              </a:lnSpc>
            </a:pPr>
            <a:r>
              <a:rPr lang="en-US" altLang="zh-CN" sz="1800" dirty="0"/>
              <a:t>{ </a:t>
            </a:r>
          </a:p>
          <a:p>
            <a:pPr eaLnBrk="1" hangingPunct="1">
              <a:lnSpc>
                <a:spcPct val="140000"/>
              </a:lnSpc>
            </a:pPr>
            <a:r>
              <a:rPr lang="en-US" altLang="zh-CN" sz="1800" dirty="0"/>
              <a:t>    </a:t>
            </a:r>
            <a:r>
              <a:rPr lang="en-US" altLang="zh-CN" sz="1800" dirty="0" err="1"/>
              <a:t>va_list</a:t>
            </a:r>
            <a:r>
              <a:rPr lang="en-US" altLang="zh-CN" sz="1800" dirty="0"/>
              <a:t> ap;</a:t>
            </a:r>
          </a:p>
          <a:p>
            <a:pPr eaLnBrk="1" hangingPunct="1">
              <a:lnSpc>
                <a:spcPct val="140000"/>
              </a:lnSpc>
            </a:pPr>
            <a:r>
              <a:rPr lang="en-US" altLang="zh-CN" sz="1800" dirty="0"/>
              <a:t>    int offset;</a:t>
            </a:r>
          </a:p>
          <a:p>
            <a:pPr eaLnBrk="1" hangingPunct="1">
              <a:lnSpc>
                <a:spcPct val="140000"/>
              </a:lnSpc>
            </a:pPr>
            <a:r>
              <a:rPr lang="en-US" altLang="zh-CN" sz="1800" dirty="0"/>
              <a:t>    </a:t>
            </a:r>
            <a:r>
              <a:rPr lang="en-US" altLang="zh-CN" sz="1800" dirty="0" err="1"/>
              <a:t>va_start</a:t>
            </a:r>
            <a:r>
              <a:rPr lang="en-US" altLang="zh-CN" sz="1800" dirty="0"/>
              <a:t>(</a:t>
            </a:r>
            <a:r>
              <a:rPr lang="en-US" altLang="zh-CN" sz="1800" dirty="0" err="1"/>
              <a:t>ap,A</a:t>
            </a:r>
            <a:r>
              <a:rPr lang="en-US" altLang="zh-CN" sz="1800" dirty="0"/>
              <a:t>);</a:t>
            </a:r>
          </a:p>
          <a:p>
            <a:pPr eaLnBrk="1" hangingPunct="1">
              <a:lnSpc>
                <a:spcPct val="140000"/>
              </a:lnSpc>
            </a:pPr>
            <a:r>
              <a:rPr lang="en-US" altLang="zh-CN" sz="1800" dirty="0"/>
              <a:t>    if(</a:t>
            </a:r>
            <a:r>
              <a:rPr lang="en-US" altLang="zh-CN" sz="1800" dirty="0" err="1"/>
              <a:t>LocateArray</a:t>
            </a:r>
            <a:r>
              <a:rPr lang="en-US" altLang="zh-CN" sz="1800" dirty="0"/>
              <a:t>(</a:t>
            </a:r>
            <a:r>
              <a:rPr lang="en-US" altLang="zh-CN" sz="1800" dirty="0" err="1"/>
              <a:t>A,ap,&amp;offset</a:t>
            </a:r>
            <a:r>
              <a:rPr lang="en-US" altLang="zh-CN" sz="1800" dirty="0"/>
              <a:t>)==0) 	/*</a:t>
            </a:r>
            <a:r>
              <a:rPr lang="zh-CN" altLang="en-US" sz="1800" dirty="0"/>
              <a:t>找到元素在数组中的相对位置*</a:t>
            </a:r>
            <a:r>
              <a:rPr lang="en-US" altLang="zh-CN" sz="1800" dirty="0"/>
              <a:t>/</a:t>
            </a:r>
          </a:p>
          <a:p>
            <a:pPr eaLnBrk="1" hangingPunct="1">
              <a:lnSpc>
                <a:spcPct val="140000"/>
              </a:lnSpc>
            </a:pPr>
            <a:r>
              <a:rPr lang="en-US" altLang="zh-CN" sz="1800" dirty="0"/>
              <a:t>        return 0;</a:t>
            </a:r>
          </a:p>
          <a:p>
            <a:pPr eaLnBrk="1" hangingPunct="1">
              <a:lnSpc>
                <a:spcPct val="140000"/>
              </a:lnSpc>
            </a:pPr>
            <a:r>
              <a:rPr lang="en-US" altLang="zh-CN" sz="1800" dirty="0"/>
              <a:t>    </a:t>
            </a:r>
            <a:r>
              <a:rPr lang="en-US" altLang="zh-CN" sz="1800" dirty="0" err="1"/>
              <a:t>va_end</a:t>
            </a:r>
            <a:r>
              <a:rPr lang="en-US" altLang="zh-CN" sz="1800" dirty="0"/>
              <a:t>(ap);</a:t>
            </a:r>
          </a:p>
          <a:p>
            <a:pPr eaLnBrk="1" hangingPunct="1">
              <a:lnSpc>
                <a:spcPct val="140000"/>
              </a:lnSpc>
            </a:pPr>
            <a:r>
              <a:rPr lang="en-US" altLang="zh-CN" sz="1800" dirty="0"/>
              <a:t>    *e=*(</a:t>
            </a:r>
            <a:r>
              <a:rPr lang="en-US" altLang="zh-CN" sz="1800" dirty="0" err="1"/>
              <a:t>A.base+offset</a:t>
            </a:r>
            <a:r>
              <a:rPr lang="en-US" altLang="zh-CN" sz="1800" dirty="0"/>
              <a:t>); 			/*</a:t>
            </a:r>
            <a:r>
              <a:rPr lang="zh-CN" altLang="en-US" sz="1800" dirty="0"/>
              <a:t>将元素值赋给</a:t>
            </a:r>
            <a:r>
              <a:rPr lang="en-US" altLang="zh-CN" sz="1800" dirty="0"/>
              <a:t>e*/</a:t>
            </a:r>
          </a:p>
          <a:p>
            <a:pPr eaLnBrk="1" hangingPunct="1">
              <a:lnSpc>
                <a:spcPct val="140000"/>
              </a:lnSpc>
            </a:pPr>
            <a:r>
              <a:rPr lang="en-US" altLang="zh-CN" sz="1800" dirty="0"/>
              <a:t>    return 1;</a:t>
            </a:r>
          </a:p>
          <a:p>
            <a:pPr eaLnBrk="1" hangingPunct="1">
              <a:lnSpc>
                <a:spcPct val="140000"/>
              </a:lnSpc>
            </a:pPr>
            <a:r>
              <a:rPr lang="en-US" altLang="zh-CN" sz="1800" dirty="0"/>
              <a:t>}</a:t>
            </a:r>
          </a:p>
        </p:txBody>
      </p:sp>
      <p:sp>
        <p:nvSpPr>
          <p:cNvPr id="21508" name="Rectangle 4">
            <a:extLst>
              <a:ext uri="{FF2B5EF4-FFF2-40B4-BE49-F238E27FC236}">
                <a16:creationId xmlns:a16="http://schemas.microsoft.com/office/drawing/2014/main" id="{A9EEF112-A400-9D49-BDDA-E5CBA5B5D698}"/>
              </a:ext>
            </a:extLst>
          </p:cNvPr>
          <p:cNvSpPr>
            <a:spLocks noChangeArrowheads="1"/>
          </p:cNvSpPr>
          <p:nvPr/>
        </p:nvSpPr>
        <p:spPr bwMode="auto">
          <a:xfrm>
            <a:off x="0" y="3154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1509" name="Rectangle 8">
            <a:extLst>
              <a:ext uri="{FF2B5EF4-FFF2-40B4-BE49-F238E27FC236}">
                <a16:creationId xmlns:a16="http://schemas.microsoft.com/office/drawing/2014/main" id="{F3DADC16-7B47-AB41-9042-35819D4F4FC4}"/>
              </a:ext>
            </a:extLst>
          </p:cNvPr>
          <p:cNvSpPr>
            <a:spLocks noChangeArrowheads="1"/>
          </p:cNvSpPr>
          <p:nvPr/>
        </p:nvSpPr>
        <p:spPr bwMode="auto">
          <a:xfrm>
            <a:off x="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
        <p:nvSpPr>
          <p:cNvPr id="21510" name="Rectangle 10">
            <a:extLst>
              <a:ext uri="{FF2B5EF4-FFF2-40B4-BE49-F238E27FC236}">
                <a16:creationId xmlns:a16="http://schemas.microsoft.com/office/drawing/2014/main" id="{24DA6B16-3B4D-C146-B089-588D04FEFD50}"/>
              </a:ext>
            </a:extLst>
          </p:cNvPr>
          <p:cNvSpPr>
            <a:spLocks noChangeArrowheads="1"/>
          </p:cNvSpPr>
          <p:nvPr/>
        </p:nvSpPr>
        <p:spPr bwMode="auto">
          <a:xfrm>
            <a:off x="0" y="292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6405283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nodeType="clickEffect">
                                  <p:stCondLst>
                                    <p:cond delay="0"/>
                                  </p:stCondLst>
                                  <p:childTnLst>
                                    <p:set>
                                      <p:cBhvr>
                                        <p:cTn id="6" dur="1" fill="hold">
                                          <p:stCondLst>
                                            <p:cond delay="0"/>
                                          </p:stCondLst>
                                        </p:cTn>
                                        <p:tgtEl>
                                          <p:spTgt spid="355331">
                                            <p:txEl>
                                              <p:pRg st="0" end="0"/>
                                            </p:txEl>
                                          </p:spTgt>
                                        </p:tgtEl>
                                        <p:attrNameLst>
                                          <p:attrName>style.visibility</p:attrName>
                                        </p:attrNameLst>
                                      </p:cBhvr>
                                      <p:to>
                                        <p:strVal val="visible"/>
                                      </p:to>
                                    </p:set>
                                    <p:anim calcmode="lin" valueType="num">
                                      <p:cBhvr additive="base">
                                        <p:cTn id="7" dur="5000" fill="hold"/>
                                        <p:tgtEl>
                                          <p:spTgt spid="355331">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553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7" presetClass="entr" presetSubtype="4" fill="hold" nodeType="clickEffect">
                                  <p:stCondLst>
                                    <p:cond delay="0"/>
                                  </p:stCondLst>
                                  <p:childTnLst>
                                    <p:set>
                                      <p:cBhvr>
                                        <p:cTn id="12" dur="1" fill="hold">
                                          <p:stCondLst>
                                            <p:cond delay="0"/>
                                          </p:stCondLst>
                                        </p:cTn>
                                        <p:tgtEl>
                                          <p:spTgt spid="355331">
                                            <p:txEl>
                                              <p:pRg st="1" end="1"/>
                                            </p:txEl>
                                          </p:spTgt>
                                        </p:tgtEl>
                                        <p:attrNameLst>
                                          <p:attrName>style.visibility</p:attrName>
                                        </p:attrNameLst>
                                      </p:cBhvr>
                                      <p:to>
                                        <p:strVal val="visible"/>
                                      </p:to>
                                    </p:set>
                                    <p:anim calcmode="lin" valueType="num">
                                      <p:cBhvr additive="base">
                                        <p:cTn id="13" dur="5000" fill="hold"/>
                                        <p:tgtEl>
                                          <p:spTgt spid="355331">
                                            <p:txEl>
                                              <p:pRg st="1" end="1"/>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553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7" presetClass="entr" presetSubtype="4" fill="hold" nodeType="clickEffect">
                                  <p:stCondLst>
                                    <p:cond delay="0"/>
                                  </p:stCondLst>
                                  <p:childTnLst>
                                    <p:set>
                                      <p:cBhvr>
                                        <p:cTn id="18" dur="1" fill="hold">
                                          <p:stCondLst>
                                            <p:cond delay="0"/>
                                          </p:stCondLst>
                                        </p:cTn>
                                        <p:tgtEl>
                                          <p:spTgt spid="355331">
                                            <p:txEl>
                                              <p:pRg st="2" end="2"/>
                                            </p:txEl>
                                          </p:spTgt>
                                        </p:tgtEl>
                                        <p:attrNameLst>
                                          <p:attrName>style.visibility</p:attrName>
                                        </p:attrNameLst>
                                      </p:cBhvr>
                                      <p:to>
                                        <p:strVal val="visible"/>
                                      </p:to>
                                    </p:set>
                                    <p:anim calcmode="lin" valueType="num">
                                      <p:cBhvr additive="base">
                                        <p:cTn id="19" dur="5000" fill="hold"/>
                                        <p:tgtEl>
                                          <p:spTgt spid="355331">
                                            <p:txEl>
                                              <p:pRg st="2" end="2"/>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355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7" presetClass="entr" presetSubtype="4" fill="hold" nodeType="clickEffect">
                                  <p:stCondLst>
                                    <p:cond delay="0"/>
                                  </p:stCondLst>
                                  <p:childTnLst>
                                    <p:set>
                                      <p:cBhvr>
                                        <p:cTn id="24" dur="1" fill="hold">
                                          <p:stCondLst>
                                            <p:cond delay="0"/>
                                          </p:stCondLst>
                                        </p:cTn>
                                        <p:tgtEl>
                                          <p:spTgt spid="355331">
                                            <p:txEl>
                                              <p:pRg st="3" end="3"/>
                                            </p:txEl>
                                          </p:spTgt>
                                        </p:tgtEl>
                                        <p:attrNameLst>
                                          <p:attrName>style.visibility</p:attrName>
                                        </p:attrNameLst>
                                      </p:cBhvr>
                                      <p:to>
                                        <p:strVal val="visible"/>
                                      </p:to>
                                    </p:set>
                                    <p:anim calcmode="lin" valueType="num">
                                      <p:cBhvr additive="base">
                                        <p:cTn id="25" dur="5000" fill="hold"/>
                                        <p:tgtEl>
                                          <p:spTgt spid="355331">
                                            <p:txEl>
                                              <p:pRg st="3" end="3"/>
                                            </p:txEl>
                                          </p:spTgt>
                                        </p:tgtEl>
                                        <p:attrNameLst>
                                          <p:attrName>ppt_x</p:attrName>
                                        </p:attrNameLst>
                                      </p:cBhvr>
                                      <p:tavLst>
                                        <p:tav tm="0">
                                          <p:val>
                                            <p:strVal val="#ppt_x"/>
                                          </p:val>
                                        </p:tav>
                                        <p:tav tm="100000">
                                          <p:val>
                                            <p:strVal val="#ppt_x"/>
                                          </p:val>
                                        </p:tav>
                                      </p:tavLst>
                                    </p:anim>
                                    <p:anim calcmode="lin" valueType="num">
                                      <p:cBhvr additive="base">
                                        <p:cTn id="26" dur="5000" fill="hold"/>
                                        <p:tgtEl>
                                          <p:spTgt spid="3553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7" presetClass="entr" presetSubtype="4" fill="hold" nodeType="clickEffect">
                                  <p:stCondLst>
                                    <p:cond delay="0"/>
                                  </p:stCondLst>
                                  <p:childTnLst>
                                    <p:set>
                                      <p:cBhvr>
                                        <p:cTn id="30" dur="1" fill="hold">
                                          <p:stCondLst>
                                            <p:cond delay="0"/>
                                          </p:stCondLst>
                                        </p:cTn>
                                        <p:tgtEl>
                                          <p:spTgt spid="355331">
                                            <p:txEl>
                                              <p:pRg st="4" end="4"/>
                                            </p:txEl>
                                          </p:spTgt>
                                        </p:tgtEl>
                                        <p:attrNameLst>
                                          <p:attrName>style.visibility</p:attrName>
                                        </p:attrNameLst>
                                      </p:cBhvr>
                                      <p:to>
                                        <p:strVal val="visible"/>
                                      </p:to>
                                    </p:set>
                                    <p:anim calcmode="lin" valueType="num">
                                      <p:cBhvr additive="base">
                                        <p:cTn id="31" dur="5000" fill="hold"/>
                                        <p:tgtEl>
                                          <p:spTgt spid="355331">
                                            <p:txEl>
                                              <p:pRg st="4" end="4"/>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355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7" presetClass="entr" presetSubtype="4" fill="hold" nodeType="clickEffect">
                                  <p:stCondLst>
                                    <p:cond delay="0"/>
                                  </p:stCondLst>
                                  <p:childTnLst>
                                    <p:set>
                                      <p:cBhvr>
                                        <p:cTn id="36" dur="1" fill="hold">
                                          <p:stCondLst>
                                            <p:cond delay="0"/>
                                          </p:stCondLst>
                                        </p:cTn>
                                        <p:tgtEl>
                                          <p:spTgt spid="355331">
                                            <p:txEl>
                                              <p:pRg st="5" end="5"/>
                                            </p:txEl>
                                          </p:spTgt>
                                        </p:tgtEl>
                                        <p:attrNameLst>
                                          <p:attrName>style.visibility</p:attrName>
                                        </p:attrNameLst>
                                      </p:cBhvr>
                                      <p:to>
                                        <p:strVal val="visible"/>
                                      </p:to>
                                    </p:set>
                                    <p:anim calcmode="lin" valueType="num">
                                      <p:cBhvr additive="base">
                                        <p:cTn id="37" dur="5000" fill="hold"/>
                                        <p:tgtEl>
                                          <p:spTgt spid="355331">
                                            <p:txEl>
                                              <p:pRg st="5" end="5"/>
                                            </p:txEl>
                                          </p:spTgt>
                                        </p:tgtEl>
                                        <p:attrNameLst>
                                          <p:attrName>ppt_x</p:attrName>
                                        </p:attrNameLst>
                                      </p:cBhvr>
                                      <p:tavLst>
                                        <p:tav tm="0">
                                          <p:val>
                                            <p:strVal val="#ppt_x"/>
                                          </p:val>
                                        </p:tav>
                                        <p:tav tm="100000">
                                          <p:val>
                                            <p:strVal val="#ppt_x"/>
                                          </p:val>
                                        </p:tav>
                                      </p:tavLst>
                                    </p:anim>
                                    <p:anim calcmode="lin" valueType="num">
                                      <p:cBhvr additive="base">
                                        <p:cTn id="38" dur="5000" fill="hold"/>
                                        <p:tgtEl>
                                          <p:spTgt spid="35533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7" presetClass="entr" presetSubtype="4" fill="hold" nodeType="clickEffect">
                                  <p:stCondLst>
                                    <p:cond delay="0"/>
                                  </p:stCondLst>
                                  <p:childTnLst>
                                    <p:set>
                                      <p:cBhvr>
                                        <p:cTn id="42" dur="1" fill="hold">
                                          <p:stCondLst>
                                            <p:cond delay="0"/>
                                          </p:stCondLst>
                                        </p:cTn>
                                        <p:tgtEl>
                                          <p:spTgt spid="355331">
                                            <p:txEl>
                                              <p:pRg st="6" end="6"/>
                                            </p:txEl>
                                          </p:spTgt>
                                        </p:tgtEl>
                                        <p:attrNameLst>
                                          <p:attrName>style.visibility</p:attrName>
                                        </p:attrNameLst>
                                      </p:cBhvr>
                                      <p:to>
                                        <p:strVal val="visible"/>
                                      </p:to>
                                    </p:set>
                                    <p:anim calcmode="lin" valueType="num">
                                      <p:cBhvr additive="base">
                                        <p:cTn id="43" dur="5000" fill="hold"/>
                                        <p:tgtEl>
                                          <p:spTgt spid="355331">
                                            <p:txEl>
                                              <p:pRg st="6" end="6"/>
                                            </p:txEl>
                                          </p:spTgt>
                                        </p:tgtEl>
                                        <p:attrNameLst>
                                          <p:attrName>ppt_x</p:attrName>
                                        </p:attrNameLst>
                                      </p:cBhvr>
                                      <p:tavLst>
                                        <p:tav tm="0">
                                          <p:val>
                                            <p:strVal val="#ppt_x"/>
                                          </p:val>
                                        </p:tav>
                                        <p:tav tm="100000">
                                          <p:val>
                                            <p:strVal val="#ppt_x"/>
                                          </p:val>
                                        </p:tav>
                                      </p:tavLst>
                                    </p:anim>
                                    <p:anim calcmode="lin" valueType="num">
                                      <p:cBhvr additive="base">
                                        <p:cTn id="44" dur="5000" fill="hold"/>
                                        <p:tgtEl>
                                          <p:spTgt spid="3553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7" presetClass="entr" presetSubtype="4" fill="hold" nodeType="clickEffect">
                                  <p:stCondLst>
                                    <p:cond delay="0"/>
                                  </p:stCondLst>
                                  <p:childTnLst>
                                    <p:set>
                                      <p:cBhvr>
                                        <p:cTn id="48" dur="1" fill="hold">
                                          <p:stCondLst>
                                            <p:cond delay="0"/>
                                          </p:stCondLst>
                                        </p:cTn>
                                        <p:tgtEl>
                                          <p:spTgt spid="355331">
                                            <p:txEl>
                                              <p:pRg st="7" end="7"/>
                                            </p:txEl>
                                          </p:spTgt>
                                        </p:tgtEl>
                                        <p:attrNameLst>
                                          <p:attrName>style.visibility</p:attrName>
                                        </p:attrNameLst>
                                      </p:cBhvr>
                                      <p:to>
                                        <p:strVal val="visible"/>
                                      </p:to>
                                    </p:set>
                                    <p:anim calcmode="lin" valueType="num">
                                      <p:cBhvr additive="base">
                                        <p:cTn id="49" dur="5000" fill="hold"/>
                                        <p:tgtEl>
                                          <p:spTgt spid="355331">
                                            <p:txEl>
                                              <p:pRg st="7" end="7"/>
                                            </p:txEl>
                                          </p:spTgt>
                                        </p:tgtEl>
                                        <p:attrNameLst>
                                          <p:attrName>ppt_x</p:attrName>
                                        </p:attrNameLst>
                                      </p:cBhvr>
                                      <p:tavLst>
                                        <p:tav tm="0">
                                          <p:val>
                                            <p:strVal val="#ppt_x"/>
                                          </p:val>
                                        </p:tav>
                                        <p:tav tm="100000">
                                          <p:val>
                                            <p:strVal val="#ppt_x"/>
                                          </p:val>
                                        </p:tav>
                                      </p:tavLst>
                                    </p:anim>
                                    <p:anim calcmode="lin" valueType="num">
                                      <p:cBhvr additive="base">
                                        <p:cTn id="50" dur="5000" fill="hold"/>
                                        <p:tgtEl>
                                          <p:spTgt spid="35533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7" presetClass="entr" presetSubtype="4" fill="hold" nodeType="clickEffect">
                                  <p:stCondLst>
                                    <p:cond delay="0"/>
                                  </p:stCondLst>
                                  <p:childTnLst>
                                    <p:set>
                                      <p:cBhvr>
                                        <p:cTn id="54" dur="1" fill="hold">
                                          <p:stCondLst>
                                            <p:cond delay="0"/>
                                          </p:stCondLst>
                                        </p:cTn>
                                        <p:tgtEl>
                                          <p:spTgt spid="355331">
                                            <p:txEl>
                                              <p:pRg st="8" end="8"/>
                                            </p:txEl>
                                          </p:spTgt>
                                        </p:tgtEl>
                                        <p:attrNameLst>
                                          <p:attrName>style.visibility</p:attrName>
                                        </p:attrNameLst>
                                      </p:cBhvr>
                                      <p:to>
                                        <p:strVal val="visible"/>
                                      </p:to>
                                    </p:set>
                                    <p:anim calcmode="lin" valueType="num">
                                      <p:cBhvr additive="base">
                                        <p:cTn id="55" dur="5000" fill="hold"/>
                                        <p:tgtEl>
                                          <p:spTgt spid="355331">
                                            <p:txEl>
                                              <p:pRg st="8" end="8"/>
                                            </p:txEl>
                                          </p:spTgt>
                                        </p:tgtEl>
                                        <p:attrNameLst>
                                          <p:attrName>ppt_x</p:attrName>
                                        </p:attrNameLst>
                                      </p:cBhvr>
                                      <p:tavLst>
                                        <p:tav tm="0">
                                          <p:val>
                                            <p:strVal val="#ppt_x"/>
                                          </p:val>
                                        </p:tav>
                                        <p:tav tm="100000">
                                          <p:val>
                                            <p:strVal val="#ppt_x"/>
                                          </p:val>
                                        </p:tav>
                                      </p:tavLst>
                                    </p:anim>
                                    <p:anim calcmode="lin" valueType="num">
                                      <p:cBhvr additive="base">
                                        <p:cTn id="56" dur="5000" fill="hold"/>
                                        <p:tgtEl>
                                          <p:spTgt spid="35533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7" presetClass="entr" presetSubtype="4" fill="hold" nodeType="clickEffect">
                                  <p:stCondLst>
                                    <p:cond delay="0"/>
                                  </p:stCondLst>
                                  <p:childTnLst>
                                    <p:set>
                                      <p:cBhvr>
                                        <p:cTn id="60" dur="1" fill="hold">
                                          <p:stCondLst>
                                            <p:cond delay="0"/>
                                          </p:stCondLst>
                                        </p:cTn>
                                        <p:tgtEl>
                                          <p:spTgt spid="355331">
                                            <p:txEl>
                                              <p:pRg st="9" end="9"/>
                                            </p:txEl>
                                          </p:spTgt>
                                        </p:tgtEl>
                                        <p:attrNameLst>
                                          <p:attrName>style.visibility</p:attrName>
                                        </p:attrNameLst>
                                      </p:cBhvr>
                                      <p:to>
                                        <p:strVal val="visible"/>
                                      </p:to>
                                    </p:set>
                                    <p:anim calcmode="lin" valueType="num">
                                      <p:cBhvr additive="base">
                                        <p:cTn id="61" dur="5000" fill="hold"/>
                                        <p:tgtEl>
                                          <p:spTgt spid="355331">
                                            <p:txEl>
                                              <p:pRg st="9" end="9"/>
                                            </p:txEl>
                                          </p:spTgt>
                                        </p:tgtEl>
                                        <p:attrNameLst>
                                          <p:attrName>ppt_x</p:attrName>
                                        </p:attrNameLst>
                                      </p:cBhvr>
                                      <p:tavLst>
                                        <p:tav tm="0">
                                          <p:val>
                                            <p:strVal val="#ppt_x"/>
                                          </p:val>
                                        </p:tav>
                                        <p:tav tm="100000">
                                          <p:val>
                                            <p:strVal val="#ppt_x"/>
                                          </p:val>
                                        </p:tav>
                                      </p:tavLst>
                                    </p:anim>
                                    <p:anim calcmode="lin" valueType="num">
                                      <p:cBhvr additive="base">
                                        <p:cTn id="62" dur="5000" fill="hold"/>
                                        <p:tgtEl>
                                          <p:spTgt spid="35533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7" presetClass="entr" presetSubtype="4" fill="hold" nodeType="clickEffect">
                                  <p:stCondLst>
                                    <p:cond delay="0"/>
                                  </p:stCondLst>
                                  <p:childTnLst>
                                    <p:set>
                                      <p:cBhvr>
                                        <p:cTn id="66" dur="1" fill="hold">
                                          <p:stCondLst>
                                            <p:cond delay="0"/>
                                          </p:stCondLst>
                                        </p:cTn>
                                        <p:tgtEl>
                                          <p:spTgt spid="355331">
                                            <p:txEl>
                                              <p:pRg st="10" end="10"/>
                                            </p:txEl>
                                          </p:spTgt>
                                        </p:tgtEl>
                                        <p:attrNameLst>
                                          <p:attrName>style.visibility</p:attrName>
                                        </p:attrNameLst>
                                      </p:cBhvr>
                                      <p:to>
                                        <p:strVal val="visible"/>
                                      </p:to>
                                    </p:set>
                                    <p:anim calcmode="lin" valueType="num">
                                      <p:cBhvr additive="base">
                                        <p:cTn id="67" dur="5000" fill="hold"/>
                                        <p:tgtEl>
                                          <p:spTgt spid="355331">
                                            <p:txEl>
                                              <p:pRg st="10" end="10"/>
                                            </p:txEl>
                                          </p:spTgt>
                                        </p:tgtEl>
                                        <p:attrNameLst>
                                          <p:attrName>ppt_x</p:attrName>
                                        </p:attrNameLst>
                                      </p:cBhvr>
                                      <p:tavLst>
                                        <p:tav tm="0">
                                          <p:val>
                                            <p:strVal val="#ppt_x"/>
                                          </p:val>
                                        </p:tav>
                                        <p:tav tm="100000">
                                          <p:val>
                                            <p:strVal val="#ppt_x"/>
                                          </p:val>
                                        </p:tav>
                                      </p:tavLst>
                                    </p:anim>
                                    <p:anim calcmode="lin" valueType="num">
                                      <p:cBhvr additive="base">
                                        <p:cTn id="68" dur="5000" fill="hold"/>
                                        <p:tgtEl>
                                          <p:spTgt spid="35533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7" presetClass="entr" presetSubtype="4" fill="hold" nodeType="clickEffect">
                                  <p:stCondLst>
                                    <p:cond delay="0"/>
                                  </p:stCondLst>
                                  <p:childTnLst>
                                    <p:set>
                                      <p:cBhvr>
                                        <p:cTn id="72" dur="1" fill="hold">
                                          <p:stCondLst>
                                            <p:cond delay="0"/>
                                          </p:stCondLst>
                                        </p:cTn>
                                        <p:tgtEl>
                                          <p:spTgt spid="355331">
                                            <p:txEl>
                                              <p:pRg st="11" end="11"/>
                                            </p:txEl>
                                          </p:spTgt>
                                        </p:tgtEl>
                                        <p:attrNameLst>
                                          <p:attrName>style.visibility</p:attrName>
                                        </p:attrNameLst>
                                      </p:cBhvr>
                                      <p:to>
                                        <p:strVal val="visible"/>
                                      </p:to>
                                    </p:set>
                                    <p:anim calcmode="lin" valueType="num">
                                      <p:cBhvr additive="base">
                                        <p:cTn id="73" dur="5000" fill="hold"/>
                                        <p:tgtEl>
                                          <p:spTgt spid="355331">
                                            <p:txEl>
                                              <p:pRg st="11" end="11"/>
                                            </p:txEl>
                                          </p:spTgt>
                                        </p:tgtEl>
                                        <p:attrNameLst>
                                          <p:attrName>ppt_x</p:attrName>
                                        </p:attrNameLst>
                                      </p:cBhvr>
                                      <p:tavLst>
                                        <p:tav tm="0">
                                          <p:val>
                                            <p:strVal val="#ppt_x"/>
                                          </p:val>
                                        </p:tav>
                                        <p:tav tm="100000">
                                          <p:val>
                                            <p:strVal val="#ppt_x"/>
                                          </p:val>
                                        </p:tav>
                                      </p:tavLst>
                                    </p:anim>
                                    <p:anim calcmode="lin" valueType="num">
                                      <p:cBhvr additive="base">
                                        <p:cTn id="74" dur="5000" fill="hold"/>
                                        <p:tgtEl>
                                          <p:spTgt spid="355331">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766652E-FAC1-BF41-B19B-C7BF3A9DA178}"/>
              </a:ext>
            </a:extLst>
          </p:cNvPr>
          <p:cNvSpPr>
            <a:spLocks noGrp="1" noChangeArrowheads="1"/>
          </p:cNvSpPr>
          <p:nvPr>
            <p:ph type="title"/>
          </p:nvPr>
        </p:nvSpPr>
        <p:spPr>
          <a:xfrm>
            <a:off x="780213" y="115888"/>
            <a:ext cx="8280400" cy="649287"/>
          </a:xfrm>
        </p:spPr>
        <p:txBody>
          <a:bodyPr/>
          <a:lstStyle/>
          <a:p>
            <a:pPr eaLnBrk="1" hangingPunct="1"/>
            <a:r>
              <a:rPr lang="zh-CN" altLang="en-US" dirty="0"/>
              <a:t> 数组的定义与运算</a:t>
            </a:r>
          </a:p>
        </p:txBody>
      </p:sp>
      <p:sp>
        <p:nvSpPr>
          <p:cNvPr id="357379" name="Rectangle 3">
            <a:extLst>
              <a:ext uri="{FF2B5EF4-FFF2-40B4-BE49-F238E27FC236}">
                <a16:creationId xmlns:a16="http://schemas.microsoft.com/office/drawing/2014/main" id="{CE2EFC28-DF87-B744-8DA4-56929B5D7107}"/>
              </a:ext>
            </a:extLst>
          </p:cNvPr>
          <p:cNvSpPr>
            <a:spLocks noGrp="1" noChangeArrowheads="1"/>
          </p:cNvSpPr>
          <p:nvPr>
            <p:ph type="body" idx="1"/>
          </p:nvPr>
        </p:nvSpPr>
        <p:spPr>
          <a:xfrm>
            <a:off x="395288" y="765175"/>
            <a:ext cx="8281987" cy="5516563"/>
          </a:xfrm>
        </p:spPr>
        <p:txBody>
          <a:bodyPr/>
          <a:lstStyle/>
          <a:p>
            <a:pPr eaLnBrk="1" hangingPunct="1"/>
            <a:r>
              <a:rPr lang="en-US" altLang="zh-CN" sz="2000" dirty="0">
                <a:latin typeface="隶书" pitchFamily="49" charset="-122"/>
                <a:ea typeface="隶书" pitchFamily="49" charset="-122"/>
              </a:rPr>
              <a:t>    </a:t>
            </a:r>
            <a:r>
              <a:rPr lang="zh-CN" altLang="en-US" sz="2000" dirty="0"/>
              <a:t>（</a:t>
            </a:r>
            <a:r>
              <a:rPr lang="en-US" altLang="zh-CN" sz="2000" dirty="0"/>
              <a:t>4</a:t>
            </a:r>
            <a:r>
              <a:rPr lang="zh-CN" altLang="en-US" sz="2000" dirty="0"/>
              <a:t>）数组的定位。</a:t>
            </a:r>
          </a:p>
          <a:p>
            <a:pPr eaLnBrk="1" hangingPunct="1"/>
            <a:r>
              <a:rPr lang="zh-CN" altLang="en-US" sz="2000" dirty="0"/>
              <a:t>      </a:t>
            </a:r>
            <a:r>
              <a:rPr lang="en-US" altLang="zh-CN" sz="2000" dirty="0"/>
              <a:t>int </a:t>
            </a:r>
            <a:r>
              <a:rPr lang="en-US" altLang="zh-CN" sz="2000" dirty="0" err="1"/>
              <a:t>LocateArray</a:t>
            </a:r>
            <a:r>
              <a:rPr lang="en-US" altLang="zh-CN" sz="2000" dirty="0"/>
              <a:t>(Array </a:t>
            </a:r>
            <a:r>
              <a:rPr lang="en-US" altLang="zh-CN" sz="2000" dirty="0" err="1"/>
              <a:t>A,va_list</a:t>
            </a:r>
            <a:r>
              <a:rPr lang="en-US" altLang="zh-CN" sz="2000" dirty="0"/>
              <a:t> </a:t>
            </a:r>
            <a:r>
              <a:rPr lang="en-US" altLang="zh-CN" sz="2000" dirty="0" err="1"/>
              <a:t>ap,int</a:t>
            </a:r>
            <a:r>
              <a:rPr lang="en-US" altLang="zh-CN" sz="2000" dirty="0"/>
              <a:t> *offset) </a:t>
            </a:r>
          </a:p>
          <a:p>
            <a:pPr eaLnBrk="1" hangingPunct="1"/>
            <a:r>
              <a:rPr lang="en-US" altLang="zh-CN" sz="2000" dirty="0"/>
              <a:t>     { </a:t>
            </a:r>
          </a:p>
          <a:p>
            <a:pPr eaLnBrk="1" hangingPunct="1"/>
            <a:r>
              <a:rPr lang="en-US" altLang="zh-CN" sz="2000" dirty="0"/>
              <a:t>           int </a:t>
            </a:r>
            <a:r>
              <a:rPr lang="en-US" altLang="zh-CN" sz="2000" dirty="0" err="1"/>
              <a:t>i,instand</a:t>
            </a:r>
            <a:r>
              <a:rPr lang="en-US" altLang="zh-CN" sz="2000" dirty="0"/>
              <a:t>;</a:t>
            </a:r>
          </a:p>
          <a:p>
            <a:pPr eaLnBrk="1" hangingPunct="1"/>
            <a:r>
              <a:rPr lang="en-US" altLang="zh-CN" sz="2000" dirty="0"/>
              <a:t>           *offset=0;</a:t>
            </a:r>
          </a:p>
          <a:p>
            <a:pPr eaLnBrk="1" hangingPunct="1"/>
            <a:r>
              <a:rPr lang="en-US" altLang="zh-CN" sz="2000" dirty="0"/>
              <a:t>           for(</a:t>
            </a:r>
            <a:r>
              <a:rPr lang="en-US" altLang="zh-CN" sz="2000" dirty="0" err="1"/>
              <a:t>i</a:t>
            </a:r>
            <a:r>
              <a:rPr lang="en-US" altLang="zh-CN" sz="2000" dirty="0"/>
              <a:t>=0;i&lt;</a:t>
            </a:r>
            <a:r>
              <a:rPr lang="en-US" altLang="zh-CN" sz="2000" dirty="0" err="1"/>
              <a:t>A.dim;i</a:t>
            </a:r>
            <a:r>
              <a:rPr lang="en-US" altLang="zh-CN" sz="2000" dirty="0"/>
              <a:t>++)</a:t>
            </a:r>
          </a:p>
          <a:p>
            <a:pPr eaLnBrk="1" hangingPunct="1"/>
            <a:r>
              <a:rPr lang="en-US" altLang="zh-CN" sz="2000" dirty="0"/>
              <a:t>          {</a:t>
            </a:r>
          </a:p>
          <a:p>
            <a:pPr eaLnBrk="1" hangingPunct="1"/>
            <a:r>
              <a:rPr lang="en-US" altLang="zh-CN" sz="2000" dirty="0"/>
              <a:t>                </a:t>
            </a:r>
            <a:r>
              <a:rPr lang="en-US" altLang="zh-CN" sz="2000" dirty="0" err="1"/>
              <a:t>instand</a:t>
            </a:r>
            <a:r>
              <a:rPr lang="en-US" altLang="zh-CN" sz="2000" dirty="0"/>
              <a:t>=</a:t>
            </a:r>
            <a:r>
              <a:rPr lang="en-US" altLang="zh-CN" sz="2000" dirty="0" err="1"/>
              <a:t>va_arg</a:t>
            </a:r>
            <a:r>
              <a:rPr lang="en-US" altLang="zh-CN" sz="2000" dirty="0"/>
              <a:t>(</a:t>
            </a:r>
            <a:r>
              <a:rPr lang="en-US" altLang="zh-CN" sz="2000" dirty="0" err="1"/>
              <a:t>ap,int</a:t>
            </a:r>
            <a:r>
              <a:rPr lang="en-US" altLang="zh-CN" sz="2000" dirty="0"/>
              <a:t>);                    </a:t>
            </a:r>
          </a:p>
          <a:p>
            <a:pPr eaLnBrk="1" hangingPunct="1"/>
            <a:r>
              <a:rPr lang="en-US" altLang="zh-CN" sz="2000" dirty="0"/>
              <a:t>                if(</a:t>
            </a:r>
            <a:r>
              <a:rPr lang="en-US" altLang="zh-CN" sz="2000" dirty="0" err="1"/>
              <a:t>instand</a:t>
            </a:r>
            <a:r>
              <a:rPr lang="en-US" altLang="zh-CN" sz="2000" dirty="0"/>
              <a:t>&lt;0||</a:t>
            </a:r>
            <a:r>
              <a:rPr lang="en-US" altLang="zh-CN" sz="2000" dirty="0" err="1"/>
              <a:t>instand</a:t>
            </a:r>
            <a:r>
              <a:rPr lang="en-US" altLang="zh-CN" sz="2000" dirty="0"/>
              <a:t>&gt;=</a:t>
            </a:r>
            <a:r>
              <a:rPr lang="en-US" altLang="zh-CN" sz="2000" dirty="0" err="1"/>
              <a:t>A.bounds</a:t>
            </a:r>
            <a:r>
              <a:rPr lang="en-US" altLang="zh-CN" sz="2000" dirty="0"/>
              <a:t>[</a:t>
            </a:r>
            <a:r>
              <a:rPr lang="en-US" altLang="zh-CN" sz="2000" dirty="0" err="1"/>
              <a:t>i</a:t>
            </a:r>
            <a:r>
              <a:rPr lang="en-US" altLang="zh-CN" sz="2000" dirty="0"/>
              <a:t>])</a:t>
            </a:r>
          </a:p>
          <a:p>
            <a:pPr eaLnBrk="1" hangingPunct="1"/>
            <a:r>
              <a:rPr lang="en-US" altLang="zh-CN" sz="2000" dirty="0"/>
              <a:t>                         return 0;</a:t>
            </a:r>
          </a:p>
          <a:p>
            <a:pPr eaLnBrk="1" hangingPunct="1"/>
            <a:r>
              <a:rPr lang="en-US" altLang="zh-CN" sz="2000" dirty="0"/>
              <a:t>                *offset+=</a:t>
            </a:r>
            <a:r>
              <a:rPr lang="en-US" altLang="zh-CN" sz="2000" dirty="0" err="1"/>
              <a:t>A.constants</a:t>
            </a:r>
            <a:r>
              <a:rPr lang="en-US" altLang="zh-CN" sz="2000" dirty="0"/>
              <a:t>[</a:t>
            </a:r>
            <a:r>
              <a:rPr lang="en-US" altLang="zh-CN" sz="2000" dirty="0" err="1"/>
              <a:t>i</a:t>
            </a:r>
            <a:r>
              <a:rPr lang="en-US" altLang="zh-CN" sz="2000" dirty="0"/>
              <a:t>]*</a:t>
            </a:r>
            <a:r>
              <a:rPr lang="en-US" altLang="zh-CN" sz="2000" dirty="0" err="1"/>
              <a:t>instand</a:t>
            </a:r>
            <a:r>
              <a:rPr lang="en-US" altLang="zh-CN" sz="2000" dirty="0"/>
              <a:t>;</a:t>
            </a:r>
          </a:p>
          <a:p>
            <a:pPr eaLnBrk="1" hangingPunct="1"/>
            <a:r>
              <a:rPr lang="en-US" altLang="zh-CN" sz="2000" dirty="0"/>
              <a:t>           }</a:t>
            </a:r>
          </a:p>
          <a:p>
            <a:pPr eaLnBrk="1" hangingPunct="1"/>
            <a:r>
              <a:rPr lang="en-US" altLang="zh-CN" sz="2000" dirty="0"/>
              <a:t>           return 1;</a:t>
            </a:r>
          </a:p>
          <a:p>
            <a:pPr eaLnBrk="1" hangingPunct="1"/>
            <a:r>
              <a:rPr lang="en-US" altLang="zh-CN" sz="2000" dirty="0"/>
              <a:t>      }</a:t>
            </a:r>
          </a:p>
        </p:txBody>
      </p:sp>
      <p:sp>
        <p:nvSpPr>
          <p:cNvPr id="23556" name="Rectangle 9">
            <a:extLst>
              <a:ext uri="{FF2B5EF4-FFF2-40B4-BE49-F238E27FC236}">
                <a16:creationId xmlns:a16="http://schemas.microsoft.com/office/drawing/2014/main" id="{5318E933-9295-3942-97B9-22BD8955E219}"/>
              </a:ext>
            </a:extLst>
          </p:cNvPr>
          <p:cNvSpPr>
            <a:spLocks noChangeArrowheads="1"/>
          </p:cNvSpPr>
          <p:nvPr/>
        </p:nvSpPr>
        <p:spPr bwMode="auto">
          <a:xfrm>
            <a:off x="0" y="3105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SzPct val="90000"/>
              <a:buFont typeface="Wingdings" pitchFamily="2" charset="2"/>
              <a:defRPr kumimoji="1" sz="2000" b="1">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Font typeface="Wingdings" pitchFamily="2" charset="2"/>
              <a:buChar char="§"/>
              <a:defRPr kumimoji="1">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sz="3200">
              <a:solidFill>
                <a:srgbClr val="360207"/>
              </a:solidFill>
            </a:endParaRPr>
          </a:p>
        </p:txBody>
      </p:sp>
    </p:spTree>
    <p:extLst>
      <p:ext uri="{BB962C8B-B14F-4D97-AF65-F5344CB8AC3E}">
        <p14:creationId xmlns:p14="http://schemas.microsoft.com/office/powerpoint/2010/main" val="1953400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anim calcmode="lin" valueType="num">
                                      <p:cBhvr additive="base">
                                        <p:cTn id="7" dur="500" fill="hold"/>
                                        <p:tgtEl>
                                          <p:spTgt spid="3573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73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7379">
                                            <p:txEl>
                                              <p:pRg st="1" end="1"/>
                                            </p:txEl>
                                          </p:spTgt>
                                        </p:tgtEl>
                                        <p:attrNameLst>
                                          <p:attrName>style.visibility</p:attrName>
                                        </p:attrNameLst>
                                      </p:cBhvr>
                                      <p:to>
                                        <p:strVal val="visible"/>
                                      </p:to>
                                    </p:set>
                                    <p:anim calcmode="lin" valueType="num">
                                      <p:cBhvr additive="base">
                                        <p:cTn id="13" dur="500" fill="hold"/>
                                        <p:tgtEl>
                                          <p:spTgt spid="3573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7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57379">
                                            <p:txEl>
                                              <p:pRg st="2" end="2"/>
                                            </p:txEl>
                                          </p:spTgt>
                                        </p:tgtEl>
                                        <p:attrNameLst>
                                          <p:attrName>style.visibility</p:attrName>
                                        </p:attrNameLst>
                                      </p:cBhvr>
                                      <p:to>
                                        <p:strVal val="visible"/>
                                      </p:to>
                                    </p:set>
                                    <p:anim calcmode="lin" valueType="num">
                                      <p:cBhvr additive="base">
                                        <p:cTn id="19" dur="500" fill="hold"/>
                                        <p:tgtEl>
                                          <p:spTgt spid="3573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7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57379">
                                            <p:txEl>
                                              <p:pRg st="3" end="3"/>
                                            </p:txEl>
                                          </p:spTgt>
                                        </p:tgtEl>
                                        <p:attrNameLst>
                                          <p:attrName>style.visibility</p:attrName>
                                        </p:attrNameLst>
                                      </p:cBhvr>
                                      <p:to>
                                        <p:strVal val="visible"/>
                                      </p:to>
                                    </p:set>
                                    <p:anim calcmode="lin" valueType="num">
                                      <p:cBhvr additive="base">
                                        <p:cTn id="25" dur="500" fill="hold"/>
                                        <p:tgtEl>
                                          <p:spTgt spid="35737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7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57379">
                                            <p:txEl>
                                              <p:pRg st="4" end="4"/>
                                            </p:txEl>
                                          </p:spTgt>
                                        </p:tgtEl>
                                        <p:attrNameLst>
                                          <p:attrName>style.visibility</p:attrName>
                                        </p:attrNameLst>
                                      </p:cBhvr>
                                      <p:to>
                                        <p:strVal val="visible"/>
                                      </p:to>
                                    </p:set>
                                    <p:anim calcmode="lin" valueType="num">
                                      <p:cBhvr additive="base">
                                        <p:cTn id="31" dur="500" fill="hold"/>
                                        <p:tgtEl>
                                          <p:spTgt spid="35737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57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57379">
                                            <p:txEl>
                                              <p:pRg st="5" end="5"/>
                                            </p:txEl>
                                          </p:spTgt>
                                        </p:tgtEl>
                                        <p:attrNameLst>
                                          <p:attrName>style.visibility</p:attrName>
                                        </p:attrNameLst>
                                      </p:cBhvr>
                                      <p:to>
                                        <p:strVal val="visible"/>
                                      </p:to>
                                    </p:set>
                                    <p:anim calcmode="lin" valueType="num">
                                      <p:cBhvr additive="base">
                                        <p:cTn id="37" dur="500" fill="hold"/>
                                        <p:tgtEl>
                                          <p:spTgt spid="35737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57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57379">
                                            <p:txEl>
                                              <p:pRg st="6" end="6"/>
                                            </p:txEl>
                                          </p:spTgt>
                                        </p:tgtEl>
                                        <p:attrNameLst>
                                          <p:attrName>style.visibility</p:attrName>
                                        </p:attrNameLst>
                                      </p:cBhvr>
                                      <p:to>
                                        <p:strVal val="visible"/>
                                      </p:to>
                                    </p:set>
                                    <p:anim calcmode="lin" valueType="num">
                                      <p:cBhvr additive="base">
                                        <p:cTn id="43" dur="500" fill="hold"/>
                                        <p:tgtEl>
                                          <p:spTgt spid="35737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573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57379">
                                            <p:txEl>
                                              <p:pRg st="7" end="7"/>
                                            </p:txEl>
                                          </p:spTgt>
                                        </p:tgtEl>
                                        <p:attrNameLst>
                                          <p:attrName>style.visibility</p:attrName>
                                        </p:attrNameLst>
                                      </p:cBhvr>
                                      <p:to>
                                        <p:strVal val="visible"/>
                                      </p:to>
                                    </p:set>
                                    <p:anim calcmode="lin" valueType="num">
                                      <p:cBhvr additive="base">
                                        <p:cTn id="49" dur="500" fill="hold"/>
                                        <p:tgtEl>
                                          <p:spTgt spid="357379">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57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357379">
                                            <p:txEl>
                                              <p:pRg st="8" end="8"/>
                                            </p:txEl>
                                          </p:spTgt>
                                        </p:tgtEl>
                                        <p:attrNameLst>
                                          <p:attrName>style.visibility</p:attrName>
                                        </p:attrNameLst>
                                      </p:cBhvr>
                                      <p:to>
                                        <p:strVal val="visible"/>
                                      </p:to>
                                    </p:set>
                                    <p:anim calcmode="lin" valueType="num">
                                      <p:cBhvr additive="base">
                                        <p:cTn id="55" dur="500" fill="hold"/>
                                        <p:tgtEl>
                                          <p:spTgt spid="357379">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57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4" fill="hold" nodeType="clickEffect">
                                  <p:stCondLst>
                                    <p:cond delay="0"/>
                                  </p:stCondLst>
                                  <p:childTnLst>
                                    <p:set>
                                      <p:cBhvr>
                                        <p:cTn id="60" dur="1" fill="hold">
                                          <p:stCondLst>
                                            <p:cond delay="0"/>
                                          </p:stCondLst>
                                        </p:cTn>
                                        <p:tgtEl>
                                          <p:spTgt spid="357379">
                                            <p:txEl>
                                              <p:pRg st="9" end="9"/>
                                            </p:txEl>
                                          </p:spTgt>
                                        </p:tgtEl>
                                        <p:attrNameLst>
                                          <p:attrName>style.visibility</p:attrName>
                                        </p:attrNameLst>
                                      </p:cBhvr>
                                      <p:to>
                                        <p:strVal val="visible"/>
                                      </p:to>
                                    </p:set>
                                    <p:anim calcmode="lin" valueType="num">
                                      <p:cBhvr additive="base">
                                        <p:cTn id="61" dur="500" fill="hold"/>
                                        <p:tgtEl>
                                          <p:spTgt spid="357379">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57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357379">
                                            <p:txEl>
                                              <p:pRg st="10" end="10"/>
                                            </p:txEl>
                                          </p:spTgt>
                                        </p:tgtEl>
                                        <p:attrNameLst>
                                          <p:attrName>style.visibility</p:attrName>
                                        </p:attrNameLst>
                                      </p:cBhvr>
                                      <p:to>
                                        <p:strVal val="visible"/>
                                      </p:to>
                                    </p:set>
                                    <p:anim calcmode="lin" valueType="num">
                                      <p:cBhvr additive="base">
                                        <p:cTn id="67" dur="500" fill="hold"/>
                                        <p:tgtEl>
                                          <p:spTgt spid="357379">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57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357379">
                                            <p:txEl>
                                              <p:pRg st="11" end="11"/>
                                            </p:txEl>
                                          </p:spTgt>
                                        </p:tgtEl>
                                        <p:attrNameLst>
                                          <p:attrName>style.visibility</p:attrName>
                                        </p:attrNameLst>
                                      </p:cBhvr>
                                      <p:to>
                                        <p:strVal val="visible"/>
                                      </p:to>
                                    </p:set>
                                    <p:anim calcmode="lin" valueType="num">
                                      <p:cBhvr additive="base">
                                        <p:cTn id="73" dur="500" fill="hold"/>
                                        <p:tgtEl>
                                          <p:spTgt spid="357379">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57379">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357379">
                                            <p:txEl>
                                              <p:pRg st="12" end="12"/>
                                            </p:txEl>
                                          </p:spTgt>
                                        </p:tgtEl>
                                        <p:attrNameLst>
                                          <p:attrName>style.visibility</p:attrName>
                                        </p:attrNameLst>
                                      </p:cBhvr>
                                      <p:to>
                                        <p:strVal val="visible"/>
                                      </p:to>
                                    </p:set>
                                    <p:anim calcmode="lin" valueType="num">
                                      <p:cBhvr additive="base">
                                        <p:cTn id="79" dur="500" fill="hold"/>
                                        <p:tgtEl>
                                          <p:spTgt spid="357379">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57379">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nodeType="clickEffect">
                                  <p:stCondLst>
                                    <p:cond delay="0"/>
                                  </p:stCondLst>
                                  <p:childTnLst>
                                    <p:set>
                                      <p:cBhvr>
                                        <p:cTn id="84" dur="1" fill="hold">
                                          <p:stCondLst>
                                            <p:cond delay="0"/>
                                          </p:stCondLst>
                                        </p:cTn>
                                        <p:tgtEl>
                                          <p:spTgt spid="357379">
                                            <p:txEl>
                                              <p:pRg st="13" end="13"/>
                                            </p:txEl>
                                          </p:spTgt>
                                        </p:tgtEl>
                                        <p:attrNameLst>
                                          <p:attrName>style.visibility</p:attrName>
                                        </p:attrNameLst>
                                      </p:cBhvr>
                                      <p:to>
                                        <p:strVal val="visible"/>
                                      </p:to>
                                    </p:set>
                                    <p:anim calcmode="lin" valueType="num">
                                      <p:cBhvr additive="base">
                                        <p:cTn id="85" dur="500" fill="hold"/>
                                        <p:tgtEl>
                                          <p:spTgt spid="357379">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5737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默认设计模板">
  <a:themeElements>
    <a:clrScheme name="自定义 33">
      <a:dk1>
        <a:srgbClr val="000000"/>
      </a:dk1>
      <a:lt1>
        <a:srgbClr val="FEFFFF"/>
      </a:lt1>
      <a:dk2>
        <a:srgbClr val="000000"/>
      </a:dk2>
      <a:lt2>
        <a:srgbClr val="969696"/>
      </a:lt2>
      <a:accent1>
        <a:srgbClr val="6C4C8F"/>
      </a:accent1>
      <a:accent2>
        <a:srgbClr val="3333CC"/>
      </a:accent2>
      <a:accent3>
        <a:srgbClr val="FEFFFF"/>
      </a:accent3>
      <a:accent4>
        <a:srgbClr val="000000"/>
      </a:accent4>
      <a:accent5>
        <a:srgbClr val="AAE2CA"/>
      </a:accent5>
      <a:accent6>
        <a:srgbClr val="2D2DB9"/>
      </a:accent6>
      <a:hlink>
        <a:srgbClr val="0000FF"/>
      </a:hlink>
      <a:folHlink>
        <a:srgbClr val="003366"/>
      </a:folHlink>
    </a:clrScheme>
    <a:fontScheme name="bu10t2jf">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0" fontAlgn="base" latinLnBrk="0" hangingPunct="0">
          <a:lnSpc>
            <a:spcPct val="100000"/>
          </a:lnSpc>
          <a:spcBef>
            <a:spcPct val="20000"/>
          </a:spcBef>
          <a:spcAft>
            <a:spcPct val="0"/>
          </a:spcAft>
          <a:buClrTx/>
          <a:buSzTx/>
          <a:buFontTx/>
          <a:buNone/>
          <a:defRPr kumimoji="1" lang="zh-CN" altLang="en-US" sz="2800" b="0" i="0" u="none" strike="noStrike" cap="none" normalizeH="0" baseline="0" smtClean="0">
            <a:ln>
              <a:noFill/>
            </a:ln>
            <a:solidFill>
              <a:schemeClr val="tx1"/>
            </a:solidFill>
            <a:effectLst/>
            <a:latin typeface="Times New Roman" panose="02020603050405020304" pitchFamily="18" charset="0"/>
            <a:ea typeface="仿宋_GB2312" panose="02010609030101010101" pitchFamily="49" charset="-122"/>
          </a:defRPr>
        </a:defPPr>
      </a:lstStyle>
    </a:lnDef>
  </a:objectDefaults>
  <a:extraClrSchemeLst>
    <a:extraClrScheme>
      <a:clrScheme name="默认设计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692</TotalTime>
  <Words>16906</Words>
  <Application>Microsoft Macintosh PowerPoint</Application>
  <PresentationFormat>On-screen Show (4:3)</PresentationFormat>
  <Paragraphs>1750</Paragraphs>
  <Slides>193</Slides>
  <Notes>25</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5</vt:i4>
      </vt:variant>
      <vt:variant>
        <vt:lpstr>Slide Titles</vt:lpstr>
      </vt:variant>
      <vt:variant>
        <vt:i4>193</vt:i4>
      </vt:variant>
    </vt:vector>
  </HeadingPairs>
  <TitlesOfParts>
    <vt:vector size="211" baseType="lpstr">
      <vt:lpstr>隶书</vt:lpstr>
      <vt:lpstr>微软雅黑</vt:lpstr>
      <vt:lpstr>Arial</vt:lpstr>
      <vt:lpstr>Calibri</vt:lpstr>
      <vt:lpstr>Gill Sans</vt:lpstr>
      <vt:lpstr>Impact</vt:lpstr>
      <vt:lpstr>Leelawadee</vt:lpstr>
      <vt:lpstr>Monotype Sorts</vt:lpstr>
      <vt:lpstr>Tahoma</vt:lpstr>
      <vt:lpstr>Times New Roman</vt:lpstr>
      <vt:lpstr>Tw Cen MT</vt:lpstr>
      <vt:lpstr>Wingdings</vt:lpstr>
      <vt:lpstr>1_默认设计模板</vt:lpstr>
      <vt:lpstr>Equation.3</vt:lpstr>
      <vt:lpstr>Word.Picture.8</vt:lpstr>
      <vt:lpstr>Visio</vt:lpstr>
      <vt:lpstr>Visio.Drawing.5</vt:lpstr>
      <vt:lpstr>Visio.Drawing.11</vt:lpstr>
      <vt:lpstr>PowerPoint Presentation</vt:lpstr>
      <vt:lpstr>线性结构</vt:lpstr>
      <vt:lpstr>补充：C语言中常用的串运算</vt:lpstr>
      <vt:lpstr>PowerPoint Presentation</vt:lpstr>
      <vt:lpstr>PowerPoint Presentation</vt:lpstr>
      <vt:lpstr>串的定义</vt:lpstr>
      <vt:lpstr>串的定义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串的基本操作</vt:lpstr>
      <vt:lpstr>串的基本操作</vt:lpstr>
      <vt:lpstr>串的基本操作</vt:lpstr>
      <vt:lpstr>串的基本操作</vt:lpstr>
      <vt:lpstr>PowerPoint Presentation</vt:lpstr>
      <vt:lpstr>顺序存储表示</vt:lpstr>
      <vt:lpstr>顺序存储表示</vt:lpstr>
      <vt:lpstr>PowerPoint Presentation</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顺序串的基本运算</vt:lpstr>
      <vt:lpstr>堆串的存储分配表示与实现</vt:lpstr>
      <vt:lpstr>堆串的存储分配表示与实现</vt:lpstr>
      <vt:lpstr>堆串的存储分配表示与实现</vt:lpstr>
      <vt:lpstr>堆串的存储分配表示与实现</vt:lpstr>
      <vt:lpstr>堆串的存储分配表示与实现</vt:lpstr>
      <vt:lpstr>堆串的存储分配表示与实现</vt:lpstr>
      <vt:lpstr>堆串的存储分配表示与实现</vt:lpstr>
      <vt:lpstr>链式存储表示</vt:lpstr>
      <vt:lpstr>PowerPoint Presentation</vt:lpstr>
      <vt:lpstr>PowerPoint Presentation</vt:lpstr>
      <vt:lpstr>链式存储表示</vt:lpstr>
      <vt:lpstr>链式存储表示</vt:lpstr>
      <vt:lpstr>PowerPoint Presentation</vt:lpstr>
      <vt:lpstr>PowerPoint Presentation</vt:lpstr>
      <vt:lpstr>PowerPoint Presentation</vt:lpstr>
      <vt:lpstr>PowerPoint Presentation</vt:lpstr>
      <vt:lpstr>PowerPoint Presentation</vt:lpstr>
      <vt:lpstr>PowerPoint Presentation</vt:lpstr>
      <vt:lpstr>BF算法描述</vt:lpstr>
      <vt:lpstr>PowerPoint Presentation</vt:lpstr>
      <vt:lpstr>PowerPoint Presentation</vt:lpstr>
      <vt:lpstr>KMP（Knuth Morris Pratt）算法</vt:lpstr>
      <vt:lpstr>KMP（Knuth Morris Pratt）算法</vt:lpstr>
      <vt:lpstr>KMP（Knuth Morris Pratt）算法</vt:lpstr>
      <vt:lpstr>PowerPoint Presentation</vt:lpstr>
      <vt:lpstr>PowerPoint Presentation</vt:lpstr>
      <vt:lpstr>KMP（Knuth Morris Pratt）算法</vt:lpstr>
      <vt:lpstr>PowerPoint Presentation</vt:lpstr>
      <vt:lpstr>KMP算法设计思想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KMP算法设计思想</vt:lpstr>
      <vt:lpstr>串小结</vt:lpstr>
      <vt:lpstr>PowerPoint Presentation</vt:lpstr>
      <vt:lpstr>PowerPoint Presentation</vt:lpstr>
      <vt:lpstr>4.4 数组   </vt:lpstr>
      <vt:lpstr>数组的定义与运算 </vt:lpstr>
      <vt:lpstr>数组的定义与运算</vt:lpstr>
      <vt:lpstr>数组的定义与运算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数组的定义与运算</vt:lpstr>
      <vt:lpstr> 数组的定义与运算</vt:lpstr>
      <vt:lpstr>  数组的定义与运算</vt:lpstr>
      <vt:lpstr> 数组的顺序表示与实现</vt:lpstr>
      <vt:lpstr> 数组的定义与运算</vt:lpstr>
      <vt:lpstr> 数组的定义与运算</vt:lpstr>
      <vt:lpstr> 数组的定义与运算</vt:lpstr>
      <vt:lpstr>  数组的定义与运算</vt:lpstr>
      <vt:lpstr> 数组的定义与运算</vt:lpstr>
      <vt:lpstr> 数组的定义与运算</vt:lpstr>
      <vt:lpstr> 数组的定义与运算</vt:lpstr>
      <vt:lpstr> 数组的顺序表示与实现</vt:lpstr>
      <vt:lpstr> 数组的定义与运算</vt:lpstr>
      <vt:lpstr>PowerPoint Presentation</vt:lpstr>
      <vt:lpstr>PowerPoint Presentation</vt:lpstr>
      <vt:lpstr>PowerPoint Presentation</vt:lpstr>
      <vt:lpstr>PowerPoint Presentation</vt:lpstr>
      <vt:lpstr>2.  三角矩阵</vt:lpstr>
      <vt:lpstr>3. 对角矩阵（带状矩阵）</vt:lpstr>
      <vt:lpstr>3. 对角矩阵（带状矩阵）</vt:lpstr>
      <vt:lpstr> 特殊矩阵的压缩存储</vt:lpstr>
      <vt:lpstr>  特殊矩阵的压缩存储</vt:lpstr>
      <vt:lpstr> 特殊矩阵的压缩存储</vt:lpstr>
      <vt:lpstr> 特殊矩阵的压缩存储</vt:lpstr>
      <vt:lpstr>  特殊矩阵的压缩存储</vt:lpstr>
      <vt:lpstr> 特殊矩阵的压缩存储</vt:lpstr>
      <vt:lpstr> 特殊矩阵的压缩存储</vt:lpstr>
      <vt:lpstr> 特殊矩阵的压缩存储</vt:lpstr>
      <vt:lpstr>5.2  特殊矩阵的压缩存储</vt:lpstr>
      <vt:lpstr> 稀疏矩阵</vt:lpstr>
      <vt:lpstr> 稀疏矩阵的顺序存储及其实现       稀疏矩阵的顺序存储方法包括： 三元组表示法 带辅助行向量的二元组表示法 伪地址表示法， 在三元组表示法中，稀疏矩阵的每个非零元素可以采用如下形式表示：                  ( i, j, value ) 其中，i表示非零元素所在的行号，            j表示非零元素所在的列号，            value表示非零元素的值。采用三元组表示法表示一个稀疏矩阵时，首先将它的每一个非零元素表示成上述的三元组形式，然后按行号递增的次序、同一行的非零元素按列号递增的次序将所有非零元素的三元组表示存放到一片连续的存储单元中即可。 </vt:lpstr>
      <vt:lpstr> 稀疏矩阵</vt:lpstr>
      <vt:lpstr>    稀疏矩阵A及其对应的三元组表示矩阵B的数据类型定义如下:  typedef struct {    int  data[100][100];  /*存放稀疏矩阵的二维数组*/    int  m,n;             /*分别存放稀疏矩阵                             的行数和列数*/ } matrix; typedef  int  spmatrix[100][3];              /*稀疏矩阵对应的三元组表示的类型 */</vt:lpstr>
      <vt:lpstr>1、产生稀疏矩阵三元组表示的算法 void  compressmatrix(matrix A , spmatrix B)  {  int i, j, k=1;     for ( i=0; i&lt;A.m; i++)       for (j=0; j&lt;A.n; j++)          if (A.data[i][j] !=0)                {  B[k][0]=i;               B[k][1]=j;               B[k][2]=A.data[i][j];               k++;             }      B[0][0]=A.m; B[0][1]=A.n;      B[0][2]=k-1; }  </vt:lpstr>
      <vt:lpstr>  稀疏矩阵的压缩存储</vt:lpstr>
      <vt:lpstr>PowerPoint Presentation</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稀疏矩阵的压缩存储</vt:lpstr>
      <vt:lpstr>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 稀疏矩阵的压缩存储</vt:lpstr>
      <vt:lpstr>PowerPoint Presentation</vt:lpstr>
      <vt:lpstr>PowerPoint Presentation</vt:lpstr>
      <vt:lpstr>PowerPoint Presentation</vt:lpstr>
      <vt:lpstr> 广义表</vt:lpstr>
      <vt:lpstr>广义表</vt:lpstr>
      <vt:lpstr>PowerPoint Presentation</vt:lpstr>
      <vt:lpstr>广义表的头尾链表表示与实现 </vt:lpstr>
      <vt:lpstr>5.5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广义表的头尾链表表示与实现</vt:lpstr>
      <vt:lpstr> 广义表的扩展线性链表表示与实现 </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 广义表的扩展线性链表表示与实现</vt:lpstr>
      <vt:lpstr>PowerPoint Presentation</vt:lpstr>
      <vt:lpstr>PowerPoint Presentation</vt:lpstr>
      <vt:lpstr>PowerPoint Presentation</vt:lpstr>
      <vt:lpstr> 广义表应用举例：导师-本科生制管理</vt:lpstr>
      <vt:lpstr>广义表应用举例：导师-本科生制管理</vt:lpstr>
      <vt:lpstr>PowerPoint Presentation</vt:lpstr>
      <vt:lpstr>PowerPoint Presentation</vt:lpstr>
      <vt:lpstr>PowerPoint Presentation</vt:lpstr>
      <vt:lpstr>PowerPoint Presentation</vt:lpstr>
      <vt:lpstr>PowerPoint Presentation</vt:lpstr>
      <vt:lpstr>PowerPoint Presentation</vt:lpstr>
      <vt:lpstr> 小结 </vt:lpstr>
    </vt:vector>
  </TitlesOfParts>
  <Company>bjfu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dc:title>
  <dc:creator>lidongmei</dc:creator>
  <cp:lastModifiedBy>Microsoft Office User</cp:lastModifiedBy>
  <cp:revision>1180</cp:revision>
  <dcterms:created xsi:type="dcterms:W3CDTF">1996-07-15T15:40:02Z</dcterms:created>
  <dcterms:modified xsi:type="dcterms:W3CDTF">2025-03-20T05:18:26Z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