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3" r:id="rId2"/>
  </p:sldMasterIdLst>
  <p:notesMasterIdLst>
    <p:notesMasterId r:id="rId124"/>
  </p:notesMasterIdLst>
  <p:sldIdLst>
    <p:sldId id="1036" r:id="rId3"/>
    <p:sldId id="1050" r:id="rId4"/>
    <p:sldId id="1037" r:id="rId5"/>
    <p:sldId id="1038" r:id="rId6"/>
    <p:sldId id="1039" r:id="rId7"/>
    <p:sldId id="1040" r:id="rId8"/>
    <p:sldId id="1041" r:id="rId9"/>
    <p:sldId id="1042" r:id="rId10"/>
    <p:sldId id="1043" r:id="rId11"/>
    <p:sldId id="1044" r:id="rId12"/>
    <p:sldId id="1048" r:id="rId13"/>
    <p:sldId id="1053" r:id="rId14"/>
    <p:sldId id="1049" r:id="rId15"/>
    <p:sldId id="1045" r:id="rId16"/>
    <p:sldId id="865" r:id="rId17"/>
    <p:sldId id="866" r:id="rId18"/>
    <p:sldId id="989" r:id="rId19"/>
    <p:sldId id="867" r:id="rId20"/>
    <p:sldId id="988" r:id="rId21"/>
    <p:sldId id="870" r:id="rId22"/>
    <p:sldId id="1152" r:id="rId23"/>
    <p:sldId id="1153" r:id="rId24"/>
    <p:sldId id="256" r:id="rId25"/>
    <p:sldId id="260" r:id="rId26"/>
    <p:sldId id="331" r:id="rId27"/>
    <p:sldId id="298" r:id="rId28"/>
    <p:sldId id="1054" r:id="rId29"/>
    <p:sldId id="1055" r:id="rId30"/>
    <p:sldId id="1056" r:id="rId31"/>
    <p:sldId id="1057" r:id="rId32"/>
    <p:sldId id="1059" r:id="rId33"/>
    <p:sldId id="1061" r:id="rId34"/>
    <p:sldId id="1063" r:id="rId35"/>
    <p:sldId id="1062" r:id="rId36"/>
    <p:sldId id="1064" r:id="rId37"/>
    <p:sldId id="1065" r:id="rId38"/>
    <p:sldId id="1110" r:id="rId39"/>
    <p:sldId id="1111" r:id="rId40"/>
    <p:sldId id="1068" r:id="rId41"/>
    <p:sldId id="1069" r:id="rId42"/>
    <p:sldId id="1070" r:id="rId43"/>
    <p:sldId id="1130" r:id="rId44"/>
    <p:sldId id="1071" r:id="rId45"/>
    <p:sldId id="1129" r:id="rId46"/>
    <p:sldId id="1072" r:id="rId47"/>
    <p:sldId id="1073" r:id="rId48"/>
    <p:sldId id="1074" r:id="rId49"/>
    <p:sldId id="335" r:id="rId50"/>
    <p:sldId id="1075" r:id="rId51"/>
    <p:sldId id="1076" r:id="rId52"/>
    <p:sldId id="1077" r:id="rId53"/>
    <p:sldId id="1078" r:id="rId54"/>
    <p:sldId id="1079" r:id="rId55"/>
    <p:sldId id="1080" r:id="rId56"/>
    <p:sldId id="1131" r:id="rId57"/>
    <p:sldId id="1083" r:id="rId58"/>
    <p:sldId id="1084" r:id="rId59"/>
    <p:sldId id="1085" r:id="rId60"/>
    <p:sldId id="1086" r:id="rId61"/>
    <p:sldId id="1087" r:id="rId62"/>
    <p:sldId id="1089" r:id="rId63"/>
    <p:sldId id="1090" r:id="rId64"/>
    <p:sldId id="1091" r:id="rId65"/>
    <p:sldId id="1092" r:id="rId66"/>
    <p:sldId id="1093" r:id="rId67"/>
    <p:sldId id="1094" r:id="rId68"/>
    <p:sldId id="1095" r:id="rId69"/>
    <p:sldId id="1096" r:id="rId70"/>
    <p:sldId id="1097" r:id="rId71"/>
    <p:sldId id="1098" r:id="rId72"/>
    <p:sldId id="1099" r:id="rId73"/>
    <p:sldId id="1100" r:id="rId74"/>
    <p:sldId id="1101" r:id="rId75"/>
    <p:sldId id="1102" r:id="rId76"/>
    <p:sldId id="1103" r:id="rId77"/>
    <p:sldId id="1104" r:id="rId78"/>
    <p:sldId id="1105" r:id="rId79"/>
    <p:sldId id="1106" r:id="rId80"/>
    <p:sldId id="1107" r:id="rId81"/>
    <p:sldId id="1108" r:id="rId82"/>
    <p:sldId id="1112" r:id="rId83"/>
    <p:sldId id="1113" r:id="rId84"/>
    <p:sldId id="1114" r:id="rId85"/>
    <p:sldId id="1115" r:id="rId86"/>
    <p:sldId id="1119" r:id="rId87"/>
    <p:sldId id="1120" r:id="rId88"/>
    <p:sldId id="1121" r:id="rId89"/>
    <p:sldId id="1116" r:id="rId90"/>
    <p:sldId id="1117" r:id="rId91"/>
    <p:sldId id="1122" r:id="rId92"/>
    <p:sldId id="1123" r:id="rId93"/>
    <p:sldId id="1124" r:id="rId94"/>
    <p:sldId id="1125" r:id="rId95"/>
    <p:sldId id="1126" r:id="rId96"/>
    <p:sldId id="1127" r:id="rId97"/>
    <p:sldId id="1133" r:id="rId98"/>
    <p:sldId id="1134" r:id="rId99"/>
    <p:sldId id="1135" r:id="rId100"/>
    <p:sldId id="968" r:id="rId101"/>
    <p:sldId id="969" r:id="rId102"/>
    <p:sldId id="970" r:id="rId103"/>
    <p:sldId id="1136" r:id="rId104"/>
    <p:sldId id="1137" r:id="rId105"/>
    <p:sldId id="1138" r:id="rId106"/>
    <p:sldId id="1139" r:id="rId107"/>
    <p:sldId id="1140" r:id="rId108"/>
    <p:sldId id="1141" r:id="rId109"/>
    <p:sldId id="1142" r:id="rId110"/>
    <p:sldId id="1143" r:id="rId111"/>
    <p:sldId id="1144" r:id="rId112"/>
    <p:sldId id="1145" r:id="rId113"/>
    <p:sldId id="1146" r:id="rId114"/>
    <p:sldId id="1151" r:id="rId115"/>
    <p:sldId id="1147" r:id="rId116"/>
    <p:sldId id="974" r:id="rId117"/>
    <p:sldId id="1148" r:id="rId118"/>
    <p:sldId id="1149" r:id="rId119"/>
    <p:sldId id="1150" r:id="rId120"/>
    <p:sldId id="975" r:id="rId121"/>
    <p:sldId id="999" r:id="rId122"/>
    <p:sldId id="1000" r:id="rId123"/>
  </p:sldIdLst>
  <p:sldSz cx="9144000" cy="6858000" type="screen4x3"/>
  <p:notesSz cx="6858000" cy="9144000"/>
  <p:kinsoku lang="zh-CN" invalStChars="!),.:;?]}、。—ˇ¨〃々～‖…’”〕〉》」』〗】∶！＂＇），．：；？］｀｜｝·" invalEndChars="([{‘“〔〈《「『〖【（［｛．·"/>
  <p:defaultTextStyle>
    <a:defPPr>
      <a:defRPr lang="en-US"/>
    </a:defPPr>
    <a:lvl1pPr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55" autoAdjust="0"/>
    <p:restoredTop sz="82293" autoAdjust="0"/>
  </p:normalViewPr>
  <p:slideViewPr>
    <p:cSldViewPr>
      <p:cViewPr varScale="1">
        <p:scale>
          <a:sx n="85" d="100"/>
          <a:sy n="85" d="100"/>
        </p:scale>
        <p:origin x="192" y="6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6BCB50-0B6D-4A49-BC4E-AAA096C9E9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zh-CN" altLang="en-US"/>
          </a:p>
        </p:txBody>
      </p:sp>
      <p:sp>
        <p:nvSpPr>
          <p:cNvPr id="51203" name="Rectangle 3">
            <a:extLst>
              <a:ext uri="{FF2B5EF4-FFF2-40B4-BE49-F238E27FC236}">
                <a16:creationId xmlns:a16="http://schemas.microsoft.com/office/drawing/2014/main" id="{923D9FAB-38D9-3D48-860B-759DC835F7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21860" name="Rectangle 4">
            <a:extLst>
              <a:ext uri="{FF2B5EF4-FFF2-40B4-BE49-F238E27FC236}">
                <a16:creationId xmlns:a16="http://schemas.microsoft.com/office/drawing/2014/main" id="{ACA49E4F-E97C-5E4E-A049-E9222F2E71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7B4D591F-D1B0-8E47-8A86-BE5F6AED42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6" name="Rectangle 6">
            <a:extLst>
              <a:ext uri="{FF2B5EF4-FFF2-40B4-BE49-F238E27FC236}">
                <a16:creationId xmlns:a16="http://schemas.microsoft.com/office/drawing/2014/main" id="{76D2456F-DD2D-A144-B1D7-368D8457D2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51207" name="Rectangle 7">
            <a:extLst>
              <a:ext uri="{FF2B5EF4-FFF2-40B4-BE49-F238E27FC236}">
                <a16:creationId xmlns:a16="http://schemas.microsoft.com/office/drawing/2014/main" id="{2EEEA454-462B-A640-9C8B-B0982F669D5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79B1CB44-73D4-4D44-A9F1-CF17A2AAD0C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64296E6-E68C-0D48-B35F-AC83BE9A876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r">
              <a:spcBef>
                <a:spcPct val="0"/>
              </a:spcBef>
            </a:pPr>
            <a:fld id="{DC164D80-5AC3-044B-91B1-95F3939E19E7}" type="slidenum">
              <a:rPr lang="en-US" altLang="zh-CN" sz="1200">
                <a:solidFill>
                  <a:schemeClr val="hlink"/>
                </a:solidFill>
                <a:latin typeface="Arial Narrow" panose="020B0604020202020204" pitchFamily="34" charset="0"/>
              </a:rPr>
              <a:pPr algn="r">
                <a:spcBef>
                  <a:spcPct val="0"/>
                </a:spcBef>
              </a:pPr>
              <a:t>9</a:t>
            </a:fld>
            <a:endParaRPr lang="en-US" altLang="zh-CN" sz="1200">
              <a:solidFill>
                <a:schemeClr val="hlink"/>
              </a:solidFill>
              <a:latin typeface="Arial Narrow" panose="020B0604020202020204" pitchFamily="34" charset="0"/>
            </a:endParaRPr>
          </a:p>
        </p:txBody>
      </p:sp>
      <p:sp>
        <p:nvSpPr>
          <p:cNvPr id="122883" name="Rectangle 2">
            <a:extLst>
              <a:ext uri="{FF2B5EF4-FFF2-40B4-BE49-F238E27FC236}">
                <a16:creationId xmlns:a16="http://schemas.microsoft.com/office/drawing/2014/main" id="{213FD578-5DCC-4145-9B8C-F58CB54537F5}"/>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63E749E7-6114-A841-A5A7-340AA1B0FB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FF"/>
              </a:buClr>
              <a:buFont typeface="Wingdings" pitchFamily="2" charset="2"/>
              <a:buNone/>
            </a:pPr>
            <a:r>
              <a:rPr lang="en-US" altLang="zh-CN">
                <a:latin typeface="Arial Unicode MS" panose="020B0604020202020204" pitchFamily="34" charset="-128"/>
              </a:rPr>
              <a:t>1</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计算机组成原理</a:t>
            </a:r>
            <a:r>
              <a:rPr lang="en-US" altLang="zh-CN">
                <a:latin typeface="Arial Unicode MS" panose="020B0604020202020204" pitchFamily="34" charset="-128"/>
              </a:rPr>
              <a:t>》</a:t>
            </a:r>
            <a:r>
              <a:rPr lang="zh-CN" altLang="en-US">
                <a:latin typeface="Arial Unicode MS" panose="020B0604020202020204" pitchFamily="34" charset="-128"/>
              </a:rPr>
              <a:t>主要学习计算机的硬件结构及工作原理，而操作系统使这些硬件发挥最大的效益，并提供方便的使用</a:t>
            </a:r>
            <a:r>
              <a:rPr lang="en-US" altLang="zh-CN">
                <a:latin typeface="Arial Unicode MS" panose="020B0604020202020204" pitchFamily="34" charset="-128"/>
              </a:rPr>
              <a:t>/</a:t>
            </a:r>
            <a:r>
              <a:rPr lang="zh-CN" altLang="en-US">
                <a:latin typeface="Arial Unicode MS" panose="020B0604020202020204" pitchFamily="34" charset="-128"/>
              </a:rPr>
              <a:t>程序接口。</a:t>
            </a:r>
          </a:p>
          <a:p>
            <a:pPr eaLnBrk="1" hangingPunct="1">
              <a:buClr>
                <a:srgbClr val="0000FF"/>
              </a:buClr>
              <a:buFont typeface="Wingdings" pitchFamily="2" charset="2"/>
              <a:buNone/>
            </a:pPr>
            <a:r>
              <a:rPr lang="en-US" altLang="zh-CN">
                <a:latin typeface="Arial Unicode MS" panose="020B0604020202020204" pitchFamily="34" charset="-128"/>
              </a:rPr>
              <a:t>2</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汇编语言程序设计</a:t>
            </a:r>
            <a:r>
              <a:rPr lang="en-US" altLang="zh-CN">
                <a:latin typeface="Arial Unicode MS" panose="020B0604020202020204" pitchFamily="34" charset="-128"/>
              </a:rPr>
              <a:t>》</a:t>
            </a:r>
            <a:r>
              <a:rPr lang="zh-CN" altLang="en-US">
                <a:latin typeface="Arial Unicode MS" panose="020B0604020202020204" pitchFamily="34" charset="-128"/>
              </a:rPr>
              <a:t>主要是解决计算机指令级程序的概念，深刻体会输入输出、中断处理的程序概念，深刻体会子程序调用</a:t>
            </a:r>
            <a:r>
              <a:rPr lang="en-US" altLang="zh-CN">
                <a:latin typeface="Arial Unicode MS" panose="020B0604020202020204" pitchFamily="34" charset="-128"/>
              </a:rPr>
              <a:t>/</a:t>
            </a:r>
            <a:r>
              <a:rPr lang="zh-CN" altLang="en-US">
                <a:latin typeface="Arial Unicode MS" panose="020B0604020202020204" pitchFamily="34" charset="-128"/>
              </a:rPr>
              <a:t>返回、参数传递、目标代码结构等概念，这些概念与操作系统中存储管理、进程调度、设备管理等起重要的支持作用。</a:t>
            </a:r>
          </a:p>
          <a:p>
            <a:pPr eaLnBrk="1" hangingPunct="1">
              <a:buClr>
                <a:srgbClr val="0000FF"/>
              </a:buClr>
              <a:buFont typeface="Wingdings" pitchFamily="2" charset="2"/>
              <a:buNone/>
            </a:pPr>
            <a:r>
              <a:rPr lang="en-US" altLang="zh-CN">
                <a:latin typeface="Arial Unicode MS" panose="020B0604020202020204" pitchFamily="34" charset="-128"/>
              </a:rPr>
              <a:t>3</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数据结构</a:t>
            </a:r>
            <a:r>
              <a:rPr lang="en-US" altLang="zh-CN">
                <a:latin typeface="Arial Unicode MS" panose="020B0604020202020204" pitchFamily="34" charset="-128"/>
              </a:rPr>
              <a:t>》</a:t>
            </a:r>
            <a:r>
              <a:rPr lang="zh-CN" altLang="en-US">
                <a:latin typeface="Arial Unicode MS" panose="020B0604020202020204" pitchFamily="34" charset="-128"/>
              </a:rPr>
              <a:t>为操作系统中资源管理方法提供实现基础，如调度队列、设备缓冲区的实现等。</a:t>
            </a:r>
            <a:r>
              <a:rPr lang="zh-CN" altLang="en-US"/>
              <a:t> </a:t>
            </a:r>
          </a:p>
          <a:p>
            <a:pPr eaLnBrk="1" hangingPunct="1"/>
            <a:r>
              <a:rPr lang="en-US" altLang="zh-CN">
                <a:latin typeface="宋体" panose="02010600030101010101" pitchFamily="2" charset="-122"/>
              </a:rPr>
              <a:t>4</a:t>
            </a:r>
            <a:r>
              <a:rPr lang="zh-CN" altLang="en-US">
                <a:latin typeface="宋体" panose="02010600030101010101" pitchFamily="2" charset="-122"/>
              </a:rPr>
              <a:t>、</a:t>
            </a:r>
            <a:r>
              <a:rPr lang="en-US" altLang="zh-CN">
                <a:latin typeface="宋体" panose="02010600030101010101" pitchFamily="2" charset="-122"/>
              </a:rPr>
              <a:t>《</a:t>
            </a:r>
            <a:r>
              <a:rPr lang="zh-CN" altLang="en-US">
                <a:latin typeface="宋体" panose="02010600030101010101" pitchFamily="2" charset="-122"/>
              </a:rPr>
              <a:t>计算机操作系统</a:t>
            </a:r>
            <a:r>
              <a:rPr lang="en-US" altLang="zh-CN">
                <a:latin typeface="宋体" panose="02010600030101010101" pitchFamily="2" charset="-122"/>
              </a:rPr>
              <a:t>》</a:t>
            </a:r>
            <a:r>
              <a:rPr lang="zh-CN" altLang="en-US">
                <a:latin typeface="宋体" panose="02010600030101010101" pitchFamily="2" charset="-122"/>
              </a:rPr>
              <a:t>为</a:t>
            </a:r>
            <a:r>
              <a:rPr lang="en-US" altLang="zh-CN">
                <a:latin typeface="宋体" panose="02010600030101010101" pitchFamily="2" charset="-122"/>
              </a:rPr>
              <a:t>《</a:t>
            </a:r>
            <a:r>
              <a:rPr lang="zh-CN" altLang="en-US">
                <a:latin typeface="宋体" panose="02010600030101010101" pitchFamily="2" charset="-122"/>
              </a:rPr>
              <a:t>分布式计算机系统</a:t>
            </a:r>
            <a:r>
              <a:rPr lang="en-US" altLang="zh-CN">
                <a:latin typeface="宋体" panose="02010600030101010101" pitchFamily="2" charset="-122"/>
              </a:rPr>
              <a:t>》</a:t>
            </a:r>
            <a:r>
              <a:rPr lang="zh-CN" altLang="en-US">
                <a:latin typeface="宋体" panose="02010600030101010101" pitchFamily="2" charset="-122"/>
              </a:rPr>
              <a:t>、</a:t>
            </a:r>
            <a:r>
              <a:rPr lang="en-US" altLang="zh-CN">
                <a:latin typeface="宋体" panose="02010600030101010101" pitchFamily="2" charset="-122"/>
              </a:rPr>
              <a:t>《</a:t>
            </a:r>
            <a:r>
              <a:rPr lang="zh-CN" altLang="en-US">
                <a:latin typeface="宋体" panose="02010600030101010101" pitchFamily="2" charset="-122"/>
              </a:rPr>
              <a:t>计算机网络</a:t>
            </a:r>
            <a:r>
              <a:rPr lang="en-US" altLang="zh-CN">
                <a:latin typeface="宋体" panose="02010600030101010101" pitchFamily="2" charset="-122"/>
              </a:rPr>
              <a:t>》</a:t>
            </a:r>
            <a:r>
              <a:rPr lang="zh-CN" altLang="en-US">
                <a:latin typeface="宋体" panose="02010600030101010101" pitchFamily="2" charset="-122"/>
              </a:rPr>
              <a:t>、</a:t>
            </a:r>
            <a:r>
              <a:rPr lang="en-US" altLang="zh-CN">
                <a:latin typeface="宋体" panose="02010600030101010101" pitchFamily="2" charset="-122"/>
              </a:rPr>
              <a:t>《</a:t>
            </a:r>
            <a:r>
              <a:rPr lang="zh-CN" altLang="en-US">
                <a:latin typeface="宋体" panose="02010600030101010101" pitchFamily="2" charset="-122"/>
              </a:rPr>
              <a:t>数据库系统</a:t>
            </a:r>
            <a:r>
              <a:rPr lang="en-US" altLang="zh-CN">
                <a:latin typeface="宋体" panose="02010600030101010101" pitchFamily="2" charset="-122"/>
              </a:rPr>
              <a:t>》</a:t>
            </a:r>
            <a:r>
              <a:rPr lang="zh-CN" altLang="en-US">
                <a:latin typeface="宋体" panose="02010600030101010101" pitchFamily="2" charset="-122"/>
              </a:rPr>
              <a:t>等课程打下了理论基础，为设计和理解计算机网络、分布式系统、数据库系统等提供了内在的联系依据，以及相关的处理技术和方法。</a:t>
            </a:r>
            <a:r>
              <a:rPr lang="zh-CN"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4A3657B1-D8E1-3340-8A1A-FA77BA7F1D9B}"/>
              </a:ext>
            </a:extLst>
          </p:cNvPr>
          <p:cNvSpPr>
            <a:spLocks noGrp="1" noRot="1" noChangeAspect="1" noTextEdit="1"/>
          </p:cNvSpPr>
          <p:nvPr>
            <p:ph type="sldImg"/>
          </p:nvPr>
        </p:nvSpPr>
        <p:spPr>
          <a:ln/>
        </p:spPr>
      </p:sp>
      <p:sp>
        <p:nvSpPr>
          <p:cNvPr id="131075" name="备注占位符 2">
            <a:extLst>
              <a:ext uri="{FF2B5EF4-FFF2-40B4-BE49-F238E27FC236}">
                <a16:creationId xmlns:a16="http://schemas.microsoft.com/office/drawing/2014/main" id="{2FDDF2EB-C8F4-6A4C-A772-0205AA39A6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6" name="灯片编号占位符 3">
            <a:extLst>
              <a:ext uri="{FF2B5EF4-FFF2-40B4-BE49-F238E27FC236}">
                <a16:creationId xmlns:a16="http://schemas.microsoft.com/office/drawing/2014/main" id="{F723F8DF-9A94-FD42-B12D-0B7FB93D7C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293A0E5-FD2A-6248-A0A7-11C726F26BB2}" type="slidenum">
              <a:rPr lang="zh-CN" altLang="en-US" sz="1200"/>
              <a:pPr eaLnBrk="1" hangingPunct="1"/>
              <a:t>105</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7CED55A9-D416-414A-A4D7-05F111FF512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r">
              <a:spcBef>
                <a:spcPct val="0"/>
              </a:spcBef>
            </a:pPr>
            <a:fld id="{05823752-B049-C642-94D8-C9BBFA5319A5}" type="slidenum">
              <a:rPr lang="en-US" altLang="zh-CN" sz="1200">
                <a:solidFill>
                  <a:schemeClr val="hlink"/>
                </a:solidFill>
                <a:latin typeface="Arial Narrow" panose="020B0604020202020204" pitchFamily="34" charset="0"/>
              </a:rPr>
              <a:pPr algn="r">
                <a:spcBef>
                  <a:spcPct val="0"/>
                </a:spcBef>
              </a:pPr>
              <a:t>27</a:t>
            </a:fld>
            <a:endParaRPr lang="en-US" altLang="zh-CN" sz="1200">
              <a:solidFill>
                <a:schemeClr val="hlink"/>
              </a:solidFill>
              <a:latin typeface="Arial Narrow" panose="020B0604020202020204" pitchFamily="34" charset="0"/>
            </a:endParaRPr>
          </a:p>
        </p:txBody>
      </p:sp>
      <p:sp>
        <p:nvSpPr>
          <p:cNvPr id="123907" name="Rectangle 2">
            <a:extLst>
              <a:ext uri="{FF2B5EF4-FFF2-40B4-BE49-F238E27FC236}">
                <a16:creationId xmlns:a16="http://schemas.microsoft.com/office/drawing/2014/main" id="{162E641A-C929-6445-A9EA-8560781B3F2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84038A8-93BF-A846-80D8-8E98D9FC4E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9FA4CA6-23FD-5646-AAE2-B88D47AB54F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r">
              <a:spcBef>
                <a:spcPct val="0"/>
              </a:spcBef>
            </a:pPr>
            <a:fld id="{A7B9E364-9C04-2342-B5CE-ABA0AB3F1AE0}" type="slidenum">
              <a:rPr lang="en-US" altLang="zh-CN" sz="1200">
                <a:solidFill>
                  <a:schemeClr val="hlink"/>
                </a:solidFill>
                <a:latin typeface="Arial Narrow" panose="020B0604020202020204" pitchFamily="34" charset="0"/>
              </a:rPr>
              <a:pPr algn="r">
                <a:spcBef>
                  <a:spcPct val="0"/>
                </a:spcBef>
              </a:pPr>
              <a:t>28</a:t>
            </a:fld>
            <a:endParaRPr lang="en-US" altLang="zh-CN" sz="1200">
              <a:solidFill>
                <a:schemeClr val="hlink"/>
              </a:solidFill>
              <a:latin typeface="Arial Narrow" panose="020B0604020202020204" pitchFamily="34" charset="0"/>
            </a:endParaRPr>
          </a:p>
        </p:txBody>
      </p:sp>
      <p:sp>
        <p:nvSpPr>
          <p:cNvPr id="124931" name="Rectangle 2">
            <a:extLst>
              <a:ext uri="{FF2B5EF4-FFF2-40B4-BE49-F238E27FC236}">
                <a16:creationId xmlns:a16="http://schemas.microsoft.com/office/drawing/2014/main" id="{209B79EA-1600-BD41-BE92-9F3ADDF4D580}"/>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4BD0659-03E2-A548-84BC-DE09D52F7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3457D363-1E0C-2A40-B3CE-5B29FDB70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96CCA500-0B6F-924F-8FAF-A4F42908DC8F}" type="slidenum">
              <a:rPr lang="zh-CN" altLang="en-US" sz="1200"/>
              <a:pPr eaLnBrk="1" hangingPunct="1"/>
              <a:t>39</a:t>
            </a:fld>
            <a:endParaRPr lang="en-US" altLang="zh-CN" sz="1200"/>
          </a:p>
        </p:txBody>
      </p:sp>
      <p:sp>
        <p:nvSpPr>
          <p:cNvPr id="125955" name="Rectangle 7">
            <a:extLst>
              <a:ext uri="{FF2B5EF4-FFF2-40B4-BE49-F238E27FC236}">
                <a16:creationId xmlns:a16="http://schemas.microsoft.com/office/drawing/2014/main" id="{4078E7F1-BDBF-7041-9BAE-B8A6B129735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pPr>
            <a:fld id="{AA307E7A-337E-ED4A-93BF-3C78CEE67C23}" type="slidenum">
              <a:rPr lang="en-US" altLang="zh-CN" sz="1200">
                <a:latin typeface="Times New Roman" panose="02020603050405020304" pitchFamily="18" charset="0"/>
              </a:rPr>
              <a:pPr algn="r" eaLnBrk="1" hangingPunct="1">
                <a:spcBef>
                  <a:spcPct val="0"/>
                </a:spcBef>
              </a:pPr>
              <a:t>39</a:t>
            </a:fld>
            <a:endParaRPr lang="en-US" altLang="zh-CN" sz="1200">
              <a:latin typeface="Times New Roman" panose="02020603050405020304" pitchFamily="18" charset="0"/>
            </a:endParaRPr>
          </a:p>
        </p:txBody>
      </p:sp>
      <p:sp>
        <p:nvSpPr>
          <p:cNvPr id="125956" name="Rectangle 1026">
            <a:extLst>
              <a:ext uri="{FF2B5EF4-FFF2-40B4-BE49-F238E27FC236}">
                <a16:creationId xmlns:a16="http://schemas.microsoft.com/office/drawing/2014/main" id="{780887AF-BCF7-C344-98B4-B1ADE76717BF}"/>
              </a:ext>
            </a:extLst>
          </p:cNvPr>
          <p:cNvSpPr>
            <a:spLocks noGrp="1" noRot="1" noChangeAspect="1" noChangeArrowheads="1" noTextEdit="1"/>
          </p:cNvSpPr>
          <p:nvPr>
            <p:ph type="sldImg"/>
          </p:nvPr>
        </p:nvSpPr>
        <p:spPr>
          <a:ln/>
        </p:spPr>
      </p:sp>
      <p:sp>
        <p:nvSpPr>
          <p:cNvPr id="125957" name="Rectangle 1027">
            <a:extLst>
              <a:ext uri="{FF2B5EF4-FFF2-40B4-BE49-F238E27FC236}">
                <a16:creationId xmlns:a16="http://schemas.microsoft.com/office/drawing/2014/main" id="{9414E4F3-5640-3845-8D5F-B593F3919A2A}"/>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CH-6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E795334E-6321-724E-A252-99BE419C6CC4}"/>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5CC47CF0-4B27-8F44-B1BA-A2A5D4FD8C29}"/>
              </a:ext>
            </a:extLst>
          </p:cNvPr>
          <p:cNvSpPr>
            <a:spLocks noGrp="1"/>
          </p:cNvSpPr>
          <p:nvPr>
            <p:ph type="body" idx="1"/>
          </p:nvPr>
        </p:nvSpPr>
        <p:spPr/>
        <p:txBody>
          <a:bodyPr>
            <a:normAutofit/>
          </a:bodyPr>
          <a:lstStyle/>
          <a:p>
            <a:pPr>
              <a:defRPr/>
            </a:pPr>
            <a:endParaRPr lang="zh-CN" altLang="en-US" dirty="0"/>
          </a:p>
        </p:txBody>
      </p:sp>
      <p:sp>
        <p:nvSpPr>
          <p:cNvPr id="126980" name="灯片编号占位符 3">
            <a:extLst>
              <a:ext uri="{FF2B5EF4-FFF2-40B4-BE49-F238E27FC236}">
                <a16:creationId xmlns:a16="http://schemas.microsoft.com/office/drawing/2014/main" id="{6E8259AD-BC0B-C941-AA11-9BBEC6E2E8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025FED5-DE29-9846-81F5-DDBB7F680E95}" type="slidenum">
              <a:rPr lang="zh-CN" altLang="en-US" sz="1200"/>
              <a:pPr eaLnBrk="1" hangingPunct="1"/>
              <a:t>43</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2A97B6F3-E97A-CC4F-B387-FF7B6A9DDD8E}"/>
              </a:ext>
            </a:extLst>
          </p:cNvPr>
          <p:cNvSpPr>
            <a:spLocks noGrp="1" noRot="1" noChangeAspect="1" noChangeArrowheads="1" noTextEdit="1"/>
          </p:cNvSpPr>
          <p:nvPr>
            <p:ph type="sldImg" idx="4294967295"/>
          </p:nvPr>
        </p:nvSpPr>
        <p:spPr>
          <a:ln/>
        </p:spPr>
      </p:sp>
      <p:sp>
        <p:nvSpPr>
          <p:cNvPr id="33794" name="备注占位符 2">
            <a:extLst>
              <a:ext uri="{FF2B5EF4-FFF2-40B4-BE49-F238E27FC236}">
                <a16:creationId xmlns:a16="http://schemas.microsoft.com/office/drawing/2014/main" id="{6D1DD8E1-DB9F-6446-A9FE-E43C04179492}"/>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89E81DB3-F2B6-6845-829A-52C04DA54F50}"/>
              </a:ext>
            </a:extLst>
          </p:cNvPr>
          <p:cNvSpPr txBox="1">
            <a:spLocks noGrp="1"/>
          </p:cNvSpPr>
          <p:nvPr>
            <p:ph type="sldNum" sz="quarter"/>
          </p:nvPr>
        </p:nvSpPr>
        <p:spPr bwMode="auto">
          <a:xfrm>
            <a:off x="3886200" y="8686800"/>
            <a:ext cx="2971800" cy="457200"/>
          </a:xfrm>
          <a:prstGeom prst="rect">
            <a:avLst/>
          </a:prstGeom>
          <a:ln>
            <a:miter lim="800000"/>
          </a:ln>
        </p:spPr>
        <p:txBody>
          <a:bodyPr wrap="none" anchor="b"/>
          <a:lstStyle/>
          <a:p>
            <a:pPr algn="r">
              <a:buFont typeface="Arial" panose="020B0604020202020204" pitchFamily="34" charset="0"/>
              <a:buNone/>
              <a:defRPr/>
            </a:pPr>
            <a:fld id="{7750DC19-24E5-1943-8528-6B5EE3D987E7}" type="slidenum">
              <a:rPr lang="zh-CN" altLang="en-US" sz="1200" noProof="1">
                <a:solidFill>
                  <a:schemeClr val="tx1"/>
                </a:solidFill>
                <a:ea typeface="宋体" panose="02010600030101010101" pitchFamily="2" charset="-122"/>
                <a:cs typeface="+mn-ea"/>
              </a:rPr>
              <a:pPr algn="r">
                <a:buFont typeface="Arial" panose="020B0604020202020204" pitchFamily="34" charset="0"/>
                <a:buNone/>
                <a:defRPr/>
              </a:pPr>
              <a:t>48</a:t>
            </a:fld>
            <a:endParaRPr lang="en-US" altLang="zh-CN" sz="1200" noProof="1">
              <a:solidFill>
                <a:schemeClr val="tx1"/>
              </a:solidFill>
              <a:ea typeface="宋体" panose="02010600030101010101" pitchFamily="2" charset="-122"/>
            </a:endParaRPr>
          </a:p>
        </p:txBody>
      </p:sp>
    </p:spTree>
    <p:extLst>
      <p:ext uri="{BB962C8B-B14F-4D97-AF65-F5344CB8AC3E}">
        <p14:creationId xmlns:p14="http://schemas.microsoft.com/office/powerpoint/2010/main" val="279619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F3FF7B76-408F-A241-BC1E-8F5971AAB388}"/>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EF9A717A-E878-2049-8650-2C1388F4C252}"/>
              </a:ext>
            </a:extLst>
          </p:cNvPr>
          <p:cNvSpPr>
            <a:spLocks noGrp="1"/>
          </p:cNvSpPr>
          <p:nvPr>
            <p:ph type="body" idx="1"/>
          </p:nvPr>
        </p:nvSpPr>
        <p:spPr/>
        <p:txBody>
          <a:bodyPr>
            <a:normAutofit/>
          </a:bodyPr>
          <a:lstStyle/>
          <a:p>
            <a:pPr lvl="1" eaLnBrk="1" hangingPunct="1">
              <a:lnSpc>
                <a:spcPct val="80000"/>
              </a:lnSpc>
            </a:pPr>
            <a:r>
              <a:rPr lang="en-US" altLang="zh-CN" sz="1900">
                <a:latin typeface="华文新魏" panose="02010800040101010101" pitchFamily="2" charset="-122"/>
                <a:ea typeface="华文新魏" panose="02010800040101010101" pitchFamily="2" charset="-122"/>
              </a:rPr>
              <a:t>1</a:t>
            </a:r>
            <a:r>
              <a:rPr lang="zh-CN" altLang="en-US" sz="1900">
                <a:latin typeface="华文新魏" panose="02010800040101010101" pitchFamily="2" charset="-122"/>
                <a:ea typeface="华文新魏" panose="02010800040101010101" pitchFamily="2" charset="-122"/>
              </a:rPr>
              <a:t>、</a:t>
            </a:r>
            <a:r>
              <a:rPr lang="en-US" altLang="zh-CN" sz="1900">
                <a:latin typeface="华文新魏" panose="02010800040101010101" pitchFamily="2" charset="-122"/>
                <a:ea typeface="华文新魏" panose="02010800040101010101" pitchFamily="2" charset="-122"/>
              </a:rPr>
              <a:t> </a:t>
            </a:r>
            <a:r>
              <a:rPr lang="zh-CN" altLang="en-US" sz="1900">
                <a:latin typeface="华文新魏" panose="02010800040101010101" pitchFamily="2" charset="-122"/>
                <a:ea typeface="华文新魏" panose="02010800040101010101" pitchFamily="2" charset="-122"/>
              </a:rPr>
              <a:t>资源利用率高。引入多道批处理能使多道程序交替运行，以保持</a:t>
            </a:r>
            <a:r>
              <a:rPr lang="en-US" altLang="zh-CN" sz="1900">
                <a:latin typeface="华文新魏" panose="02010800040101010101" pitchFamily="2" charset="-122"/>
                <a:ea typeface="华文新魏" panose="02010800040101010101" pitchFamily="2" charset="-122"/>
              </a:rPr>
              <a:t>CPU</a:t>
            </a:r>
            <a:r>
              <a:rPr lang="zh-CN" altLang="en-US" sz="1900">
                <a:latin typeface="华文新魏" panose="02010800040101010101" pitchFamily="2" charset="-122"/>
                <a:ea typeface="华文新魏" panose="02010800040101010101" pitchFamily="2" charset="-122"/>
              </a:rPr>
              <a:t>处于忙碌状态；在内存中装入多道程序可提高内存的利用率；此外还可以提高</a:t>
            </a:r>
            <a:r>
              <a:rPr lang="en-US" altLang="zh-CN" sz="1900">
                <a:latin typeface="华文新魏" panose="02010800040101010101" pitchFamily="2" charset="-122"/>
                <a:ea typeface="华文新魏" panose="02010800040101010101" pitchFamily="2" charset="-122"/>
              </a:rPr>
              <a:t>I/O</a:t>
            </a:r>
            <a:r>
              <a:rPr lang="zh-CN" altLang="en-US" sz="1900">
                <a:latin typeface="华文新魏" panose="02010800040101010101" pitchFamily="2" charset="-122"/>
                <a:ea typeface="华文新魏" panose="02010800040101010101" pitchFamily="2" charset="-122"/>
              </a:rPr>
              <a:t>设备的利用率。</a:t>
            </a:r>
            <a:endParaRPr lang="en-US" altLang="zh-CN" sz="1900">
              <a:latin typeface="华文新魏" panose="02010800040101010101" pitchFamily="2" charset="-122"/>
              <a:ea typeface="华文新魏" panose="02010800040101010101" pitchFamily="2" charset="-122"/>
            </a:endParaRPr>
          </a:p>
          <a:p>
            <a:pPr lvl="1" eaLnBrk="1" hangingPunct="1">
              <a:lnSpc>
                <a:spcPct val="80000"/>
              </a:lnSpc>
            </a:pPr>
            <a:r>
              <a:rPr lang="en-US" altLang="zh-CN" sz="1900">
                <a:latin typeface="华文新魏" panose="02010800040101010101" pitchFamily="2" charset="-122"/>
                <a:ea typeface="华文新魏" panose="02010800040101010101" pitchFamily="2" charset="-122"/>
              </a:rPr>
              <a:t> 2</a:t>
            </a:r>
            <a:r>
              <a:rPr lang="zh-CN" altLang="en-US" sz="1900">
                <a:latin typeface="华文新魏" panose="02010800040101010101" pitchFamily="2" charset="-122"/>
                <a:ea typeface="华文新魏" panose="02010800040101010101" pitchFamily="2" charset="-122"/>
              </a:rPr>
              <a:t>、系统吞吐量大。能提高系统吞吐量的主要原因可归结为：① </a:t>
            </a:r>
            <a:r>
              <a:rPr lang="en-US" altLang="zh-CN" sz="1900">
                <a:latin typeface="华文新魏" panose="02010800040101010101" pitchFamily="2" charset="-122"/>
                <a:ea typeface="华文新魏" panose="02010800040101010101" pitchFamily="2" charset="-122"/>
              </a:rPr>
              <a:t>CPU</a:t>
            </a:r>
            <a:r>
              <a:rPr lang="zh-CN" altLang="en-US" sz="1900">
                <a:latin typeface="华文新魏" panose="02010800040101010101" pitchFamily="2" charset="-122"/>
                <a:ea typeface="华文新魏" panose="02010800040101010101" pitchFamily="2" charset="-122"/>
              </a:rPr>
              <a:t>和其它资源保持“忙碌”状态；② 仅当作业完成时或运行不下去时才进行切换，系统开销小。</a:t>
            </a:r>
            <a:endParaRPr lang="en-US" altLang="zh-CN" sz="1900">
              <a:latin typeface="华文新魏" panose="02010800040101010101" pitchFamily="2" charset="-122"/>
              <a:ea typeface="华文新魏" panose="02010800040101010101" pitchFamily="2" charset="-122"/>
            </a:endParaRPr>
          </a:p>
          <a:p>
            <a:pPr lvl="1" eaLnBrk="1" hangingPunct="1">
              <a:lnSpc>
                <a:spcPct val="80000"/>
              </a:lnSpc>
            </a:pPr>
            <a:r>
              <a:rPr lang="en-US" altLang="zh-CN" sz="1900">
                <a:latin typeface="华文新魏" panose="02010800040101010101" pitchFamily="2" charset="-122"/>
                <a:ea typeface="华文新魏" panose="02010800040101010101" pitchFamily="2" charset="-122"/>
              </a:rPr>
              <a:t> 3</a:t>
            </a:r>
            <a:r>
              <a:rPr lang="zh-CN" altLang="en-US" sz="1900">
                <a:latin typeface="华文新魏" panose="02010800040101010101" pitchFamily="2" charset="-122"/>
                <a:ea typeface="华文新魏" panose="02010800040101010101" pitchFamily="2" charset="-122"/>
              </a:rPr>
              <a:t>、平均周转时间长。由于作业要排队依次进行处理，因而作业的周转时间较长，通常需几个小时，甚至几天。</a:t>
            </a:r>
            <a:endParaRPr lang="en-US" altLang="zh-CN" sz="1900">
              <a:latin typeface="华文新魏" panose="02010800040101010101" pitchFamily="2" charset="-122"/>
              <a:ea typeface="华文新魏" panose="02010800040101010101" pitchFamily="2" charset="-122"/>
            </a:endParaRPr>
          </a:p>
          <a:p>
            <a:pPr lvl="1" eaLnBrk="1" hangingPunct="1">
              <a:lnSpc>
                <a:spcPct val="80000"/>
              </a:lnSpc>
            </a:pPr>
            <a:r>
              <a:rPr lang="en-US" altLang="zh-CN" sz="1900">
                <a:latin typeface="华文新魏" panose="02010800040101010101" pitchFamily="2" charset="-122"/>
                <a:ea typeface="华文新魏" panose="02010800040101010101" pitchFamily="2" charset="-122"/>
              </a:rPr>
              <a:t> 4</a:t>
            </a:r>
            <a:r>
              <a:rPr lang="zh-CN" altLang="en-US" sz="1900">
                <a:latin typeface="华文新魏" panose="02010800040101010101" pitchFamily="2" charset="-122"/>
                <a:ea typeface="华文新魏" panose="02010800040101010101" pitchFamily="2" charset="-122"/>
              </a:rPr>
              <a:t>、无交互能力。用户一旦把作业提交给系统后，直至作业完成，用户都不能与自己的作业进行交互，修改和调试程序极不方便。</a:t>
            </a:r>
            <a:endParaRPr lang="en-US" altLang="zh-CN" sz="1900">
              <a:latin typeface="华文新魏" panose="02010800040101010101" pitchFamily="2" charset="-122"/>
              <a:ea typeface="华文新魏" panose="02010800040101010101" pitchFamily="2" charset="-122"/>
            </a:endParaRPr>
          </a:p>
          <a:p>
            <a:pPr>
              <a:lnSpc>
                <a:spcPct val="80000"/>
              </a:lnSpc>
            </a:pPr>
            <a:endParaRPr lang="zh-CN" altLang="en-US" sz="900"/>
          </a:p>
          <a:p>
            <a:pPr>
              <a:lnSpc>
                <a:spcPct val="80000"/>
              </a:lnSpc>
            </a:pPr>
            <a:endParaRPr lang="zh-CN" altLang="en-US" sz="900"/>
          </a:p>
        </p:txBody>
      </p:sp>
      <p:sp>
        <p:nvSpPr>
          <p:cNvPr id="128004" name="灯片编号占位符 3">
            <a:extLst>
              <a:ext uri="{FF2B5EF4-FFF2-40B4-BE49-F238E27FC236}">
                <a16:creationId xmlns:a16="http://schemas.microsoft.com/office/drawing/2014/main" id="{A71082C7-DF6C-BC4B-8354-8BECADEDF5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7AF1F85-A524-034A-8C18-4D54F2C068AB}" type="slidenum">
              <a:rPr lang="zh-CN" altLang="en-US" sz="1200"/>
              <a:pPr eaLnBrk="1" hangingPunct="1"/>
              <a:t>49</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FCA16A18-D22D-DE42-982C-12B1D6A787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507F9AA-7CBE-464E-9622-49F66DCB4384}" type="slidenum">
              <a:rPr lang="zh-CN" altLang="en-US" sz="1200"/>
              <a:pPr eaLnBrk="1" hangingPunct="1"/>
              <a:t>61</a:t>
            </a:fld>
            <a:endParaRPr lang="en-US" altLang="zh-CN" sz="1200"/>
          </a:p>
        </p:txBody>
      </p:sp>
      <p:sp>
        <p:nvSpPr>
          <p:cNvPr id="129027" name="Rectangle 7">
            <a:extLst>
              <a:ext uri="{FF2B5EF4-FFF2-40B4-BE49-F238E27FC236}">
                <a16:creationId xmlns:a16="http://schemas.microsoft.com/office/drawing/2014/main" id="{23ECEE9E-6642-BB4C-8379-C25A9FFDA7E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pPr>
            <a:fld id="{124C4773-C202-C840-8E58-B128752D33E3}" type="slidenum">
              <a:rPr lang="en-US" altLang="zh-CN" sz="1200">
                <a:latin typeface="Times New Roman" panose="02020603050405020304" pitchFamily="18" charset="0"/>
              </a:rPr>
              <a:pPr algn="r" eaLnBrk="1" hangingPunct="1">
                <a:spcBef>
                  <a:spcPct val="0"/>
                </a:spcBef>
              </a:pPr>
              <a:t>61</a:t>
            </a:fld>
            <a:endParaRPr lang="en-US" altLang="zh-CN" sz="1200">
              <a:latin typeface="Times New Roman" panose="02020603050405020304" pitchFamily="18" charset="0"/>
            </a:endParaRPr>
          </a:p>
        </p:txBody>
      </p:sp>
      <p:sp>
        <p:nvSpPr>
          <p:cNvPr id="129028" name="Rectangle 2">
            <a:extLst>
              <a:ext uri="{FF2B5EF4-FFF2-40B4-BE49-F238E27FC236}">
                <a16:creationId xmlns:a16="http://schemas.microsoft.com/office/drawing/2014/main" id="{BA2F2B17-F804-4D43-BB1D-C4CA8A72B6C0}"/>
              </a:ext>
            </a:extLst>
          </p:cNvPr>
          <p:cNvSpPr>
            <a:spLocks noGrp="1" noRot="1" noChangeAspect="1" noChangeArrowheads="1" noTextEdit="1"/>
          </p:cNvSpPr>
          <p:nvPr>
            <p:ph type="sldImg"/>
          </p:nvPr>
        </p:nvSpPr>
        <p:spPr>
          <a:ln/>
        </p:spPr>
      </p:sp>
      <p:sp>
        <p:nvSpPr>
          <p:cNvPr id="129029" name="Rectangle 3">
            <a:extLst>
              <a:ext uri="{FF2B5EF4-FFF2-40B4-BE49-F238E27FC236}">
                <a16:creationId xmlns:a16="http://schemas.microsoft.com/office/drawing/2014/main" id="{A266B48E-272E-6042-AD6E-E7EDC5C1A91B}"/>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CH1-12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3CE6FF05-5A9C-A141-8E32-1DD90EAAB00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r">
              <a:spcBef>
                <a:spcPct val="0"/>
              </a:spcBef>
            </a:pPr>
            <a:fld id="{86685AF0-323C-0142-BCBE-4F8C61B4E482}" type="slidenum">
              <a:rPr lang="en-US" altLang="zh-CN" sz="1200">
                <a:solidFill>
                  <a:schemeClr val="hlink"/>
                </a:solidFill>
                <a:latin typeface="Arial Narrow" panose="020B0604020202020204" pitchFamily="34" charset="0"/>
              </a:rPr>
              <a:pPr algn="r">
                <a:spcBef>
                  <a:spcPct val="0"/>
                </a:spcBef>
              </a:pPr>
              <a:t>71</a:t>
            </a:fld>
            <a:endParaRPr lang="en-US" altLang="zh-CN" sz="1200">
              <a:solidFill>
                <a:schemeClr val="hlink"/>
              </a:solidFill>
              <a:latin typeface="Arial Narrow" panose="020B0604020202020204" pitchFamily="34" charset="0"/>
            </a:endParaRPr>
          </a:p>
        </p:txBody>
      </p:sp>
      <p:sp>
        <p:nvSpPr>
          <p:cNvPr id="130051" name="Rectangle 2">
            <a:extLst>
              <a:ext uri="{FF2B5EF4-FFF2-40B4-BE49-F238E27FC236}">
                <a16:creationId xmlns:a16="http://schemas.microsoft.com/office/drawing/2014/main" id="{5D81039C-6331-2946-8678-3999711F9FF7}"/>
              </a:ext>
            </a:extLst>
          </p:cNvPr>
          <p:cNvSpPr>
            <a:spLocks noGrp="1" noRot="1" noChangeAspect="1" noChangeArrowheads="1" noTextEdit="1"/>
          </p:cNvSpPr>
          <p:nvPr>
            <p:ph type="sldImg"/>
          </p:nvPr>
        </p:nvSpPr>
        <p:spPr>
          <a:ln/>
        </p:spPr>
      </p:sp>
      <p:sp>
        <p:nvSpPr>
          <p:cNvPr id="308227" name="Rectangle 3">
            <a:extLst>
              <a:ext uri="{FF2B5EF4-FFF2-40B4-BE49-F238E27FC236}">
                <a16:creationId xmlns:a16="http://schemas.microsoft.com/office/drawing/2014/main" id="{688BA6B3-5CCA-A84D-81FF-0B9760CE4C6F}"/>
              </a:ext>
            </a:extLst>
          </p:cNvPr>
          <p:cNvSpPr>
            <a:spLocks noGrp="1" noChangeArrowheads="1"/>
          </p:cNvSpPr>
          <p:nvPr>
            <p:ph type="body" idx="1"/>
          </p:nvPr>
        </p:nvSpPr>
        <p:spPr/>
        <p:txBody>
          <a:bodyPr/>
          <a:lstStyle/>
          <a:p>
            <a:pPr eaLnBrk="1" hangingPunct="1"/>
            <a:r>
              <a:rPr lang="zh-CN" altLang="en-US" sz="2400" b="1">
                <a:solidFill>
                  <a:srgbClr val="FFFFFF"/>
                </a:solidFill>
                <a:effectLst>
                  <a:outerShdw blurRad="38100" dist="38100" dir="2700000" algn="tl">
                    <a:srgbClr val="C0C0C0"/>
                  </a:outerShdw>
                </a:effectLst>
                <a:ea typeface="幼圆" pitchFamily="49" charset="-122"/>
              </a:rPr>
              <a:t>分布式透明性好（物理位置、并发控制、系统故障对用户透明）</a:t>
            </a:r>
          </a:p>
          <a:p>
            <a:pPr eaLnBrk="1" hangingPunct="1"/>
            <a:r>
              <a:rPr lang="zh-CN" altLang="en-US" sz="2400" b="1">
                <a:solidFill>
                  <a:srgbClr val="FFFFFF"/>
                </a:solidFill>
                <a:effectLst>
                  <a:outerShdw blurRad="38100" dist="38100" dir="2700000" algn="tl">
                    <a:srgbClr val="C0C0C0"/>
                  </a:outerShdw>
                </a:effectLst>
                <a:ea typeface="幼圆" pitchFamily="49" charset="-122"/>
              </a:rPr>
              <a:t>网络</a:t>
            </a:r>
            <a:r>
              <a:rPr lang="en-US" altLang="zh-CN" sz="2400" b="1">
                <a:solidFill>
                  <a:srgbClr val="FFFFFF"/>
                </a:solidFill>
                <a:effectLst>
                  <a:outerShdw blurRad="38100" dist="38100" dir="2700000" algn="tl">
                    <a:srgbClr val="C0C0C0"/>
                  </a:outerShdw>
                </a:effectLst>
                <a:ea typeface="幼圆" pitchFamily="49" charset="-122"/>
              </a:rPr>
              <a:t>OS</a:t>
            </a:r>
            <a:r>
              <a:rPr lang="zh-CN" altLang="en-US" sz="2400" b="1">
                <a:solidFill>
                  <a:srgbClr val="FFFFFF"/>
                </a:solidFill>
                <a:effectLst>
                  <a:outerShdw blurRad="38100" dist="38100" dir="2700000" algn="tl">
                    <a:srgbClr val="C0C0C0"/>
                  </a:outerShdw>
                </a:effectLst>
                <a:ea typeface="幼圆" pitchFamily="49" charset="-122"/>
              </a:rPr>
              <a:t>透明性一般（表现在操作方面）</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226486A-CFA4-1C45-AD33-C64C3804677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535121F-41AF-7E4A-9144-24518CB4B300}"/>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b="1"/>
            </a:p>
          </p:txBody>
        </p:sp>
        <p:sp>
          <p:nvSpPr>
            <p:cNvPr id="6" name="Arc 4">
              <a:extLst>
                <a:ext uri="{FF2B5EF4-FFF2-40B4-BE49-F238E27FC236}">
                  <a16:creationId xmlns:a16="http://schemas.microsoft.com/office/drawing/2014/main" id="{C3824057-1AEB-814C-BCB3-11E82C11CF36}"/>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b="1"/>
            </a:p>
          </p:txBody>
        </p:sp>
      </p:grpSp>
      <p:sp>
        <p:nvSpPr>
          <p:cNvPr id="10245"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C5134504-7239-C846-8960-65D6E0153758}"/>
              </a:ext>
            </a:extLst>
          </p:cNvPr>
          <p:cNvSpPr>
            <a:spLocks noGrp="1" noChangeArrowheads="1"/>
          </p:cNvSpPr>
          <p:nvPr>
            <p:ph type="dt" sz="quarter" idx="10"/>
          </p:nvPr>
        </p:nvSpPr>
        <p:spPr/>
        <p:txBody>
          <a:bodyPr/>
          <a:lstStyle>
            <a:lvl1pPr>
              <a:defRPr/>
            </a:lvl1pPr>
          </a:lstStyle>
          <a:p>
            <a:pPr>
              <a:defRPr/>
            </a:pPr>
            <a:fld id="{463E703B-23AC-7941-8131-2C3A6729ED8E}" type="datetime1">
              <a:rPr lang="en-US" altLang="zh-CN" smtClean="0"/>
              <a:t>8/30/25</a:t>
            </a:fld>
            <a:endParaRPr lang="en-US" altLang="zh-CN"/>
          </a:p>
        </p:txBody>
      </p:sp>
      <p:sp>
        <p:nvSpPr>
          <p:cNvPr id="8" name="Rectangle 8">
            <a:extLst>
              <a:ext uri="{FF2B5EF4-FFF2-40B4-BE49-F238E27FC236}">
                <a16:creationId xmlns:a16="http://schemas.microsoft.com/office/drawing/2014/main" id="{2C185AB4-C335-1A43-9343-FE16D512DA9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5D3155CC-CD1F-3248-BADB-6A64307FB9B8}"/>
              </a:ext>
            </a:extLst>
          </p:cNvPr>
          <p:cNvSpPr>
            <a:spLocks noGrp="1" noChangeArrowheads="1"/>
          </p:cNvSpPr>
          <p:nvPr>
            <p:ph type="sldNum" sz="quarter" idx="12"/>
          </p:nvPr>
        </p:nvSpPr>
        <p:spPr/>
        <p:txBody>
          <a:bodyPr/>
          <a:lstStyle>
            <a:lvl1pPr>
              <a:defRPr/>
            </a:lvl1pPr>
          </a:lstStyle>
          <a:p>
            <a:fld id="{5CE0EFE8-A1B1-9148-AF8B-3E843DF22B36}" type="slidenum">
              <a:rPr lang="zh-CN" altLang="en-US"/>
              <a:pPr/>
              <a:t>‹#›</a:t>
            </a:fld>
            <a:endParaRPr lang="en-US" altLang="zh-CN"/>
          </a:p>
        </p:txBody>
      </p:sp>
    </p:spTree>
    <p:extLst>
      <p:ext uri="{BB962C8B-B14F-4D97-AF65-F5344CB8AC3E}">
        <p14:creationId xmlns:p14="http://schemas.microsoft.com/office/powerpoint/2010/main" val="17728977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C46CA5-9C23-EA4B-A1CA-179AC2802E60}"/>
              </a:ext>
            </a:extLst>
          </p:cNvPr>
          <p:cNvSpPr>
            <a:spLocks noGrp="1" noChangeArrowheads="1"/>
          </p:cNvSpPr>
          <p:nvPr>
            <p:ph type="dt" sz="half" idx="10"/>
          </p:nvPr>
        </p:nvSpPr>
        <p:spPr>
          <a:ln/>
        </p:spPr>
        <p:txBody>
          <a:bodyPr/>
          <a:lstStyle>
            <a:lvl1pPr>
              <a:defRPr/>
            </a:lvl1pPr>
          </a:lstStyle>
          <a:p>
            <a:pPr>
              <a:defRPr/>
            </a:pPr>
            <a:fld id="{5C20A648-958C-9741-A428-1B5CC8035D31}" type="datetime1">
              <a:rPr lang="en-US" altLang="zh-CN" smtClean="0"/>
              <a:t>8/30/25</a:t>
            </a:fld>
            <a:endParaRPr lang="en-US" altLang="zh-CN"/>
          </a:p>
        </p:txBody>
      </p:sp>
      <p:sp>
        <p:nvSpPr>
          <p:cNvPr id="6" name="Rectangle 12">
            <a:extLst>
              <a:ext uri="{FF2B5EF4-FFF2-40B4-BE49-F238E27FC236}">
                <a16:creationId xmlns:a16="http://schemas.microsoft.com/office/drawing/2014/main" id="{3E8BCF28-BEF7-1C4C-A913-AF01AEAC9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8BC64D1-131B-D44E-97E8-0DAF844437BF}"/>
              </a:ext>
            </a:extLst>
          </p:cNvPr>
          <p:cNvSpPr>
            <a:spLocks noGrp="1" noChangeArrowheads="1"/>
          </p:cNvSpPr>
          <p:nvPr>
            <p:ph type="sldNum" sz="quarter" idx="12"/>
          </p:nvPr>
        </p:nvSpPr>
        <p:spPr>
          <a:ln/>
        </p:spPr>
        <p:txBody>
          <a:bodyPr/>
          <a:lstStyle>
            <a:lvl1pPr>
              <a:defRPr/>
            </a:lvl1pPr>
          </a:lstStyle>
          <a:p>
            <a:fld id="{AC131641-C51B-A442-B846-21C7760E0B74}" type="slidenum">
              <a:rPr lang="zh-CN" altLang="en-US"/>
              <a:pPr/>
              <a:t>‹#›</a:t>
            </a:fld>
            <a:endParaRPr lang="en-US" altLang="zh-CN"/>
          </a:p>
        </p:txBody>
      </p:sp>
    </p:spTree>
    <p:extLst>
      <p:ext uri="{BB962C8B-B14F-4D97-AF65-F5344CB8AC3E}">
        <p14:creationId xmlns:p14="http://schemas.microsoft.com/office/powerpoint/2010/main" val="6380890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7B97A9-A1DE-F64A-8AF9-EE0DE29E2C46}"/>
              </a:ext>
            </a:extLst>
          </p:cNvPr>
          <p:cNvSpPr>
            <a:spLocks noGrp="1" noChangeArrowheads="1"/>
          </p:cNvSpPr>
          <p:nvPr>
            <p:ph type="dt" sz="half" idx="10"/>
          </p:nvPr>
        </p:nvSpPr>
        <p:spPr>
          <a:ln/>
        </p:spPr>
        <p:txBody>
          <a:bodyPr/>
          <a:lstStyle>
            <a:lvl1pPr>
              <a:defRPr/>
            </a:lvl1pPr>
          </a:lstStyle>
          <a:p>
            <a:pPr>
              <a:defRPr/>
            </a:pPr>
            <a:fld id="{8F75E415-8189-0449-A741-118B51886EB2}" type="datetime1">
              <a:rPr lang="en-US" altLang="zh-CN" smtClean="0"/>
              <a:t>8/30/25</a:t>
            </a:fld>
            <a:endParaRPr lang="en-US" altLang="zh-CN"/>
          </a:p>
        </p:txBody>
      </p:sp>
      <p:sp>
        <p:nvSpPr>
          <p:cNvPr id="5" name="Rectangle 12">
            <a:extLst>
              <a:ext uri="{FF2B5EF4-FFF2-40B4-BE49-F238E27FC236}">
                <a16:creationId xmlns:a16="http://schemas.microsoft.com/office/drawing/2014/main" id="{28798A0E-D3A8-A14D-B18A-771AF9EBA4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8D25071-C970-2F43-B6DB-68227EEEDAA6}"/>
              </a:ext>
            </a:extLst>
          </p:cNvPr>
          <p:cNvSpPr>
            <a:spLocks noGrp="1" noChangeArrowheads="1"/>
          </p:cNvSpPr>
          <p:nvPr>
            <p:ph type="sldNum" sz="quarter" idx="12"/>
          </p:nvPr>
        </p:nvSpPr>
        <p:spPr>
          <a:ln/>
        </p:spPr>
        <p:txBody>
          <a:bodyPr/>
          <a:lstStyle>
            <a:lvl1pPr>
              <a:defRPr/>
            </a:lvl1pPr>
          </a:lstStyle>
          <a:p>
            <a:fld id="{60815B42-67B0-9345-9D54-A5AC188A4A23}" type="slidenum">
              <a:rPr lang="zh-CN" altLang="en-US"/>
              <a:pPr/>
              <a:t>‹#›</a:t>
            </a:fld>
            <a:endParaRPr lang="en-US" altLang="zh-CN"/>
          </a:p>
        </p:txBody>
      </p:sp>
    </p:spTree>
    <p:extLst>
      <p:ext uri="{BB962C8B-B14F-4D97-AF65-F5344CB8AC3E}">
        <p14:creationId xmlns:p14="http://schemas.microsoft.com/office/powerpoint/2010/main" val="4098851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95250"/>
            <a:ext cx="2033588" cy="5997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95250"/>
            <a:ext cx="5951537" cy="5997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614BAFC-8A95-6A4C-856E-D94B7E9A694C}"/>
              </a:ext>
            </a:extLst>
          </p:cNvPr>
          <p:cNvSpPr>
            <a:spLocks noGrp="1" noChangeArrowheads="1"/>
          </p:cNvSpPr>
          <p:nvPr>
            <p:ph type="dt" sz="half" idx="10"/>
          </p:nvPr>
        </p:nvSpPr>
        <p:spPr>
          <a:ln/>
        </p:spPr>
        <p:txBody>
          <a:bodyPr/>
          <a:lstStyle>
            <a:lvl1pPr>
              <a:defRPr/>
            </a:lvl1pPr>
          </a:lstStyle>
          <a:p>
            <a:pPr>
              <a:defRPr/>
            </a:pPr>
            <a:fld id="{69BAD073-AF20-F84F-B655-3D528DA1697A}" type="datetime1">
              <a:rPr lang="en-US" altLang="zh-CN" smtClean="0"/>
              <a:t>8/30/25</a:t>
            </a:fld>
            <a:endParaRPr lang="en-US" altLang="zh-CN"/>
          </a:p>
        </p:txBody>
      </p:sp>
      <p:sp>
        <p:nvSpPr>
          <p:cNvPr id="5" name="Rectangle 12">
            <a:extLst>
              <a:ext uri="{FF2B5EF4-FFF2-40B4-BE49-F238E27FC236}">
                <a16:creationId xmlns:a16="http://schemas.microsoft.com/office/drawing/2014/main" id="{20C7080D-01C0-0341-8A87-A80893EDB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C72F445-2AE2-194C-9C12-2BAC7249B9CC}"/>
              </a:ext>
            </a:extLst>
          </p:cNvPr>
          <p:cNvSpPr>
            <a:spLocks noGrp="1" noChangeArrowheads="1"/>
          </p:cNvSpPr>
          <p:nvPr>
            <p:ph type="sldNum" sz="quarter" idx="12"/>
          </p:nvPr>
        </p:nvSpPr>
        <p:spPr>
          <a:ln/>
        </p:spPr>
        <p:txBody>
          <a:bodyPr/>
          <a:lstStyle>
            <a:lvl1pPr>
              <a:defRPr/>
            </a:lvl1pPr>
          </a:lstStyle>
          <a:p>
            <a:fld id="{B6789A0C-B670-424C-A8C3-65088DD066A9}" type="slidenum">
              <a:rPr lang="zh-CN" altLang="en-US"/>
              <a:pPr/>
              <a:t>‹#›</a:t>
            </a:fld>
            <a:endParaRPr lang="en-US" altLang="zh-CN"/>
          </a:p>
        </p:txBody>
      </p:sp>
    </p:spTree>
    <p:extLst>
      <p:ext uri="{BB962C8B-B14F-4D97-AF65-F5344CB8AC3E}">
        <p14:creationId xmlns:p14="http://schemas.microsoft.com/office/powerpoint/2010/main" val="74109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F952E143-E516-2F41-86CD-1CD175500BE3}"/>
              </a:ext>
            </a:extLst>
          </p:cNvPr>
          <p:cNvSpPr>
            <a:spLocks noGrp="1" noChangeArrowheads="1"/>
          </p:cNvSpPr>
          <p:nvPr>
            <p:ph type="dt" sz="half" idx="10"/>
          </p:nvPr>
        </p:nvSpPr>
        <p:spPr>
          <a:ln/>
        </p:spPr>
        <p:txBody>
          <a:bodyPr/>
          <a:lstStyle>
            <a:lvl1pPr>
              <a:defRPr/>
            </a:lvl1pPr>
          </a:lstStyle>
          <a:p>
            <a:pPr>
              <a:defRPr/>
            </a:pPr>
            <a:fld id="{9D5B2CFC-0D0D-B442-BEEA-F587DAEED54D}" type="datetime1">
              <a:rPr lang="en-US" altLang="zh-CN" smtClean="0"/>
              <a:t>8/30/25</a:t>
            </a:fld>
            <a:endParaRPr lang="en-US" altLang="zh-CN"/>
          </a:p>
        </p:txBody>
      </p:sp>
      <p:sp>
        <p:nvSpPr>
          <p:cNvPr id="5" name="Rectangle 12">
            <a:extLst>
              <a:ext uri="{FF2B5EF4-FFF2-40B4-BE49-F238E27FC236}">
                <a16:creationId xmlns:a16="http://schemas.microsoft.com/office/drawing/2014/main" id="{27B76537-12C5-1842-88A8-139DD00B9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00D5E72-9AC5-DE46-AE3C-77D216AC852A}"/>
              </a:ext>
            </a:extLst>
          </p:cNvPr>
          <p:cNvSpPr>
            <a:spLocks noGrp="1" noChangeArrowheads="1"/>
          </p:cNvSpPr>
          <p:nvPr>
            <p:ph type="sldNum" sz="quarter" idx="12"/>
          </p:nvPr>
        </p:nvSpPr>
        <p:spPr>
          <a:ln/>
        </p:spPr>
        <p:txBody>
          <a:bodyPr/>
          <a:lstStyle>
            <a:lvl1pPr>
              <a:defRPr/>
            </a:lvl1pPr>
          </a:lstStyle>
          <a:p>
            <a:fld id="{95AD6DFB-6666-AD44-B276-38AB57C461E8}" type="slidenum">
              <a:rPr lang="zh-CN" altLang="en-US"/>
              <a:pPr/>
              <a:t>‹#›</a:t>
            </a:fld>
            <a:endParaRPr lang="en-US" altLang="zh-CN"/>
          </a:p>
        </p:txBody>
      </p:sp>
    </p:spTree>
    <p:extLst>
      <p:ext uri="{BB962C8B-B14F-4D97-AF65-F5344CB8AC3E}">
        <p14:creationId xmlns:p14="http://schemas.microsoft.com/office/powerpoint/2010/main" val="3581888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2DD8DB-BD48-7447-A56E-737A55961734}"/>
              </a:ext>
            </a:extLst>
          </p:cNvPr>
          <p:cNvSpPr>
            <a:spLocks noGrp="1" noChangeArrowheads="1"/>
          </p:cNvSpPr>
          <p:nvPr>
            <p:ph type="dt" sz="half" idx="10"/>
          </p:nvPr>
        </p:nvSpPr>
        <p:spPr>
          <a:ln/>
        </p:spPr>
        <p:txBody>
          <a:bodyPr/>
          <a:lstStyle>
            <a:lvl1pPr>
              <a:defRPr/>
            </a:lvl1pPr>
          </a:lstStyle>
          <a:p>
            <a:pPr>
              <a:defRPr/>
            </a:pPr>
            <a:fld id="{F52CF337-856A-2F49-A66D-B27072591B85}" type="datetime1">
              <a:rPr lang="en-US" altLang="zh-CN" smtClean="0"/>
              <a:t>8/30/25</a:t>
            </a:fld>
            <a:endParaRPr lang="en-US" altLang="zh-CN"/>
          </a:p>
        </p:txBody>
      </p:sp>
      <p:sp>
        <p:nvSpPr>
          <p:cNvPr id="5" name="Rectangle 12">
            <a:extLst>
              <a:ext uri="{FF2B5EF4-FFF2-40B4-BE49-F238E27FC236}">
                <a16:creationId xmlns:a16="http://schemas.microsoft.com/office/drawing/2014/main" id="{F0E3BE8B-7574-314B-9D5A-06FFCE8DB0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0A4AAAE-CF7D-C94D-A774-46274CDE8605}"/>
              </a:ext>
            </a:extLst>
          </p:cNvPr>
          <p:cNvSpPr>
            <a:spLocks noGrp="1" noChangeArrowheads="1"/>
          </p:cNvSpPr>
          <p:nvPr>
            <p:ph type="sldNum" sz="quarter" idx="12"/>
          </p:nvPr>
        </p:nvSpPr>
        <p:spPr>
          <a:ln/>
        </p:spPr>
        <p:txBody>
          <a:bodyPr/>
          <a:lstStyle>
            <a:lvl1pPr>
              <a:defRPr/>
            </a:lvl1pPr>
          </a:lstStyle>
          <a:p>
            <a:fld id="{35076E67-1031-0C41-AAD0-5499F93954D8}" type="slidenum">
              <a:rPr lang="zh-CN" altLang="en-US"/>
              <a:pPr/>
              <a:t>‹#›</a:t>
            </a:fld>
            <a:endParaRPr lang="en-US" altLang="zh-CN"/>
          </a:p>
        </p:txBody>
      </p:sp>
    </p:spTree>
    <p:extLst>
      <p:ext uri="{BB962C8B-B14F-4D97-AF65-F5344CB8AC3E}">
        <p14:creationId xmlns:p14="http://schemas.microsoft.com/office/powerpoint/2010/main" val="5187350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1F760DF-1E23-6647-83C0-306AAAEFC46D}"/>
              </a:ext>
            </a:extLst>
          </p:cNvPr>
          <p:cNvSpPr>
            <a:spLocks noGrp="1" noChangeArrowheads="1"/>
          </p:cNvSpPr>
          <p:nvPr>
            <p:ph type="dt" sz="half" idx="10"/>
          </p:nvPr>
        </p:nvSpPr>
        <p:spPr>
          <a:ln/>
        </p:spPr>
        <p:txBody>
          <a:bodyPr/>
          <a:lstStyle>
            <a:lvl1pPr>
              <a:defRPr/>
            </a:lvl1pPr>
          </a:lstStyle>
          <a:p>
            <a:pPr>
              <a:defRPr/>
            </a:pPr>
            <a:fld id="{A89A8ECF-E311-6E42-A997-00587BBD32B6}" type="datetime1">
              <a:rPr lang="en-US" altLang="zh-CN" smtClean="0"/>
              <a:t>8/30/25</a:t>
            </a:fld>
            <a:endParaRPr lang="en-US" altLang="zh-CN"/>
          </a:p>
        </p:txBody>
      </p:sp>
      <p:sp>
        <p:nvSpPr>
          <p:cNvPr id="5" name="Rectangle 12">
            <a:extLst>
              <a:ext uri="{FF2B5EF4-FFF2-40B4-BE49-F238E27FC236}">
                <a16:creationId xmlns:a16="http://schemas.microsoft.com/office/drawing/2014/main" id="{B2C5AA09-C7D4-9F42-8BD4-75FD46F19E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02ED2D-18A3-3649-9AC1-FBB728F01040}"/>
              </a:ext>
            </a:extLst>
          </p:cNvPr>
          <p:cNvSpPr>
            <a:spLocks noGrp="1" noChangeArrowheads="1"/>
          </p:cNvSpPr>
          <p:nvPr>
            <p:ph type="sldNum" sz="quarter" idx="12"/>
          </p:nvPr>
        </p:nvSpPr>
        <p:spPr>
          <a:ln/>
        </p:spPr>
        <p:txBody>
          <a:bodyPr/>
          <a:lstStyle>
            <a:lvl1pPr>
              <a:defRPr/>
            </a:lvl1pPr>
          </a:lstStyle>
          <a:p>
            <a:fld id="{88AF7CEB-C410-9B47-8B69-F39D84FB7B9F}" type="slidenum">
              <a:rPr lang="zh-CN" altLang="en-US"/>
              <a:pPr/>
              <a:t>‹#›</a:t>
            </a:fld>
            <a:endParaRPr lang="en-US" altLang="zh-CN"/>
          </a:p>
        </p:txBody>
      </p:sp>
    </p:spTree>
    <p:extLst>
      <p:ext uri="{BB962C8B-B14F-4D97-AF65-F5344CB8AC3E}">
        <p14:creationId xmlns:p14="http://schemas.microsoft.com/office/powerpoint/2010/main" val="37880275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412875"/>
            <a:ext cx="3954462"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412875"/>
            <a:ext cx="395446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0BE017E-3CB5-DE44-A12F-C54D38945636}"/>
              </a:ext>
            </a:extLst>
          </p:cNvPr>
          <p:cNvSpPr>
            <a:spLocks noGrp="1" noChangeArrowheads="1"/>
          </p:cNvSpPr>
          <p:nvPr>
            <p:ph type="dt" sz="half" idx="10"/>
          </p:nvPr>
        </p:nvSpPr>
        <p:spPr>
          <a:ln/>
        </p:spPr>
        <p:txBody>
          <a:bodyPr/>
          <a:lstStyle>
            <a:lvl1pPr>
              <a:defRPr/>
            </a:lvl1pPr>
          </a:lstStyle>
          <a:p>
            <a:pPr>
              <a:defRPr/>
            </a:pPr>
            <a:fld id="{EB3FC864-A7B5-F64D-8236-843C8BD5D62F}" type="datetime1">
              <a:rPr lang="en-US" altLang="zh-CN" smtClean="0"/>
              <a:t>8/30/25</a:t>
            </a:fld>
            <a:endParaRPr lang="en-US" altLang="zh-CN"/>
          </a:p>
        </p:txBody>
      </p:sp>
      <p:sp>
        <p:nvSpPr>
          <p:cNvPr id="6" name="Rectangle 12">
            <a:extLst>
              <a:ext uri="{FF2B5EF4-FFF2-40B4-BE49-F238E27FC236}">
                <a16:creationId xmlns:a16="http://schemas.microsoft.com/office/drawing/2014/main" id="{2460A850-997A-0541-86A0-D98DDE87F6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65A1988-FF20-8944-AE0F-420699C2803C}"/>
              </a:ext>
            </a:extLst>
          </p:cNvPr>
          <p:cNvSpPr>
            <a:spLocks noGrp="1" noChangeArrowheads="1"/>
          </p:cNvSpPr>
          <p:nvPr>
            <p:ph type="sldNum" sz="quarter" idx="12"/>
          </p:nvPr>
        </p:nvSpPr>
        <p:spPr>
          <a:ln/>
        </p:spPr>
        <p:txBody>
          <a:bodyPr/>
          <a:lstStyle>
            <a:lvl1pPr>
              <a:defRPr/>
            </a:lvl1pPr>
          </a:lstStyle>
          <a:p>
            <a:fld id="{4B7379D8-6513-634E-8897-5DA3B5AB9B10}" type="slidenum">
              <a:rPr lang="zh-CN" altLang="en-US"/>
              <a:pPr/>
              <a:t>‹#›</a:t>
            </a:fld>
            <a:endParaRPr lang="en-US" altLang="zh-CN"/>
          </a:p>
        </p:txBody>
      </p:sp>
    </p:spTree>
    <p:extLst>
      <p:ext uri="{BB962C8B-B14F-4D97-AF65-F5344CB8AC3E}">
        <p14:creationId xmlns:p14="http://schemas.microsoft.com/office/powerpoint/2010/main" val="36782153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C9CDEFE-866C-4048-9028-C9141F9B6F5B}"/>
              </a:ext>
            </a:extLst>
          </p:cNvPr>
          <p:cNvSpPr>
            <a:spLocks noGrp="1" noChangeArrowheads="1"/>
          </p:cNvSpPr>
          <p:nvPr>
            <p:ph type="dt" sz="half" idx="10"/>
          </p:nvPr>
        </p:nvSpPr>
        <p:spPr>
          <a:ln/>
        </p:spPr>
        <p:txBody>
          <a:bodyPr/>
          <a:lstStyle>
            <a:lvl1pPr>
              <a:defRPr/>
            </a:lvl1pPr>
          </a:lstStyle>
          <a:p>
            <a:pPr>
              <a:defRPr/>
            </a:pPr>
            <a:fld id="{3FA19708-AE9A-274F-8664-050677056EFF}" type="datetime1">
              <a:rPr lang="en-US" altLang="zh-CN" smtClean="0"/>
              <a:t>8/30/25</a:t>
            </a:fld>
            <a:endParaRPr lang="en-US" altLang="zh-CN"/>
          </a:p>
        </p:txBody>
      </p:sp>
      <p:sp>
        <p:nvSpPr>
          <p:cNvPr id="8" name="Rectangle 12">
            <a:extLst>
              <a:ext uri="{FF2B5EF4-FFF2-40B4-BE49-F238E27FC236}">
                <a16:creationId xmlns:a16="http://schemas.microsoft.com/office/drawing/2014/main" id="{D26FADBF-A17E-114D-A506-2A4ABB4F2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A316D84-8525-2644-92F1-2DFBDDC955CC}"/>
              </a:ext>
            </a:extLst>
          </p:cNvPr>
          <p:cNvSpPr>
            <a:spLocks noGrp="1" noChangeArrowheads="1"/>
          </p:cNvSpPr>
          <p:nvPr>
            <p:ph type="sldNum" sz="quarter" idx="12"/>
          </p:nvPr>
        </p:nvSpPr>
        <p:spPr>
          <a:ln/>
        </p:spPr>
        <p:txBody>
          <a:bodyPr/>
          <a:lstStyle>
            <a:lvl1pPr>
              <a:defRPr/>
            </a:lvl1pPr>
          </a:lstStyle>
          <a:p>
            <a:fld id="{1CE23F84-24CA-4941-B029-8F0FAA5482AF}" type="slidenum">
              <a:rPr lang="zh-CN" altLang="en-US"/>
              <a:pPr/>
              <a:t>‹#›</a:t>
            </a:fld>
            <a:endParaRPr lang="en-US" altLang="zh-CN"/>
          </a:p>
        </p:txBody>
      </p:sp>
    </p:spTree>
    <p:extLst>
      <p:ext uri="{BB962C8B-B14F-4D97-AF65-F5344CB8AC3E}">
        <p14:creationId xmlns:p14="http://schemas.microsoft.com/office/powerpoint/2010/main" val="17365260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2863D4CA-A429-0048-B6DD-EE353587C7B9}"/>
              </a:ext>
            </a:extLst>
          </p:cNvPr>
          <p:cNvSpPr>
            <a:spLocks noGrp="1" noChangeArrowheads="1"/>
          </p:cNvSpPr>
          <p:nvPr>
            <p:ph type="dt" sz="half" idx="10"/>
          </p:nvPr>
        </p:nvSpPr>
        <p:spPr>
          <a:ln/>
        </p:spPr>
        <p:txBody>
          <a:bodyPr/>
          <a:lstStyle>
            <a:lvl1pPr>
              <a:defRPr/>
            </a:lvl1pPr>
          </a:lstStyle>
          <a:p>
            <a:pPr>
              <a:defRPr/>
            </a:pPr>
            <a:fld id="{CE2AF53B-127A-A142-9C74-2056DF5D5ED2}" type="datetime1">
              <a:rPr lang="en-US" altLang="zh-CN" smtClean="0"/>
              <a:t>8/30/25</a:t>
            </a:fld>
            <a:endParaRPr lang="en-US" altLang="zh-CN"/>
          </a:p>
        </p:txBody>
      </p:sp>
      <p:sp>
        <p:nvSpPr>
          <p:cNvPr id="4" name="Rectangle 12">
            <a:extLst>
              <a:ext uri="{FF2B5EF4-FFF2-40B4-BE49-F238E27FC236}">
                <a16:creationId xmlns:a16="http://schemas.microsoft.com/office/drawing/2014/main" id="{448B57B0-805B-AC47-A657-2B32DAE18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53F2B6-F09F-5846-B3C2-85DC0B595FBB}"/>
              </a:ext>
            </a:extLst>
          </p:cNvPr>
          <p:cNvSpPr>
            <a:spLocks noGrp="1" noChangeArrowheads="1"/>
          </p:cNvSpPr>
          <p:nvPr>
            <p:ph type="sldNum" sz="quarter" idx="12"/>
          </p:nvPr>
        </p:nvSpPr>
        <p:spPr>
          <a:ln/>
        </p:spPr>
        <p:txBody>
          <a:bodyPr/>
          <a:lstStyle>
            <a:lvl1pPr>
              <a:defRPr/>
            </a:lvl1pPr>
          </a:lstStyle>
          <a:p>
            <a:fld id="{C306F920-8F9B-6440-868E-E05577D2AEEB}" type="slidenum">
              <a:rPr lang="zh-CN" altLang="en-US"/>
              <a:pPr/>
              <a:t>‹#›</a:t>
            </a:fld>
            <a:endParaRPr lang="en-US" altLang="zh-CN"/>
          </a:p>
        </p:txBody>
      </p:sp>
    </p:spTree>
    <p:extLst>
      <p:ext uri="{BB962C8B-B14F-4D97-AF65-F5344CB8AC3E}">
        <p14:creationId xmlns:p14="http://schemas.microsoft.com/office/powerpoint/2010/main" val="11296057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6608629-6A48-544D-BCC3-19E118B0F51C}"/>
              </a:ext>
            </a:extLst>
          </p:cNvPr>
          <p:cNvSpPr>
            <a:spLocks noGrp="1" noChangeArrowheads="1"/>
          </p:cNvSpPr>
          <p:nvPr>
            <p:ph type="dt" sz="half" idx="10"/>
          </p:nvPr>
        </p:nvSpPr>
        <p:spPr>
          <a:ln/>
        </p:spPr>
        <p:txBody>
          <a:bodyPr/>
          <a:lstStyle>
            <a:lvl1pPr>
              <a:defRPr/>
            </a:lvl1pPr>
          </a:lstStyle>
          <a:p>
            <a:pPr>
              <a:defRPr/>
            </a:pPr>
            <a:fld id="{4407D10A-BDCA-EE48-8D8C-11DC1DE1598A}" type="datetime1">
              <a:rPr lang="en-US" altLang="zh-CN" smtClean="0"/>
              <a:t>8/30/25</a:t>
            </a:fld>
            <a:endParaRPr lang="en-US" altLang="zh-CN"/>
          </a:p>
        </p:txBody>
      </p:sp>
      <p:sp>
        <p:nvSpPr>
          <p:cNvPr id="3" name="Rectangle 12">
            <a:extLst>
              <a:ext uri="{FF2B5EF4-FFF2-40B4-BE49-F238E27FC236}">
                <a16:creationId xmlns:a16="http://schemas.microsoft.com/office/drawing/2014/main" id="{59017AAA-FB21-7D43-9EF5-F0B22301FB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7994BE11-5817-F04A-8EE6-ADBDD60FA45F}"/>
              </a:ext>
            </a:extLst>
          </p:cNvPr>
          <p:cNvSpPr>
            <a:spLocks noGrp="1" noChangeArrowheads="1"/>
          </p:cNvSpPr>
          <p:nvPr>
            <p:ph type="sldNum" sz="quarter" idx="12"/>
          </p:nvPr>
        </p:nvSpPr>
        <p:spPr>
          <a:ln/>
        </p:spPr>
        <p:txBody>
          <a:bodyPr/>
          <a:lstStyle>
            <a:lvl1pPr>
              <a:defRPr/>
            </a:lvl1pPr>
          </a:lstStyle>
          <a:p>
            <a:fld id="{0EC01821-FBC1-0943-A98A-47205D9EC5A4}" type="slidenum">
              <a:rPr lang="zh-CN" altLang="en-US"/>
              <a:pPr/>
              <a:t>‹#›</a:t>
            </a:fld>
            <a:endParaRPr lang="en-US" altLang="zh-CN"/>
          </a:p>
        </p:txBody>
      </p:sp>
    </p:spTree>
    <p:extLst>
      <p:ext uri="{BB962C8B-B14F-4D97-AF65-F5344CB8AC3E}">
        <p14:creationId xmlns:p14="http://schemas.microsoft.com/office/powerpoint/2010/main" val="18007748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B3466F1-1536-3D4D-9DEC-DE056C815C58}"/>
              </a:ext>
            </a:extLst>
          </p:cNvPr>
          <p:cNvSpPr>
            <a:spLocks noGrp="1" noChangeArrowheads="1"/>
          </p:cNvSpPr>
          <p:nvPr>
            <p:ph type="dt" sz="half" idx="10"/>
          </p:nvPr>
        </p:nvSpPr>
        <p:spPr>
          <a:ln/>
        </p:spPr>
        <p:txBody>
          <a:bodyPr/>
          <a:lstStyle>
            <a:lvl1pPr>
              <a:defRPr/>
            </a:lvl1pPr>
          </a:lstStyle>
          <a:p>
            <a:pPr>
              <a:defRPr/>
            </a:pPr>
            <a:fld id="{224A717A-AE0D-3F43-B6E4-6B12A1A3A16D}" type="datetime1">
              <a:rPr lang="en-US" altLang="zh-CN" smtClean="0"/>
              <a:t>8/30/25</a:t>
            </a:fld>
            <a:endParaRPr lang="en-US" altLang="zh-CN"/>
          </a:p>
        </p:txBody>
      </p:sp>
      <p:sp>
        <p:nvSpPr>
          <p:cNvPr id="6" name="Rectangle 12">
            <a:extLst>
              <a:ext uri="{FF2B5EF4-FFF2-40B4-BE49-F238E27FC236}">
                <a16:creationId xmlns:a16="http://schemas.microsoft.com/office/drawing/2014/main" id="{CB95D958-EA07-664B-8D50-25C22D8F9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A828A80-0269-1843-A704-D1175B38919E}"/>
              </a:ext>
            </a:extLst>
          </p:cNvPr>
          <p:cNvSpPr>
            <a:spLocks noGrp="1" noChangeArrowheads="1"/>
          </p:cNvSpPr>
          <p:nvPr>
            <p:ph type="sldNum" sz="quarter" idx="12"/>
          </p:nvPr>
        </p:nvSpPr>
        <p:spPr>
          <a:ln/>
        </p:spPr>
        <p:txBody>
          <a:bodyPr/>
          <a:lstStyle>
            <a:lvl1pPr>
              <a:defRPr/>
            </a:lvl1pPr>
          </a:lstStyle>
          <a:p>
            <a:fld id="{246AEB4C-BC76-7C4C-854D-18A0031F3C03}" type="slidenum">
              <a:rPr lang="zh-CN" altLang="en-US"/>
              <a:pPr/>
              <a:t>‹#›</a:t>
            </a:fld>
            <a:endParaRPr lang="en-US" altLang="zh-CN"/>
          </a:p>
        </p:txBody>
      </p:sp>
    </p:spTree>
    <p:extLst>
      <p:ext uri="{BB962C8B-B14F-4D97-AF65-F5344CB8AC3E}">
        <p14:creationId xmlns:p14="http://schemas.microsoft.com/office/powerpoint/2010/main" val="40838936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9221" name="Rectangle 5">
            <a:extLst>
              <a:ext uri="{FF2B5EF4-FFF2-40B4-BE49-F238E27FC236}">
                <a16:creationId xmlns:a16="http://schemas.microsoft.com/office/drawing/2014/main" id="{7951D336-32AB-A145-85DE-EA637DB062DD}"/>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3" name="Rectangle 9">
            <a:extLst>
              <a:ext uri="{FF2B5EF4-FFF2-40B4-BE49-F238E27FC236}">
                <a16:creationId xmlns:a16="http://schemas.microsoft.com/office/drawing/2014/main" id="{599EC733-66F1-2946-B87D-13B34E8301E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Rectangle 7">
            <a:extLst>
              <a:ext uri="{FF2B5EF4-FFF2-40B4-BE49-F238E27FC236}">
                <a16:creationId xmlns:a16="http://schemas.microsoft.com/office/drawing/2014/main" id="{DD72E3C7-EF1E-1142-BEB9-48C0458E1256}"/>
              </a:ext>
            </a:extLst>
          </p:cNvPr>
          <p:cNvSpPr>
            <a:spLocks noGrp="1" noChangeArrowheads="1"/>
          </p:cNvSpPr>
          <p:nvPr>
            <p:ph type="dt" sz="quarter" idx="2"/>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spcBef>
                <a:spcPct val="0"/>
              </a:spcBef>
              <a:defRPr kumimoji="0" sz="1400" b="0">
                <a:latin typeface="Times New Roman" pitchFamily="18" charset="0"/>
              </a:defRPr>
            </a:lvl1pPr>
          </a:lstStyle>
          <a:p>
            <a:pPr>
              <a:defRPr/>
            </a:pPr>
            <a:fld id="{E3806E8E-8773-B749-A45F-4D7AD16F776E}" type="datetime1">
              <a:rPr lang="en-US" altLang="zh-CN" smtClean="0"/>
              <a:t>8/30/25</a:t>
            </a:fld>
            <a:endParaRPr lang="en-US" altLang="zh-CN"/>
          </a:p>
        </p:txBody>
      </p:sp>
      <p:sp>
        <p:nvSpPr>
          <p:cNvPr id="14" name="Rectangle 8">
            <a:extLst>
              <a:ext uri="{FF2B5EF4-FFF2-40B4-BE49-F238E27FC236}">
                <a16:creationId xmlns:a16="http://schemas.microsoft.com/office/drawing/2014/main" id="{32CD1D97-F3A0-3340-9202-43FFE7F2F4DC}"/>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spcBef>
                <a:spcPct val="0"/>
              </a:spcBef>
              <a:defRPr kumimoji="0" sz="1400">
                <a:latin typeface="Times New Roman" pitchFamily="18" charset="0"/>
              </a:defRPr>
            </a:lvl1pPr>
          </a:lstStyle>
          <a:p>
            <a:pPr>
              <a:defRPr/>
            </a:pPr>
            <a:endParaRPr lang="en-US" altLang="zh-CN"/>
          </a:p>
        </p:txBody>
      </p:sp>
      <p:sp>
        <p:nvSpPr>
          <p:cNvPr id="15" name="Rectangle 9">
            <a:extLst>
              <a:ext uri="{FF2B5EF4-FFF2-40B4-BE49-F238E27FC236}">
                <a16:creationId xmlns:a16="http://schemas.microsoft.com/office/drawing/2014/main" id="{2AA8595D-E7C7-8F46-9DD0-E6B1A00ED737}"/>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r">
              <a:spcBef>
                <a:spcPct val="0"/>
              </a:spcBef>
              <a:defRPr kumimoji="0" sz="1400"/>
            </a:lvl1pPr>
          </a:lstStyle>
          <a:p>
            <a:fld id="{D9AA3D42-D8F9-D741-8913-7594AF5C38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Arial" charset="0"/>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FD15AC3-E870-8E4C-82FB-3AFB0C46D7C0}"/>
              </a:ext>
            </a:extLst>
          </p:cNvPr>
          <p:cNvSpPr>
            <a:spLocks noChangeArrowheads="1"/>
          </p:cNvSpPr>
          <p:nvPr/>
        </p:nvSpPr>
        <p:spPr bwMode="ltGray">
          <a:xfrm>
            <a:off x="417513" y="368300"/>
            <a:ext cx="43815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7" name="Rectangle 3">
            <a:extLst>
              <a:ext uri="{FF2B5EF4-FFF2-40B4-BE49-F238E27FC236}">
                <a16:creationId xmlns:a16="http://schemas.microsoft.com/office/drawing/2014/main" id="{230670F6-2D71-F24C-B236-408CC47E9CCF}"/>
              </a:ext>
            </a:extLst>
          </p:cNvPr>
          <p:cNvSpPr>
            <a:spLocks noChangeArrowheads="1"/>
          </p:cNvSpPr>
          <p:nvPr/>
        </p:nvSpPr>
        <p:spPr bwMode="ltGray">
          <a:xfrm>
            <a:off x="800100" y="3683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8" name="Rectangle 4">
            <a:extLst>
              <a:ext uri="{FF2B5EF4-FFF2-40B4-BE49-F238E27FC236}">
                <a16:creationId xmlns:a16="http://schemas.microsoft.com/office/drawing/2014/main" id="{B846D790-31EC-AB42-97C5-EBA5FE9C26B5}"/>
              </a:ext>
            </a:extLst>
          </p:cNvPr>
          <p:cNvSpPr>
            <a:spLocks noChangeArrowheads="1"/>
          </p:cNvSpPr>
          <p:nvPr/>
        </p:nvSpPr>
        <p:spPr bwMode="ltGray">
          <a:xfrm>
            <a:off x="541338" y="790575"/>
            <a:ext cx="422275"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9" name="Rectangle 5">
            <a:extLst>
              <a:ext uri="{FF2B5EF4-FFF2-40B4-BE49-F238E27FC236}">
                <a16:creationId xmlns:a16="http://schemas.microsoft.com/office/drawing/2014/main" id="{5B70013F-FB5B-E54A-866C-8946803BBF5D}"/>
              </a:ext>
            </a:extLst>
          </p:cNvPr>
          <p:cNvSpPr>
            <a:spLocks noChangeArrowheads="1"/>
          </p:cNvSpPr>
          <p:nvPr/>
        </p:nvSpPr>
        <p:spPr bwMode="ltGray">
          <a:xfrm>
            <a:off x="911225" y="79057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0" name="Rectangle 6">
            <a:extLst>
              <a:ext uri="{FF2B5EF4-FFF2-40B4-BE49-F238E27FC236}">
                <a16:creationId xmlns:a16="http://schemas.microsoft.com/office/drawing/2014/main" id="{58886DAE-C8D7-E741-B388-B44BE33BE50B}"/>
              </a:ext>
            </a:extLst>
          </p:cNvPr>
          <p:cNvSpPr>
            <a:spLocks noChangeArrowheads="1"/>
          </p:cNvSpPr>
          <p:nvPr/>
        </p:nvSpPr>
        <p:spPr bwMode="ltGray">
          <a:xfrm>
            <a:off x="127000" y="71755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1" name="Rectangle 7">
            <a:extLst>
              <a:ext uri="{FF2B5EF4-FFF2-40B4-BE49-F238E27FC236}">
                <a16:creationId xmlns:a16="http://schemas.microsoft.com/office/drawing/2014/main" id="{3AB3E1B9-4CF2-BC4D-B9C6-46E471F770DB}"/>
              </a:ext>
            </a:extLst>
          </p:cNvPr>
          <p:cNvSpPr>
            <a:spLocks noChangeArrowheads="1"/>
          </p:cNvSpPr>
          <p:nvPr/>
        </p:nvSpPr>
        <p:spPr bwMode="gray">
          <a:xfrm>
            <a:off x="762000" y="260350"/>
            <a:ext cx="31750"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2" name="Rectangle 8">
            <a:extLst>
              <a:ext uri="{FF2B5EF4-FFF2-40B4-BE49-F238E27FC236}">
                <a16:creationId xmlns:a16="http://schemas.microsoft.com/office/drawing/2014/main" id="{BFDCF749-3CC8-0441-8945-1F0AA91E539C}"/>
              </a:ext>
            </a:extLst>
          </p:cNvPr>
          <p:cNvSpPr>
            <a:spLocks noChangeArrowheads="1"/>
          </p:cNvSpPr>
          <p:nvPr/>
        </p:nvSpPr>
        <p:spPr bwMode="gray">
          <a:xfrm>
            <a:off x="468313" y="9810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6153" name="Rectangle 9">
            <a:extLst>
              <a:ext uri="{FF2B5EF4-FFF2-40B4-BE49-F238E27FC236}">
                <a16:creationId xmlns:a16="http://schemas.microsoft.com/office/drawing/2014/main" id="{51C3D13E-901D-3B44-93E8-32DBF66F6CD5}"/>
              </a:ext>
            </a:extLst>
          </p:cNvPr>
          <p:cNvSpPr>
            <a:spLocks noGrp="1" noChangeArrowheads="1"/>
          </p:cNvSpPr>
          <p:nvPr>
            <p:ph type="title"/>
          </p:nvPr>
        </p:nvSpPr>
        <p:spPr bwMode="auto">
          <a:xfrm>
            <a:off x="1331913" y="95250"/>
            <a:ext cx="7416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a:extLst>
              <a:ext uri="{FF2B5EF4-FFF2-40B4-BE49-F238E27FC236}">
                <a16:creationId xmlns:a16="http://schemas.microsoft.com/office/drawing/2014/main" id="{BAD3E6B3-3194-524B-867D-C481347F92E3}"/>
              </a:ext>
            </a:extLst>
          </p:cNvPr>
          <p:cNvSpPr>
            <a:spLocks noGrp="1" noChangeArrowheads="1"/>
          </p:cNvSpPr>
          <p:nvPr>
            <p:ph type="body" idx="1"/>
          </p:nvPr>
        </p:nvSpPr>
        <p:spPr bwMode="auto">
          <a:xfrm>
            <a:off x="611188" y="1412875"/>
            <a:ext cx="8061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5" name="Rectangle 11">
            <a:extLst>
              <a:ext uri="{FF2B5EF4-FFF2-40B4-BE49-F238E27FC236}">
                <a16:creationId xmlns:a16="http://schemas.microsoft.com/office/drawing/2014/main" id="{5F485460-5AFE-0947-A188-18F41E351C3B}"/>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b="0">
                <a:latin typeface="+mn-lt"/>
              </a:defRPr>
            </a:lvl1pPr>
          </a:lstStyle>
          <a:p>
            <a:pPr>
              <a:defRPr/>
            </a:pPr>
            <a:fld id="{66FF172B-229E-7C45-9E28-9905CD3F4E3B}" type="datetime1">
              <a:rPr lang="en-US" altLang="zh-CN" smtClean="0"/>
              <a:t>8/30/25</a:t>
            </a:fld>
            <a:endParaRPr lang="en-US" altLang="zh-CN"/>
          </a:p>
        </p:txBody>
      </p:sp>
      <p:sp>
        <p:nvSpPr>
          <p:cNvPr id="164876" name="Rectangle 12">
            <a:extLst>
              <a:ext uri="{FF2B5EF4-FFF2-40B4-BE49-F238E27FC236}">
                <a16:creationId xmlns:a16="http://schemas.microsoft.com/office/drawing/2014/main" id="{EE8F0E1F-B204-044F-8CA1-B2A144873026}"/>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atin typeface="Tahoma" pitchFamily="34" charset="0"/>
              </a:defRPr>
            </a:lvl1pPr>
          </a:lstStyle>
          <a:p>
            <a:pPr>
              <a:defRPr/>
            </a:pPr>
            <a:endParaRPr lang="en-US" altLang="zh-CN"/>
          </a:p>
        </p:txBody>
      </p:sp>
      <p:sp>
        <p:nvSpPr>
          <p:cNvPr id="164877" name="Rectangle 13">
            <a:extLst>
              <a:ext uri="{FF2B5EF4-FFF2-40B4-BE49-F238E27FC236}">
                <a16:creationId xmlns:a16="http://schemas.microsoft.com/office/drawing/2014/main" id="{74050A94-6325-B645-8927-B4EDA9D61488}"/>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atin typeface="Tahoma" panose="020B0604030504040204" pitchFamily="34" charset="0"/>
              </a:defRPr>
            </a:lvl1pPr>
          </a:lstStyle>
          <a:p>
            <a:fld id="{52F898A0-99AE-C143-859E-D1F47EFDC12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p:random/>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2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43D4CCB-8355-0D4D-A39C-C2C6C8AE416A}"/>
              </a:ext>
            </a:extLst>
          </p:cNvPr>
          <p:cNvSpPr>
            <a:spLocks noGrp="1" noChangeArrowheads="1"/>
          </p:cNvSpPr>
          <p:nvPr>
            <p:ph type="ctrTitle" idx="4294967295"/>
          </p:nvPr>
        </p:nvSpPr>
        <p:spPr>
          <a:xfrm>
            <a:off x="1763713" y="1125538"/>
            <a:ext cx="5746750" cy="1143000"/>
          </a:xfrm>
          <a:solidFill>
            <a:srgbClr val="FFFFFF"/>
          </a:solidFill>
        </p:spPr>
        <p:txBody>
          <a:bodyPr/>
          <a:lstStyle/>
          <a:p>
            <a:pPr eaLnBrk="1" hangingPunct="1"/>
            <a:r>
              <a:rPr lang="zh-CN" altLang="en-US" sz="4800" b="1"/>
              <a:t>计算机操作系统原理</a:t>
            </a:r>
          </a:p>
        </p:txBody>
      </p:sp>
      <p:sp>
        <p:nvSpPr>
          <p:cNvPr id="8195" name="Rectangle 1027">
            <a:extLst>
              <a:ext uri="{FF2B5EF4-FFF2-40B4-BE49-F238E27FC236}">
                <a16:creationId xmlns:a16="http://schemas.microsoft.com/office/drawing/2014/main" id="{1ED8EBD9-1D6C-354B-ACED-35ED65F8FECF}"/>
              </a:ext>
            </a:extLst>
          </p:cNvPr>
          <p:cNvSpPr>
            <a:spLocks noGrp="1" noChangeArrowheads="1"/>
          </p:cNvSpPr>
          <p:nvPr>
            <p:ph type="subTitle" idx="4294967295"/>
          </p:nvPr>
        </p:nvSpPr>
        <p:spPr>
          <a:xfrm>
            <a:off x="762000" y="2133600"/>
            <a:ext cx="7910513" cy="1811338"/>
          </a:xfrm>
          <a:solidFill>
            <a:srgbClr val="FFFFFF"/>
          </a:solidFill>
        </p:spPr>
        <p:txBody>
          <a:bodyPr/>
          <a:lstStyle/>
          <a:p>
            <a:pPr marL="0" indent="0" algn="ctr" eaLnBrk="1" hangingPunct="1">
              <a:buFont typeface="Wingdings" pitchFamily="2" charset="2"/>
              <a:buNone/>
            </a:pPr>
            <a:endParaRPr lang="en-US" altLang="zh-CN" dirty="0"/>
          </a:p>
          <a:p>
            <a:pPr marL="0" indent="0" algn="ctr" eaLnBrk="1" hangingPunct="1">
              <a:buFont typeface="Wingdings" pitchFamily="2" charset="2"/>
              <a:buNone/>
            </a:pPr>
            <a:r>
              <a:rPr lang="zh-CN" altLang="en-US" dirty="0"/>
              <a:t>计算机学院</a:t>
            </a:r>
            <a:endParaRPr lang="en-US" altLang="zh-CN" dirty="0"/>
          </a:p>
          <a:p>
            <a:pPr marL="0" indent="0" algn="ctr" eaLnBrk="1" hangingPunct="1">
              <a:buFont typeface="Wingdings" pitchFamily="2" charset="2"/>
              <a:buNone/>
            </a:pPr>
            <a:r>
              <a:rPr lang="zh-TW" altLang="en-US" dirty="0">
                <a:latin typeface="宋体" panose="02010600030101010101" pitchFamily="2" charset="-122"/>
              </a:rPr>
              <a:t>网络工程教研室</a:t>
            </a:r>
            <a:endParaRPr lang="en-US" altLang="zh-CN" dirty="0">
              <a:latin typeface="宋体" panose="02010600030101010101" pitchFamily="2" charset="-122"/>
            </a:endParaRPr>
          </a:p>
          <a:p>
            <a:pPr marL="0" indent="0" algn="ctr" eaLnBrk="1" hangingPunct="1">
              <a:buFont typeface="Wingdings" pitchFamily="2" charset="2"/>
              <a:buNone/>
            </a:pPr>
            <a:r>
              <a:rPr lang="zh-TW" altLang="en-US" dirty="0">
                <a:latin typeface="宋体" panose="02010600030101010101" pitchFamily="2" charset="-122"/>
              </a:rPr>
              <a:t>刘坤</a:t>
            </a:r>
            <a:endParaRPr lang="zh-CN" altLang="en-US" dirty="0"/>
          </a:p>
        </p:txBody>
      </p:sp>
      <p:sp>
        <p:nvSpPr>
          <p:cNvPr id="2" name="Slide Number Placeholder 1">
            <a:extLst>
              <a:ext uri="{FF2B5EF4-FFF2-40B4-BE49-F238E27FC236}">
                <a16:creationId xmlns:a16="http://schemas.microsoft.com/office/drawing/2014/main" id="{3F1E188F-32D3-C641-A9F2-976E6D674330}"/>
              </a:ext>
            </a:extLst>
          </p:cNvPr>
          <p:cNvSpPr>
            <a:spLocks noGrp="1"/>
          </p:cNvSpPr>
          <p:nvPr>
            <p:ph type="sldNum" sz="quarter" idx="12"/>
          </p:nvPr>
        </p:nvSpPr>
        <p:spPr/>
        <p:txBody>
          <a:bodyPr/>
          <a:lstStyle/>
          <a:p>
            <a:fld id="{0EC01821-FBC1-0943-A98A-47205D9EC5A4}" type="slidenum">
              <a:rPr lang="zh-CN" altLang="en-US" smtClean="0"/>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5B98DBC-5AF8-8847-986D-6E5BD548F9E7}"/>
              </a:ext>
            </a:extLst>
          </p:cNvPr>
          <p:cNvSpPr>
            <a:spLocks noChangeArrowheads="1"/>
          </p:cNvSpPr>
          <p:nvPr/>
        </p:nvSpPr>
        <p:spPr bwMode="auto">
          <a:xfrm>
            <a:off x="357188" y="1428750"/>
            <a:ext cx="8572500" cy="5114925"/>
          </a:xfrm>
          <a:prstGeom prst="rect">
            <a:avLst/>
          </a:prstGeom>
          <a:noFill/>
          <a:ln w="12700">
            <a:noFill/>
            <a:miter lim="800000"/>
            <a:headEnd type="none" w="sm" len="sm"/>
            <a:tailEnd type="none" w="sm" len="sm"/>
          </a:ln>
        </p:spPr>
        <p:txBody>
          <a:bodyPr anchor="ctr">
            <a:spAutoFit/>
          </a:bodyPr>
          <a:lstStyle>
            <a:lvl1pPr marL="152400" indent="-152400" eaLnBrk="0" hangingPunct="0">
              <a:tabLst>
                <a:tab pos="228600" algn="l"/>
              </a:tabLst>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tabLst>
                <a:tab pos="228600" algn="l"/>
              </a:tabLst>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tabLst>
                <a:tab pos="228600" algn="l"/>
              </a:tabLst>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tabLst>
                <a:tab pos="228600" algn="l"/>
              </a:tabLst>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tabLst>
                <a:tab pos="228600" algn="l"/>
              </a:tabLst>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tabLst>
                <a:tab pos="228600" algn="l"/>
              </a:tabLs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tabLst>
                <a:tab pos="228600" algn="l"/>
              </a:tabLs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tabLst>
                <a:tab pos="228600" algn="l"/>
              </a:tabLs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tabLst>
                <a:tab pos="228600" algn="l"/>
              </a:tabLst>
              <a:defRPr kumimoji="1" sz="800">
                <a:solidFill>
                  <a:schemeClr val="tx1"/>
                </a:solidFill>
                <a:latin typeface="宋体" panose="02010600030101010101" pitchFamily="2" charset="-122"/>
                <a:ea typeface="宋体" panose="02010600030101010101" pitchFamily="2" charset="-122"/>
              </a:defRPr>
            </a:lvl9pPr>
          </a:lstStyle>
          <a:p>
            <a:pPr eaLnBrk="1" hangingPunct="1">
              <a:buClr>
                <a:srgbClr val="FF0000"/>
              </a:buClr>
              <a:buFont typeface="Wingdings" pitchFamily="2" charset="2"/>
              <a:buChar char="n"/>
            </a:pPr>
            <a:r>
              <a:rPr lang="zh-CN" altLang="en-US" sz="2400" b="1" dirty="0"/>
              <a:t>教材 </a:t>
            </a:r>
          </a:p>
          <a:p>
            <a:pPr eaLnBrk="1" hangingPunct="1"/>
            <a:r>
              <a:rPr lang="zh-CN" altLang="en-US" sz="2400" b="1" dirty="0"/>
              <a:t>  优点：新工科规划教材，经典教材，概念清楚，语言简练，逻辑强。</a:t>
            </a:r>
          </a:p>
          <a:p>
            <a:pPr eaLnBrk="1" hangingPunct="1"/>
            <a:r>
              <a:rPr lang="zh-CN" altLang="en-US" sz="2400" b="1" dirty="0"/>
              <a:t>  缺点：缺少实例。</a:t>
            </a:r>
            <a:endParaRPr lang="en-US" altLang="zh-CN" sz="2400" b="1" dirty="0"/>
          </a:p>
          <a:p>
            <a:pPr eaLnBrk="1" hangingPunct="1">
              <a:buClr>
                <a:srgbClr val="FF0000"/>
              </a:buClr>
              <a:buFont typeface="Wingdings" pitchFamily="2" charset="2"/>
              <a:buChar char="n"/>
            </a:pPr>
            <a:r>
              <a:rPr lang="zh-CN" altLang="en-US" sz="2400" dirty="0">
                <a:solidFill>
                  <a:srgbClr val="FF0000"/>
                </a:solidFill>
              </a:rPr>
              <a:t>费翔林，骆斌 编著，</a:t>
            </a:r>
            <a:r>
              <a:rPr lang="en-US" altLang="zh-CN" sz="2400" dirty="0">
                <a:solidFill>
                  <a:srgbClr val="FF0000"/>
                </a:solidFill>
              </a:rPr>
              <a:t>《</a:t>
            </a:r>
            <a:r>
              <a:rPr lang="zh-CN" altLang="en-US" sz="2400" dirty="0">
                <a:solidFill>
                  <a:srgbClr val="FF0000"/>
                </a:solidFill>
              </a:rPr>
              <a:t>操作系统教程（第</a:t>
            </a:r>
            <a:r>
              <a:rPr lang="en-US" altLang="zh-CN" sz="2400" dirty="0">
                <a:solidFill>
                  <a:srgbClr val="FF0000"/>
                </a:solidFill>
              </a:rPr>
              <a:t>6</a:t>
            </a:r>
            <a:r>
              <a:rPr lang="zh-CN" altLang="en-US" sz="2400" dirty="0">
                <a:solidFill>
                  <a:srgbClr val="FF0000"/>
                </a:solidFill>
              </a:rPr>
              <a:t>版）</a:t>
            </a:r>
            <a:r>
              <a:rPr lang="en-US" altLang="zh-CN" sz="2400" dirty="0">
                <a:solidFill>
                  <a:srgbClr val="FF0000"/>
                </a:solidFill>
              </a:rPr>
              <a:t>》</a:t>
            </a:r>
            <a:r>
              <a:rPr lang="zh-CN" altLang="en-US" sz="2400" dirty="0"/>
              <a:t>，高等教育出版社，</a:t>
            </a:r>
            <a:r>
              <a:rPr lang="en-US" altLang="zh-CN" sz="2400" dirty="0"/>
              <a:t>2022.</a:t>
            </a:r>
            <a:endParaRPr lang="zh-CN" altLang="en-US" sz="2400" dirty="0"/>
          </a:p>
          <a:p>
            <a:pPr eaLnBrk="1" hangingPunct="1"/>
            <a:r>
              <a:rPr lang="zh-CN" altLang="en-US" sz="2400" dirty="0"/>
              <a:t>  优点：本科规划教材，有部分操作系统实例，习题丰富。</a:t>
            </a:r>
          </a:p>
          <a:p>
            <a:pPr eaLnBrk="1" hangingPunct="1"/>
            <a:r>
              <a:rPr lang="zh-CN" altLang="en-US" sz="2400" dirty="0"/>
              <a:t>  缺点：教材内容逻辑性不强。。</a:t>
            </a:r>
            <a:endParaRPr lang="en-US" altLang="zh-CN" sz="2400" dirty="0"/>
          </a:p>
          <a:p>
            <a:pPr eaLnBrk="1" hangingPunct="1">
              <a:buClr>
                <a:srgbClr val="FF0000"/>
              </a:buClr>
              <a:buFont typeface="Wingdings" pitchFamily="2" charset="2"/>
              <a:buChar char="n"/>
            </a:pPr>
            <a:r>
              <a:rPr lang="en-US" altLang="zh-CN" sz="2400" dirty="0">
                <a:solidFill>
                  <a:srgbClr val="FF0000"/>
                </a:solidFill>
              </a:rPr>
              <a:t>William Stallings. </a:t>
            </a:r>
            <a:r>
              <a:rPr lang="zh-CN" altLang="en-US" sz="2400" dirty="0">
                <a:solidFill>
                  <a:srgbClr val="FF0000"/>
                </a:solidFill>
              </a:rPr>
              <a:t>陈向群，陈渝 等译，操作系统：精髓与设计原理（第</a:t>
            </a:r>
            <a:r>
              <a:rPr lang="en-US" altLang="zh-CN" sz="2400" dirty="0">
                <a:solidFill>
                  <a:srgbClr val="FF0000"/>
                </a:solidFill>
              </a:rPr>
              <a:t>8</a:t>
            </a:r>
            <a:r>
              <a:rPr lang="zh-CN" altLang="en-US" sz="2400" dirty="0">
                <a:solidFill>
                  <a:srgbClr val="FF0000"/>
                </a:solidFill>
              </a:rPr>
              <a:t>版），</a:t>
            </a:r>
            <a:r>
              <a:rPr lang="zh-CN" altLang="en-US" sz="2400" dirty="0"/>
              <a:t>机械工业出版社，</a:t>
            </a:r>
            <a:r>
              <a:rPr lang="en-US" altLang="zh-CN" sz="2400" dirty="0"/>
              <a:t>2017.       </a:t>
            </a:r>
            <a:r>
              <a:rPr lang="zh-CN" altLang="en-US" sz="2400" dirty="0"/>
              <a:t>    </a:t>
            </a:r>
            <a:endParaRPr lang="en-US" altLang="zh-CN" sz="2400" dirty="0"/>
          </a:p>
          <a:p>
            <a:pPr eaLnBrk="1" hangingPunct="1">
              <a:buClr>
                <a:srgbClr val="FF0000"/>
              </a:buClr>
            </a:pPr>
            <a:r>
              <a:rPr lang="en-US" altLang="zh-CN" sz="2400" dirty="0"/>
              <a:t>  </a:t>
            </a:r>
            <a:r>
              <a:rPr lang="zh-CN" altLang="en-US" sz="2400" dirty="0"/>
              <a:t>优点：内容新，讲解清晰，有</a:t>
            </a:r>
            <a:r>
              <a:rPr lang="en-US" altLang="zh-CN" sz="2400" dirty="0"/>
              <a:t>Windows</a:t>
            </a:r>
            <a:r>
              <a:rPr lang="zh-CN" altLang="en-US" sz="2400" dirty="0"/>
              <a:t>、</a:t>
            </a:r>
            <a:r>
              <a:rPr lang="en-US" altLang="zh-CN" sz="2400" dirty="0"/>
              <a:t>UNIX</a:t>
            </a:r>
            <a:r>
              <a:rPr lang="zh-CN" altLang="en-US" sz="2400" dirty="0"/>
              <a:t>、</a:t>
            </a:r>
            <a:r>
              <a:rPr lang="en-US" altLang="zh-CN" sz="2400" dirty="0"/>
              <a:t>Linux</a:t>
            </a:r>
            <a:r>
              <a:rPr lang="zh-CN" altLang="en-US" sz="2400" dirty="0"/>
              <a:t>实例。</a:t>
            </a:r>
          </a:p>
          <a:p>
            <a:pPr eaLnBrk="1" hangingPunct="1"/>
            <a:r>
              <a:rPr lang="zh-CN" altLang="en-US" sz="2400" dirty="0"/>
              <a:t>  </a:t>
            </a:r>
          </a:p>
        </p:txBody>
      </p:sp>
      <p:sp>
        <p:nvSpPr>
          <p:cNvPr id="18435" name="Rectangle 3">
            <a:extLst>
              <a:ext uri="{FF2B5EF4-FFF2-40B4-BE49-F238E27FC236}">
                <a16:creationId xmlns:a16="http://schemas.microsoft.com/office/drawing/2014/main" id="{F391D78E-25F5-924C-833F-07D87841849A}"/>
              </a:ext>
            </a:extLst>
          </p:cNvPr>
          <p:cNvSpPr>
            <a:spLocks noChangeArrowheads="1"/>
          </p:cNvSpPr>
          <p:nvPr/>
        </p:nvSpPr>
        <p:spPr bwMode="auto">
          <a:xfrm>
            <a:off x="1052513" y="214313"/>
            <a:ext cx="2447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buClr>
                <a:schemeClr val="bg2"/>
              </a:buClr>
            </a:pPr>
            <a:r>
              <a:rPr lang="zh-CN" altLang="en-US" sz="4400" b="1">
                <a:solidFill>
                  <a:srgbClr val="003399"/>
                </a:solidFill>
                <a:latin typeface="Arial Narrow" panose="020B0604020202020204" pitchFamily="34" charset="0"/>
              </a:rPr>
              <a:t>参考资料</a:t>
            </a:r>
          </a:p>
        </p:txBody>
      </p:sp>
      <p:sp>
        <p:nvSpPr>
          <p:cNvPr id="2" name="Slide Number Placeholder 1">
            <a:extLst>
              <a:ext uri="{FF2B5EF4-FFF2-40B4-BE49-F238E27FC236}">
                <a16:creationId xmlns:a16="http://schemas.microsoft.com/office/drawing/2014/main" id="{AA551E88-B117-F74F-BCE9-77F511CBD274}"/>
              </a:ext>
            </a:extLst>
          </p:cNvPr>
          <p:cNvSpPr>
            <a:spLocks noGrp="1"/>
          </p:cNvSpPr>
          <p:nvPr>
            <p:ph type="sldNum" sz="quarter" idx="12"/>
          </p:nvPr>
        </p:nvSpPr>
        <p:spPr/>
        <p:txBody>
          <a:bodyPr/>
          <a:lstStyle/>
          <a:p>
            <a:fld id="{0EC01821-FBC1-0943-A98A-47205D9EC5A4}" type="slidenum">
              <a:rPr lang="zh-CN" altLang="en-US" smtClean="0"/>
              <a:pPr/>
              <a:t>10</a:t>
            </a:fld>
            <a:endParaRPr lang="en-US" altLang="zh-CN"/>
          </a:p>
        </p:txBody>
      </p:sp>
    </p:spTree>
  </p:cSld>
  <p:clrMapOvr>
    <a:masterClrMapping/>
  </p:clrMapOvr>
  <p:transition>
    <p:push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50FFEE1-F245-104A-A845-7DDD72B7132A}"/>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87B400A7-810D-A140-A286-D1FA79EAA0E4}" type="slidenum">
              <a:rPr kumimoji="0" lang="zh-CN" altLang="en-US" sz="1400">
                <a:latin typeface="Tahoma" panose="020B0604030504040204" pitchFamily="34" charset="0"/>
              </a:rPr>
              <a:pPr eaLnBrk="1" hangingPunct="1"/>
              <a:t>100</a:t>
            </a:fld>
            <a:endParaRPr kumimoji="0" lang="en-US" altLang="zh-CN" sz="1400">
              <a:latin typeface="Tahoma" panose="020B0604030504040204" pitchFamily="34" charset="0"/>
            </a:endParaRPr>
          </a:p>
        </p:txBody>
      </p:sp>
      <p:sp>
        <p:nvSpPr>
          <p:cNvPr id="940034" name="Rectangle 2">
            <a:extLst>
              <a:ext uri="{FF2B5EF4-FFF2-40B4-BE49-F238E27FC236}">
                <a16:creationId xmlns:a16="http://schemas.microsoft.com/office/drawing/2014/main" id="{3F773F4F-9274-E341-9E1A-E2D29E7B0A89}"/>
              </a:ext>
            </a:extLst>
          </p:cNvPr>
          <p:cNvSpPr>
            <a:spLocks noGrp="1" noChangeArrowheads="1"/>
          </p:cNvSpPr>
          <p:nvPr>
            <p:ph type="title" idx="4294967295"/>
          </p:nvPr>
        </p:nvSpPr>
        <p:spPr>
          <a:xfrm>
            <a:off x="1265238" y="44450"/>
            <a:ext cx="7627937" cy="1143000"/>
          </a:xfrm>
        </p:spPr>
        <p:txBody>
          <a:bodyPr anchor="ctr"/>
          <a:lstStyle/>
          <a:p>
            <a:pPr eaLnBrk="1" hangingPunct="1"/>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endParaRPr lang="zh-CN" altLang="zh-CN">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A097CAD3-3572-7444-91EC-597BC8A7FFBE}"/>
              </a:ext>
            </a:extLst>
          </p:cNvPr>
          <p:cNvSpPr>
            <a:spLocks noGrp="1" noChangeArrowheads="1"/>
          </p:cNvSpPr>
          <p:nvPr>
            <p:ph type="body" idx="4294967295"/>
          </p:nvPr>
        </p:nvSpPr>
        <p:spPr>
          <a:xfrm>
            <a:off x="611188" y="1168400"/>
            <a:ext cx="7777162" cy="4637088"/>
          </a:xfrm>
        </p:spPr>
        <p:txBody>
          <a:bodyPr/>
          <a:lstStyle/>
          <a:p>
            <a:pPr marL="457200" indent="-457200" algn="just" eaLnBrk="1" hangingPunct="1">
              <a:lnSpc>
                <a:spcPct val="130000"/>
              </a:lnSpc>
              <a:spcBef>
                <a:spcPct val="50000"/>
              </a:spcBef>
            </a:pPr>
            <a:r>
              <a:rPr lang="zh-CN" altLang="en-US" sz="3600">
                <a:solidFill>
                  <a:srgbClr val="3333FF"/>
                </a:solidFill>
                <a:latin typeface="华文新魏" panose="02010800040101010101" pitchFamily="2" charset="-122"/>
                <a:ea typeface="华文新魏" panose="02010800040101010101" pitchFamily="2" charset="-122"/>
              </a:rPr>
              <a:t>无结构操作系统</a:t>
            </a:r>
            <a:endParaRPr lang="en-US" altLang="zh-CN" sz="3600">
              <a:solidFill>
                <a:srgbClr val="3333FF"/>
              </a:solidFill>
              <a:latin typeface="华文新魏" panose="02010800040101010101" pitchFamily="2" charset="-122"/>
              <a:ea typeface="华文新魏" panose="02010800040101010101" pitchFamily="2" charset="-122"/>
            </a:endParaRPr>
          </a:p>
          <a:p>
            <a:pPr marL="457200" indent="-457200" algn="just" eaLnBrk="1" hangingPunct="1">
              <a:lnSpc>
                <a:spcPct val="130000"/>
              </a:lnSpc>
              <a:spcBef>
                <a:spcPct val="50000"/>
              </a:spcBef>
            </a:pPr>
            <a:r>
              <a:rPr lang="zh-CN" altLang="en-US" sz="3600">
                <a:solidFill>
                  <a:srgbClr val="3333FF"/>
                </a:solidFill>
                <a:latin typeface="华文新魏" panose="02010800040101010101" pitchFamily="2" charset="-122"/>
                <a:ea typeface="华文新魏" panose="02010800040101010101" pitchFamily="2" charset="-122"/>
              </a:rPr>
              <a:t>模块化结构操作系统 </a:t>
            </a:r>
            <a:endParaRPr lang="en-US" altLang="zh-CN" sz="3600">
              <a:solidFill>
                <a:srgbClr val="3333FF"/>
              </a:solidFill>
              <a:latin typeface="华文新魏" panose="02010800040101010101" pitchFamily="2" charset="-122"/>
              <a:ea typeface="华文新魏" panose="02010800040101010101" pitchFamily="2" charset="-122"/>
            </a:endParaRPr>
          </a:p>
          <a:p>
            <a:pPr marL="457200" indent="-457200" algn="just" eaLnBrk="1" hangingPunct="1">
              <a:lnSpc>
                <a:spcPct val="130000"/>
              </a:lnSpc>
              <a:spcBef>
                <a:spcPct val="50000"/>
              </a:spcBef>
            </a:pPr>
            <a:r>
              <a:rPr lang="zh-CN" altLang="en-US" sz="3600">
                <a:solidFill>
                  <a:srgbClr val="3333FF"/>
                </a:solidFill>
                <a:latin typeface="华文新魏" panose="02010800040101010101" pitchFamily="2" charset="-122"/>
                <a:ea typeface="华文新魏" panose="02010800040101010101" pitchFamily="2" charset="-122"/>
              </a:rPr>
              <a:t>分层式结构操作系统</a:t>
            </a:r>
            <a:endParaRPr lang="en-US" altLang="zh-CN" sz="3600">
              <a:solidFill>
                <a:srgbClr val="3333FF"/>
              </a:solidFill>
              <a:latin typeface="华文新魏" panose="02010800040101010101" pitchFamily="2" charset="-122"/>
              <a:ea typeface="华文新魏" panose="02010800040101010101" pitchFamily="2"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checkerboard(across)">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checkerboard(across)">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checkerboard(across)">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C4923A3E-D5CB-A54C-815A-D267698FD5BF}"/>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6181C97-AAE1-E342-8BBB-2E2C8E540C96}" type="slidenum">
              <a:rPr kumimoji="0" lang="zh-CN" altLang="en-US" sz="1400">
                <a:latin typeface="Tahoma" panose="020B0604030504040204" pitchFamily="34" charset="0"/>
              </a:rPr>
              <a:pPr eaLnBrk="1" hangingPunct="1"/>
              <a:t>101</a:t>
            </a:fld>
            <a:endParaRPr kumimoji="0" lang="en-US" altLang="zh-CN" sz="1400">
              <a:latin typeface="Tahoma" panose="020B0604030504040204" pitchFamily="34" charset="0"/>
            </a:endParaRPr>
          </a:p>
        </p:txBody>
      </p:sp>
      <p:sp>
        <p:nvSpPr>
          <p:cNvPr id="99332" name="内容占位符 2">
            <a:extLst>
              <a:ext uri="{FF2B5EF4-FFF2-40B4-BE49-F238E27FC236}">
                <a16:creationId xmlns:a16="http://schemas.microsoft.com/office/drawing/2014/main" id="{FDFD1190-749D-9843-AD86-EC6071F03B32}"/>
              </a:ext>
            </a:extLst>
          </p:cNvPr>
          <p:cNvSpPr>
            <a:spLocks noGrp="1"/>
          </p:cNvSpPr>
          <p:nvPr>
            <p:ph idx="4294967295"/>
          </p:nvPr>
        </p:nvSpPr>
        <p:spPr>
          <a:xfrm>
            <a:off x="611188" y="1125538"/>
            <a:ext cx="7772400" cy="4895850"/>
          </a:xfrm>
        </p:spPr>
        <p:txBody>
          <a:bodyPr/>
          <a:lstStyle/>
          <a:p>
            <a:pPr marL="457200" indent="-457200" algn="just" eaLnBrk="1" hangingPunct="1">
              <a:spcBef>
                <a:spcPts val="1200"/>
              </a:spcBef>
            </a:pPr>
            <a:r>
              <a:rPr lang="zh-CN" altLang="en-US" sz="36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无结构操作系统</a:t>
            </a:r>
            <a:endParaRPr lang="en-US" altLang="zh-CN" sz="3600">
              <a:solidFill>
                <a:srgbClr val="3333FF"/>
              </a:solidFill>
              <a:latin typeface="华文新魏" panose="02010800040101010101" pitchFamily="2" charset="-122"/>
              <a:ea typeface="华文新魏" panose="02010800040101010101" pitchFamily="2" charset="-122"/>
            </a:endParaRPr>
          </a:p>
          <a:p>
            <a:pPr marL="857250" lvl="1" indent="-457200" algn="just" eaLnBrk="1" hangingPunct="1">
              <a:spcBef>
                <a:spcPts val="1200"/>
              </a:spcBef>
            </a:pPr>
            <a:r>
              <a:rPr lang="zh-CN" altLang="en-US" sz="3200">
                <a:latin typeface="华文新魏" panose="02010800040101010101" pitchFamily="2" charset="-122"/>
                <a:ea typeface="华文新魏" panose="02010800040101010101" pitchFamily="2" charset="-122"/>
              </a:rPr>
              <a:t>在早期开发操作系统时，设计者只是把他的注意力放在</a:t>
            </a:r>
            <a:r>
              <a:rPr lang="zh-CN" altLang="en-US" sz="3200">
                <a:solidFill>
                  <a:srgbClr val="FF0000"/>
                </a:solidFill>
                <a:latin typeface="华文新魏" panose="02010800040101010101" pitchFamily="2" charset="-122"/>
                <a:ea typeface="华文新魏" panose="02010800040101010101" pitchFamily="2" charset="-122"/>
              </a:rPr>
              <a:t>功能</a:t>
            </a:r>
            <a:r>
              <a:rPr lang="zh-CN" altLang="en-US" sz="3200">
                <a:latin typeface="华文新魏" panose="02010800040101010101" pitchFamily="2" charset="-122"/>
                <a:ea typeface="华文新魏" panose="02010800040101010101" pitchFamily="2" charset="-122"/>
              </a:rPr>
              <a:t>的实现和获得高的</a:t>
            </a:r>
            <a:r>
              <a:rPr lang="zh-CN" altLang="en-US" sz="3200">
                <a:solidFill>
                  <a:srgbClr val="FF0000"/>
                </a:solidFill>
                <a:latin typeface="华文新魏" panose="02010800040101010101" pitchFamily="2" charset="-122"/>
                <a:ea typeface="华文新魏" panose="02010800040101010101" pitchFamily="2" charset="-122"/>
              </a:rPr>
              <a:t>效率</a:t>
            </a:r>
            <a:r>
              <a:rPr lang="zh-CN" altLang="en-US" sz="3200">
                <a:latin typeface="华文新魏" panose="02010800040101010101" pitchFamily="2" charset="-122"/>
                <a:ea typeface="华文新魏" panose="02010800040101010101" pitchFamily="2" charset="-122"/>
              </a:rPr>
              <a:t>上，缺乏首尾一致的设计思想。这种</a:t>
            </a:r>
            <a:r>
              <a:rPr lang="en-US" altLang="zh-CN" sz="3200">
                <a:latin typeface="华文新魏" panose="02010800040101010101" pitchFamily="2" charset="-122"/>
                <a:ea typeface="华文新魏" panose="02010800040101010101" pitchFamily="2" charset="-122"/>
              </a:rPr>
              <a:t>OS</a:t>
            </a:r>
            <a:r>
              <a:rPr lang="zh-CN" altLang="en-US" sz="3200">
                <a:latin typeface="华文新魏" panose="02010800040101010101" pitchFamily="2" charset="-122"/>
                <a:ea typeface="华文新魏" panose="02010800040101010101" pitchFamily="2" charset="-122"/>
              </a:rPr>
              <a:t>是无结构的。也称</a:t>
            </a:r>
            <a:r>
              <a:rPr lang="zh-CN" altLang="en-US" sz="3200">
                <a:solidFill>
                  <a:srgbClr val="0033CC"/>
                </a:solidFill>
                <a:latin typeface="华文新魏" panose="02010800040101010101" pitchFamily="2" charset="-122"/>
                <a:ea typeface="华文新魏" panose="02010800040101010101" pitchFamily="2" charset="-122"/>
              </a:rPr>
              <a:t>整体系统结构</a:t>
            </a:r>
            <a:r>
              <a:rPr lang="zh-CN" altLang="en-US" sz="3200"/>
              <a:t>。</a:t>
            </a:r>
            <a:endParaRPr lang="en-US" altLang="zh-CN" sz="3200">
              <a:latin typeface="华文新魏" panose="02010800040101010101" pitchFamily="2" charset="-122"/>
              <a:ea typeface="华文新魏" panose="02010800040101010101" pitchFamily="2" charset="-122"/>
            </a:endParaRPr>
          </a:p>
          <a:p>
            <a:pPr marL="857250" lvl="1" indent="-457200" algn="just" eaLnBrk="1" hangingPunct="1">
              <a:spcBef>
                <a:spcPts val="1200"/>
              </a:spcBef>
            </a:pPr>
            <a:r>
              <a:rPr lang="zh-CN" altLang="en-US" sz="3200">
                <a:latin typeface="华文新魏" panose="02010800040101010101" pitchFamily="2" charset="-122"/>
                <a:ea typeface="华文新魏" panose="02010800040101010101" pitchFamily="2" charset="-122"/>
              </a:rPr>
              <a:t>主要是编制紧凑程序，便于利用内存，对</a:t>
            </a:r>
            <a:r>
              <a:rPr lang="en-US" altLang="zh-CN" sz="3200">
                <a:latin typeface="华文新魏" panose="02010800040101010101" pitchFamily="2" charset="-122"/>
                <a:ea typeface="华文新魏" panose="02010800040101010101" pitchFamily="2" charset="-122"/>
              </a:rPr>
              <a:t>go to</a:t>
            </a:r>
            <a:r>
              <a:rPr lang="zh-CN" altLang="en-US" sz="3200">
                <a:latin typeface="华文新魏" panose="02010800040101010101" pitchFamily="2" charset="-122"/>
                <a:ea typeface="华文新魏" panose="02010800040101010101" pitchFamily="2" charset="-122"/>
              </a:rPr>
              <a:t>无限制，缺乏清晰的程序结构，难以维护和理解，增加了维护人员的负担。</a:t>
            </a:r>
          </a:p>
        </p:txBody>
      </p:sp>
      <p:sp>
        <p:nvSpPr>
          <p:cNvPr id="940034" name="Rectangle 2">
            <a:extLst>
              <a:ext uri="{FF2B5EF4-FFF2-40B4-BE49-F238E27FC236}">
                <a16:creationId xmlns:a16="http://schemas.microsoft.com/office/drawing/2014/main" id="{EEA1CC8A-3193-9048-B75A-187E4CA7176C}"/>
              </a:ext>
            </a:extLst>
          </p:cNvPr>
          <p:cNvSpPr>
            <a:spLocks noChangeArrowheads="1"/>
          </p:cNvSpPr>
          <p:nvPr/>
        </p:nvSpPr>
        <p:spPr bwMode="auto">
          <a:xfrm>
            <a:off x="1265238" y="44450"/>
            <a:ext cx="7627937" cy="1143000"/>
          </a:xfrm>
          <a:prstGeom prst="rect">
            <a:avLst/>
          </a:prstGeom>
          <a:noFill/>
          <a:ln w="9525">
            <a:noFill/>
            <a:miter lim="800000"/>
            <a:headEnd/>
            <a:tailEnd/>
          </a:ln>
        </p:spPr>
        <p:txBody>
          <a:bodyPr anchor="ctr"/>
          <a:lstStyle/>
          <a:p>
            <a:pPr marL="457200" indent="-457200" algn="just">
              <a:lnSpc>
                <a:spcPct val="130000"/>
              </a:lnSpc>
              <a:spcBef>
                <a:spcPct val="50000"/>
              </a:spcBef>
              <a:defRPr/>
            </a:pPr>
            <a:endParaRPr lang="en-US" altLang="zh-CN" sz="4400" dirty="0">
              <a:solidFill>
                <a:schemeClr val="tx2"/>
              </a:solidFill>
              <a:effectLst>
                <a:outerShdw blurRad="38100" dist="38100" dir="2700000" algn="tl">
                  <a:srgbClr val="C0C0C0"/>
                </a:outerShdw>
              </a:effectLst>
              <a:latin typeface="华文新魏" pitchFamily="2" charset="-122"/>
              <a:ea typeface="华文新魏" pitchFamily="2" charset="-122"/>
              <a:cs typeface="+mj-cs"/>
            </a:endParaRPr>
          </a:p>
        </p:txBody>
      </p:sp>
      <p:sp>
        <p:nvSpPr>
          <p:cNvPr id="7" name="矩形 6">
            <a:extLst>
              <a:ext uri="{FF2B5EF4-FFF2-40B4-BE49-F238E27FC236}">
                <a16:creationId xmlns:a16="http://schemas.microsoft.com/office/drawing/2014/main" id="{D80FCAEF-87AE-F84C-A13A-184BB835A6FF}"/>
              </a:ext>
            </a:extLst>
          </p:cNvPr>
          <p:cNvSpPr/>
          <p:nvPr/>
        </p:nvSpPr>
        <p:spPr>
          <a:xfrm>
            <a:off x="1258888" y="188913"/>
            <a:ext cx="5264150" cy="769937"/>
          </a:xfrm>
          <a:prstGeom prst="rect">
            <a:avLst/>
          </a:prstGeom>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44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animEffect transition="in" filter="blinds(horizontal)">
                                      <p:cBhvr>
                                        <p:cTn id="7" dur="500"/>
                                        <p:tgtEl>
                                          <p:spTgt spid="993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2">
                                            <p:txEl>
                                              <p:pRg st="1" end="1"/>
                                            </p:txEl>
                                          </p:spTgt>
                                        </p:tgtEl>
                                        <p:attrNameLst>
                                          <p:attrName>style.visibility</p:attrName>
                                        </p:attrNameLst>
                                      </p:cBhvr>
                                      <p:to>
                                        <p:strVal val="visible"/>
                                      </p:to>
                                    </p:set>
                                    <p:animEffect transition="in" filter="blinds(horizontal)">
                                      <p:cBhvr>
                                        <p:cTn id="12" dur="500"/>
                                        <p:tgtEl>
                                          <p:spTgt spid="993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32">
                                            <p:txEl>
                                              <p:pRg st="2" end="2"/>
                                            </p:txEl>
                                          </p:spTgt>
                                        </p:tgtEl>
                                        <p:attrNameLst>
                                          <p:attrName>style.visibility</p:attrName>
                                        </p:attrNameLst>
                                      </p:cBhvr>
                                      <p:to>
                                        <p:strVal val="visible"/>
                                      </p:to>
                                    </p:set>
                                    <p:animEffect transition="in" filter="blinds(horizontal)">
                                      <p:cBhvr>
                                        <p:cTn id="17" dur="500"/>
                                        <p:tgtEl>
                                          <p:spTgt spid="99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bldLvl="2"/>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70663-7D19-E047-A072-06BB7FB9F697}"/>
              </a:ext>
            </a:extLst>
          </p:cNvPr>
          <p:cNvSpPr>
            <a:spLocks noGrp="1"/>
          </p:cNvSpPr>
          <p:nvPr>
            <p:ph type="title"/>
          </p:nvPr>
        </p:nvSpPr>
        <p:spPr/>
        <p:txBody>
          <a:bodyPr/>
          <a:lstStyle/>
          <a:p>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endParaRPr kumimoji="1"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8887A3B8-0DDE-A549-9B9A-9AED0271321E}"/>
              </a:ext>
            </a:extLst>
          </p:cNvPr>
          <p:cNvSpPr>
            <a:spLocks noGrp="1"/>
          </p:cNvSpPr>
          <p:nvPr>
            <p:ph idx="1"/>
          </p:nvPr>
        </p:nvSpPr>
        <p:spPr/>
        <p:txBody>
          <a:bodyPr/>
          <a:lstStyle/>
          <a:p>
            <a:r>
              <a:rPr kumimoji="1" lang="zh-CN" altLang="en-US" sz="36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模块化结构操作系统</a:t>
            </a:r>
            <a:endParaRPr lang="en-US" altLang="zh-CN" sz="3600">
              <a:solidFill>
                <a:srgbClr val="3333FF"/>
              </a:solidFill>
              <a:latin typeface="华文新魏" panose="02010800040101010101" pitchFamily="2" charset="-122"/>
              <a:ea typeface="华文新魏" panose="02010800040101010101" pitchFamily="2" charset="-122"/>
            </a:endParaRPr>
          </a:p>
          <a:p>
            <a:pPr lvl="1"/>
            <a:r>
              <a:rPr lang="zh-CN" altLang="en-US" sz="3200">
                <a:latin typeface="华文新魏" panose="02010800040101010101" pitchFamily="2" charset="-122"/>
                <a:ea typeface="华文新魏" panose="02010800040101010101" pitchFamily="2" charset="-122"/>
              </a:rPr>
              <a:t>模块化程序设计技术是</a:t>
            </a:r>
            <a:r>
              <a:rPr lang="en-US" altLang="zh-CN" sz="3200">
                <a:latin typeface="华文新魏" panose="02010800040101010101" pitchFamily="2" charset="-122"/>
                <a:ea typeface="华文新魏" panose="02010800040101010101" pitchFamily="2" charset="-122"/>
              </a:rPr>
              <a:t>20</a:t>
            </a:r>
            <a:r>
              <a:rPr lang="zh-CN" altLang="en-US" sz="3200">
                <a:latin typeface="华文新魏" panose="02010800040101010101" pitchFamily="2" charset="-122"/>
                <a:ea typeface="华文新魏" panose="02010800040101010101" pitchFamily="2" charset="-122"/>
              </a:rPr>
              <a:t>世纪</a:t>
            </a:r>
            <a:r>
              <a:rPr lang="en-US" altLang="zh-CN" sz="3200">
                <a:latin typeface="华文新魏" panose="02010800040101010101" pitchFamily="2" charset="-122"/>
                <a:ea typeface="华文新魏" panose="02010800040101010101" pitchFamily="2" charset="-122"/>
              </a:rPr>
              <a:t>60</a:t>
            </a:r>
            <a:r>
              <a:rPr lang="zh-CN" altLang="en-US" sz="3200">
                <a:latin typeface="华文新魏" panose="02010800040101010101" pitchFamily="2" charset="-122"/>
                <a:ea typeface="华文新魏" panose="02010800040101010101" pitchFamily="2" charset="-122"/>
              </a:rPr>
              <a:t>年代出现的一种结构化程序设计技术</a:t>
            </a:r>
            <a:endParaRPr lang="en-US" altLang="zh-CN" sz="3200">
              <a:latin typeface="华文新魏" panose="02010800040101010101" pitchFamily="2" charset="-122"/>
              <a:ea typeface="华文新魏" panose="02010800040101010101" pitchFamily="2" charset="-122"/>
            </a:endParaRPr>
          </a:p>
          <a:p>
            <a:pPr lvl="1"/>
            <a:r>
              <a:rPr lang="zh-CN" altLang="en-US" sz="3200">
                <a:latin typeface="华文新魏" panose="02010800040101010101" pitchFamily="2" charset="-122"/>
                <a:ea typeface="华文新魏" panose="02010800040101010101" pitchFamily="2" charset="-122"/>
              </a:rPr>
              <a:t>该技术基于“分解”和“模块化”的原则来控制大型软件的复杂度</a:t>
            </a:r>
            <a:endParaRPr lang="en-US" altLang="zh-CN" sz="3200">
              <a:latin typeface="华文新魏" panose="02010800040101010101" pitchFamily="2" charset="-122"/>
              <a:ea typeface="华文新魏" panose="02010800040101010101" pitchFamily="2" charset="-122"/>
            </a:endParaRPr>
          </a:p>
          <a:p>
            <a:pPr lvl="1"/>
            <a:r>
              <a:rPr lang="zh-CN" altLang="en-US" sz="3200">
                <a:latin typeface="华文新魏" panose="02010800040101010101" pitchFamily="2" charset="-122"/>
                <a:ea typeface="华文新魏" panose="02010800040101010101" pitchFamily="2" charset="-122"/>
              </a:rPr>
              <a:t>按</a:t>
            </a:r>
            <a:r>
              <a:rPr lang="en-US" altLang="zh-CN" sz="3200">
                <a:latin typeface="华文新魏" panose="02010800040101010101" pitchFamily="2" charset="-122"/>
                <a:ea typeface="华文新魏" panose="02010800040101010101" pitchFamily="2" charset="-122"/>
              </a:rPr>
              <a:t>OS</a:t>
            </a:r>
            <a:r>
              <a:rPr lang="zh-CN" altLang="en-US" sz="3200">
                <a:latin typeface="华文新魏" panose="02010800040101010101" pitchFamily="2" charset="-122"/>
                <a:ea typeface="华文新魏" panose="02010800040101010101" pitchFamily="2" charset="-122"/>
              </a:rPr>
              <a:t>功能精心地划分为若干个具有一定独立性和大小的模块，保证</a:t>
            </a:r>
            <a:r>
              <a:rPr lang="en-US" altLang="zh-CN" sz="3200">
                <a:latin typeface="华文新魏" panose="02010800040101010101" pitchFamily="2" charset="-122"/>
                <a:ea typeface="华文新魏" panose="02010800040101010101" pitchFamily="2" charset="-122"/>
              </a:rPr>
              <a:t>OS</a:t>
            </a:r>
            <a:r>
              <a:rPr lang="zh-CN" altLang="en-US" sz="3200">
                <a:latin typeface="华文新魏" panose="02010800040101010101" pitchFamily="2" charset="-122"/>
                <a:ea typeface="华文新魏" panose="02010800040101010101" pitchFamily="2" charset="-122"/>
              </a:rPr>
              <a:t>具有较清晰的结构</a:t>
            </a:r>
          </a:p>
        </p:txBody>
      </p:sp>
      <p:sp>
        <p:nvSpPr>
          <p:cNvPr id="4" name="Slide Number Placeholder 3">
            <a:extLst>
              <a:ext uri="{FF2B5EF4-FFF2-40B4-BE49-F238E27FC236}">
                <a16:creationId xmlns:a16="http://schemas.microsoft.com/office/drawing/2014/main" id="{F51E7F07-3E61-6441-8465-1A3BE4937205}"/>
              </a:ext>
            </a:extLst>
          </p:cNvPr>
          <p:cNvSpPr>
            <a:spLocks noGrp="1"/>
          </p:cNvSpPr>
          <p:nvPr>
            <p:ph type="sldNum" sz="quarter" idx="12"/>
          </p:nvPr>
        </p:nvSpPr>
        <p:spPr/>
        <p:txBody>
          <a:bodyPr/>
          <a:lstStyle/>
          <a:p>
            <a:fld id="{35076E67-1031-0C41-AAD0-5499F93954D8}" type="slidenum">
              <a:rPr lang="zh-CN" altLang="en-US" smtClean="0"/>
              <a:pPr/>
              <a:t>102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AD21A-244B-054E-B5BF-1736550A0F4B}"/>
              </a:ext>
            </a:extLst>
          </p:cNvPr>
          <p:cNvSpPr>
            <a:spLocks noGrp="1"/>
          </p:cNvSpPr>
          <p:nvPr>
            <p:ph type="title"/>
          </p:nvPr>
        </p:nvSpPr>
        <p:spPr/>
        <p:txBody>
          <a:bodyPr/>
          <a:lstStyle/>
          <a:p>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endParaRPr lang="zh-CN" altLang="en-US"/>
          </a:p>
        </p:txBody>
      </p:sp>
      <p:sp>
        <p:nvSpPr>
          <p:cNvPr id="4" name="Rectangle 3">
            <a:extLst>
              <a:ext uri="{FF2B5EF4-FFF2-40B4-BE49-F238E27FC236}">
                <a16:creationId xmlns:a16="http://schemas.microsoft.com/office/drawing/2014/main" id="{B79F2A05-001B-EA4B-806F-603BF6708F72}"/>
              </a:ext>
            </a:extLst>
          </p:cNvPr>
          <p:cNvSpPr txBox="1">
            <a:spLocks noChangeArrowheads="1"/>
          </p:cNvSpPr>
          <p:nvPr/>
        </p:nvSpPr>
        <p:spPr bwMode="auto">
          <a:xfrm>
            <a:off x="2232025" y="5157788"/>
            <a:ext cx="5580063" cy="476250"/>
          </a:xfrm>
          <a:prstGeom prst="rect">
            <a:avLst/>
          </a:prstGeom>
          <a:noFill/>
          <a:ln w="9525">
            <a:noFill/>
            <a:miter lim="800000"/>
            <a:headEnd/>
            <a:tailEnd/>
          </a:ln>
        </p:spPr>
        <p:txBody>
          <a:bodyP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buClr>
                <a:schemeClr val="folHlink"/>
              </a:buClr>
              <a:buSzPct val="60000"/>
            </a:pPr>
            <a:r>
              <a:rPr kumimoji="0" lang="en-US" altLang="zh-CN" sz="3200">
                <a:solidFill>
                  <a:srgbClr val="3333FF"/>
                </a:solidFill>
                <a:latin typeface="华文新魏" panose="02010800040101010101" pitchFamily="2" charset="-122"/>
                <a:ea typeface="华文新魏" panose="02010800040101010101" pitchFamily="2" charset="-122"/>
              </a:rPr>
              <a:t> </a:t>
            </a:r>
            <a:r>
              <a:rPr kumimoji="0" lang="zh-CN" altLang="en-US" sz="3200">
                <a:solidFill>
                  <a:srgbClr val="3333FF"/>
                </a:solidFill>
                <a:latin typeface="华文新魏" panose="02010800040101010101" pitchFamily="2" charset="-122"/>
                <a:ea typeface="华文新魏" panose="02010800040101010101" pitchFamily="2" charset="-122"/>
              </a:rPr>
              <a:t>模块化结构的操作系统</a:t>
            </a:r>
          </a:p>
        </p:txBody>
      </p:sp>
      <p:pic>
        <p:nvPicPr>
          <p:cNvPr id="102404" name="Picture 4" descr="1-7">
            <a:extLst>
              <a:ext uri="{FF2B5EF4-FFF2-40B4-BE49-F238E27FC236}">
                <a16:creationId xmlns:a16="http://schemas.microsoft.com/office/drawing/2014/main" id="{C31F0270-347A-3644-B781-9A5833C78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32025"/>
            <a:ext cx="70580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BE112D43-93BE-EA42-983F-673B5A9A402F}"/>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6C5694D-04D6-1845-8C38-A81E53C4B2D8}" type="slidenum">
              <a:rPr kumimoji="0" lang="zh-CN" altLang="en-US" sz="1400">
                <a:latin typeface="Tahoma" panose="020B0604030504040204" pitchFamily="34" charset="0"/>
              </a:rPr>
              <a:pPr eaLnBrk="1" hangingPunct="1"/>
              <a:t>103</a:t>
            </a:fld>
            <a:endParaRPr kumimoji="0" lang="en-US" altLang="zh-CN" sz="1400">
              <a:latin typeface="Tahoma" panose="020B0604030504040204" pitchFamily="34" charset="0"/>
            </a:endParaRPr>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A50C1-3BFA-0F45-829B-0EDC4FB37343}"/>
              </a:ext>
            </a:extLst>
          </p:cNvPr>
          <p:cNvSpPr>
            <a:spLocks noGrp="1"/>
          </p:cNvSpPr>
          <p:nvPr>
            <p:ph type="title"/>
          </p:nvPr>
        </p:nvSpPr>
        <p:spPr/>
        <p:txBody>
          <a:bodyPr/>
          <a:lstStyle/>
          <a:p>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endParaRPr lang="zh-CN" altLang="en-US"/>
          </a:p>
        </p:txBody>
      </p:sp>
      <p:sp>
        <p:nvSpPr>
          <p:cNvPr id="3" name="内容占位符 2">
            <a:extLst>
              <a:ext uri="{FF2B5EF4-FFF2-40B4-BE49-F238E27FC236}">
                <a16:creationId xmlns:a16="http://schemas.microsoft.com/office/drawing/2014/main" id="{8ED5757F-C0E7-2140-A127-ACA82C8D97A8}"/>
              </a:ext>
            </a:extLst>
          </p:cNvPr>
          <p:cNvSpPr>
            <a:spLocks noGrp="1"/>
          </p:cNvSpPr>
          <p:nvPr>
            <p:ph idx="1"/>
          </p:nvPr>
        </p:nvSpPr>
        <p:spPr>
          <a:xfrm>
            <a:off x="539750" y="1341438"/>
            <a:ext cx="8353425" cy="4679950"/>
          </a:xfrm>
        </p:spPr>
        <p:txBody>
          <a:bodyPr/>
          <a:lstStyle/>
          <a:p>
            <a:pPr algn="just" eaLnBrk="1" hangingPunct="1">
              <a:lnSpc>
                <a:spcPts val="3000"/>
              </a:lnSpc>
              <a:buFont typeface="Monotype Sorts" pitchFamily="2" charset="2"/>
              <a:buNone/>
            </a:pPr>
            <a:r>
              <a:rPr lang="zh-CN" altLang="en-US">
                <a:solidFill>
                  <a:srgbClr val="3333FF"/>
                </a:solidFill>
                <a:latin typeface="华文新魏" panose="02010800040101010101" pitchFamily="2" charset="-122"/>
                <a:ea typeface="华文新魏" panose="02010800040101010101" pitchFamily="2" charset="-122"/>
              </a:rPr>
              <a:t>模块化设计特点</a:t>
            </a:r>
            <a:endParaRPr lang="en-US" altLang="zh-CN">
              <a:solidFill>
                <a:srgbClr val="3333FF"/>
              </a:solidFill>
              <a:latin typeface="华文新魏" panose="02010800040101010101" pitchFamily="2" charset="-122"/>
              <a:ea typeface="华文新魏" panose="02010800040101010101" pitchFamily="2" charset="-122"/>
            </a:endParaRPr>
          </a:p>
          <a:p>
            <a:pPr algn="just" eaLnBrk="1" hangingPunct="1">
              <a:lnSpc>
                <a:spcPts val="3000"/>
              </a:lnSpc>
            </a:pPr>
            <a:r>
              <a:rPr lang="zh-CN" altLang="en-US">
                <a:solidFill>
                  <a:srgbClr val="3333FF"/>
                </a:solidFill>
                <a:latin typeface="华文新魏" panose="02010800040101010101" pitchFamily="2" charset="-122"/>
                <a:ea typeface="华文新魏" panose="02010800040101010101" pitchFamily="2" charset="-122"/>
              </a:rPr>
              <a:t>优点</a:t>
            </a:r>
          </a:p>
          <a:p>
            <a:pPr lvl="1" algn="just" eaLnBrk="1" hangingPunct="1">
              <a:lnSpc>
                <a:spcPts val="3000"/>
              </a:lnSpc>
            </a:pPr>
            <a:r>
              <a:rPr lang="zh-CN" altLang="en-US" sz="3200">
                <a:latin typeface="华文新魏" panose="02010800040101010101" pitchFamily="2" charset="-122"/>
                <a:ea typeface="华文新魏" panose="02010800040101010101" pitchFamily="2" charset="-122"/>
              </a:rPr>
              <a:t>提高设计的正确性</a:t>
            </a:r>
          </a:p>
          <a:p>
            <a:pPr lvl="1" algn="just" eaLnBrk="1" hangingPunct="1">
              <a:lnSpc>
                <a:spcPts val="3000"/>
              </a:lnSpc>
            </a:pPr>
            <a:r>
              <a:rPr lang="zh-CN" altLang="en-US" sz="3200">
                <a:latin typeface="华文新魏" panose="02010800040101010101" pitchFamily="2" charset="-122"/>
                <a:ea typeface="华文新魏" panose="02010800040101010101" pitchFamily="2" charset="-122"/>
              </a:rPr>
              <a:t>增强可适应性</a:t>
            </a:r>
          </a:p>
          <a:p>
            <a:pPr lvl="1" algn="just" eaLnBrk="1" hangingPunct="1">
              <a:lnSpc>
                <a:spcPts val="3000"/>
              </a:lnSpc>
            </a:pPr>
            <a:r>
              <a:rPr lang="zh-CN" altLang="en-US" sz="3200">
                <a:latin typeface="华文新魏" panose="02010800040101010101" pitchFamily="2" charset="-122"/>
                <a:ea typeface="华文新魏" panose="02010800040101010101" pitchFamily="2" charset="-122"/>
              </a:rPr>
              <a:t>加速开发过程</a:t>
            </a:r>
          </a:p>
          <a:p>
            <a:pPr algn="just" eaLnBrk="1" hangingPunct="1">
              <a:lnSpc>
                <a:spcPts val="3000"/>
              </a:lnSpc>
            </a:pPr>
            <a:r>
              <a:rPr lang="zh-CN" altLang="en-US">
                <a:solidFill>
                  <a:srgbClr val="3333FF"/>
                </a:solidFill>
                <a:latin typeface="华文新魏" panose="02010800040101010101" pitchFamily="2" charset="-122"/>
                <a:ea typeface="华文新魏" panose="02010800040101010101" pitchFamily="2" charset="-122"/>
              </a:rPr>
              <a:t>缺点</a:t>
            </a:r>
          </a:p>
          <a:p>
            <a:pPr lvl="1" algn="just" eaLnBrk="1" hangingPunct="1">
              <a:lnSpc>
                <a:spcPts val="3000"/>
              </a:lnSpc>
            </a:pPr>
            <a:r>
              <a:rPr lang="zh-CN" altLang="en-US" sz="3200">
                <a:latin typeface="华文新魏" panose="02010800040101010101" pitchFamily="2" charset="-122"/>
                <a:ea typeface="华文新魏" panose="02010800040101010101" pitchFamily="2" charset="-122"/>
              </a:rPr>
              <a:t>各模块间的接口规定很难满足在模块设计完成后对接口的实际需求。</a:t>
            </a:r>
          </a:p>
          <a:p>
            <a:pPr lvl="1" algn="just" eaLnBrk="1" hangingPunct="1">
              <a:lnSpc>
                <a:spcPts val="3000"/>
              </a:lnSpc>
            </a:pPr>
            <a:r>
              <a:rPr lang="zh-CN" altLang="en-US" sz="3200">
                <a:latin typeface="华文新魏" panose="02010800040101010101" pitchFamily="2" charset="-122"/>
                <a:ea typeface="华文新魏" panose="02010800040101010101" pitchFamily="2" charset="-122"/>
              </a:rPr>
              <a:t>“无序模块法”很难做到“设计中的每一步决定”都是建立在可靠的基础上</a:t>
            </a:r>
            <a:r>
              <a:rPr lang="zh-CN" altLang="en-US" sz="3200"/>
              <a:t>，</a:t>
            </a:r>
            <a:r>
              <a:rPr lang="zh-CN" altLang="en-US" sz="3200">
                <a:latin typeface="华文新魏" panose="02010800040101010101" pitchFamily="2" charset="-122"/>
                <a:ea typeface="华文新魏" panose="02010800040101010101" pitchFamily="2" charset="-122"/>
              </a:rPr>
              <a:t>难保证模块完全正确。</a:t>
            </a:r>
          </a:p>
        </p:txBody>
      </p:sp>
      <p:sp>
        <p:nvSpPr>
          <p:cNvPr id="4" name="灯片编号占位符 3">
            <a:extLst>
              <a:ext uri="{FF2B5EF4-FFF2-40B4-BE49-F238E27FC236}">
                <a16:creationId xmlns:a16="http://schemas.microsoft.com/office/drawing/2014/main" id="{930DB606-579B-D448-B060-615EE40C28BC}"/>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885B918-D397-AE43-932F-8C9E97D1E88E}" type="slidenum">
              <a:rPr kumimoji="0" lang="zh-CN" altLang="en-US" sz="1400">
                <a:latin typeface="Tahoma" panose="020B0604030504040204" pitchFamily="34" charset="0"/>
              </a:rPr>
              <a:pPr eaLnBrk="1" hangingPunct="1"/>
              <a:t>104</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85AB0-63EA-6643-A472-E64E1145191B}"/>
              </a:ext>
            </a:extLst>
          </p:cNvPr>
          <p:cNvSpPr>
            <a:spLocks noGrp="1"/>
          </p:cNvSpPr>
          <p:nvPr>
            <p:ph type="title"/>
          </p:nvPr>
        </p:nvSpPr>
        <p:spPr/>
        <p:txBody>
          <a:bodyPr/>
          <a:lstStyle/>
          <a:p>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endParaRPr kumimoji="1"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5" name="Rectangle 3">
            <a:extLst>
              <a:ext uri="{FF2B5EF4-FFF2-40B4-BE49-F238E27FC236}">
                <a16:creationId xmlns:a16="http://schemas.microsoft.com/office/drawing/2014/main" id="{4F9D2D46-CF2A-4349-AF88-FB8AD3C1F553}"/>
              </a:ext>
            </a:extLst>
          </p:cNvPr>
          <p:cNvSpPr txBox="1">
            <a:spLocks noChangeArrowheads="1"/>
          </p:cNvSpPr>
          <p:nvPr/>
        </p:nvSpPr>
        <p:spPr bwMode="auto">
          <a:xfrm>
            <a:off x="71438" y="1268413"/>
            <a:ext cx="5148262" cy="4857750"/>
          </a:xfrm>
          <a:prstGeom prst="rect">
            <a:avLst/>
          </a:prstGeom>
          <a:solidFill>
            <a:srgbClr val="FFFFFF"/>
          </a:solidFill>
          <a:ln w="9525">
            <a:noFill/>
            <a:miter lim="800000"/>
            <a:headEnd/>
            <a:tailEnd/>
          </a:ln>
        </p:spPr>
        <p:txBody>
          <a:bodyPr/>
          <a:lstStyle>
            <a:lvl1pPr marL="533400" indent="-533400" eaLnBrk="0" hangingPunct="0">
              <a:defRPr kumimoji="1" sz="800">
                <a:solidFill>
                  <a:schemeClr val="tx1"/>
                </a:solidFill>
                <a:latin typeface="宋体" panose="02010600030101010101" pitchFamily="2" charset="-122"/>
                <a:ea typeface="宋体" panose="02010600030101010101" pitchFamily="2" charset="-122"/>
              </a:defRPr>
            </a:lvl1pPr>
            <a:lvl2pPr marL="990600" indent="-533400" eaLnBrk="0" hangingPunct="0">
              <a:defRPr kumimoji="1" sz="800">
                <a:solidFill>
                  <a:schemeClr val="tx1"/>
                </a:solidFill>
                <a:latin typeface="宋体" panose="02010600030101010101" pitchFamily="2" charset="-122"/>
                <a:ea typeface="宋体" panose="02010600030101010101" pitchFamily="2" charset="-122"/>
              </a:defRPr>
            </a:lvl2pPr>
            <a:lvl3pPr marL="1447800" indent="-5334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ct val="125000"/>
              </a:lnSpc>
              <a:spcBef>
                <a:spcPct val="0"/>
              </a:spcBef>
              <a:buClr>
                <a:schemeClr val="folHlink"/>
              </a:buClr>
              <a:buSzPct val="60000"/>
              <a:buFont typeface="Wingdings" pitchFamily="2" charset="2"/>
              <a:buChar char="n"/>
            </a:pPr>
            <a:r>
              <a:rPr lang="zh-CN" altLang="en-US" sz="32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分层式结构操作系统</a:t>
            </a:r>
            <a:endParaRPr kumimoji="0" lang="en-US" altLang="zh-CN" sz="3200">
              <a:solidFill>
                <a:srgbClr val="3333FF"/>
              </a:solidFill>
              <a:latin typeface="华文新魏" panose="02010800040101010101" pitchFamily="2" charset="-122"/>
              <a:ea typeface="华文新魏" panose="02010800040101010101" pitchFamily="2" charset="-122"/>
            </a:endParaRPr>
          </a:p>
          <a:p>
            <a:pPr lvl="1">
              <a:lnSpc>
                <a:spcPct val="125000"/>
              </a:lnSpc>
              <a:spcBef>
                <a:spcPct val="0"/>
              </a:spcBef>
              <a:buClr>
                <a:srgbClr val="FF0000"/>
              </a:buClr>
              <a:buSzPct val="60000"/>
              <a:buFont typeface="Wingdings" pitchFamily="2" charset="2"/>
              <a:buChar char="n"/>
            </a:pPr>
            <a:r>
              <a:rPr kumimoji="0" lang="zh-CN" altLang="en-US" sz="3200">
                <a:solidFill>
                  <a:srgbClr val="3333FF"/>
                </a:solidFill>
                <a:latin typeface="华文新魏" panose="02010800040101010101" pitchFamily="2" charset="-122"/>
                <a:ea typeface="华文新魏" panose="02010800040101010101" pitchFamily="2" charset="-122"/>
              </a:rPr>
              <a:t>有序分层的原则</a:t>
            </a:r>
          </a:p>
          <a:p>
            <a:pPr>
              <a:lnSpc>
                <a:spcPct val="125000"/>
              </a:lnSpc>
              <a:spcBef>
                <a:spcPct val="0"/>
              </a:spcBef>
              <a:buClr>
                <a:schemeClr val="folHlink"/>
              </a:buClr>
              <a:buSzPct val="60000"/>
            </a:pPr>
            <a:r>
              <a:rPr kumimoji="0" lang="zh-CN" altLang="en-US" sz="3200">
                <a:latin typeface="华文新魏" panose="02010800040101010101" pitchFamily="2" charset="-122"/>
                <a:ea typeface="华文新魏" panose="02010800040101010101" pitchFamily="2" charset="-122"/>
              </a:rPr>
              <a:t>         高层只能调用低层功能</a:t>
            </a:r>
            <a:endParaRPr kumimoji="0" lang="en-US" altLang="zh-CN" sz="3200">
              <a:latin typeface="华文新魏" panose="02010800040101010101" pitchFamily="2" charset="-122"/>
              <a:ea typeface="华文新魏" panose="02010800040101010101" pitchFamily="2" charset="-122"/>
            </a:endParaRPr>
          </a:p>
          <a:p>
            <a:pPr lvl="1">
              <a:lnSpc>
                <a:spcPct val="125000"/>
              </a:lnSpc>
              <a:spcBef>
                <a:spcPct val="0"/>
              </a:spcBef>
              <a:buClr>
                <a:srgbClr val="FF0000"/>
              </a:buClr>
              <a:buSzPct val="60000"/>
              <a:buFont typeface="Wingdings" pitchFamily="2" charset="2"/>
              <a:buChar char="n"/>
            </a:pPr>
            <a:r>
              <a:rPr kumimoji="0" lang="zh-CN" altLang="en-US" sz="3200">
                <a:solidFill>
                  <a:srgbClr val="3333FF"/>
                </a:solidFill>
                <a:latin typeface="华文新魏" panose="02010800040101010101" pitchFamily="2" charset="-122"/>
                <a:ea typeface="华文新魏" panose="02010800040101010101" pitchFamily="2" charset="-122"/>
              </a:rPr>
              <a:t>层次设置考虑的因素</a:t>
            </a:r>
          </a:p>
          <a:p>
            <a:pPr lvl="2" eaLnBrk="1" hangingPunct="1">
              <a:lnSpc>
                <a:spcPct val="125000"/>
              </a:lnSpc>
              <a:spcBef>
                <a:spcPct val="0"/>
              </a:spcBef>
              <a:buClr>
                <a:srgbClr val="0033CC"/>
              </a:buClr>
              <a:buSzPct val="60000"/>
              <a:buFont typeface="Wingdings" pitchFamily="2" charset="2"/>
              <a:buChar char="n"/>
            </a:pPr>
            <a:r>
              <a:rPr kumimoji="0" lang="zh-CN" altLang="en-US" sz="3200">
                <a:latin typeface="华文新魏" panose="02010800040101010101" pitchFamily="2" charset="-122"/>
                <a:ea typeface="华文新魏" panose="02010800040101010101" pitchFamily="2" charset="-122"/>
              </a:rPr>
              <a:t>程序嵌套</a:t>
            </a:r>
            <a:endParaRPr kumimoji="0" lang="en-US" altLang="zh-CN" sz="3200">
              <a:latin typeface="华文新魏" panose="02010800040101010101" pitchFamily="2" charset="-122"/>
              <a:ea typeface="华文新魏" panose="02010800040101010101" pitchFamily="2" charset="-122"/>
            </a:endParaRPr>
          </a:p>
          <a:p>
            <a:pPr lvl="2" eaLnBrk="1" hangingPunct="1">
              <a:lnSpc>
                <a:spcPct val="125000"/>
              </a:lnSpc>
              <a:spcBef>
                <a:spcPct val="0"/>
              </a:spcBef>
              <a:buClr>
                <a:srgbClr val="0033CC"/>
              </a:buClr>
              <a:buSzPct val="60000"/>
              <a:buFont typeface="Wingdings" pitchFamily="2" charset="2"/>
              <a:buChar char="n"/>
            </a:pPr>
            <a:r>
              <a:rPr kumimoji="0" lang="zh-CN" altLang="en-US" sz="3200">
                <a:latin typeface="华文新魏" panose="02010800040101010101" pitchFamily="2" charset="-122"/>
                <a:ea typeface="华文新魏" panose="02010800040101010101" pitchFamily="2" charset="-122"/>
              </a:rPr>
              <a:t>运行频率</a:t>
            </a:r>
            <a:endParaRPr kumimoji="0" lang="en-US" altLang="zh-CN" sz="3200">
              <a:latin typeface="华文新魏" panose="02010800040101010101" pitchFamily="2" charset="-122"/>
              <a:ea typeface="华文新魏" panose="02010800040101010101" pitchFamily="2" charset="-122"/>
            </a:endParaRPr>
          </a:p>
          <a:p>
            <a:pPr lvl="2" eaLnBrk="1" hangingPunct="1">
              <a:lnSpc>
                <a:spcPct val="125000"/>
              </a:lnSpc>
              <a:spcBef>
                <a:spcPct val="0"/>
              </a:spcBef>
              <a:buClr>
                <a:srgbClr val="0033CC"/>
              </a:buClr>
              <a:buSzPct val="60000"/>
              <a:buFont typeface="Wingdings" pitchFamily="2" charset="2"/>
              <a:buChar char="n"/>
            </a:pPr>
            <a:r>
              <a:rPr kumimoji="0" lang="zh-CN" altLang="en-US" sz="3200">
                <a:latin typeface="华文新魏" panose="02010800040101010101" pitchFamily="2" charset="-122"/>
                <a:ea typeface="华文新魏" panose="02010800040101010101" pitchFamily="2" charset="-122"/>
              </a:rPr>
              <a:t>公用模块</a:t>
            </a:r>
            <a:endParaRPr kumimoji="0" lang="en-US" altLang="zh-CN" sz="3200">
              <a:latin typeface="华文新魏" panose="02010800040101010101" pitchFamily="2" charset="-122"/>
              <a:ea typeface="华文新魏" panose="02010800040101010101" pitchFamily="2" charset="-122"/>
            </a:endParaRPr>
          </a:p>
          <a:p>
            <a:pPr lvl="2" eaLnBrk="1" hangingPunct="1">
              <a:lnSpc>
                <a:spcPct val="125000"/>
              </a:lnSpc>
              <a:spcBef>
                <a:spcPct val="0"/>
              </a:spcBef>
              <a:buClr>
                <a:srgbClr val="0033CC"/>
              </a:buClr>
              <a:buSzPct val="60000"/>
              <a:buFont typeface="Wingdings" pitchFamily="2" charset="2"/>
              <a:buChar char="n"/>
            </a:pPr>
            <a:r>
              <a:rPr kumimoji="0" lang="zh-CN" altLang="en-US" sz="3200">
                <a:latin typeface="华文新魏" panose="02010800040101010101" pitchFamily="2" charset="-122"/>
                <a:ea typeface="华文新魏" panose="02010800040101010101" pitchFamily="2" charset="-122"/>
              </a:rPr>
              <a:t>用户接口</a:t>
            </a:r>
          </a:p>
        </p:txBody>
      </p:sp>
      <p:sp>
        <p:nvSpPr>
          <p:cNvPr id="6" name="AutoShape 2">
            <a:extLst>
              <a:ext uri="{FF2B5EF4-FFF2-40B4-BE49-F238E27FC236}">
                <a16:creationId xmlns:a16="http://schemas.microsoft.com/office/drawing/2014/main" id="{330F5118-CE42-2E47-B43A-FB06274E53F5}"/>
              </a:ext>
            </a:extLst>
          </p:cNvPr>
          <p:cNvSpPr>
            <a:spLocks noChangeArrowheads="1"/>
          </p:cNvSpPr>
          <p:nvPr/>
        </p:nvSpPr>
        <p:spPr bwMode="auto">
          <a:xfrm>
            <a:off x="5219700" y="1196975"/>
            <a:ext cx="3673475" cy="4535488"/>
          </a:xfrm>
          <a:prstGeom prst="wedgeRoundRectCallout">
            <a:avLst>
              <a:gd name="adj1" fmla="val -74394"/>
              <a:gd name="adj2" fmla="val 25917"/>
              <a:gd name="adj3" fmla="val 16667"/>
            </a:avLst>
          </a:prstGeom>
          <a:solidFill>
            <a:srgbClr val="3333FF"/>
          </a:solidFill>
          <a:ln w="12700">
            <a:solidFill>
              <a:schemeClr val="tx1"/>
            </a:solidFill>
            <a:miter lim="800000"/>
            <a:headEnd type="none" w="sm" len="sm"/>
            <a:tailEnd type="none" w="sm" len="sm"/>
          </a:ln>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lnSpc>
                <a:spcPts val="2400"/>
              </a:lnSpc>
            </a:pPr>
            <a:r>
              <a:rPr lang="en-US" altLang="zh-CN" sz="2400">
                <a:solidFill>
                  <a:srgbClr val="FFFFFF"/>
                </a:solidFill>
              </a:rPr>
              <a:t>E.W.Dijkstra THE</a:t>
            </a:r>
            <a:r>
              <a:rPr lang="zh-CN" altLang="en-US" sz="2400">
                <a:solidFill>
                  <a:srgbClr val="FFFFFF"/>
                </a:solidFill>
              </a:rPr>
              <a:t>系统</a:t>
            </a:r>
            <a:endParaRPr lang="en-US" altLang="zh-CN" sz="2400">
              <a:solidFill>
                <a:srgbClr val="FFFFFF"/>
              </a:solidFill>
            </a:endParaRPr>
          </a:p>
          <a:p>
            <a:pPr algn="ctr" eaLnBrk="1" hangingPunct="1">
              <a:lnSpc>
                <a:spcPts val="2400"/>
              </a:lnSpc>
            </a:pPr>
            <a:r>
              <a:rPr lang="zh-CN" altLang="en-US" sz="2400">
                <a:solidFill>
                  <a:srgbClr val="FFFFFF"/>
                </a:solidFill>
              </a:rPr>
              <a:t>（</a:t>
            </a:r>
            <a:r>
              <a:rPr lang="en-US" altLang="zh-CN" sz="2400">
                <a:solidFill>
                  <a:srgbClr val="FFFFFF"/>
                </a:solidFill>
              </a:rPr>
              <a:t>1968</a:t>
            </a:r>
            <a:r>
              <a:rPr lang="zh-CN" altLang="en-US" sz="2400">
                <a:solidFill>
                  <a:srgbClr val="FFFFFF"/>
                </a:solidFill>
              </a:rPr>
              <a:t>）</a:t>
            </a:r>
          </a:p>
          <a:p>
            <a:pPr algn="ctr" eaLnBrk="1" hangingPunct="1"/>
            <a:endParaRPr lang="en-US" altLang="zh-CN">
              <a:solidFill>
                <a:srgbClr val="FFFFFF"/>
              </a:solidFill>
            </a:endParaRPr>
          </a:p>
        </p:txBody>
      </p:sp>
      <p:graphicFrame>
        <p:nvGraphicFramePr>
          <p:cNvPr id="7" name="Group 35">
            <a:extLst>
              <a:ext uri="{FF2B5EF4-FFF2-40B4-BE49-F238E27FC236}">
                <a16:creationId xmlns:a16="http://schemas.microsoft.com/office/drawing/2014/main" id="{1DF3E648-2856-6648-A8C3-EB115EBAD129}"/>
              </a:ext>
            </a:extLst>
          </p:cNvPr>
          <p:cNvGraphicFramePr>
            <a:graphicFrameLocks noGrp="1"/>
          </p:cNvGraphicFramePr>
          <p:nvPr/>
        </p:nvGraphicFramePr>
        <p:xfrm>
          <a:off x="5724525" y="2136775"/>
          <a:ext cx="2736850" cy="2798128"/>
        </p:xfrm>
        <a:graphic>
          <a:graphicData uri="http://schemas.openxmlformats.org/drawingml/2006/table">
            <a:tbl>
              <a:tblPr/>
              <a:tblGrid>
                <a:gridCol w="360363">
                  <a:extLst>
                    <a:ext uri="{9D8B030D-6E8A-4147-A177-3AD203B41FA5}">
                      <a16:colId xmlns:a16="http://schemas.microsoft.com/office/drawing/2014/main" val="2116192171"/>
                    </a:ext>
                  </a:extLst>
                </a:gridCol>
                <a:gridCol w="2376487">
                  <a:extLst>
                    <a:ext uri="{9D8B030D-6E8A-4147-A177-3AD203B41FA5}">
                      <a16:colId xmlns:a16="http://schemas.microsoft.com/office/drawing/2014/main" val="588103725"/>
                    </a:ext>
                  </a:extLst>
                </a:gridCol>
              </a:tblGrid>
              <a:tr h="419100">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操作员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38465272"/>
                  </a:ext>
                </a:extLst>
              </a:tr>
              <a:tr h="419100">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用户程序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64188997"/>
                  </a:ext>
                </a:extLst>
              </a:tr>
              <a:tr h="420688">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输入</a:t>
                      </a: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输出管理</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94501398"/>
                  </a:ext>
                </a:extLst>
              </a:tr>
              <a:tr h="419100">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进程通信</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93463740"/>
                  </a:ext>
                </a:extLst>
              </a:tr>
              <a:tr h="419100">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内存与磁盘鼓管理</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1540930"/>
                  </a:ext>
                </a:extLst>
              </a:tr>
              <a:tr h="419100">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中断处理、定时器管理、处理器调度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91356040"/>
                  </a:ext>
                </a:extLst>
              </a:tr>
            </a:tbl>
          </a:graphicData>
        </a:graphic>
      </p:graphicFrame>
      <p:sp>
        <p:nvSpPr>
          <p:cNvPr id="8" name="灯片编号占位符 3">
            <a:extLst>
              <a:ext uri="{FF2B5EF4-FFF2-40B4-BE49-F238E27FC236}">
                <a16:creationId xmlns:a16="http://schemas.microsoft.com/office/drawing/2014/main" id="{D3894D7C-B4A0-3447-8EAF-ABBE1D9412CA}"/>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597B1E5-48D4-5D4F-9A44-700F10E97307}" type="slidenum">
              <a:rPr kumimoji="0" lang="zh-CN" altLang="en-US" sz="1400">
                <a:latin typeface="Tahoma" panose="020B0604030504040204" pitchFamily="34" charset="0"/>
              </a:rPr>
              <a:pPr eaLnBrk="1" hangingPunct="1"/>
              <a:t>105</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blinds(horizontal)">
                                      <p:cBhvr>
                                        <p:cTn id="30" dur="500"/>
                                        <p:tgtEl>
                                          <p:spTgt spid="5">
                                            <p:txEl>
                                              <p:p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blinds(horizontal)">
                                      <p:cBhvr>
                                        <p:cTn id="36" dur="500"/>
                                        <p:tgtEl>
                                          <p:spTgt spid="5">
                                            <p:txEl>
                                              <p:pRg st="6" end="6"/>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blinds(horizontal)">
                                      <p:cBhvr>
                                        <p:cTn id="39" dur="500"/>
                                        <p:tgtEl>
                                          <p:spTgt spid="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par>
                                <p:cTn id="45" presetID="3" presetClass="entr" presetSubtype="1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nimBg="1"/>
      <p:bldP spid="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62314-47D3-9540-8A83-E35882DC44D4}"/>
              </a:ext>
            </a:extLst>
          </p:cNvPr>
          <p:cNvSpPr>
            <a:spLocks noGrp="1"/>
          </p:cNvSpPr>
          <p:nvPr>
            <p:ph type="title"/>
          </p:nvPr>
        </p:nvSpPr>
        <p:spPr/>
        <p:txBody>
          <a:bodyPr/>
          <a:lstStyle/>
          <a:p>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传统的操作系统结构</a:t>
            </a:r>
            <a:endParaRPr lang="zh-CN" altLang="en-US"/>
          </a:p>
        </p:txBody>
      </p:sp>
      <p:sp>
        <p:nvSpPr>
          <p:cNvPr id="3" name="内容占位符 2">
            <a:extLst>
              <a:ext uri="{FF2B5EF4-FFF2-40B4-BE49-F238E27FC236}">
                <a16:creationId xmlns:a16="http://schemas.microsoft.com/office/drawing/2014/main" id="{17C8DA51-520B-3341-86FA-995BE0031018}"/>
              </a:ext>
            </a:extLst>
          </p:cNvPr>
          <p:cNvSpPr>
            <a:spLocks noGrp="1"/>
          </p:cNvSpPr>
          <p:nvPr>
            <p:ph idx="1"/>
          </p:nvPr>
        </p:nvSpPr>
        <p:spPr/>
        <p:txBody>
          <a:bodyPr/>
          <a:lstStyle/>
          <a:p>
            <a:pPr marL="533400" indent="-533400" eaLnBrk="1" hangingPunct="1">
              <a:lnSpc>
                <a:spcPct val="120000"/>
              </a:lnSpc>
            </a:pPr>
            <a:r>
              <a:rPr lang="zh-CN" altLang="en-US" sz="4000">
                <a:solidFill>
                  <a:srgbClr val="3333FF"/>
                </a:solidFill>
                <a:latin typeface="华文新魏" panose="02010800040101010101" pitchFamily="2" charset="-122"/>
                <a:ea typeface="华文新魏" panose="02010800040101010101" pitchFamily="2" charset="-122"/>
              </a:rPr>
              <a:t>分层的特点</a:t>
            </a:r>
            <a:endParaRPr lang="en-US" altLang="zh-CN" sz="4000">
              <a:solidFill>
                <a:srgbClr val="3333FF"/>
              </a:solidFill>
              <a:latin typeface="华文新魏" panose="02010800040101010101" pitchFamily="2" charset="-122"/>
              <a:ea typeface="华文新魏" panose="02010800040101010101" pitchFamily="2" charset="-122"/>
            </a:endParaRPr>
          </a:p>
          <a:p>
            <a:pPr marL="933450" lvl="1" indent="-533400" eaLnBrk="1" hangingPunct="1">
              <a:lnSpc>
                <a:spcPct val="120000"/>
              </a:lnSpc>
            </a:pPr>
            <a:r>
              <a:rPr lang="zh-CN" altLang="en-US" sz="3600">
                <a:latin typeface="华文新魏" panose="02010800040101010101" pitchFamily="2" charset="-122"/>
                <a:ea typeface="华文新魏" panose="02010800040101010101" pitchFamily="2" charset="-122"/>
              </a:rPr>
              <a:t> </a:t>
            </a:r>
            <a:r>
              <a:rPr lang="zh-CN" altLang="en-US" sz="3600">
                <a:solidFill>
                  <a:srgbClr val="FF0000"/>
                </a:solidFill>
                <a:latin typeface="华文新魏" panose="02010800040101010101" pitchFamily="2" charset="-122"/>
                <a:ea typeface="华文新魏" panose="02010800040101010101" pitchFamily="2" charset="-122"/>
              </a:rPr>
              <a:t>优点</a:t>
            </a:r>
            <a:endParaRPr lang="en-US" altLang="zh-CN" sz="3600">
              <a:solidFill>
                <a:srgbClr val="FF0000"/>
              </a:solidFill>
              <a:latin typeface="华文新魏" panose="02010800040101010101" pitchFamily="2" charset="-122"/>
              <a:ea typeface="华文新魏" panose="02010800040101010101" pitchFamily="2" charset="-122"/>
            </a:endParaRPr>
          </a:p>
          <a:p>
            <a:pPr marL="1333500" lvl="2" indent="-533400" eaLnBrk="1" hangingPunct="1">
              <a:lnSpc>
                <a:spcPct val="120000"/>
              </a:lnSpc>
            </a:pPr>
            <a:r>
              <a:rPr lang="zh-CN" altLang="en-US" sz="3600">
                <a:latin typeface="华文新魏" panose="02010800040101010101" pitchFamily="2" charset="-122"/>
                <a:ea typeface="华文新魏" panose="02010800040101010101" pitchFamily="2" charset="-122"/>
              </a:rPr>
              <a:t>易保证系统的正确性</a:t>
            </a:r>
            <a:endParaRPr lang="en-US" altLang="zh-CN" sz="3600">
              <a:latin typeface="华文新魏" panose="02010800040101010101" pitchFamily="2" charset="-122"/>
              <a:ea typeface="华文新魏" panose="02010800040101010101" pitchFamily="2" charset="-122"/>
            </a:endParaRPr>
          </a:p>
          <a:p>
            <a:pPr marL="1333500" lvl="2" indent="-533400" eaLnBrk="1" hangingPunct="1">
              <a:lnSpc>
                <a:spcPct val="120000"/>
              </a:lnSpc>
            </a:pPr>
            <a:r>
              <a:rPr lang="zh-CN" altLang="en-US" sz="3600">
                <a:latin typeface="华文新魏" panose="02010800040101010101" pitchFamily="2" charset="-122"/>
                <a:ea typeface="华文新魏" panose="02010800040101010101" pitchFamily="2" charset="-122"/>
              </a:rPr>
              <a:t>易扩充和易维护</a:t>
            </a:r>
            <a:endParaRPr lang="en-US" altLang="zh-CN" sz="3600">
              <a:latin typeface="华文新魏" panose="02010800040101010101" pitchFamily="2" charset="-122"/>
              <a:ea typeface="华文新魏" panose="02010800040101010101" pitchFamily="2" charset="-122"/>
            </a:endParaRPr>
          </a:p>
          <a:p>
            <a:pPr marL="933450" lvl="1" indent="-533400" eaLnBrk="1" hangingPunct="1">
              <a:lnSpc>
                <a:spcPct val="120000"/>
              </a:lnSpc>
            </a:pPr>
            <a:r>
              <a:rPr lang="zh-CN" altLang="en-US" sz="3600">
                <a:latin typeface="华文新魏" panose="02010800040101010101" pitchFamily="2" charset="-122"/>
                <a:ea typeface="华文新魏" panose="02010800040101010101" pitchFamily="2" charset="-122"/>
              </a:rPr>
              <a:t> </a:t>
            </a:r>
            <a:r>
              <a:rPr lang="zh-CN" altLang="en-US" sz="3600">
                <a:solidFill>
                  <a:srgbClr val="FF0000"/>
                </a:solidFill>
                <a:latin typeface="华文新魏" panose="02010800040101010101" pitchFamily="2" charset="-122"/>
                <a:ea typeface="华文新魏" panose="02010800040101010101" pitchFamily="2" charset="-122"/>
              </a:rPr>
              <a:t>缺点</a:t>
            </a:r>
            <a:endParaRPr lang="en-US" altLang="zh-CN" sz="3600">
              <a:solidFill>
                <a:srgbClr val="FF0000"/>
              </a:solidFill>
              <a:latin typeface="华文新魏" panose="02010800040101010101" pitchFamily="2" charset="-122"/>
              <a:ea typeface="华文新魏" panose="02010800040101010101" pitchFamily="2" charset="-122"/>
            </a:endParaRPr>
          </a:p>
          <a:p>
            <a:pPr marL="1333500" lvl="2" indent="-533400" eaLnBrk="1" hangingPunct="1">
              <a:lnSpc>
                <a:spcPct val="120000"/>
              </a:lnSpc>
            </a:pPr>
            <a:r>
              <a:rPr lang="zh-CN" altLang="en-US" sz="3600">
                <a:latin typeface="华文新魏" panose="02010800040101010101" pitchFamily="2" charset="-122"/>
                <a:ea typeface="华文新魏" panose="02010800040101010101" pitchFamily="2" charset="-122"/>
              </a:rPr>
              <a:t>系统效率低</a:t>
            </a:r>
            <a:endParaRPr lang="zh-CN" altLang="en-US" sz="3600"/>
          </a:p>
        </p:txBody>
      </p:sp>
      <p:sp>
        <p:nvSpPr>
          <p:cNvPr id="4" name="灯片编号占位符 3">
            <a:extLst>
              <a:ext uri="{FF2B5EF4-FFF2-40B4-BE49-F238E27FC236}">
                <a16:creationId xmlns:a16="http://schemas.microsoft.com/office/drawing/2014/main" id="{E9D5D569-2AD1-064C-A378-6293C3523F27}"/>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E3361AC-632D-8B4F-94A4-1B6351CC4C81}" type="slidenum">
              <a:rPr kumimoji="0" lang="zh-CN" altLang="en-US" sz="1400">
                <a:latin typeface="Tahoma" panose="020B0604030504040204" pitchFamily="34" charset="0"/>
              </a:rPr>
              <a:pPr eaLnBrk="1" hangingPunct="1"/>
              <a:t>106</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5480CBEF-57E2-4945-AC11-572653D6F4B5}"/>
              </a:ext>
            </a:extLst>
          </p:cNvPr>
          <p:cNvSpPr>
            <a:spLocks noGrp="1"/>
          </p:cNvSpPr>
          <p:nvPr>
            <p:ph type="title"/>
          </p:nvPr>
        </p:nvSpPr>
        <p:spPr/>
        <p:txBody>
          <a:bodyPr/>
          <a:lstStyle/>
          <a:p>
            <a:r>
              <a:rPr lang="zh-CN" altLang="en-US" sz="3200">
                <a:latin typeface="华文新魏" panose="02010800040101010101" pitchFamily="2" charset="-122"/>
                <a:ea typeface="华文新魏" panose="02010800040101010101" pitchFamily="2" charset="-122"/>
              </a:rPr>
              <a:t>客户</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服务器模式</a:t>
            </a:r>
            <a:r>
              <a:rPr lang="en-US" altLang="zh-CN" sz="3200">
                <a:latin typeface="华文新魏" panose="02010800040101010101" pitchFamily="2" charset="-122"/>
                <a:ea typeface="华文新魏" panose="02010800040101010101" pitchFamily="2" charset="-122"/>
              </a:rPr>
              <a:t>(Client/Server Model)</a:t>
            </a:r>
            <a:endParaRPr lang="zh-CN" altLang="en-US" sz="3200">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E4092769-FB74-274F-ABC4-F2D763A201E9}"/>
              </a:ext>
            </a:extLst>
          </p:cNvPr>
          <p:cNvSpPr>
            <a:spLocks noGrp="1"/>
          </p:cNvSpPr>
          <p:nvPr>
            <p:ph idx="1"/>
          </p:nvPr>
        </p:nvSpPr>
        <p:spPr>
          <a:xfrm>
            <a:off x="611188" y="1196975"/>
            <a:ext cx="8061325" cy="4679950"/>
          </a:xfrm>
        </p:spPr>
        <p:txBody>
          <a:bodyPr/>
          <a:lstStyle/>
          <a:p>
            <a:r>
              <a:rPr lang="zh-CN" altLang="en-US">
                <a:solidFill>
                  <a:srgbClr val="3333FF"/>
                </a:solidFill>
                <a:latin typeface="华文新魏" panose="02010800040101010101" pitchFamily="2" charset="-122"/>
                <a:ea typeface="华文新魏" panose="02010800040101010101" pitchFamily="2" charset="-122"/>
              </a:rPr>
              <a:t>客户</a:t>
            </a:r>
            <a:r>
              <a:rPr lang="en-US" altLang="zh-CN">
                <a:solidFill>
                  <a:srgbClr val="3333FF"/>
                </a:solidFill>
                <a:latin typeface="华文新魏" panose="02010800040101010101" pitchFamily="2" charset="-122"/>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服务器系统主要组成</a:t>
            </a:r>
            <a:endParaRPr lang="en-US" altLang="zh-CN">
              <a:solidFill>
                <a:srgbClr val="3333FF"/>
              </a:solidFill>
              <a:latin typeface="华文新魏" panose="02010800040101010101" pitchFamily="2" charset="-122"/>
              <a:ea typeface="华文新魏" panose="02010800040101010101" pitchFamily="2" charset="-122"/>
            </a:endParaRPr>
          </a:p>
          <a:p>
            <a:pPr lvl="1"/>
            <a:r>
              <a:rPr lang="en-US" altLang="zh-CN">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客户机</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服务器</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网络系统</a:t>
            </a:r>
            <a:endParaRPr lang="en-US" altLang="zh-CN" sz="3200">
              <a:latin typeface="华文新魏" panose="02010800040101010101" pitchFamily="2" charset="-122"/>
              <a:ea typeface="华文新魏" panose="02010800040101010101" pitchFamily="2" charset="-122"/>
            </a:endParaRPr>
          </a:p>
          <a:p>
            <a:r>
              <a:rPr lang="zh-CN" altLang="en-US">
                <a:solidFill>
                  <a:srgbClr val="3333FF"/>
                </a:solidFill>
                <a:latin typeface="华文新魏" panose="02010800040101010101" pitchFamily="2" charset="-122"/>
                <a:ea typeface="华文新魏" panose="02010800040101010101" pitchFamily="2" charset="-122"/>
              </a:rPr>
              <a:t>客户</a:t>
            </a:r>
            <a:r>
              <a:rPr lang="en-US" altLang="zh-CN">
                <a:solidFill>
                  <a:srgbClr val="3333FF"/>
                </a:solidFill>
                <a:latin typeface="华文新魏" panose="02010800040101010101" pitchFamily="2" charset="-122"/>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服务器之间的交互</a:t>
            </a:r>
            <a:endParaRPr lang="en-US" altLang="zh-CN">
              <a:solidFill>
                <a:srgbClr val="3333FF"/>
              </a:solidFill>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客户发送请求消息</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服务器接收消息</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服务器回送消息</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客户机接收消息</a:t>
            </a:r>
            <a:endParaRPr lang="en-US" altLang="zh-CN" sz="320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1CFEBE62-4588-0E46-AD8F-0900AD7CE17D}"/>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B4DCD2E8-FE69-BF4B-9266-D3CFC7DFCF45}" type="slidenum">
              <a:rPr kumimoji="0" lang="zh-CN" altLang="en-US" sz="1400">
                <a:latin typeface="Tahoma" panose="020B0604030504040204" pitchFamily="34" charset="0"/>
              </a:rPr>
              <a:pPr eaLnBrk="1" hangingPunct="1"/>
              <a:t>107</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7C8E5F-8480-D84B-99A5-6730153DD8DB}"/>
              </a:ext>
            </a:extLst>
          </p:cNvPr>
          <p:cNvSpPr>
            <a:spLocks noGrp="1"/>
          </p:cNvSpPr>
          <p:nvPr>
            <p:ph idx="1"/>
          </p:nvPr>
        </p:nvSpPr>
        <p:spPr>
          <a:xfrm>
            <a:off x="611188" y="3359150"/>
            <a:ext cx="5832475" cy="2014538"/>
          </a:xfrm>
        </p:spPr>
        <p:txBody>
          <a:bodyPr/>
          <a:lstStyle/>
          <a:p>
            <a:r>
              <a:rPr lang="zh-CN" altLang="en-US" sz="3600">
                <a:solidFill>
                  <a:srgbClr val="3333FF"/>
                </a:solidFill>
                <a:latin typeface="华文新魏" panose="02010800040101010101" pitchFamily="2" charset="-122"/>
                <a:ea typeface="华文新魏" panose="02010800040101010101" pitchFamily="2" charset="-122"/>
              </a:rPr>
              <a:t>客户</a:t>
            </a:r>
            <a:r>
              <a:rPr lang="en-US" altLang="zh-CN" sz="3600">
                <a:solidFill>
                  <a:srgbClr val="3333FF"/>
                </a:solidFill>
                <a:latin typeface="华文新魏" panose="02010800040101010101" pitchFamily="2" charset="-122"/>
                <a:ea typeface="华文新魏" panose="02010800040101010101" pitchFamily="2" charset="-122"/>
              </a:rPr>
              <a:t>/</a:t>
            </a:r>
            <a:r>
              <a:rPr lang="zh-CN" altLang="en-US" sz="3600">
                <a:solidFill>
                  <a:srgbClr val="3333FF"/>
                </a:solidFill>
                <a:latin typeface="华文新魏" panose="02010800040101010101" pitchFamily="2" charset="-122"/>
                <a:ea typeface="华文新魏" panose="02010800040101010101" pitchFamily="2" charset="-122"/>
              </a:rPr>
              <a:t>服务器模式的优点</a:t>
            </a:r>
            <a:endParaRPr lang="en-US" altLang="zh-CN" sz="3600">
              <a:solidFill>
                <a:srgbClr val="3333FF"/>
              </a:solidFill>
              <a:latin typeface="华文新魏" panose="02010800040101010101" pitchFamily="2" charset="-122"/>
              <a:ea typeface="华文新魏" panose="02010800040101010101" pitchFamily="2" charset="-122"/>
            </a:endParaRPr>
          </a:p>
          <a:p>
            <a:pPr lvl="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数据的分布处理和存储</a:t>
            </a:r>
            <a:endParaRPr lang="en-US" altLang="zh-CN" sz="3600">
              <a:latin typeface="华文新魏" panose="02010800040101010101" pitchFamily="2" charset="-122"/>
              <a:ea typeface="华文新魏" panose="02010800040101010101" pitchFamily="2" charset="-122"/>
            </a:endParaRPr>
          </a:p>
          <a:p>
            <a:pPr lvl="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便于集中管理</a:t>
            </a:r>
            <a:endParaRPr lang="en-US" altLang="zh-CN" sz="3600">
              <a:latin typeface="华文新魏" panose="02010800040101010101" pitchFamily="2" charset="-122"/>
              <a:ea typeface="华文新魏" panose="02010800040101010101" pitchFamily="2" charset="-122"/>
            </a:endParaRPr>
          </a:p>
          <a:p>
            <a:pPr lvl="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灵活性和可扩充性</a:t>
            </a:r>
            <a:endParaRPr lang="en-US" altLang="zh-CN" sz="3600">
              <a:latin typeface="华文新魏" panose="02010800040101010101" pitchFamily="2" charset="-122"/>
              <a:ea typeface="华文新魏" panose="02010800040101010101" pitchFamily="2" charset="-122"/>
            </a:endParaRPr>
          </a:p>
          <a:p>
            <a:pPr lvl="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易于改编应用软件</a:t>
            </a:r>
          </a:p>
        </p:txBody>
      </p:sp>
      <p:sp>
        <p:nvSpPr>
          <p:cNvPr id="107523" name="标题 1">
            <a:extLst>
              <a:ext uri="{FF2B5EF4-FFF2-40B4-BE49-F238E27FC236}">
                <a16:creationId xmlns:a16="http://schemas.microsoft.com/office/drawing/2014/main" id="{80DEF56E-A299-2649-ACE9-42E932FF7B2C}"/>
              </a:ext>
            </a:extLst>
          </p:cNvPr>
          <p:cNvSpPr>
            <a:spLocks noGrp="1"/>
          </p:cNvSpPr>
          <p:nvPr>
            <p:ph type="title"/>
          </p:nvPr>
        </p:nvSpPr>
        <p:spPr/>
        <p:txBody>
          <a:bodyPr/>
          <a:lstStyle/>
          <a:p>
            <a:r>
              <a:rPr lang="zh-CN" altLang="en-US" sz="3200">
                <a:latin typeface="华文新魏" panose="02010800040101010101" pitchFamily="2" charset="-122"/>
                <a:ea typeface="华文新魏" panose="02010800040101010101" pitchFamily="2" charset="-122"/>
              </a:rPr>
              <a:t>客户</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服务器模式</a:t>
            </a:r>
            <a:r>
              <a:rPr lang="en-US" altLang="zh-CN" sz="3200">
                <a:latin typeface="华文新魏" panose="02010800040101010101" pitchFamily="2" charset="-122"/>
                <a:ea typeface="华文新魏" panose="02010800040101010101" pitchFamily="2" charset="-122"/>
              </a:rPr>
              <a:t>(Client/Server Model)</a:t>
            </a:r>
            <a:endParaRPr lang="zh-CN" altLang="en-US" sz="3200">
              <a:latin typeface="华文新魏" panose="02010800040101010101" pitchFamily="2" charset="-122"/>
              <a:ea typeface="华文新魏" panose="02010800040101010101" pitchFamily="2" charset="-122"/>
            </a:endParaRPr>
          </a:p>
        </p:txBody>
      </p:sp>
      <p:pic>
        <p:nvPicPr>
          <p:cNvPr id="5" name="Picture 4" descr="1-11">
            <a:extLst>
              <a:ext uri="{FF2B5EF4-FFF2-40B4-BE49-F238E27FC236}">
                <a16:creationId xmlns:a16="http://schemas.microsoft.com/office/drawing/2014/main" id="{49E4191E-D6F5-444E-B73B-EF32C4AFA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1268413"/>
            <a:ext cx="8034337"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a:extLst>
              <a:ext uri="{FF2B5EF4-FFF2-40B4-BE49-F238E27FC236}">
                <a16:creationId xmlns:a16="http://schemas.microsoft.com/office/drawing/2014/main" id="{FD70A5C5-6AE6-D54E-8485-36E9CE5F7A2E}"/>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0068183-92F9-4140-8196-193031867AB6}" type="slidenum">
              <a:rPr kumimoji="0" lang="zh-CN" altLang="en-US" sz="1400">
                <a:latin typeface="Tahoma" panose="020B0604030504040204" pitchFamily="34" charset="0"/>
              </a:rPr>
              <a:pPr eaLnBrk="1" hangingPunct="1"/>
              <a:t>108</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24FE060C-AEC8-D341-82FB-C1DC71FAACC5}"/>
              </a:ext>
            </a:extLst>
          </p:cNvPr>
          <p:cNvSpPr>
            <a:spLocks noGrp="1"/>
          </p:cNvSpPr>
          <p:nvPr>
            <p:ph type="title"/>
          </p:nvPr>
        </p:nvSpPr>
        <p:spPr/>
        <p:txBody>
          <a:bodyPr/>
          <a:lstStyle/>
          <a:p>
            <a:r>
              <a:rPr lang="zh-CN" altLang="en-US">
                <a:latin typeface="华文新魏" panose="02010800040101010101" pitchFamily="2" charset="-122"/>
                <a:ea typeface="华文新魏" panose="02010800040101010101" pitchFamily="2" charset="-122"/>
              </a:rPr>
              <a:t>面向对象的程序设计技术</a:t>
            </a:r>
          </a:p>
        </p:txBody>
      </p:sp>
      <p:sp>
        <p:nvSpPr>
          <p:cNvPr id="108547" name="内容占位符 2">
            <a:extLst>
              <a:ext uri="{FF2B5EF4-FFF2-40B4-BE49-F238E27FC236}">
                <a16:creationId xmlns:a16="http://schemas.microsoft.com/office/drawing/2014/main" id="{237CDCDE-6E61-ED42-8F1A-C86C47939B86}"/>
              </a:ext>
            </a:extLst>
          </p:cNvPr>
          <p:cNvSpPr>
            <a:spLocks noGrp="1"/>
          </p:cNvSpPr>
          <p:nvPr>
            <p:ph idx="1"/>
          </p:nvPr>
        </p:nvSpPr>
        <p:spPr>
          <a:xfrm>
            <a:off x="611188" y="1268413"/>
            <a:ext cx="8061325" cy="4679950"/>
          </a:xfrm>
        </p:spPr>
        <p:txBody>
          <a:bodyPr/>
          <a:lstStyle/>
          <a:p>
            <a:r>
              <a:rPr lang="zh-CN" altLang="en-US">
                <a:solidFill>
                  <a:srgbClr val="3333FF"/>
                </a:solidFill>
                <a:latin typeface="华文新魏" panose="02010800040101010101" pitchFamily="2" charset="-122"/>
                <a:ea typeface="华文新魏" panose="02010800040101010101" pitchFamily="2" charset="-122"/>
              </a:rPr>
              <a:t>利用被封装的数据结构</a:t>
            </a:r>
            <a:r>
              <a:rPr lang="en-US" altLang="zh-CN">
                <a:solidFill>
                  <a:srgbClr val="3333FF"/>
                </a:solidFill>
                <a:latin typeface="华文新魏" panose="02010800040101010101" pitchFamily="2" charset="-122"/>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变量</a:t>
            </a:r>
            <a:r>
              <a:rPr lang="en-US" altLang="zh-CN">
                <a:solidFill>
                  <a:srgbClr val="3333FF"/>
                </a:solidFill>
                <a:latin typeface="华文新魏" panose="02010800040101010101" pitchFamily="2" charset="-122"/>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和一组对它进行操作的过程</a:t>
            </a:r>
            <a:r>
              <a:rPr lang="en-US" altLang="zh-CN">
                <a:solidFill>
                  <a:srgbClr val="3333FF"/>
                </a:solidFill>
                <a:latin typeface="华文新魏" panose="02010800040101010101" pitchFamily="2" charset="-122"/>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方法</a:t>
            </a:r>
            <a:r>
              <a:rPr lang="en-US" altLang="zh-CN">
                <a:solidFill>
                  <a:srgbClr val="3333FF"/>
                </a:solidFill>
                <a:latin typeface="华文新魏" panose="02010800040101010101" pitchFamily="2" charset="-122"/>
                <a:ea typeface="华文新魏" panose="02010800040101010101" pitchFamily="2" charset="-122"/>
              </a:rPr>
              <a:t>)</a:t>
            </a:r>
            <a:r>
              <a:rPr lang="zh-CN" altLang="en-US">
                <a:solidFill>
                  <a:srgbClr val="3333FF"/>
                </a:solidFill>
                <a:latin typeface="华文新魏" panose="02010800040101010101" pitchFamily="2" charset="-122"/>
                <a:ea typeface="华文新魏" panose="02010800040101010101" pitchFamily="2" charset="-122"/>
              </a:rPr>
              <a:t>来表示系统中的某个对象</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pic>
        <p:nvPicPr>
          <p:cNvPr id="108548" name="Picture 4" descr="1-8">
            <a:extLst>
              <a:ext uri="{FF2B5EF4-FFF2-40B4-BE49-F238E27FC236}">
                <a16:creationId xmlns:a16="http://schemas.microsoft.com/office/drawing/2014/main" id="{570D8E7E-2073-604E-AE3F-9092A433C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781300"/>
            <a:ext cx="246538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矩形 4">
            <a:extLst>
              <a:ext uri="{FF2B5EF4-FFF2-40B4-BE49-F238E27FC236}">
                <a16:creationId xmlns:a16="http://schemas.microsoft.com/office/drawing/2014/main" id="{BBD969C9-636D-4945-B599-831BFFEC1709}"/>
              </a:ext>
            </a:extLst>
          </p:cNvPr>
          <p:cNvSpPr>
            <a:spLocks noChangeArrowheads="1"/>
          </p:cNvSpPr>
          <p:nvPr/>
        </p:nvSpPr>
        <p:spPr bwMode="auto">
          <a:xfrm>
            <a:off x="5219700" y="6021388"/>
            <a:ext cx="2800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400" b="1">
                <a:solidFill>
                  <a:srgbClr val="3333FF"/>
                </a:solidFill>
              </a:rPr>
              <a:t>一个对象的示意图 </a:t>
            </a:r>
          </a:p>
        </p:txBody>
      </p:sp>
      <p:sp>
        <p:nvSpPr>
          <p:cNvPr id="6" name="灯片编号占位符 3">
            <a:extLst>
              <a:ext uri="{FF2B5EF4-FFF2-40B4-BE49-F238E27FC236}">
                <a16:creationId xmlns:a16="http://schemas.microsoft.com/office/drawing/2014/main" id="{C020DAD8-478D-E44A-B6F2-93EDB2785145}"/>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C9DC356D-EFF8-7545-8316-46B716B84461}" type="slidenum">
              <a:rPr kumimoji="0" lang="zh-CN" altLang="en-US" sz="1400">
                <a:latin typeface="Tahoma" panose="020B0604030504040204" pitchFamily="34" charset="0"/>
              </a:rPr>
              <a:pPr eaLnBrk="1" hangingPunct="1"/>
              <a:t>109</a:t>
            </a:fld>
            <a:endParaRPr kumimoji="0" lang="en-US" altLang="zh-CN" sz="1400">
              <a:latin typeface="Tahoma" panose="020B0604030504040204" pitchFamily="34" charset="0"/>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559C33B-0243-D141-A27D-1C0B8D27FB7F}"/>
              </a:ext>
            </a:extLst>
          </p:cNvPr>
          <p:cNvSpPr>
            <a:spLocks noGrp="1" noChangeArrowheads="1"/>
          </p:cNvSpPr>
          <p:nvPr>
            <p:ph type="title"/>
          </p:nvPr>
        </p:nvSpPr>
        <p:spPr/>
        <p:txBody>
          <a:bodyPr/>
          <a:lstStyle/>
          <a:p>
            <a:endParaRPr lang="zh-CN" altLang="en-US"/>
          </a:p>
        </p:txBody>
      </p:sp>
      <p:sp>
        <p:nvSpPr>
          <p:cNvPr id="18435" name="Rectangle 3">
            <a:extLst>
              <a:ext uri="{FF2B5EF4-FFF2-40B4-BE49-F238E27FC236}">
                <a16:creationId xmlns:a16="http://schemas.microsoft.com/office/drawing/2014/main" id="{666BE8F6-EE5D-BE49-83A4-13178C8F99A3}"/>
              </a:ext>
            </a:extLst>
          </p:cNvPr>
          <p:cNvSpPr>
            <a:spLocks noGrp="1" noChangeArrowheads="1"/>
          </p:cNvSpPr>
          <p:nvPr>
            <p:ph type="body" idx="1"/>
          </p:nvPr>
        </p:nvSpPr>
        <p:spPr>
          <a:xfrm>
            <a:off x="611188" y="1214438"/>
            <a:ext cx="8061325" cy="4679950"/>
          </a:xfrm>
        </p:spPr>
        <p:txBody>
          <a:bodyPr/>
          <a:lstStyle/>
          <a:p>
            <a:pPr>
              <a:lnSpc>
                <a:spcPct val="150000"/>
              </a:lnSpc>
              <a:buClr>
                <a:srgbClr val="FF0000"/>
              </a:buClr>
              <a:buSzPct val="100000"/>
            </a:pPr>
            <a:r>
              <a:rPr lang="en-US" altLang="zh-CN" sz="2400">
                <a:solidFill>
                  <a:srgbClr val="FF0000"/>
                </a:solidFill>
                <a:latin typeface="宋体" panose="02010600030101010101" pitchFamily="2" charset="-122"/>
              </a:rPr>
              <a:t>Gary Nutt</a:t>
            </a:r>
            <a:r>
              <a:rPr lang="zh-CN" altLang="en-US" sz="2400">
                <a:solidFill>
                  <a:srgbClr val="FF0000"/>
                </a:solidFill>
                <a:latin typeface="宋体" panose="02010600030101010101" pitchFamily="2" charset="-122"/>
              </a:rPr>
              <a:t>（加里</a:t>
            </a:r>
            <a:r>
              <a:rPr lang="en-US" altLang="zh-CN" sz="2400">
                <a:solidFill>
                  <a:srgbClr val="FF0000"/>
                </a:solidFill>
                <a:latin typeface="宋体" panose="02010600030101010101" pitchFamily="2" charset="-122"/>
              </a:rPr>
              <a:t>·</a:t>
            </a:r>
            <a:r>
              <a:rPr lang="zh-CN" altLang="en-US" sz="2400">
                <a:solidFill>
                  <a:srgbClr val="FF0000"/>
                </a:solidFill>
                <a:latin typeface="宋体" panose="02010600030101010101" pitchFamily="2" charset="-122"/>
              </a:rPr>
              <a:t>纳特）</a:t>
            </a:r>
            <a:r>
              <a:rPr lang="en-US" altLang="zh-CN" sz="2400">
                <a:solidFill>
                  <a:srgbClr val="FF0000"/>
                </a:solidFill>
                <a:latin typeface="宋体" panose="02010600030101010101" pitchFamily="2" charset="-122"/>
              </a:rPr>
              <a:t>. </a:t>
            </a:r>
            <a:r>
              <a:rPr lang="zh-CN" altLang="en-US" sz="2400">
                <a:solidFill>
                  <a:srgbClr val="FF0000"/>
                </a:solidFill>
                <a:latin typeface="宋体" panose="02010600030101010101" pitchFamily="2" charset="-122"/>
              </a:rPr>
              <a:t>操作系统</a:t>
            </a:r>
            <a:r>
              <a:rPr lang="en-US" altLang="zh-CN" sz="2400">
                <a:solidFill>
                  <a:srgbClr val="FF0000"/>
                </a:solidFill>
                <a:latin typeface="宋体" panose="02010600030101010101" pitchFamily="2" charset="-122"/>
              </a:rPr>
              <a:t>. </a:t>
            </a:r>
            <a:r>
              <a:rPr lang="zh-CN" altLang="en-US" sz="2400">
                <a:latin typeface="宋体" panose="02010600030101010101" pitchFamily="2" charset="-122"/>
              </a:rPr>
              <a:t>机械工业出版社，</a:t>
            </a:r>
            <a:r>
              <a:rPr lang="en-US" altLang="zh-CN" sz="2400">
                <a:latin typeface="宋体" panose="02010600030101010101" pitchFamily="2" charset="-122"/>
              </a:rPr>
              <a:t>2005</a:t>
            </a:r>
            <a:r>
              <a:rPr lang="zh-CN" altLang="en-US" sz="2400">
                <a:latin typeface="宋体" panose="02010600030101010101" pitchFamily="2" charset="-122"/>
              </a:rPr>
              <a:t>年</a:t>
            </a:r>
            <a:r>
              <a:rPr lang="en-US" altLang="zh-CN" sz="2400">
                <a:latin typeface="宋体" panose="02010600030101010101" pitchFamily="2" charset="-122"/>
              </a:rPr>
              <a:t>6</a:t>
            </a:r>
            <a:r>
              <a:rPr lang="zh-CN" altLang="en-US" sz="2400">
                <a:latin typeface="宋体" panose="02010600030101010101" pitchFamily="2" charset="-122"/>
              </a:rPr>
              <a:t>月第</a:t>
            </a:r>
            <a:r>
              <a:rPr lang="en-US" altLang="zh-CN" sz="2400">
                <a:latin typeface="宋体" panose="02010600030101010101" pitchFamily="2" charset="-122"/>
              </a:rPr>
              <a:t>1</a:t>
            </a:r>
            <a:r>
              <a:rPr lang="zh-CN" altLang="en-US" sz="2400">
                <a:latin typeface="宋体" panose="02010600030101010101" pitchFamily="2" charset="-122"/>
              </a:rPr>
              <a:t>版。</a:t>
            </a:r>
          </a:p>
          <a:p>
            <a:pPr>
              <a:lnSpc>
                <a:spcPct val="150000"/>
              </a:lnSpc>
              <a:buFont typeface="Wingdings" pitchFamily="2" charset="2"/>
              <a:buNone/>
            </a:pPr>
            <a:r>
              <a:rPr lang="zh-CN" altLang="en-US" sz="2400">
                <a:latin typeface="宋体" panose="02010600030101010101" pitchFamily="2" charset="-122"/>
              </a:rPr>
              <a:t>   优点：</a:t>
            </a:r>
            <a:r>
              <a:rPr lang="en-US" altLang="zh-CN" sz="2400">
                <a:latin typeface="宋体" panose="02010600030101010101" pitchFamily="2" charset="-122"/>
              </a:rPr>
              <a:t>Windows</a:t>
            </a:r>
            <a:r>
              <a:rPr lang="zh-CN" altLang="en-US" sz="2400">
                <a:latin typeface="宋体" panose="02010600030101010101" pitchFamily="2" charset="-122"/>
              </a:rPr>
              <a:t>、</a:t>
            </a:r>
            <a:r>
              <a:rPr lang="en-US" altLang="zh-CN" sz="2400">
                <a:latin typeface="宋体" panose="02010600030101010101" pitchFamily="2" charset="-122"/>
              </a:rPr>
              <a:t>Linux</a:t>
            </a:r>
            <a:r>
              <a:rPr lang="zh-CN" altLang="en-US" sz="2400">
                <a:latin typeface="宋体" panose="02010600030101010101" pitchFamily="2" charset="-122"/>
              </a:rPr>
              <a:t>实例，含分布式系统、操作系统设计、</a:t>
            </a:r>
            <a:r>
              <a:rPr lang="en-US" altLang="zh-CN" sz="2400">
                <a:latin typeface="宋体" panose="02010600030101010101" pitchFamily="2" charset="-122"/>
              </a:rPr>
              <a:t>Linux</a:t>
            </a:r>
            <a:r>
              <a:rPr lang="zh-CN" altLang="en-US" sz="2400">
                <a:latin typeface="宋体" panose="02010600030101010101" pitchFamily="2" charset="-122"/>
              </a:rPr>
              <a:t>专题。</a:t>
            </a:r>
            <a:endParaRPr lang="en-US" altLang="zh-CN" sz="2400">
              <a:latin typeface="宋体" panose="02010600030101010101" pitchFamily="2" charset="-122"/>
            </a:endParaRPr>
          </a:p>
          <a:p>
            <a:pPr>
              <a:lnSpc>
                <a:spcPct val="150000"/>
              </a:lnSpc>
              <a:buClr>
                <a:srgbClr val="FF0000"/>
              </a:buClr>
              <a:buSzPct val="100000"/>
            </a:pPr>
            <a:r>
              <a:rPr lang="en-US" altLang="zh-CN" sz="2400">
                <a:solidFill>
                  <a:srgbClr val="FF0000"/>
                </a:solidFill>
                <a:latin typeface="宋体" panose="02010600030101010101" pitchFamily="2" charset="-122"/>
              </a:rPr>
              <a:t>Andrew S. Tanenbaum, Herbert Bos, </a:t>
            </a:r>
            <a:r>
              <a:rPr lang="zh-CN" altLang="zh-CN" sz="2400">
                <a:solidFill>
                  <a:srgbClr val="FF0000"/>
                </a:solidFill>
                <a:latin typeface="宋体" panose="02010600030101010101" pitchFamily="2" charset="-122"/>
              </a:rPr>
              <a:t>现代操作系统（第四版 英文版）</a:t>
            </a:r>
            <a:r>
              <a:rPr lang="en-US" altLang="zh-CN" sz="2400">
                <a:solidFill>
                  <a:srgbClr val="FF0000"/>
                </a:solidFill>
                <a:latin typeface="宋体" panose="02010600030101010101" pitchFamily="2" charset="-122"/>
              </a:rPr>
              <a:t>Modern Operating Systems (4th Edition)</a:t>
            </a:r>
            <a:r>
              <a:rPr lang="zh-CN" altLang="zh-CN" sz="2400">
                <a:solidFill>
                  <a:srgbClr val="FF0000"/>
                </a:solidFill>
                <a:latin typeface="宋体" panose="02010600030101010101" pitchFamily="2" charset="-122"/>
              </a:rPr>
              <a:t>，</a:t>
            </a:r>
            <a:r>
              <a:rPr lang="zh-CN" altLang="zh-CN" sz="2400">
                <a:latin typeface="宋体" panose="02010600030101010101" pitchFamily="2" charset="-122"/>
              </a:rPr>
              <a:t>机械工业出版社，</a:t>
            </a:r>
            <a:r>
              <a:rPr lang="en-US" altLang="zh-CN" sz="2400">
                <a:latin typeface="宋体" panose="02010600030101010101" pitchFamily="2" charset="-122"/>
              </a:rPr>
              <a:t>2014.</a:t>
            </a:r>
            <a:endParaRPr lang="zh-CN" altLang="en-US" sz="2400">
              <a:latin typeface="宋体" panose="02010600030101010101" pitchFamily="2" charset="-122"/>
            </a:endParaRPr>
          </a:p>
          <a:p>
            <a:pPr>
              <a:lnSpc>
                <a:spcPct val="150000"/>
              </a:lnSpc>
            </a:pPr>
            <a:endParaRPr lang="zh-CN" altLang="en-US" sz="2400">
              <a:latin typeface="宋体" panose="02010600030101010101" pitchFamily="2" charset="-122"/>
            </a:endParaRPr>
          </a:p>
        </p:txBody>
      </p:sp>
      <p:sp>
        <p:nvSpPr>
          <p:cNvPr id="19460" name="Rectangle 3">
            <a:extLst>
              <a:ext uri="{FF2B5EF4-FFF2-40B4-BE49-F238E27FC236}">
                <a16:creationId xmlns:a16="http://schemas.microsoft.com/office/drawing/2014/main" id="{4BC7EF1C-A045-394E-812D-C2C85E1347DD}"/>
              </a:ext>
            </a:extLst>
          </p:cNvPr>
          <p:cNvSpPr>
            <a:spLocks noChangeArrowheads="1"/>
          </p:cNvSpPr>
          <p:nvPr/>
        </p:nvSpPr>
        <p:spPr bwMode="auto">
          <a:xfrm>
            <a:off x="1052513" y="214313"/>
            <a:ext cx="2447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buClr>
                <a:schemeClr val="bg2"/>
              </a:buClr>
            </a:pPr>
            <a:r>
              <a:rPr lang="zh-CN" altLang="en-US" sz="4400" b="1">
                <a:solidFill>
                  <a:srgbClr val="003399"/>
                </a:solidFill>
                <a:latin typeface="Arial Narrow" panose="020B0604020202020204" pitchFamily="34" charset="0"/>
              </a:rPr>
              <a:t>参考资料</a:t>
            </a:r>
          </a:p>
        </p:txBody>
      </p:sp>
      <p:sp>
        <p:nvSpPr>
          <p:cNvPr id="2" name="Slide Number Placeholder 1">
            <a:extLst>
              <a:ext uri="{FF2B5EF4-FFF2-40B4-BE49-F238E27FC236}">
                <a16:creationId xmlns:a16="http://schemas.microsoft.com/office/drawing/2014/main" id="{DD7A805A-B964-4348-B0A4-6FC9CA28FA23}"/>
              </a:ext>
            </a:extLst>
          </p:cNvPr>
          <p:cNvSpPr>
            <a:spLocks noGrp="1"/>
          </p:cNvSpPr>
          <p:nvPr>
            <p:ph type="sldNum" sz="quarter" idx="12"/>
          </p:nvPr>
        </p:nvSpPr>
        <p:spPr/>
        <p:txBody>
          <a:bodyPr/>
          <a:lstStyle/>
          <a:p>
            <a:fld id="{35076E67-1031-0C41-AAD0-5499F93954D8}" type="slidenum">
              <a:rPr lang="zh-CN" altLang="en-US" smtClean="0"/>
              <a:pPr/>
              <a:t>11</a:t>
            </a:fld>
            <a:endParaRPr lang="en-US" altLang="zh-CN"/>
          </a:p>
        </p:txBody>
      </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CAB724E2-71C6-E94C-A872-00517B539B5B}"/>
              </a:ext>
            </a:extLst>
          </p:cNvPr>
          <p:cNvSpPr>
            <a:spLocks noGrp="1"/>
          </p:cNvSpPr>
          <p:nvPr>
            <p:ph type="title"/>
          </p:nvPr>
        </p:nvSpPr>
        <p:spPr/>
        <p:txBody>
          <a:bodyPr/>
          <a:lstStyle/>
          <a:p>
            <a:r>
              <a:rPr lang="zh-CN" altLang="en-US">
                <a:latin typeface="华文新魏" panose="02010800040101010101" pitchFamily="2" charset="-122"/>
                <a:ea typeface="华文新魏" panose="02010800040101010101" pitchFamily="2" charset="-122"/>
              </a:rPr>
              <a:t>面向对象的程序设计</a:t>
            </a:r>
            <a:endParaRPr lang="zh-CN" altLang="en-US"/>
          </a:p>
        </p:txBody>
      </p:sp>
      <p:sp>
        <p:nvSpPr>
          <p:cNvPr id="109571" name="内容占位符 2">
            <a:extLst>
              <a:ext uri="{FF2B5EF4-FFF2-40B4-BE49-F238E27FC236}">
                <a16:creationId xmlns:a16="http://schemas.microsoft.com/office/drawing/2014/main" id="{5F39C976-7D23-6F4D-9860-8E3585EE2402}"/>
              </a:ext>
            </a:extLst>
          </p:cNvPr>
          <p:cNvSpPr>
            <a:spLocks noGrp="1"/>
          </p:cNvSpPr>
          <p:nvPr>
            <p:ph idx="1"/>
          </p:nvPr>
        </p:nvSpPr>
        <p:spPr>
          <a:xfrm>
            <a:off x="611188" y="1052513"/>
            <a:ext cx="8061325" cy="3168650"/>
          </a:xfrm>
        </p:spPr>
        <p:txBody>
          <a:bodyPr/>
          <a:lstStyle/>
          <a:p>
            <a:r>
              <a:rPr lang="zh-CN" altLang="en-US">
                <a:solidFill>
                  <a:srgbClr val="3333FF"/>
                </a:solidFill>
                <a:latin typeface="华文新魏" panose="02010800040101010101" pitchFamily="2" charset="-122"/>
                <a:ea typeface="华文新魏" panose="02010800040101010101" pitchFamily="2" charset="-122"/>
              </a:rPr>
              <a:t>例</a:t>
            </a:r>
            <a:r>
              <a:rPr lang="zh-CN" altLang="en-US">
                <a:latin typeface="华文新魏" panose="02010800040101010101" pitchFamily="2" charset="-122"/>
                <a:ea typeface="华文新魏" panose="02010800040101010101" pitchFamily="2" charset="-122"/>
              </a:rPr>
              <a:t>：把一个文件作为一个对象</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如图</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，该对象的变量便是文件类型、文件大小、文件的创建者等。</a:t>
            </a:r>
            <a:endParaRPr lang="en-US" altLang="zh-CN">
              <a:latin typeface="华文新魏" panose="02010800040101010101" pitchFamily="2" charset="-122"/>
              <a:ea typeface="华文新魏" panose="02010800040101010101" pitchFamily="2" charset="-122"/>
            </a:endParaRPr>
          </a:p>
          <a:p>
            <a:r>
              <a:rPr lang="zh-CN" altLang="en-US">
                <a:latin typeface="华文新魏" panose="02010800040101010101" pitchFamily="2" charset="-122"/>
                <a:ea typeface="华文新魏" panose="02010800040101010101" pitchFamily="2" charset="-122"/>
              </a:rPr>
              <a:t>对象中的方法包含对文件的操作，如创建文件、打开文件、读文件、写文件、关闭文件等。</a:t>
            </a:r>
          </a:p>
          <a:p>
            <a:endParaRPr lang="zh-CN" altLang="en-US"/>
          </a:p>
        </p:txBody>
      </p:sp>
      <p:pic>
        <p:nvPicPr>
          <p:cNvPr id="109572" name="Picture 4" descr="1-9">
            <a:extLst>
              <a:ext uri="{FF2B5EF4-FFF2-40B4-BE49-F238E27FC236}">
                <a16:creationId xmlns:a16="http://schemas.microsoft.com/office/drawing/2014/main" id="{33E01CA7-D78B-1C40-AB5A-897B5C7D3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525" y="3711575"/>
            <a:ext cx="5132388"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矩形 4">
            <a:extLst>
              <a:ext uri="{FF2B5EF4-FFF2-40B4-BE49-F238E27FC236}">
                <a16:creationId xmlns:a16="http://schemas.microsoft.com/office/drawing/2014/main" id="{2549B08C-D295-5546-B649-38BF2F872EBE}"/>
              </a:ext>
            </a:extLst>
          </p:cNvPr>
          <p:cNvSpPr>
            <a:spLocks noChangeArrowheads="1"/>
          </p:cNvSpPr>
          <p:nvPr/>
        </p:nvSpPr>
        <p:spPr bwMode="auto">
          <a:xfrm>
            <a:off x="5003800" y="6237288"/>
            <a:ext cx="2493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400" b="1">
                <a:solidFill>
                  <a:srgbClr val="3333FF"/>
                </a:solidFill>
              </a:rPr>
              <a:t>类和对象的关系 </a:t>
            </a:r>
          </a:p>
        </p:txBody>
      </p:sp>
      <p:sp>
        <p:nvSpPr>
          <p:cNvPr id="6" name="灯片编号占位符 3">
            <a:extLst>
              <a:ext uri="{FF2B5EF4-FFF2-40B4-BE49-F238E27FC236}">
                <a16:creationId xmlns:a16="http://schemas.microsoft.com/office/drawing/2014/main" id="{D6F54C43-6D33-DF46-A468-80D8E5F57D9D}"/>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34B44D6D-1F9D-064C-A508-82AA7A85FDE7}" type="slidenum">
              <a:rPr kumimoji="0" lang="zh-CN" altLang="en-US" sz="1400">
                <a:latin typeface="Tahoma" panose="020B0604030504040204" pitchFamily="34" charset="0"/>
              </a:rPr>
              <a:pPr eaLnBrk="1" hangingPunct="1"/>
              <a:t>110</a:t>
            </a:fld>
            <a:endParaRPr kumimoji="0" lang="en-US" altLang="zh-CN" sz="1400">
              <a:latin typeface="Tahoma" panose="020B0604030504040204" pitchFamily="34" charset="0"/>
            </a:endParaRPr>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AC72FA7C-656B-F546-A11B-8AE0FBD665EA}"/>
              </a:ext>
            </a:extLst>
          </p:cNvPr>
          <p:cNvSpPr>
            <a:spLocks noGrp="1"/>
          </p:cNvSpPr>
          <p:nvPr>
            <p:ph type="title"/>
          </p:nvPr>
        </p:nvSpPr>
        <p:spPr/>
        <p:txBody>
          <a:bodyPr/>
          <a:lstStyle/>
          <a:p>
            <a:r>
              <a:rPr lang="zh-CN" altLang="en-US">
                <a:latin typeface="华文新魏" panose="02010800040101010101" pitchFamily="2" charset="-122"/>
                <a:ea typeface="华文新魏" panose="02010800040101010101" pitchFamily="2" charset="-122"/>
              </a:rPr>
              <a:t>面向对象的程序设计</a:t>
            </a:r>
            <a:endParaRPr lang="zh-CN" altLang="en-US"/>
          </a:p>
        </p:txBody>
      </p:sp>
      <p:sp>
        <p:nvSpPr>
          <p:cNvPr id="110595" name="内容占位符 2">
            <a:extLst>
              <a:ext uri="{FF2B5EF4-FFF2-40B4-BE49-F238E27FC236}">
                <a16:creationId xmlns:a16="http://schemas.microsoft.com/office/drawing/2014/main" id="{5A57E85B-2F5E-F149-9750-DB9D065A6FF0}"/>
              </a:ext>
            </a:extLst>
          </p:cNvPr>
          <p:cNvSpPr>
            <a:spLocks noGrp="1"/>
          </p:cNvSpPr>
          <p:nvPr>
            <p:ph idx="1"/>
          </p:nvPr>
        </p:nvSpPr>
        <p:spPr>
          <a:xfrm>
            <a:off x="250825" y="1341438"/>
            <a:ext cx="8820150" cy="4895850"/>
          </a:xfrm>
        </p:spPr>
        <p:txBody>
          <a:bodyPr/>
          <a:lstStyle/>
          <a:p>
            <a:r>
              <a:rPr lang="zh-CN" altLang="en-US" sz="4000">
                <a:solidFill>
                  <a:srgbClr val="3333FF"/>
                </a:solidFill>
                <a:latin typeface="华文新魏" panose="02010800040101010101" pitchFamily="2" charset="-122"/>
                <a:ea typeface="华文新魏" panose="02010800040101010101" pitchFamily="2" charset="-122"/>
              </a:rPr>
              <a:t>面向对象技术的优点</a:t>
            </a:r>
            <a:endParaRPr lang="en-US" altLang="zh-CN" sz="4000">
              <a:solidFill>
                <a:srgbClr val="3333FF"/>
              </a:solidFill>
              <a:latin typeface="华文新魏" panose="02010800040101010101" pitchFamily="2" charset="-122"/>
              <a:ea typeface="华文新魏" panose="02010800040101010101" pitchFamily="2" charset="-122"/>
            </a:endParaRPr>
          </a:p>
          <a:p>
            <a:pPr lvl="1"/>
            <a:r>
              <a:rPr lang="zh-CN" altLang="en-US" sz="3200">
                <a:latin typeface="华文新魏" panose="02010800040101010101" pitchFamily="2" charset="-122"/>
                <a:ea typeface="华文新魏" panose="02010800040101010101" pitchFamily="2" charset="-122"/>
              </a:rPr>
              <a:t>通过“重用”提高产品质量和生产率。</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使系统具有更好的易修改性和易扩展性。</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更易于保证系统的“正确性”和“可靠性”</a:t>
            </a:r>
          </a:p>
        </p:txBody>
      </p:sp>
      <p:sp>
        <p:nvSpPr>
          <p:cNvPr id="4" name="灯片编号占位符 3">
            <a:extLst>
              <a:ext uri="{FF2B5EF4-FFF2-40B4-BE49-F238E27FC236}">
                <a16:creationId xmlns:a16="http://schemas.microsoft.com/office/drawing/2014/main" id="{D0E7397B-8DD2-1B47-A549-16C03050B4FB}"/>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4CC52813-E8EF-CB46-A8DF-A036B4382E94}" type="slidenum">
              <a:rPr kumimoji="0" lang="zh-CN" altLang="en-US" sz="1400">
                <a:latin typeface="Tahoma" panose="020B0604030504040204" pitchFamily="34" charset="0"/>
              </a:rPr>
              <a:pPr eaLnBrk="1" hangingPunct="1"/>
              <a:t>111</a:t>
            </a:fld>
            <a:endParaRPr kumimoji="0" lang="en-US" altLang="zh-CN" sz="1400">
              <a:latin typeface="Tahoma" panose="020B0604030504040204" pitchFamily="34" charset="0"/>
            </a:endParaRPr>
          </a:p>
        </p:txBody>
      </p:sp>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DEDD6771-4F83-2546-BF36-8AF6CBBE843A}"/>
              </a:ext>
            </a:extLst>
          </p:cNvPr>
          <p:cNvSpPr>
            <a:spLocks noGrp="1"/>
          </p:cNvSpPr>
          <p:nvPr>
            <p:ph type="title"/>
          </p:nvPr>
        </p:nvSpPr>
        <p:spPr/>
        <p:txBody>
          <a:bodyPr/>
          <a:lstStyle/>
          <a:p>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endParaRPr lang="zh-CN" altLang="en-US"/>
          </a:p>
        </p:txBody>
      </p:sp>
      <p:sp>
        <p:nvSpPr>
          <p:cNvPr id="3" name="内容占位符 2">
            <a:extLst>
              <a:ext uri="{FF2B5EF4-FFF2-40B4-BE49-F238E27FC236}">
                <a16:creationId xmlns:a16="http://schemas.microsoft.com/office/drawing/2014/main" id="{B873F763-47C9-8445-90E8-A367B397DD0E}"/>
              </a:ext>
            </a:extLst>
          </p:cNvPr>
          <p:cNvSpPr>
            <a:spLocks noGrp="1"/>
          </p:cNvSpPr>
          <p:nvPr>
            <p:ph idx="1"/>
          </p:nvPr>
        </p:nvSpPr>
        <p:spPr>
          <a:xfrm>
            <a:off x="687388" y="1270000"/>
            <a:ext cx="8061325" cy="4895850"/>
          </a:xfrm>
        </p:spPr>
        <p:txBody>
          <a:bodyPr/>
          <a:lstStyle/>
          <a:p>
            <a:pPr>
              <a:lnSpc>
                <a:spcPts val="3000"/>
              </a:lnSpc>
            </a:pPr>
            <a:r>
              <a:rPr lang="zh-CN" altLang="en-US" sz="3600">
                <a:solidFill>
                  <a:srgbClr val="3333FF"/>
                </a:solidFill>
                <a:latin typeface="华文新魏" panose="02010800040101010101" pitchFamily="2" charset="-122"/>
                <a:ea typeface="华文新魏" panose="02010800040101010101" pitchFamily="2" charset="-122"/>
              </a:rPr>
              <a:t>微内核操作系统的基本概念</a:t>
            </a:r>
            <a:endParaRPr lang="en-US" altLang="zh-CN" sz="3600">
              <a:solidFill>
                <a:srgbClr val="3333FF"/>
              </a:solidFill>
              <a:latin typeface="华文新魏" panose="02010800040101010101" pitchFamily="2" charset="-122"/>
              <a:ea typeface="华文新魏" panose="02010800040101010101" pitchFamily="2" charset="-122"/>
            </a:endParaRPr>
          </a:p>
          <a:p>
            <a:pPr lvl="1">
              <a:lnSpc>
                <a:spcPts val="3000"/>
              </a:lnSpc>
            </a:pPr>
            <a:r>
              <a:rPr lang="zh-CN" altLang="en-US" sz="3200">
                <a:latin typeface="华文新魏" panose="02010800040101010101" pitchFamily="2" charset="-122"/>
                <a:ea typeface="华文新魏" panose="02010800040101010101" pitchFamily="2" charset="-122"/>
              </a:rPr>
              <a:t>微内核是指精心设计的、能实现现代</a:t>
            </a:r>
            <a:r>
              <a:rPr lang="en-US" altLang="zh-CN" sz="3200">
                <a:latin typeface="华文新魏" panose="02010800040101010101" pitchFamily="2" charset="-122"/>
                <a:ea typeface="华文新魏" panose="02010800040101010101" pitchFamily="2" charset="-122"/>
              </a:rPr>
              <a:t>OS</a:t>
            </a:r>
            <a:r>
              <a:rPr lang="zh-CN" altLang="en-US" sz="3200">
                <a:latin typeface="华文新魏" panose="02010800040101010101" pitchFamily="2" charset="-122"/>
                <a:ea typeface="华文新魏" panose="02010800040101010101" pitchFamily="2" charset="-122"/>
              </a:rPr>
              <a:t>最基本核心功能的小型内核。</a:t>
            </a:r>
            <a:endParaRPr lang="en-US" altLang="zh-CN" sz="3200">
              <a:latin typeface="华文新魏" panose="02010800040101010101" pitchFamily="2" charset="-122"/>
              <a:ea typeface="华文新魏" panose="02010800040101010101" pitchFamily="2" charset="-122"/>
            </a:endParaRPr>
          </a:p>
          <a:p>
            <a:pPr>
              <a:lnSpc>
                <a:spcPts val="3000"/>
              </a:lnSpc>
            </a:pPr>
            <a:r>
              <a:rPr lang="zh-CN" altLang="en-US" sz="3600">
                <a:solidFill>
                  <a:srgbClr val="3333FF"/>
                </a:solidFill>
                <a:latin typeface="华文新魏" panose="02010800040101010101" pitchFamily="2" charset="-122"/>
                <a:ea typeface="华文新魏" panose="02010800040101010101" pitchFamily="2" charset="-122"/>
              </a:rPr>
              <a:t>微内核操作系统设计特点</a:t>
            </a:r>
            <a:endParaRPr lang="en-US" altLang="zh-CN" sz="3600">
              <a:solidFill>
                <a:srgbClr val="3333FF"/>
              </a:solidFill>
              <a:latin typeface="华文新魏" panose="02010800040101010101" pitchFamily="2" charset="-122"/>
              <a:ea typeface="华文新魏" panose="02010800040101010101" pitchFamily="2" charset="-122"/>
            </a:endParaRPr>
          </a:p>
          <a:p>
            <a:pPr lvl="1">
              <a:lnSpc>
                <a:spcPts val="3000"/>
              </a:lnSpc>
            </a:pPr>
            <a:r>
              <a:rPr lang="en-US" altLang="zh-CN" sz="3200">
                <a:latin typeface="华文新魏" panose="02010800040101010101" pitchFamily="2" charset="-122"/>
                <a:ea typeface="华文新魏" panose="02010800040101010101" pitchFamily="2" charset="-122"/>
              </a:rPr>
              <a:t> </a:t>
            </a:r>
            <a:r>
              <a:rPr lang="zh-CN" altLang="en-US" sz="3200">
                <a:solidFill>
                  <a:srgbClr val="FF0000"/>
                </a:solidFill>
                <a:latin typeface="华文新魏" panose="02010800040101010101" pitchFamily="2" charset="-122"/>
                <a:ea typeface="华文新魏" panose="02010800040101010101" pitchFamily="2" charset="-122"/>
              </a:rPr>
              <a:t>足够小的内核</a:t>
            </a:r>
            <a:endParaRPr lang="en-US" altLang="zh-CN" sz="3200">
              <a:solidFill>
                <a:srgbClr val="FF0000"/>
              </a:solidFill>
              <a:latin typeface="华文新魏" panose="02010800040101010101" pitchFamily="2" charset="-122"/>
              <a:ea typeface="华文新魏" panose="02010800040101010101" pitchFamily="2" charset="-122"/>
            </a:endParaRPr>
          </a:p>
          <a:p>
            <a:pPr lvl="2">
              <a:lnSpc>
                <a:spcPts val="3000"/>
              </a:lnSpc>
            </a:pPr>
            <a:r>
              <a:rPr lang="zh-CN" altLang="en-US" sz="3200">
                <a:solidFill>
                  <a:srgbClr val="3333FF"/>
                </a:solidFill>
                <a:latin typeface="华文新魏" panose="02010800040101010101" pitchFamily="2" charset="-122"/>
                <a:ea typeface="华文新魏" panose="02010800040101010101" pitchFamily="2" charset="-122"/>
              </a:rPr>
              <a:t>微内核并非是一个完整的</a:t>
            </a:r>
            <a:r>
              <a:rPr lang="en-US" altLang="zh-CN" sz="3200">
                <a:solidFill>
                  <a:srgbClr val="3333FF"/>
                </a:solidFill>
                <a:latin typeface="华文新魏" panose="02010800040101010101" pitchFamily="2" charset="-122"/>
                <a:ea typeface="华文新魏" panose="02010800040101010101" pitchFamily="2" charset="-122"/>
              </a:rPr>
              <a:t>OS</a:t>
            </a:r>
            <a:r>
              <a:rPr lang="zh-CN" altLang="en-US" sz="3200">
                <a:solidFill>
                  <a:srgbClr val="3333FF"/>
                </a:solidFill>
                <a:latin typeface="华文新魏" panose="02010800040101010101" pitchFamily="2" charset="-122"/>
                <a:ea typeface="华文新魏" panose="02010800040101010101" pitchFamily="2" charset="-122"/>
              </a:rPr>
              <a:t>，而只是将操作系统中最基本的部分放入微内核。通常包含有</a:t>
            </a:r>
            <a:r>
              <a:rPr lang="zh-CN" altLang="en-US" sz="3200">
                <a:latin typeface="华文新魏" panose="02010800040101010101" pitchFamily="2" charset="-122"/>
                <a:ea typeface="华文新魏" panose="02010800040101010101" pitchFamily="2" charset="-122"/>
              </a:rPr>
              <a:t>：</a:t>
            </a:r>
            <a:endParaRPr lang="en-US" altLang="zh-CN" sz="3200">
              <a:latin typeface="华文新魏" panose="02010800040101010101" pitchFamily="2" charset="-122"/>
              <a:ea typeface="华文新魏" panose="02010800040101010101" pitchFamily="2" charset="-122"/>
            </a:endParaRPr>
          </a:p>
          <a:p>
            <a:pPr lvl="3">
              <a:lnSpc>
                <a:spcPts val="3000"/>
              </a:lnSpc>
            </a:pPr>
            <a:r>
              <a:rPr lang="zh-CN" altLang="en-US" sz="3200">
                <a:latin typeface="华文新魏" panose="02010800040101010101" pitchFamily="2" charset="-122"/>
                <a:ea typeface="华文新魏" panose="02010800040101010101" pitchFamily="2" charset="-122"/>
              </a:rPr>
              <a:t>与硬件处理紧密相关的部分；</a:t>
            </a:r>
            <a:endParaRPr lang="en-US" altLang="zh-CN" sz="3200">
              <a:latin typeface="华文新魏" panose="02010800040101010101" pitchFamily="2" charset="-122"/>
              <a:ea typeface="华文新魏" panose="02010800040101010101" pitchFamily="2" charset="-122"/>
            </a:endParaRPr>
          </a:p>
          <a:p>
            <a:pPr lvl="3">
              <a:lnSpc>
                <a:spcPts val="3000"/>
              </a:lnSpc>
            </a:pPr>
            <a:r>
              <a:rPr lang="zh-CN" altLang="en-US" sz="3200">
                <a:latin typeface="华文新魏" panose="02010800040101010101" pitchFamily="2" charset="-122"/>
                <a:ea typeface="华文新魏" panose="02010800040101010101" pitchFamily="2" charset="-122"/>
              </a:rPr>
              <a:t> 一些较基本的功能；</a:t>
            </a:r>
            <a:endParaRPr lang="en-US" altLang="zh-CN" sz="3200">
              <a:latin typeface="华文新魏" panose="02010800040101010101" pitchFamily="2" charset="-122"/>
              <a:ea typeface="华文新魏" panose="02010800040101010101" pitchFamily="2" charset="-122"/>
            </a:endParaRPr>
          </a:p>
          <a:p>
            <a:pPr lvl="3">
              <a:lnSpc>
                <a:spcPts val="3000"/>
              </a:lnSpc>
            </a:pPr>
            <a:r>
              <a:rPr lang="zh-CN" altLang="en-US" sz="3200">
                <a:latin typeface="华文新魏" panose="02010800040101010101" pitchFamily="2" charset="-122"/>
                <a:ea typeface="华文新魏" panose="02010800040101010101" pitchFamily="2" charset="-122"/>
              </a:rPr>
              <a:t> 客户和服务器之间的通信。</a:t>
            </a:r>
            <a:endParaRPr lang="en-US" altLang="zh-CN" sz="3200">
              <a:latin typeface="华文新魏" panose="02010800040101010101" pitchFamily="2" charset="-122"/>
              <a:ea typeface="华文新魏" panose="02010800040101010101" pitchFamily="2" charset="-122"/>
            </a:endParaRPr>
          </a:p>
        </p:txBody>
      </p:sp>
      <p:sp>
        <p:nvSpPr>
          <p:cNvPr id="2" name="Slide Number Placeholder 1">
            <a:extLst>
              <a:ext uri="{FF2B5EF4-FFF2-40B4-BE49-F238E27FC236}">
                <a16:creationId xmlns:a16="http://schemas.microsoft.com/office/drawing/2014/main" id="{82372D32-80D3-E246-98B4-3244405BFA28}"/>
              </a:ext>
            </a:extLst>
          </p:cNvPr>
          <p:cNvSpPr>
            <a:spLocks noGrp="1"/>
          </p:cNvSpPr>
          <p:nvPr>
            <p:ph type="sldNum" sz="quarter" idx="12"/>
          </p:nvPr>
        </p:nvSpPr>
        <p:spPr/>
        <p:txBody>
          <a:bodyPr/>
          <a:lstStyle/>
          <a:p>
            <a:fld id="{35076E67-1031-0C41-AAD0-5499F93954D8}" type="slidenum">
              <a:rPr lang="zh-CN" altLang="en-US" smtClean="0"/>
              <a:pPr/>
              <a:t>112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a:extLst>
              <a:ext uri="{FF2B5EF4-FFF2-40B4-BE49-F238E27FC236}">
                <a16:creationId xmlns:a16="http://schemas.microsoft.com/office/drawing/2014/main" id="{CD48F28B-2DF9-964B-B7D7-F133CCE11DFC}"/>
              </a:ext>
            </a:extLst>
          </p:cNvPr>
          <p:cNvSpPr>
            <a:spLocks noGrp="1"/>
          </p:cNvSpPr>
          <p:nvPr>
            <p:ph idx="1"/>
          </p:nvPr>
        </p:nvSpPr>
        <p:spPr>
          <a:xfrm>
            <a:off x="611188" y="1412875"/>
            <a:ext cx="8061325" cy="792163"/>
          </a:xfrm>
        </p:spPr>
        <p:txBody>
          <a:bodyPr/>
          <a:lstStyle/>
          <a:p>
            <a:pPr marL="342900" lvl="1" indent="-342900">
              <a:buClr>
                <a:schemeClr val="folHlink"/>
              </a:buClr>
              <a:buSzPct val="60000"/>
            </a:pPr>
            <a:r>
              <a:rPr lang="zh-CN" altLang="en-US" sz="3600">
                <a:solidFill>
                  <a:srgbClr val="FF0000"/>
                </a:solidFill>
                <a:latin typeface="华文新魏" panose="02010800040101010101" pitchFamily="2" charset="-122"/>
                <a:ea typeface="华文新魏" panose="02010800040101010101" pitchFamily="2" charset="-122"/>
              </a:rPr>
              <a:t>基于客户</a:t>
            </a:r>
            <a:r>
              <a:rPr lang="en-US" altLang="zh-CN" sz="3600">
                <a:solidFill>
                  <a:srgbClr val="FF0000"/>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服务器模式</a:t>
            </a:r>
          </a:p>
          <a:p>
            <a:pPr>
              <a:buFont typeface="Wingdings" pitchFamily="2" charset="2"/>
              <a:buNone/>
            </a:pPr>
            <a:endParaRPr lang="zh-CN" altLang="en-US" sz="3600"/>
          </a:p>
        </p:txBody>
      </p:sp>
      <p:pic>
        <p:nvPicPr>
          <p:cNvPr id="4" name="Picture 4" descr="1-11">
            <a:extLst>
              <a:ext uri="{FF2B5EF4-FFF2-40B4-BE49-F238E27FC236}">
                <a16:creationId xmlns:a16="http://schemas.microsoft.com/office/drawing/2014/main" id="{CE282418-95E7-4B4C-AC3A-826AB6856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492375"/>
            <a:ext cx="85883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ED23E5E-AD56-5644-BEBC-FC5CD3263EA6}"/>
              </a:ext>
            </a:extLst>
          </p:cNvPr>
          <p:cNvSpPr txBox="1">
            <a:spLocks noChangeArrowheads="1"/>
          </p:cNvSpPr>
          <p:nvPr/>
        </p:nvSpPr>
        <p:spPr bwMode="auto">
          <a:xfrm>
            <a:off x="1763713" y="5084763"/>
            <a:ext cx="57610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800" b="1">
                <a:solidFill>
                  <a:schemeClr val="tx2"/>
                </a:solidFill>
              </a:rPr>
              <a:t>在单机环境下的客户</a:t>
            </a:r>
            <a:r>
              <a:rPr lang="en-US" altLang="zh-CN" sz="2800" b="1">
                <a:solidFill>
                  <a:schemeClr val="tx2"/>
                </a:solidFill>
              </a:rPr>
              <a:t>/</a:t>
            </a:r>
            <a:r>
              <a:rPr lang="zh-CN" altLang="en-US" sz="2800" b="1">
                <a:solidFill>
                  <a:schemeClr val="tx2"/>
                </a:solidFill>
              </a:rPr>
              <a:t>服务器模式</a:t>
            </a:r>
          </a:p>
          <a:p>
            <a:pPr eaLnBrk="1" hangingPunct="1"/>
            <a:endParaRPr lang="zh-CN" altLang="en-US" sz="2800"/>
          </a:p>
        </p:txBody>
      </p:sp>
      <p:sp>
        <p:nvSpPr>
          <p:cNvPr id="112645" name="标题 1">
            <a:extLst>
              <a:ext uri="{FF2B5EF4-FFF2-40B4-BE49-F238E27FC236}">
                <a16:creationId xmlns:a16="http://schemas.microsoft.com/office/drawing/2014/main" id="{D4EEB597-16E1-EF4C-A828-B9A1FC49BA81}"/>
              </a:ext>
            </a:extLst>
          </p:cNvPr>
          <p:cNvSpPr>
            <a:spLocks noGrp="1"/>
          </p:cNvSpPr>
          <p:nvPr>
            <p:ph type="title"/>
          </p:nvPr>
        </p:nvSpPr>
        <p:spPr/>
        <p:txBody>
          <a:bodyPr/>
          <a:lstStyle/>
          <a:p>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endParaRPr lang="zh-CN" altLang="en-US"/>
          </a:p>
        </p:txBody>
      </p:sp>
      <p:sp>
        <p:nvSpPr>
          <p:cNvPr id="7" name="灯片编号占位符 3">
            <a:extLst>
              <a:ext uri="{FF2B5EF4-FFF2-40B4-BE49-F238E27FC236}">
                <a16:creationId xmlns:a16="http://schemas.microsoft.com/office/drawing/2014/main" id="{E28C3D59-FCE2-B547-8951-C75872BADD95}"/>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C691A51-FB96-7A44-8F54-E8DC4CEB84BF}" type="slidenum">
              <a:rPr kumimoji="0" lang="zh-CN" altLang="en-US" sz="1400">
                <a:latin typeface="Tahoma" panose="020B0604030504040204" pitchFamily="34" charset="0"/>
              </a:rPr>
              <a:pPr eaLnBrk="1" hangingPunct="1"/>
              <a:t>113</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27F9D5C7-16B0-EB47-A37B-D5015473F391}"/>
              </a:ext>
            </a:extLst>
          </p:cNvPr>
          <p:cNvSpPr>
            <a:spLocks noGrp="1"/>
          </p:cNvSpPr>
          <p:nvPr>
            <p:ph type="title"/>
          </p:nvPr>
        </p:nvSpPr>
        <p:spPr/>
        <p:txBody>
          <a:bodyPr/>
          <a:lstStyle/>
          <a:p>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endParaRPr lang="zh-CN" altLang="en-US"/>
          </a:p>
        </p:txBody>
      </p:sp>
      <p:sp>
        <p:nvSpPr>
          <p:cNvPr id="3" name="内容占位符 2">
            <a:extLst>
              <a:ext uri="{FF2B5EF4-FFF2-40B4-BE49-F238E27FC236}">
                <a16:creationId xmlns:a16="http://schemas.microsoft.com/office/drawing/2014/main" id="{EC230A2F-AC91-F14E-A532-8F113575CA25}"/>
              </a:ext>
            </a:extLst>
          </p:cNvPr>
          <p:cNvSpPr>
            <a:spLocks noGrp="1"/>
          </p:cNvSpPr>
          <p:nvPr>
            <p:ph idx="1"/>
          </p:nvPr>
        </p:nvSpPr>
        <p:spPr>
          <a:xfrm>
            <a:off x="179388" y="1196975"/>
            <a:ext cx="8893175" cy="4895850"/>
          </a:xfrm>
        </p:spPr>
        <p:txBody>
          <a:bodyPr/>
          <a:lstStyle/>
          <a:p>
            <a:r>
              <a:rPr lang="zh-CN" altLang="en-US">
                <a:solidFill>
                  <a:srgbClr val="FF0000"/>
                </a:solidFill>
                <a:latin typeface="华文新魏" panose="02010800040101010101" pitchFamily="2" charset="-122"/>
                <a:ea typeface="华文新魏" panose="02010800040101010101" pitchFamily="2" charset="-122"/>
              </a:rPr>
              <a:t>应用“机制与策略分离”原理</a:t>
            </a:r>
            <a:endParaRPr lang="en-US" altLang="zh-CN">
              <a:solidFill>
                <a:srgbClr val="FF0000"/>
              </a:solidFill>
              <a:latin typeface="华文新魏" panose="02010800040101010101" pitchFamily="2" charset="-122"/>
              <a:ea typeface="华文新魏" panose="02010800040101010101" pitchFamily="2" charset="-122"/>
            </a:endParaRPr>
          </a:p>
          <a:p>
            <a:pPr lvl="1"/>
            <a:r>
              <a:rPr lang="zh-CN" altLang="en-US">
                <a:solidFill>
                  <a:srgbClr val="FF0000"/>
                </a:solidFill>
                <a:latin typeface="华文新魏" panose="02010800040101010101" pitchFamily="2" charset="-122"/>
                <a:ea typeface="华文新魏" panose="02010800040101010101" pitchFamily="2" charset="-122"/>
              </a:rPr>
              <a:t>机制</a:t>
            </a:r>
            <a:r>
              <a:rPr lang="zh-CN" altLang="en-US">
                <a:latin typeface="华文新魏" panose="02010800040101010101" pitchFamily="2" charset="-122"/>
                <a:ea typeface="华文新魏" panose="02010800040101010101" pitchFamily="2" charset="-122"/>
              </a:rPr>
              <a:t>，是指实现某一功能的具体执行机构。</a:t>
            </a:r>
            <a:endParaRPr lang="en-US" altLang="zh-CN">
              <a:latin typeface="华文新魏" panose="02010800040101010101" pitchFamily="2" charset="-122"/>
              <a:ea typeface="华文新魏" panose="02010800040101010101" pitchFamily="2" charset="-122"/>
            </a:endParaRPr>
          </a:p>
          <a:p>
            <a:pPr lvl="1"/>
            <a:r>
              <a:rPr lang="zh-CN" altLang="en-US">
                <a:solidFill>
                  <a:srgbClr val="FF0000"/>
                </a:solidFill>
                <a:latin typeface="华文新魏" panose="02010800040101010101" pitchFamily="2" charset="-122"/>
                <a:ea typeface="华文新魏" panose="02010800040101010101" pitchFamily="2" charset="-122"/>
              </a:rPr>
              <a:t>策略</a:t>
            </a:r>
            <a:r>
              <a:rPr lang="zh-CN" altLang="en-US">
                <a:latin typeface="华文新魏" panose="02010800040101010101" pitchFamily="2" charset="-122"/>
                <a:ea typeface="华文新魏" panose="02010800040101010101" pitchFamily="2" charset="-122"/>
              </a:rPr>
              <a:t>，则是在机制的基础上借助于某些参数和算法来实现该功能的优化，或达到不同的功能目标。</a:t>
            </a:r>
            <a:endParaRPr lang="en-US" altLang="zh-CN">
              <a:latin typeface="华文新魏" panose="02010800040101010101" pitchFamily="2" charset="-122"/>
              <a:ea typeface="华文新魏" panose="02010800040101010101" pitchFamily="2" charset="-122"/>
            </a:endParaRPr>
          </a:p>
          <a:p>
            <a:r>
              <a:rPr lang="zh-CN" altLang="en-US">
                <a:solidFill>
                  <a:srgbClr val="FF0000"/>
                </a:solidFill>
                <a:latin typeface="华文新魏" panose="02010800040101010101" pitchFamily="2" charset="-122"/>
                <a:ea typeface="华文新魏" panose="02010800040101010101" pitchFamily="2" charset="-122"/>
              </a:rPr>
              <a:t>采用面向对象技术</a:t>
            </a:r>
            <a:endParaRPr lang="en-US" altLang="zh-CN">
              <a:solidFill>
                <a:srgbClr val="FF0000"/>
              </a:solidFill>
              <a:latin typeface="华文新魏" panose="02010800040101010101" pitchFamily="2" charset="-122"/>
              <a:ea typeface="华文新魏" panose="02010800040101010101" pitchFamily="2" charset="-122"/>
            </a:endParaRPr>
          </a:p>
          <a:p>
            <a:pPr lvl="1"/>
            <a:r>
              <a:rPr lang="zh-CN" altLang="en-US">
                <a:latin typeface="华文新魏" panose="02010800040101010101" pitchFamily="2" charset="-122"/>
                <a:ea typeface="华文新魏" panose="02010800040101010101" pitchFamily="2" charset="-122"/>
              </a:rPr>
              <a:t>基于面向对象技术中的“抽象”和“隐蔽”原则控制系统的复杂性</a:t>
            </a:r>
            <a:endParaRPr lang="en-US" altLang="zh-CN">
              <a:latin typeface="华文新魏" panose="02010800040101010101" pitchFamily="2" charset="-122"/>
              <a:ea typeface="华文新魏" panose="02010800040101010101" pitchFamily="2" charset="-122"/>
            </a:endParaRPr>
          </a:p>
          <a:p>
            <a:pPr lvl="1"/>
            <a:r>
              <a:rPr lang="zh-CN" altLang="en-US">
                <a:latin typeface="华文新魏" panose="02010800040101010101" pitchFamily="2" charset="-122"/>
                <a:ea typeface="华文新魏" panose="02010800040101010101" pitchFamily="2" charset="-122"/>
              </a:rPr>
              <a:t>利用“对象”、“封装”和“继承”等概念来确保操作系统的“正确性”、“可靠性”、“易修改性”、“易扩展性”等。</a:t>
            </a:r>
          </a:p>
        </p:txBody>
      </p:sp>
      <p:sp>
        <p:nvSpPr>
          <p:cNvPr id="4" name="灯片编号占位符 3">
            <a:extLst>
              <a:ext uri="{FF2B5EF4-FFF2-40B4-BE49-F238E27FC236}">
                <a16:creationId xmlns:a16="http://schemas.microsoft.com/office/drawing/2014/main" id="{EB596FC7-B1B3-F546-BCAA-A0D4FB3E63BC}"/>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C639E3A9-72CA-064A-AC13-856CA1FCA773}" type="slidenum">
              <a:rPr kumimoji="0" lang="zh-CN" altLang="en-US" sz="1400">
                <a:latin typeface="Tahoma" panose="020B0604030504040204" pitchFamily="34" charset="0"/>
              </a:rPr>
              <a:pPr eaLnBrk="1" hangingPunct="1"/>
              <a:t>114</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8DE71DB3-9527-5A4D-8724-819BB3C1F3E9}"/>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B76040CB-668D-A84E-A2B8-1C262775E970}" type="slidenum">
              <a:rPr kumimoji="0" lang="zh-CN" altLang="en-US" sz="1400">
                <a:latin typeface="Tahoma" panose="020B0604030504040204" pitchFamily="34" charset="0"/>
              </a:rPr>
              <a:pPr eaLnBrk="1" hangingPunct="1"/>
              <a:t>115</a:t>
            </a:fld>
            <a:endParaRPr kumimoji="0" lang="en-US" altLang="zh-CN" sz="1400">
              <a:latin typeface="Tahoma" panose="020B0604030504040204" pitchFamily="34" charset="0"/>
            </a:endParaRPr>
          </a:p>
        </p:txBody>
      </p:sp>
      <p:sp>
        <p:nvSpPr>
          <p:cNvPr id="114692" name="标题 1">
            <a:extLst>
              <a:ext uri="{FF2B5EF4-FFF2-40B4-BE49-F238E27FC236}">
                <a16:creationId xmlns:a16="http://schemas.microsoft.com/office/drawing/2014/main" id="{E3C04A9D-3632-1C46-A131-8C1EEBC158B6}"/>
              </a:ext>
            </a:extLst>
          </p:cNvPr>
          <p:cNvSpPr>
            <a:spLocks noGrp="1"/>
          </p:cNvSpPr>
          <p:nvPr>
            <p:ph type="title" idx="4294967295"/>
          </p:nvPr>
        </p:nvSpPr>
        <p:spPr>
          <a:xfrm>
            <a:off x="1263650" y="44450"/>
            <a:ext cx="7772400" cy="1000125"/>
          </a:xfrm>
        </p:spPr>
        <p:txBody>
          <a:bodyPr anchor="ctr"/>
          <a:lstStyle/>
          <a:p>
            <a:pPr eaLnBrk="1" hangingPunct="1"/>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p>
        </p:txBody>
      </p:sp>
      <p:pic>
        <p:nvPicPr>
          <p:cNvPr id="114693" name="Picture 2">
            <a:extLst>
              <a:ext uri="{FF2B5EF4-FFF2-40B4-BE49-F238E27FC236}">
                <a16:creationId xmlns:a16="http://schemas.microsoft.com/office/drawing/2014/main" id="{CAA2C585-2757-AC41-89AF-570903F1AB3A}"/>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7561262" cy="4968875"/>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4694" name="TextBox 6">
            <a:extLst>
              <a:ext uri="{FF2B5EF4-FFF2-40B4-BE49-F238E27FC236}">
                <a16:creationId xmlns:a16="http://schemas.microsoft.com/office/drawing/2014/main" id="{08D61791-5451-E744-BFC6-546B0C1592EB}"/>
              </a:ext>
            </a:extLst>
          </p:cNvPr>
          <p:cNvSpPr txBox="1">
            <a:spLocks noChangeArrowheads="1"/>
          </p:cNvSpPr>
          <p:nvPr/>
        </p:nvSpPr>
        <p:spPr bwMode="auto">
          <a:xfrm>
            <a:off x="3851275" y="522922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400" b="1">
                <a:solidFill>
                  <a:srgbClr val="3333FF"/>
                </a:solidFill>
              </a:rPr>
              <a:t>微内核操作系统结构</a:t>
            </a:r>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E0925B0A-A7A5-414D-BAEF-D1F00D478E5A}"/>
              </a:ext>
            </a:extLst>
          </p:cNvPr>
          <p:cNvSpPr>
            <a:spLocks noGrp="1"/>
          </p:cNvSpPr>
          <p:nvPr>
            <p:ph type="title"/>
          </p:nvPr>
        </p:nvSpPr>
        <p:spPr/>
        <p:txBody>
          <a:bodyPr/>
          <a:lstStyle/>
          <a:p>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endParaRPr lang="zh-CN" altLang="en-US"/>
          </a:p>
        </p:txBody>
      </p:sp>
      <p:sp>
        <p:nvSpPr>
          <p:cNvPr id="3" name="内容占位符 2">
            <a:extLst>
              <a:ext uri="{FF2B5EF4-FFF2-40B4-BE49-F238E27FC236}">
                <a16:creationId xmlns:a16="http://schemas.microsoft.com/office/drawing/2014/main" id="{28DB8D1E-C78E-0D42-9183-95EB51FFC274}"/>
              </a:ext>
            </a:extLst>
          </p:cNvPr>
          <p:cNvSpPr>
            <a:spLocks noGrp="1"/>
          </p:cNvSpPr>
          <p:nvPr>
            <p:ph idx="1"/>
          </p:nvPr>
        </p:nvSpPr>
        <p:spPr/>
        <p:txBody>
          <a:bodyPr/>
          <a:lstStyle/>
          <a:p>
            <a:r>
              <a:rPr lang="zh-CN" altLang="en-US" sz="4000">
                <a:solidFill>
                  <a:srgbClr val="3333FF"/>
                </a:solidFill>
                <a:latin typeface="华文新魏" panose="02010800040101010101" pitchFamily="2" charset="-122"/>
                <a:ea typeface="华文新魏" panose="02010800040101010101" pitchFamily="2" charset="-122"/>
              </a:rPr>
              <a:t>微内核的基本功能</a:t>
            </a:r>
            <a:endParaRPr lang="en-US" altLang="zh-CN" sz="4000">
              <a:solidFill>
                <a:srgbClr val="3333FF"/>
              </a:solidFill>
              <a:latin typeface="华文新魏" panose="02010800040101010101" pitchFamily="2" charset="-122"/>
              <a:ea typeface="华文新魏" panose="02010800040101010101" pitchFamily="2" charset="-122"/>
            </a:endParaRPr>
          </a:p>
          <a:p>
            <a:pPr lvl="1"/>
            <a:r>
              <a:rPr lang="zh-CN" altLang="en-US" sz="3600">
                <a:latin typeface="华文新魏" panose="02010800040101010101" pitchFamily="2" charset="-122"/>
                <a:ea typeface="华文新魏" panose="02010800040101010101" pitchFamily="2" charset="-122"/>
              </a:rPr>
              <a:t>进程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线程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管理 </a:t>
            </a:r>
            <a:endParaRPr lang="en-US" altLang="zh-CN" sz="3600">
              <a:latin typeface="华文新魏" panose="02010800040101010101" pitchFamily="2" charset="-122"/>
              <a:ea typeface="华文新魏" panose="02010800040101010101" pitchFamily="2" charset="-122"/>
            </a:endParaRPr>
          </a:p>
          <a:p>
            <a:pPr lvl="1"/>
            <a:r>
              <a:rPr lang="zh-CN" altLang="en-US" sz="3600">
                <a:latin typeface="华文新魏" panose="02010800040101010101" pitchFamily="2" charset="-122"/>
                <a:ea typeface="华文新魏" panose="02010800040101010101" pitchFamily="2" charset="-122"/>
              </a:rPr>
              <a:t> 存储器管理</a:t>
            </a:r>
            <a:endParaRPr lang="en-US" altLang="zh-CN" sz="3600">
              <a:latin typeface="华文新魏" panose="02010800040101010101" pitchFamily="2" charset="-122"/>
              <a:ea typeface="华文新魏" panose="02010800040101010101" pitchFamily="2" charset="-122"/>
            </a:endParaRPr>
          </a:p>
          <a:p>
            <a:pPr lvl="1"/>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中断和陷入处理</a:t>
            </a:r>
          </a:p>
        </p:txBody>
      </p:sp>
      <p:sp>
        <p:nvSpPr>
          <p:cNvPr id="2" name="Slide Number Placeholder 1">
            <a:extLst>
              <a:ext uri="{FF2B5EF4-FFF2-40B4-BE49-F238E27FC236}">
                <a16:creationId xmlns:a16="http://schemas.microsoft.com/office/drawing/2014/main" id="{524D3ACA-CDB0-B240-A24A-B682193B6011}"/>
              </a:ext>
            </a:extLst>
          </p:cNvPr>
          <p:cNvSpPr>
            <a:spLocks noGrp="1"/>
          </p:cNvSpPr>
          <p:nvPr>
            <p:ph type="sldNum" sz="quarter" idx="12"/>
          </p:nvPr>
        </p:nvSpPr>
        <p:spPr/>
        <p:txBody>
          <a:bodyPr/>
          <a:lstStyle/>
          <a:p>
            <a:fld id="{35076E67-1031-0C41-AAD0-5499F93954D8}" type="slidenum">
              <a:rPr lang="zh-CN" altLang="en-US" smtClean="0"/>
              <a:pPr/>
              <a:t>116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93FA4A7C-D7F0-5C45-8B46-A953CABF487A}"/>
              </a:ext>
            </a:extLst>
          </p:cNvPr>
          <p:cNvSpPr>
            <a:spLocks noGrp="1"/>
          </p:cNvSpPr>
          <p:nvPr>
            <p:ph type="title"/>
          </p:nvPr>
        </p:nvSpPr>
        <p:spPr/>
        <p:txBody>
          <a:bodyPr/>
          <a:lstStyle/>
          <a:p>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endParaRPr lang="zh-CN" altLang="en-US"/>
          </a:p>
        </p:txBody>
      </p:sp>
      <p:sp>
        <p:nvSpPr>
          <p:cNvPr id="116739" name="内容占位符 2">
            <a:extLst>
              <a:ext uri="{FF2B5EF4-FFF2-40B4-BE49-F238E27FC236}">
                <a16:creationId xmlns:a16="http://schemas.microsoft.com/office/drawing/2014/main" id="{6DD7CDFC-E402-3743-859E-A5E6446B3C85}"/>
              </a:ext>
            </a:extLst>
          </p:cNvPr>
          <p:cNvSpPr>
            <a:spLocks noGrp="1"/>
          </p:cNvSpPr>
          <p:nvPr>
            <p:ph idx="1"/>
          </p:nvPr>
        </p:nvSpPr>
        <p:spPr/>
        <p:txBody>
          <a:bodyPr/>
          <a:lstStyle/>
          <a:p>
            <a:r>
              <a:rPr lang="zh-CN" altLang="en-US" sz="3600">
                <a:solidFill>
                  <a:srgbClr val="3333FF"/>
                </a:solidFill>
                <a:latin typeface="华文新魏" panose="02010800040101010101" pitchFamily="2" charset="-122"/>
                <a:ea typeface="华文新魏" panose="02010800040101010101" pitchFamily="2" charset="-122"/>
              </a:rPr>
              <a:t>微内核操作系统的优点</a:t>
            </a:r>
            <a:endParaRPr lang="en-US" altLang="zh-CN" sz="3600">
              <a:solidFill>
                <a:srgbClr val="3333FF"/>
              </a:solidFill>
              <a:latin typeface="华文新魏" panose="02010800040101010101" pitchFamily="2" charset="-122"/>
              <a:ea typeface="华文新魏" panose="02010800040101010101" pitchFamily="2" charset="-122"/>
            </a:endParaRPr>
          </a:p>
          <a:p>
            <a:pPr lvl="1"/>
            <a:r>
              <a:rPr lang="zh-CN" altLang="en-US" sz="3200">
                <a:latin typeface="华文新魏" panose="02010800040101010101" pitchFamily="2" charset="-122"/>
                <a:ea typeface="华文新魏" panose="02010800040101010101" pitchFamily="2" charset="-122"/>
              </a:rPr>
              <a:t>提高了系统的可扩展性</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增强了系统的可靠性</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可移植性强</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提供了对分布式系统的支持</a:t>
            </a:r>
            <a:endParaRPr lang="en-US" altLang="zh-CN" sz="3200">
              <a:latin typeface="华文新魏" panose="02010800040101010101" pitchFamily="2" charset="-122"/>
              <a:ea typeface="华文新魏" panose="02010800040101010101" pitchFamily="2" charset="-122"/>
            </a:endParaRPr>
          </a:p>
          <a:p>
            <a:pPr lvl="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融入了面向对象技术</a:t>
            </a:r>
          </a:p>
        </p:txBody>
      </p:sp>
      <p:sp>
        <p:nvSpPr>
          <p:cNvPr id="2" name="Slide Number Placeholder 1">
            <a:extLst>
              <a:ext uri="{FF2B5EF4-FFF2-40B4-BE49-F238E27FC236}">
                <a16:creationId xmlns:a16="http://schemas.microsoft.com/office/drawing/2014/main" id="{87D69932-7CFA-2747-8BCD-14046FC026B3}"/>
              </a:ext>
            </a:extLst>
          </p:cNvPr>
          <p:cNvSpPr>
            <a:spLocks noGrp="1"/>
          </p:cNvSpPr>
          <p:nvPr>
            <p:ph type="sldNum" sz="quarter" idx="12"/>
          </p:nvPr>
        </p:nvSpPr>
        <p:spPr/>
        <p:txBody>
          <a:bodyPr/>
          <a:lstStyle/>
          <a:p>
            <a:fld id="{35076E67-1031-0C41-AAD0-5499F93954D8}" type="slidenum">
              <a:rPr lang="zh-CN" altLang="en-US" smtClean="0"/>
              <a:pPr/>
              <a:t>117</a:t>
            </a:fld>
            <a:endParaRPr lang="en-US" altLang="zh-CN"/>
          </a:p>
        </p:txBody>
      </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36B0ADA4-EE43-6944-A78B-F75487FAA4ED}"/>
              </a:ext>
            </a:extLst>
          </p:cNvPr>
          <p:cNvSpPr>
            <a:spLocks noGrp="1"/>
          </p:cNvSpPr>
          <p:nvPr>
            <p:ph type="title"/>
          </p:nvPr>
        </p:nvSpPr>
        <p:spPr/>
        <p:txBody>
          <a:bodyPr/>
          <a:lstStyle/>
          <a:p>
            <a:r>
              <a:rPr lang="zh-CN" altLang="zh-CN">
                <a:latin typeface="华文新魏" panose="02010800040101010101" pitchFamily="2" charset="-122"/>
                <a:ea typeface="华文新魏" panose="02010800040101010101" pitchFamily="2" charset="-122"/>
              </a:rPr>
              <a:t>微内核结构</a:t>
            </a:r>
            <a:r>
              <a:rPr lang="zh-CN" altLang="en-US">
                <a:latin typeface="华文新魏" panose="02010800040101010101" pitchFamily="2" charset="-122"/>
                <a:ea typeface="华文新魏" panose="02010800040101010101" pitchFamily="2" charset="-122"/>
              </a:rPr>
              <a:t>操作系统</a:t>
            </a:r>
            <a:endParaRPr lang="zh-CN" altLang="en-US"/>
          </a:p>
        </p:txBody>
      </p:sp>
      <p:sp>
        <p:nvSpPr>
          <p:cNvPr id="117763" name="内容占位符 2">
            <a:extLst>
              <a:ext uri="{FF2B5EF4-FFF2-40B4-BE49-F238E27FC236}">
                <a16:creationId xmlns:a16="http://schemas.microsoft.com/office/drawing/2014/main" id="{13FA130A-203D-044E-AECC-E21AA9DE04C7}"/>
              </a:ext>
            </a:extLst>
          </p:cNvPr>
          <p:cNvSpPr>
            <a:spLocks noGrp="1"/>
          </p:cNvSpPr>
          <p:nvPr>
            <p:ph idx="1"/>
          </p:nvPr>
        </p:nvSpPr>
        <p:spPr>
          <a:xfrm>
            <a:off x="107950" y="1412875"/>
            <a:ext cx="3455988" cy="1728788"/>
          </a:xfrm>
        </p:spPr>
        <p:txBody>
          <a:bodyPr/>
          <a:lstStyle/>
          <a:p>
            <a:r>
              <a:rPr lang="zh-CN" altLang="en-US" b="1">
                <a:solidFill>
                  <a:srgbClr val="3333FF"/>
                </a:solidFill>
                <a:latin typeface="华文新魏" panose="02010800040101010101" pitchFamily="2" charset="-122"/>
                <a:ea typeface="华文新魏" panose="02010800040101010101" pitchFamily="2" charset="-122"/>
              </a:rPr>
              <a:t>微内核操作系统存在的问题</a:t>
            </a:r>
          </a:p>
          <a:p>
            <a:pPr lvl="1"/>
            <a:r>
              <a:rPr lang="zh-CN" altLang="en-US" sz="3200">
                <a:latin typeface="华文新魏" panose="02010800040101010101" pitchFamily="2" charset="-122"/>
                <a:ea typeface="华文新魏" panose="02010800040101010101" pitchFamily="2" charset="-122"/>
              </a:rPr>
              <a:t>较之早期的操作系统，微内核操作系统的运行效率有所降低。</a:t>
            </a:r>
          </a:p>
        </p:txBody>
      </p:sp>
      <p:pic>
        <p:nvPicPr>
          <p:cNvPr id="117764" name="Picture 4" descr="1-12">
            <a:extLst>
              <a:ext uri="{FF2B5EF4-FFF2-40B4-BE49-F238E27FC236}">
                <a16:creationId xmlns:a16="http://schemas.microsoft.com/office/drawing/2014/main" id="{21DBAD84-64B8-CA4E-87F6-AC215210F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725" y="1628775"/>
            <a:ext cx="54673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矩形 4">
            <a:extLst>
              <a:ext uri="{FF2B5EF4-FFF2-40B4-BE49-F238E27FC236}">
                <a16:creationId xmlns:a16="http://schemas.microsoft.com/office/drawing/2014/main" id="{5F1216A8-8ABA-7649-AFF5-392804F42C6E}"/>
              </a:ext>
            </a:extLst>
          </p:cNvPr>
          <p:cNvSpPr>
            <a:spLocks noChangeArrowheads="1"/>
          </p:cNvSpPr>
          <p:nvPr/>
        </p:nvSpPr>
        <p:spPr bwMode="auto">
          <a:xfrm>
            <a:off x="4500563" y="6092825"/>
            <a:ext cx="4030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000" b="1">
                <a:solidFill>
                  <a:srgbClr val="3333FF"/>
                </a:solidFill>
              </a:rPr>
              <a:t>传统</a:t>
            </a:r>
            <a:r>
              <a:rPr lang="en-US" altLang="zh-CN" sz="2000" b="1">
                <a:solidFill>
                  <a:srgbClr val="3333FF"/>
                </a:solidFill>
              </a:rPr>
              <a:t>OS</a:t>
            </a:r>
            <a:r>
              <a:rPr lang="zh-CN" altLang="en-US" sz="2000" b="1">
                <a:solidFill>
                  <a:srgbClr val="3333FF"/>
                </a:solidFill>
              </a:rPr>
              <a:t>和微内核</a:t>
            </a:r>
            <a:r>
              <a:rPr lang="en-US" altLang="zh-CN" sz="2000" b="1">
                <a:solidFill>
                  <a:srgbClr val="3333FF"/>
                </a:solidFill>
              </a:rPr>
              <a:t>OS</a:t>
            </a:r>
            <a:r>
              <a:rPr lang="zh-CN" altLang="en-US" sz="2000" b="1">
                <a:solidFill>
                  <a:srgbClr val="3333FF"/>
                </a:solidFill>
              </a:rPr>
              <a:t>中的上下文切换</a:t>
            </a:r>
          </a:p>
        </p:txBody>
      </p:sp>
      <p:sp>
        <p:nvSpPr>
          <p:cNvPr id="2" name="Slide Number Placeholder 1">
            <a:extLst>
              <a:ext uri="{FF2B5EF4-FFF2-40B4-BE49-F238E27FC236}">
                <a16:creationId xmlns:a16="http://schemas.microsoft.com/office/drawing/2014/main" id="{B0006F97-88E7-9E47-A811-91B0A0471269}"/>
              </a:ext>
            </a:extLst>
          </p:cNvPr>
          <p:cNvSpPr>
            <a:spLocks noGrp="1"/>
          </p:cNvSpPr>
          <p:nvPr>
            <p:ph type="sldNum" sz="quarter" idx="12"/>
          </p:nvPr>
        </p:nvSpPr>
        <p:spPr/>
        <p:txBody>
          <a:bodyPr/>
          <a:lstStyle/>
          <a:p>
            <a:fld id="{35076E67-1031-0C41-AAD0-5499F93954D8}" type="slidenum">
              <a:rPr lang="zh-CN" altLang="en-US" smtClean="0"/>
              <a:pPr/>
              <a:t>118</a:t>
            </a:fld>
            <a:endParaRPr lang="en-US" altLang="zh-CN"/>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D1A554D8-2A41-754E-8761-CF043CE029F6}"/>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660EE21-79CA-B542-ABE0-A7676D9E3983}" type="slidenum">
              <a:rPr kumimoji="0" lang="zh-CN" altLang="en-US" sz="1400">
                <a:latin typeface="Tahoma" panose="020B0604030504040204" pitchFamily="34" charset="0"/>
              </a:rPr>
              <a:pPr eaLnBrk="1" hangingPunct="1"/>
              <a:t>119</a:t>
            </a:fld>
            <a:endParaRPr kumimoji="0" lang="en-US" altLang="zh-CN" sz="1400">
              <a:latin typeface="Tahoma" panose="020B0604030504040204" pitchFamily="34" charset="0"/>
            </a:endParaRPr>
          </a:p>
        </p:txBody>
      </p:sp>
      <p:sp>
        <p:nvSpPr>
          <p:cNvPr id="946178" name="标题 1">
            <a:extLst>
              <a:ext uri="{FF2B5EF4-FFF2-40B4-BE49-F238E27FC236}">
                <a16:creationId xmlns:a16="http://schemas.microsoft.com/office/drawing/2014/main" id="{28A442A9-4242-4A40-B1D5-EBA8E391E55C}"/>
              </a:ext>
            </a:extLst>
          </p:cNvPr>
          <p:cNvSpPr>
            <a:spLocks noGrp="1"/>
          </p:cNvSpPr>
          <p:nvPr>
            <p:ph type="title" idx="4294967295"/>
          </p:nvPr>
        </p:nvSpPr>
        <p:spPr>
          <a:xfrm>
            <a:off x="1258888" y="44450"/>
            <a:ext cx="6769100" cy="1143000"/>
          </a:xfrm>
        </p:spPr>
        <p:txBody>
          <a:bodyPr anchor="ctr"/>
          <a:lstStyle/>
          <a:p>
            <a:pPr eaLnBrk="1" hangingPunct="1"/>
            <a:r>
              <a:rPr lang="en-US" altLang="zh-CN" sz="4000">
                <a:solidFill>
                  <a:schemeClr val="folHlink"/>
                </a:solidFill>
                <a:effectLst>
                  <a:outerShdw blurRad="38100" dist="38100" dir="2700000" algn="tl">
                    <a:srgbClr val="C0C0C0"/>
                  </a:outerShdw>
                </a:effectLst>
                <a:ea typeface="华文新魏" panose="02010800040101010101" pitchFamily="2" charset="-122"/>
              </a:rPr>
              <a:t> Linux</a:t>
            </a:r>
            <a:r>
              <a:rPr lang="zh-CN" altLang="zh-CN" sz="4000">
                <a:solidFill>
                  <a:schemeClr val="folHlink"/>
                </a:solidFill>
                <a:effectLst>
                  <a:outerShdw blurRad="38100" dist="38100" dir="2700000" algn="tl">
                    <a:srgbClr val="C0C0C0"/>
                  </a:outerShdw>
                </a:effectLst>
                <a:ea typeface="华文新魏" panose="02010800040101010101" pitchFamily="2" charset="-122"/>
              </a:rPr>
              <a:t>操作系统结构设计</a:t>
            </a:r>
            <a:endParaRPr lang="zh-CN" altLang="en-US" sz="4000">
              <a:solidFill>
                <a:schemeClr val="folHlink"/>
              </a:solidFill>
              <a:effectLst>
                <a:outerShdw blurRad="38100" dist="38100" dir="2700000" algn="tl">
                  <a:srgbClr val="C0C0C0"/>
                </a:outerShdw>
              </a:effectLst>
              <a:ea typeface="华文新魏" panose="02010800040101010101" pitchFamily="2" charset="-122"/>
            </a:endParaRPr>
          </a:p>
        </p:txBody>
      </p:sp>
      <p:sp>
        <p:nvSpPr>
          <p:cNvPr id="9219" name="内容占位符 2">
            <a:extLst>
              <a:ext uri="{FF2B5EF4-FFF2-40B4-BE49-F238E27FC236}">
                <a16:creationId xmlns:a16="http://schemas.microsoft.com/office/drawing/2014/main" id="{A9076C1F-D0EB-8643-9DE1-AAF24DDC4E9C}"/>
              </a:ext>
            </a:extLst>
          </p:cNvPr>
          <p:cNvSpPr>
            <a:spLocks noGrp="1"/>
          </p:cNvSpPr>
          <p:nvPr>
            <p:ph idx="4294967295"/>
          </p:nvPr>
        </p:nvSpPr>
        <p:spPr>
          <a:xfrm>
            <a:off x="395288" y="1196975"/>
            <a:ext cx="8497887" cy="5327650"/>
          </a:xfrm>
        </p:spPr>
        <p:txBody>
          <a:bodyPr/>
          <a:lstStyle/>
          <a:p>
            <a:pPr eaLnBrk="1" hangingPunct="1"/>
            <a:r>
              <a:rPr lang="en-US" altLang="zh-CN" sz="4000">
                <a:solidFill>
                  <a:schemeClr val="folHlink"/>
                </a:solidFill>
                <a:latin typeface="华文新魏" panose="02010800040101010101" pitchFamily="2" charset="-122"/>
                <a:ea typeface="华文新魏" panose="02010800040101010101" pitchFamily="2" charset="-122"/>
              </a:rPr>
              <a:t>Linux</a:t>
            </a:r>
            <a:r>
              <a:rPr lang="zh-CN" altLang="zh-CN" sz="4000">
                <a:solidFill>
                  <a:schemeClr val="folHlink"/>
                </a:solidFill>
                <a:latin typeface="华文新魏" panose="02010800040101010101" pitchFamily="2" charset="-122"/>
                <a:ea typeface="华文新魏" panose="02010800040101010101" pitchFamily="2" charset="-122"/>
              </a:rPr>
              <a:t>采用单体式结构设计</a:t>
            </a:r>
            <a:endParaRPr lang="zh-CN" altLang="en-US" sz="4000">
              <a:solidFill>
                <a:schemeClr val="folHlink"/>
              </a:solidFill>
              <a:latin typeface="华文新魏" panose="02010800040101010101" pitchFamily="2" charset="-122"/>
              <a:ea typeface="华文新魏" panose="02010800040101010101" pitchFamily="2" charset="-122"/>
            </a:endParaRPr>
          </a:p>
          <a:p>
            <a:pPr lvl="1" eaLnBrk="1" hangingPunct="1"/>
            <a:r>
              <a:rPr lang="zh-CN" altLang="zh-CN" sz="2600">
                <a:latin typeface="华文新魏" panose="02010800040101010101" pitchFamily="2" charset="-122"/>
                <a:ea typeface="华文新魏" panose="02010800040101010101" pitchFamily="2" charset="-122"/>
              </a:rPr>
              <a:t>系统设计时作为一个单独的大过程</a:t>
            </a:r>
            <a:r>
              <a:rPr lang="en-US" altLang="zh-CN" sz="2600">
                <a:latin typeface="华文新魏" panose="02010800040101010101" pitchFamily="2" charset="-122"/>
                <a:ea typeface="华文新魏" panose="02010800040101010101" pitchFamily="2" charset="-122"/>
              </a:rPr>
              <a:t>;</a:t>
            </a:r>
          </a:p>
          <a:p>
            <a:pPr lvl="1" eaLnBrk="1" hangingPunct="1"/>
            <a:r>
              <a:rPr lang="zh-CN" altLang="zh-CN" sz="2600">
                <a:latin typeface="华文新魏" panose="02010800040101010101" pitchFamily="2" charset="-122"/>
                <a:ea typeface="华文新魏" panose="02010800040101010101" pitchFamily="2" charset="-122"/>
              </a:rPr>
              <a:t>系统运行时是一个大二进制映像</a:t>
            </a:r>
            <a:r>
              <a:rPr lang="en-US" altLang="zh-CN" sz="2600">
                <a:latin typeface="华文新魏" panose="02010800040101010101" pitchFamily="2" charset="-122"/>
                <a:ea typeface="华文新魏" panose="02010800040101010101" pitchFamily="2" charset="-122"/>
              </a:rPr>
              <a:t>;</a:t>
            </a:r>
          </a:p>
          <a:p>
            <a:pPr lvl="1" eaLnBrk="1" hangingPunct="1"/>
            <a:r>
              <a:rPr lang="zh-CN" altLang="zh-CN" sz="2600">
                <a:latin typeface="华文新魏" panose="02010800040101010101" pitchFamily="2" charset="-122"/>
                <a:ea typeface="华文新魏" panose="02010800040101010101" pitchFamily="2" charset="-122"/>
              </a:rPr>
              <a:t>引入加载模块和卸载模块机制</a:t>
            </a:r>
            <a:r>
              <a:rPr lang="zh-CN" altLang="en-US" sz="2600">
                <a:latin typeface="华文新魏" panose="02010800040101010101" pitchFamily="2" charset="-122"/>
                <a:ea typeface="华文新魏" panose="02010800040101010101" pitchFamily="2" charset="-122"/>
              </a:rPr>
              <a:t>。</a:t>
            </a:r>
            <a:endParaRPr lang="en-US" altLang="zh-CN" sz="2600">
              <a:latin typeface="华文新魏" panose="02010800040101010101" pitchFamily="2" charset="-122"/>
              <a:ea typeface="华文新魏" panose="02010800040101010101" pitchFamily="2" charset="-122"/>
            </a:endParaRPr>
          </a:p>
          <a:p>
            <a:pPr eaLnBrk="1" hangingPunct="1"/>
            <a:r>
              <a:rPr lang="en-US" altLang="zh-CN" sz="4000">
                <a:solidFill>
                  <a:schemeClr val="folHlink"/>
                </a:solidFill>
                <a:latin typeface="华文新魏" panose="02010800040101010101" pitchFamily="2" charset="-122"/>
                <a:ea typeface="华文新魏" panose="02010800040101010101" pitchFamily="2" charset="-122"/>
              </a:rPr>
              <a:t>Linux </a:t>
            </a:r>
            <a:r>
              <a:rPr lang="zh-CN" altLang="zh-CN" sz="4000">
                <a:solidFill>
                  <a:schemeClr val="folHlink"/>
                </a:solidFill>
                <a:latin typeface="华文新魏" panose="02010800040101010101" pitchFamily="2" charset="-122"/>
                <a:ea typeface="华文新魏" panose="02010800040101010101" pitchFamily="2" charset="-122"/>
              </a:rPr>
              <a:t>内核有以下部分组成</a:t>
            </a:r>
            <a:endParaRPr lang="zh-CN" altLang="en-US" sz="4000">
              <a:solidFill>
                <a:schemeClr val="folHlink"/>
              </a:solidFill>
              <a:latin typeface="华文新魏" panose="02010800040101010101" pitchFamily="2" charset="-122"/>
              <a:ea typeface="华文新魏" panose="02010800040101010101" pitchFamily="2" charset="-122"/>
            </a:endParaRPr>
          </a:p>
          <a:p>
            <a:pPr lvl="1" eaLnBrk="1" hangingPunct="1"/>
            <a:r>
              <a:rPr lang="en-US" altLang="zh-CN" sz="2600">
                <a:solidFill>
                  <a:srgbClr val="FF0000"/>
                </a:solidFill>
                <a:latin typeface="华文新魏" panose="02010800040101010101" pitchFamily="2" charset="-122"/>
                <a:ea typeface="华文新魏" panose="02010800040101010101" pitchFamily="2" charset="-122"/>
              </a:rPr>
              <a:t>核心部分</a:t>
            </a:r>
            <a:r>
              <a:rPr lang="en-US" altLang="zh-CN" sz="2600">
                <a:latin typeface="华文新魏" panose="02010800040101010101" pitchFamily="2" charset="-122"/>
                <a:ea typeface="华文新魏" panose="02010800040101010101" pitchFamily="2" charset="-122"/>
              </a:rPr>
              <a:t>：</a:t>
            </a:r>
            <a:r>
              <a:rPr lang="zh-CN" altLang="zh-CN" sz="2600">
                <a:latin typeface="华文新魏" panose="02010800040101010101" pitchFamily="2" charset="-122"/>
                <a:ea typeface="华文新魏" panose="02010800040101010101" pitchFamily="2" charset="-122"/>
              </a:rPr>
              <a:t>进程调度、进程通信和管理、主存和虚存管理、</a:t>
            </a:r>
            <a:r>
              <a:rPr lang="en-US" altLang="zh-CN" sz="2600">
                <a:latin typeface="华文新魏" panose="02010800040101010101" pitchFamily="2" charset="-122"/>
                <a:ea typeface="华文新魏" panose="02010800040101010101" pitchFamily="2" charset="-122"/>
              </a:rPr>
              <a:t>VFS</a:t>
            </a:r>
            <a:r>
              <a:rPr lang="zh-CN" altLang="zh-CN" sz="2600">
                <a:latin typeface="华文新魏" panose="02010800040101010101" pitchFamily="2" charset="-122"/>
                <a:ea typeface="华文新魏" panose="02010800040101010101" pitchFamily="2" charset="-122"/>
              </a:rPr>
              <a:t>和文件管理、设备驱动和管理、网络驱动和管理等</a:t>
            </a:r>
            <a:r>
              <a:rPr lang="zh-CN" altLang="en-US" sz="2600">
                <a:latin typeface="华文新魏" panose="02010800040101010101" pitchFamily="2" charset="-122"/>
                <a:ea typeface="华文新魏" panose="02010800040101010101" pitchFamily="2" charset="-122"/>
              </a:rPr>
              <a:t>；</a:t>
            </a:r>
          </a:p>
          <a:p>
            <a:pPr lvl="1" eaLnBrk="1" hangingPunct="1"/>
            <a:r>
              <a:rPr lang="zh-CN" altLang="zh-CN" sz="2600">
                <a:solidFill>
                  <a:srgbClr val="FF0000"/>
                </a:solidFill>
                <a:latin typeface="华文新魏" panose="02010800040101010101" pitchFamily="2" charset="-122"/>
                <a:ea typeface="华文新魏" panose="02010800040101010101" pitchFamily="2" charset="-122"/>
              </a:rPr>
              <a:t>外围部分</a:t>
            </a:r>
            <a:r>
              <a:rPr lang="zh-CN" altLang="zh-CN" sz="2600">
                <a:latin typeface="华文新魏" panose="02010800040101010101" pitchFamily="2" charset="-122"/>
                <a:ea typeface="华文新魏" panose="02010800040101010101" pitchFamily="2" charset="-122"/>
              </a:rPr>
              <a:t>：</a:t>
            </a:r>
            <a:r>
              <a:rPr lang="en-US" altLang="zh-CN" sz="2600">
                <a:latin typeface="华文新魏" panose="02010800040101010101" pitchFamily="2" charset="-122"/>
                <a:ea typeface="华文新魏" panose="02010800040101010101" pitchFamily="2" charset="-122"/>
              </a:rPr>
              <a:t>shell</a:t>
            </a:r>
            <a:r>
              <a:rPr lang="zh-CN" altLang="zh-CN" sz="2600">
                <a:latin typeface="华文新魏" panose="02010800040101010101" pitchFamily="2" charset="-122"/>
                <a:ea typeface="华文新魏" panose="02010800040101010101" pitchFamily="2" charset="-122"/>
              </a:rPr>
              <a:t>、图形用户界面和一组实用工具。</a:t>
            </a:r>
            <a:endParaRPr lang="zh-CN" altLang="en-US" sz="2600">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 calcmode="lin" valueType="num">
                                      <p:cBhvr additive="base">
                                        <p:cTn id="27"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219">
                                            <p:txEl>
                                              <p:pRg st="5" end="5"/>
                                            </p:txEl>
                                          </p:spTgt>
                                        </p:tgtEl>
                                        <p:attrNameLst>
                                          <p:attrName>style.visibility</p:attrName>
                                        </p:attrNameLst>
                                      </p:cBhvr>
                                      <p:to>
                                        <p:strVal val="visible"/>
                                      </p:to>
                                    </p:set>
                                    <p:anim calcmode="lin" valueType="num">
                                      <p:cBhvr additive="base">
                                        <p:cTn id="33"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9219">
                                            <p:txEl>
                                              <p:pRg st="6" end="6"/>
                                            </p:txEl>
                                          </p:spTgt>
                                        </p:tgtEl>
                                        <p:attrNameLst>
                                          <p:attrName>style.visibility</p:attrName>
                                        </p:attrNameLst>
                                      </p:cBhvr>
                                      <p:to>
                                        <p:strVal val="visible"/>
                                      </p:to>
                                    </p:set>
                                    <p:anim calcmode="lin" valueType="num">
                                      <p:cBhvr additive="base">
                                        <p:cTn id="39"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0F5B95-4088-9E4B-ACEB-B92A3E258193}"/>
              </a:ext>
            </a:extLst>
          </p:cNvPr>
          <p:cNvSpPr>
            <a:spLocks noGrp="1"/>
          </p:cNvSpPr>
          <p:nvPr>
            <p:ph idx="1"/>
          </p:nvPr>
        </p:nvSpPr>
        <p:spPr>
          <a:xfrm>
            <a:off x="611188" y="1412875"/>
            <a:ext cx="8318500" cy="4679950"/>
          </a:xfrm>
        </p:spPr>
        <p:txBody>
          <a:bodyPr/>
          <a:lstStyle/>
          <a:p>
            <a:pPr>
              <a:buClr>
                <a:srgbClr val="FF0000"/>
              </a:buClr>
              <a:buSzPct val="100000"/>
            </a:pPr>
            <a:r>
              <a:rPr lang="zh-CN" altLang="en-US" sz="2400">
                <a:solidFill>
                  <a:srgbClr val="3333FF"/>
                </a:solidFill>
              </a:rPr>
              <a:t>田宇</a:t>
            </a:r>
            <a:r>
              <a:rPr lang="en-US" altLang="zh-CN" sz="2400">
                <a:solidFill>
                  <a:srgbClr val="3333FF"/>
                </a:solidFill>
              </a:rPr>
              <a:t>.</a:t>
            </a:r>
            <a:r>
              <a:rPr lang="zh-CN" altLang="en-US" sz="2400">
                <a:solidFill>
                  <a:srgbClr val="3333FF"/>
                </a:solidFill>
              </a:rPr>
              <a:t>一个</a:t>
            </a:r>
            <a:r>
              <a:rPr lang="en-US" altLang="zh-CN" sz="2400">
                <a:solidFill>
                  <a:srgbClr val="3333FF"/>
                </a:solidFill>
              </a:rPr>
              <a:t>64</a:t>
            </a:r>
            <a:r>
              <a:rPr lang="zh-CN" altLang="en-US" sz="2400">
                <a:solidFill>
                  <a:srgbClr val="3333FF"/>
                </a:solidFill>
              </a:rPr>
              <a:t>位操作系统的设计与实现，人民邮电出版社，</a:t>
            </a:r>
            <a:r>
              <a:rPr lang="en-US" altLang="zh-CN" sz="2400">
                <a:solidFill>
                  <a:srgbClr val="3333FF"/>
                </a:solidFill>
              </a:rPr>
              <a:t>2018</a:t>
            </a:r>
            <a:r>
              <a:rPr lang="zh-CN" altLang="en-US" sz="2400">
                <a:solidFill>
                  <a:srgbClr val="3333FF"/>
                </a:solidFill>
              </a:rPr>
              <a:t>年</a:t>
            </a:r>
            <a:r>
              <a:rPr lang="en-US" altLang="zh-CN" sz="2400">
                <a:solidFill>
                  <a:srgbClr val="3333FF"/>
                </a:solidFill>
              </a:rPr>
              <a:t>5</a:t>
            </a:r>
            <a:r>
              <a:rPr lang="zh-CN" altLang="en-US" sz="2400">
                <a:solidFill>
                  <a:srgbClr val="3333FF"/>
                </a:solidFill>
              </a:rPr>
              <a:t>月第</a:t>
            </a:r>
            <a:r>
              <a:rPr lang="en-US" altLang="zh-CN" sz="2400">
                <a:solidFill>
                  <a:srgbClr val="3333FF"/>
                </a:solidFill>
              </a:rPr>
              <a:t>1</a:t>
            </a:r>
            <a:r>
              <a:rPr lang="zh-CN" altLang="en-US" sz="2400">
                <a:solidFill>
                  <a:srgbClr val="3333FF"/>
                </a:solidFill>
              </a:rPr>
              <a:t>版</a:t>
            </a:r>
          </a:p>
          <a:p>
            <a:pPr>
              <a:buFont typeface="Wingdings" pitchFamily="2" charset="2"/>
              <a:buNone/>
            </a:pPr>
            <a:r>
              <a:rPr lang="en-US" altLang="zh-CN" sz="2400">
                <a:solidFill>
                  <a:srgbClr val="3333FF"/>
                </a:solidFill>
              </a:rPr>
              <a:t>   </a:t>
            </a:r>
            <a:r>
              <a:rPr lang="zh-CN" altLang="en-US" sz="2400">
                <a:solidFill>
                  <a:srgbClr val="3333FF"/>
                </a:solidFill>
              </a:rPr>
              <a:t>优点：借鉴</a:t>
            </a:r>
            <a:r>
              <a:rPr lang="en-US" altLang="zh-CN" sz="2400">
                <a:solidFill>
                  <a:srgbClr val="3333FF"/>
                </a:solidFill>
              </a:rPr>
              <a:t>Linux</a:t>
            </a:r>
            <a:r>
              <a:rPr lang="zh-CN" altLang="en-US" sz="2400">
                <a:solidFill>
                  <a:srgbClr val="3333FF"/>
                </a:solidFill>
              </a:rPr>
              <a:t>操作系统内核进行操作系统设计，从虚拟机到物理机，循序渐进实现一个</a:t>
            </a:r>
            <a:r>
              <a:rPr lang="en-US" altLang="zh-CN" sz="2400">
                <a:solidFill>
                  <a:srgbClr val="3333FF"/>
                </a:solidFill>
              </a:rPr>
              <a:t>64</a:t>
            </a:r>
            <a:r>
              <a:rPr lang="zh-CN" altLang="en-US" sz="2400">
                <a:solidFill>
                  <a:srgbClr val="3333FF"/>
                </a:solidFill>
              </a:rPr>
              <a:t>位操作系统。</a:t>
            </a:r>
          </a:p>
          <a:p>
            <a:pPr>
              <a:buFont typeface="Wingdings" pitchFamily="2" charset="2"/>
              <a:buNone/>
            </a:pPr>
            <a:r>
              <a:rPr lang="en-US" altLang="zh-CN" sz="2400">
                <a:solidFill>
                  <a:srgbClr val="3333FF"/>
                </a:solidFill>
              </a:rPr>
              <a:t>    </a:t>
            </a:r>
            <a:r>
              <a:rPr lang="zh-CN" altLang="en-US" sz="2400">
                <a:solidFill>
                  <a:srgbClr val="3333FF"/>
                </a:solidFill>
              </a:rPr>
              <a:t>缺点：对</a:t>
            </a:r>
            <a:r>
              <a:rPr lang="en-US" altLang="zh-CN" sz="2400">
                <a:solidFill>
                  <a:srgbClr val="3333FF"/>
                </a:solidFill>
              </a:rPr>
              <a:t>32</a:t>
            </a:r>
            <a:r>
              <a:rPr lang="zh-CN" altLang="en-US" sz="2400">
                <a:solidFill>
                  <a:srgbClr val="3333FF"/>
                </a:solidFill>
              </a:rPr>
              <a:t>位系统阐述较少。</a:t>
            </a:r>
            <a:endParaRPr lang="en-US" altLang="zh-CN" sz="2400">
              <a:solidFill>
                <a:srgbClr val="3333FF"/>
              </a:solidFill>
              <a:latin typeface="宋体" panose="02010600030101010101" pitchFamily="2" charset="-122"/>
            </a:endParaRPr>
          </a:p>
          <a:p>
            <a:pPr>
              <a:buClr>
                <a:srgbClr val="FF0000"/>
              </a:buClr>
              <a:buSzPct val="100000"/>
            </a:pPr>
            <a:r>
              <a:rPr lang="zh-CN" altLang="en-US" sz="2400">
                <a:solidFill>
                  <a:srgbClr val="FF0000"/>
                </a:solidFill>
                <a:latin typeface="宋体" panose="02010600030101010101" pitchFamily="2" charset="-122"/>
              </a:rPr>
              <a:t>骆耀祖</a:t>
            </a:r>
            <a:r>
              <a:rPr lang="en-US" altLang="zh-CN" sz="2400">
                <a:solidFill>
                  <a:srgbClr val="FF0000"/>
                </a:solidFill>
                <a:latin typeface="宋体" panose="02010600030101010101" pitchFamily="2" charset="-122"/>
              </a:rPr>
              <a:t>.Linux</a:t>
            </a:r>
            <a:r>
              <a:rPr lang="zh-CN" altLang="en-US" sz="2400">
                <a:solidFill>
                  <a:srgbClr val="FF0000"/>
                </a:solidFill>
                <a:latin typeface="宋体" panose="02010600030101010101" pitchFamily="2" charset="-122"/>
              </a:rPr>
              <a:t>操作系统分析教程</a:t>
            </a:r>
            <a:r>
              <a:rPr lang="zh-CN" altLang="en-US" sz="2400">
                <a:latin typeface="宋体" panose="02010600030101010101" pitchFamily="2" charset="-122"/>
              </a:rPr>
              <a:t>，清华大学出版社，北京交通大学出版社，</a:t>
            </a:r>
            <a:r>
              <a:rPr lang="en-US" altLang="zh-CN" sz="2400">
                <a:latin typeface="宋体" panose="02010600030101010101" pitchFamily="2" charset="-122"/>
              </a:rPr>
              <a:t>2004</a:t>
            </a:r>
            <a:r>
              <a:rPr lang="zh-CN" altLang="en-US" sz="2400">
                <a:latin typeface="宋体" panose="02010600030101010101" pitchFamily="2" charset="-122"/>
              </a:rPr>
              <a:t>年</a:t>
            </a:r>
            <a:r>
              <a:rPr lang="en-US" altLang="zh-CN" sz="2400">
                <a:latin typeface="宋体" panose="02010600030101010101" pitchFamily="2" charset="-122"/>
              </a:rPr>
              <a:t>5</a:t>
            </a:r>
            <a:r>
              <a:rPr lang="zh-CN" altLang="en-US" sz="2400">
                <a:latin typeface="宋体" panose="02010600030101010101" pitchFamily="2" charset="-122"/>
              </a:rPr>
              <a:t>月第</a:t>
            </a:r>
            <a:r>
              <a:rPr lang="en-US" altLang="zh-CN" sz="2400">
                <a:latin typeface="宋体" panose="02010600030101010101" pitchFamily="2" charset="-122"/>
              </a:rPr>
              <a:t>2</a:t>
            </a:r>
            <a:r>
              <a:rPr lang="zh-CN" altLang="en-US" sz="2400">
                <a:latin typeface="宋体" panose="02010600030101010101" pitchFamily="2" charset="-122"/>
              </a:rPr>
              <a:t>版。</a:t>
            </a:r>
          </a:p>
          <a:p>
            <a:pPr>
              <a:buFont typeface="Wingdings" pitchFamily="2" charset="2"/>
              <a:buNone/>
            </a:pPr>
            <a:r>
              <a:rPr lang="zh-CN" altLang="en-US" sz="2400">
                <a:latin typeface="宋体" panose="02010600030101010101" pitchFamily="2" charset="-122"/>
              </a:rPr>
              <a:t>   优点：全面分析</a:t>
            </a:r>
            <a:r>
              <a:rPr lang="en-US" altLang="zh-CN" sz="2400">
                <a:latin typeface="宋体" panose="02010600030101010101" pitchFamily="2" charset="-122"/>
              </a:rPr>
              <a:t>Linux</a:t>
            </a:r>
            <a:r>
              <a:rPr lang="zh-CN" altLang="en-US" sz="2400">
                <a:latin typeface="宋体" panose="02010600030101010101" pitchFamily="2" charset="-122"/>
              </a:rPr>
              <a:t>，从启动到系统概念、设备驱动程序开发，部分代码分析，课程设计。</a:t>
            </a:r>
            <a:endParaRPr lang="en-US" altLang="zh-CN" sz="2400">
              <a:latin typeface="宋体" panose="02010600030101010101" pitchFamily="2" charset="-122"/>
            </a:endParaRPr>
          </a:p>
          <a:p>
            <a:pPr>
              <a:buFont typeface="Wingdings" pitchFamily="2" charset="2"/>
              <a:buNone/>
            </a:pPr>
            <a:r>
              <a:rPr lang="zh-CN" altLang="en-US" sz="2400">
                <a:latin typeface="宋体" panose="02010600030101010101" pitchFamily="2" charset="-122"/>
              </a:rPr>
              <a:t>   缺点：正如书名，“分析”多，原理少</a:t>
            </a:r>
          </a:p>
          <a:p>
            <a:endParaRPr lang="zh-CN" altLang="en-US" sz="2400"/>
          </a:p>
        </p:txBody>
      </p:sp>
      <p:sp>
        <p:nvSpPr>
          <p:cNvPr id="20483" name="Rectangle 3">
            <a:extLst>
              <a:ext uri="{FF2B5EF4-FFF2-40B4-BE49-F238E27FC236}">
                <a16:creationId xmlns:a16="http://schemas.microsoft.com/office/drawing/2014/main" id="{58EF809F-0AD0-3C45-824E-117B3399A9F7}"/>
              </a:ext>
            </a:extLst>
          </p:cNvPr>
          <p:cNvSpPr>
            <a:spLocks noGrp="1" noChangeArrowheads="1"/>
          </p:cNvSpPr>
          <p:nvPr>
            <p:ph type="title"/>
          </p:nvPr>
        </p:nvSpPr>
        <p:spPr>
          <a:xfrm>
            <a:off x="1331913" y="211138"/>
            <a:ext cx="2447925" cy="769937"/>
          </a:xfrm>
          <a:noFill/>
        </p:spPr>
        <p:txBody>
          <a:bodyPr wrap="none">
            <a:spAutoFit/>
          </a:bodyPr>
          <a:lstStyle/>
          <a:p>
            <a:pPr>
              <a:buClr>
                <a:schemeClr val="bg2"/>
              </a:buClr>
            </a:pPr>
            <a:r>
              <a:rPr lang="zh-CN" altLang="en-US" b="1">
                <a:solidFill>
                  <a:srgbClr val="003399"/>
                </a:solidFill>
                <a:latin typeface="Arial Narrow" panose="020B0604020202020204" pitchFamily="34" charset="0"/>
              </a:rPr>
              <a:t>参考资料</a:t>
            </a:r>
          </a:p>
        </p:txBody>
      </p:sp>
      <p:sp>
        <p:nvSpPr>
          <p:cNvPr id="2" name="Slide Number Placeholder 1">
            <a:extLst>
              <a:ext uri="{FF2B5EF4-FFF2-40B4-BE49-F238E27FC236}">
                <a16:creationId xmlns:a16="http://schemas.microsoft.com/office/drawing/2014/main" id="{79EB6FA1-A544-784B-940A-4F802DC42318}"/>
              </a:ext>
            </a:extLst>
          </p:cNvPr>
          <p:cNvSpPr>
            <a:spLocks noGrp="1"/>
          </p:cNvSpPr>
          <p:nvPr>
            <p:ph type="sldNum" sz="quarter" idx="12"/>
          </p:nvPr>
        </p:nvSpPr>
        <p:spPr/>
        <p:txBody>
          <a:bodyPr/>
          <a:lstStyle/>
          <a:p>
            <a:fld id="{35076E67-1031-0C41-AAD0-5499F93954D8}" type="slidenum">
              <a:rPr lang="zh-CN" altLang="en-US" smtClean="0"/>
              <a:pPr/>
              <a:t>12</a:t>
            </a:fld>
            <a:endParaRPr lang="en-US" altLang="zh-CN"/>
          </a:p>
        </p:txBody>
      </p:sp>
    </p:spTree>
  </p:cSld>
  <p:clrMapOvr>
    <a:masterClrMapping/>
  </p:clrMapOvr>
  <p:transition>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A0F18E75-41A5-1B4C-8F52-1CD9692CBB7F}"/>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A1DD8DC-A624-FB4D-B950-4084A01F815A}" type="slidenum">
              <a:rPr kumimoji="0" lang="zh-CN" altLang="en-US" sz="1400">
                <a:latin typeface="Tahoma" panose="020B0604030504040204" pitchFamily="34" charset="0"/>
              </a:rPr>
              <a:pPr eaLnBrk="1" hangingPunct="1"/>
              <a:t>120</a:t>
            </a:fld>
            <a:endParaRPr kumimoji="0" lang="en-US" altLang="zh-CN" sz="1400">
              <a:latin typeface="Tahoma" panose="020B0604030504040204" pitchFamily="34" charset="0"/>
            </a:endParaRPr>
          </a:p>
        </p:txBody>
      </p:sp>
      <p:sp>
        <p:nvSpPr>
          <p:cNvPr id="119812" name="Rectangle 2">
            <a:extLst>
              <a:ext uri="{FF2B5EF4-FFF2-40B4-BE49-F238E27FC236}">
                <a16:creationId xmlns:a16="http://schemas.microsoft.com/office/drawing/2014/main" id="{A36B49F4-6653-474E-9A91-7FE075A743BC}"/>
              </a:ext>
            </a:extLst>
          </p:cNvPr>
          <p:cNvSpPr>
            <a:spLocks noGrp="1" noChangeArrowheads="1"/>
          </p:cNvSpPr>
          <p:nvPr>
            <p:ph type="title"/>
          </p:nvPr>
        </p:nvSpPr>
        <p:spPr/>
        <p:txBody>
          <a:bodyPr/>
          <a:lstStyle/>
          <a:p>
            <a:r>
              <a:rPr lang="zh-CN" altLang="en-US">
                <a:latin typeface="华文行楷" panose="02010800040101010101" pitchFamily="2" charset="-122"/>
                <a:ea typeface="华文行楷" panose="02010800040101010101" pitchFamily="2" charset="-122"/>
              </a:rPr>
              <a:t>总结</a:t>
            </a:r>
          </a:p>
        </p:txBody>
      </p:sp>
      <p:sp>
        <p:nvSpPr>
          <p:cNvPr id="119813" name="Rectangle 2051">
            <a:extLst>
              <a:ext uri="{FF2B5EF4-FFF2-40B4-BE49-F238E27FC236}">
                <a16:creationId xmlns:a16="http://schemas.microsoft.com/office/drawing/2014/main" id="{673FEC5B-69DD-DF4F-9F63-99BB968F2F55}"/>
              </a:ext>
            </a:extLst>
          </p:cNvPr>
          <p:cNvSpPr>
            <a:spLocks noGrp="1" noChangeArrowheads="1"/>
          </p:cNvSpPr>
          <p:nvPr>
            <p:ph type="body" idx="1"/>
          </p:nvPr>
        </p:nvSpPr>
        <p:spPr>
          <a:solidFill>
            <a:srgbClr val="FFFFFF"/>
          </a:solidFill>
        </p:spPr>
        <p:txBody>
          <a:bodyPr/>
          <a:lstStyle/>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配置操作系统的目标、作用</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操作系统的层次模型</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推动操作系统的发展动力</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无操作系统的计算机系统</a:t>
            </a:r>
          </a:p>
          <a:p>
            <a:pPr>
              <a:lnSpc>
                <a:spcPct val="80000"/>
              </a:lnSpc>
            </a:pPr>
            <a:r>
              <a:rPr lang="zh-CN" altLang="en-US" sz="2800">
                <a:solidFill>
                  <a:srgbClr val="3333FF"/>
                </a:solidFill>
                <a:latin typeface="华文新魏" panose="02010800040101010101" pitchFamily="2" charset="-122"/>
                <a:ea typeface="华文新魏" panose="02010800040101010101" pitchFamily="2" charset="-122"/>
              </a:rPr>
              <a:t>单道批处理系统（自动性、顺序性、单道性）</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多道批处理系统（多道程序设计）</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什么是多道程序设计技术</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操作系统的三种基本类型及主要特征（包括各自特征和共同特征）</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操作系统的基本功能及主要任务</a:t>
            </a:r>
          </a:p>
          <a:p>
            <a:pPr>
              <a:lnSpc>
                <a:spcPct val="80000"/>
              </a:lnSpc>
            </a:pPr>
            <a:r>
              <a:rPr lang="zh-CN" altLang="en-US" sz="2800" dirty="0">
                <a:solidFill>
                  <a:srgbClr val="3333FF"/>
                </a:solidFill>
                <a:latin typeface="华文新魏" panose="02010800040101010101" pitchFamily="2" charset="-122"/>
                <a:ea typeface="华文新魏" panose="02010800040101010101" pitchFamily="2" charset="-122"/>
              </a:rPr>
              <a:t>操作系统的结构设计</a:t>
            </a:r>
          </a:p>
        </p:txBody>
      </p:sp>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352F0060-5DFC-094C-98D2-803B0C56EE47}"/>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4191E587-115B-D94B-97F4-918015AFEEFF}" type="slidenum">
              <a:rPr kumimoji="0" lang="zh-CN" altLang="en-US" sz="1400">
                <a:latin typeface="Tahoma" panose="020B0604030504040204" pitchFamily="34" charset="0"/>
              </a:rPr>
              <a:pPr eaLnBrk="1" hangingPunct="1"/>
              <a:t>121</a:t>
            </a:fld>
            <a:endParaRPr kumimoji="0" lang="en-US" altLang="zh-CN" sz="1400">
              <a:latin typeface="Tahoma" panose="020B0604030504040204" pitchFamily="34" charset="0"/>
            </a:endParaRPr>
          </a:p>
        </p:txBody>
      </p:sp>
      <p:sp>
        <p:nvSpPr>
          <p:cNvPr id="120836" name="Rectangle 2">
            <a:extLst>
              <a:ext uri="{FF2B5EF4-FFF2-40B4-BE49-F238E27FC236}">
                <a16:creationId xmlns:a16="http://schemas.microsoft.com/office/drawing/2014/main" id="{ED2477F5-DAF2-A94F-8EF1-EFDBE834D1D4}"/>
              </a:ext>
            </a:extLst>
          </p:cNvPr>
          <p:cNvSpPr>
            <a:spLocks noGrp="1" noChangeArrowheads="1"/>
          </p:cNvSpPr>
          <p:nvPr>
            <p:ph type="title"/>
          </p:nvPr>
        </p:nvSpPr>
        <p:spPr/>
        <p:txBody>
          <a:bodyPr/>
          <a:lstStyle/>
          <a:p>
            <a:endParaRPr lang="zh-CN" altLang="en-US"/>
          </a:p>
        </p:txBody>
      </p:sp>
      <p:sp>
        <p:nvSpPr>
          <p:cNvPr id="157699" name="Rectangle 3">
            <a:extLst>
              <a:ext uri="{FF2B5EF4-FFF2-40B4-BE49-F238E27FC236}">
                <a16:creationId xmlns:a16="http://schemas.microsoft.com/office/drawing/2014/main" id="{16CB89B7-7139-FF4D-AC1F-350EA2126FB0}"/>
              </a:ext>
            </a:extLst>
          </p:cNvPr>
          <p:cNvSpPr>
            <a:spLocks noChangeArrowheads="1"/>
          </p:cNvSpPr>
          <p:nvPr/>
        </p:nvSpPr>
        <p:spPr bwMode="auto">
          <a:xfrm>
            <a:off x="914400" y="1628775"/>
            <a:ext cx="7620000" cy="3894208"/>
          </a:xfrm>
          <a:prstGeom prst="rect">
            <a:avLst/>
          </a:prstGeom>
          <a:noFill/>
          <a:ln w="12700">
            <a:noFill/>
            <a:miter lim="800000"/>
            <a:headEnd type="none" w="sm" len="sm"/>
            <a:tailEnd type="none" w="sm" len="sm"/>
          </a:ln>
          <a:effec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ct val="120000"/>
              </a:lnSpc>
              <a:spcBef>
                <a:spcPct val="0"/>
              </a:spcBef>
            </a:pPr>
            <a:r>
              <a:rPr lang="zh-CN" altLang="en-US" sz="2800" b="1" dirty="0">
                <a:latin typeface="Arial" panose="020B0604020202020204" pitchFamily="34" charset="0"/>
                <a:ea typeface="幼圆" pitchFamily="49" charset="-122"/>
              </a:rPr>
              <a:t>本章结束了，你应该能够理解</a:t>
            </a:r>
            <a:r>
              <a:rPr lang="zh-CN" altLang="en-US" sz="2800" b="1" dirty="0">
                <a:solidFill>
                  <a:schemeClr val="bg2"/>
                </a:solidFill>
                <a:latin typeface="Arial" panose="020B0604020202020204" pitchFamily="34" charset="0"/>
                <a:ea typeface="幼圆" pitchFamily="49" charset="-122"/>
              </a:rPr>
              <a:t>：</a:t>
            </a:r>
            <a:endParaRPr lang="zh-CN" altLang="en-US" sz="2800" b="1" dirty="0">
              <a:solidFill>
                <a:schemeClr val="tx2"/>
              </a:solidFill>
              <a:latin typeface="Arial" panose="020B0604020202020204" pitchFamily="34" charset="0"/>
              <a:ea typeface="幼圆" pitchFamily="49" charset="-122"/>
            </a:endParaRPr>
          </a:p>
          <a:p>
            <a:pPr lvl="2">
              <a:lnSpc>
                <a:spcPct val="110000"/>
              </a:lnSpc>
              <a:spcBef>
                <a:spcPct val="0"/>
              </a:spcBef>
              <a:buClr>
                <a:srgbClr val="3333FF"/>
              </a:buClr>
              <a:buFont typeface="宋体" panose="02010600030101010101" pitchFamily="2" charset="-122"/>
              <a:buChar char="▇"/>
            </a:pPr>
            <a:r>
              <a:rPr lang="zh-CN" altLang="en-US" sz="2800" b="1" dirty="0">
                <a:solidFill>
                  <a:schemeClr val="tx2"/>
                </a:solidFill>
                <a:effectLst>
                  <a:outerShdw blurRad="38100" dist="38100" dir="2700000" algn="tl">
                    <a:srgbClr val="C0C0C0"/>
                  </a:outerShdw>
                </a:effectLst>
                <a:latin typeface="幼圆" pitchFamily="49" charset="-122"/>
                <a:ea typeface="幼圆" pitchFamily="49" charset="-122"/>
              </a:rPr>
              <a:t>  操作系统概念</a:t>
            </a:r>
            <a:endParaRPr lang="en-US" altLang="zh-CN" sz="2800" b="1" dirty="0">
              <a:solidFill>
                <a:schemeClr val="tx2"/>
              </a:solidFill>
              <a:effectLst>
                <a:outerShdw blurRad="38100" dist="38100" dir="2700000" algn="tl">
                  <a:srgbClr val="C0C0C0"/>
                </a:outerShdw>
              </a:effectLst>
              <a:latin typeface="幼圆" pitchFamily="49" charset="-122"/>
              <a:ea typeface="幼圆" pitchFamily="49" charset="-122"/>
            </a:endParaRPr>
          </a:p>
          <a:p>
            <a:pPr lvl="2">
              <a:lnSpc>
                <a:spcPct val="110000"/>
              </a:lnSpc>
              <a:spcBef>
                <a:spcPct val="0"/>
              </a:spcBef>
              <a:buClr>
                <a:srgbClr val="3333FF"/>
              </a:buClr>
              <a:buFont typeface="宋体" panose="02010600030101010101" pitchFamily="2" charset="-122"/>
              <a:buChar char="▇"/>
            </a:pPr>
            <a:r>
              <a:rPr lang="en-US" altLang="zh-CN" sz="2800" b="1" dirty="0">
                <a:solidFill>
                  <a:schemeClr val="tx2"/>
                </a:solidFill>
                <a:effectLst>
                  <a:outerShdw blurRad="38100" dist="38100" dir="2700000" algn="tl">
                    <a:srgbClr val="C0C0C0"/>
                  </a:outerShdw>
                </a:effectLst>
                <a:latin typeface="幼圆" pitchFamily="49" charset="-122"/>
                <a:ea typeface="幼圆" pitchFamily="49" charset="-122"/>
              </a:rPr>
              <a:t>  </a:t>
            </a:r>
            <a:r>
              <a:rPr lang="zh-CN" altLang="en-US" sz="2800" b="1" dirty="0">
                <a:solidFill>
                  <a:schemeClr val="tx2"/>
                </a:solidFill>
                <a:effectLst>
                  <a:outerShdw blurRad="38100" dist="38100" dir="2700000" algn="tl">
                    <a:srgbClr val="C0C0C0"/>
                  </a:outerShdw>
                </a:effectLst>
                <a:latin typeface="幼圆" pitchFamily="49" charset="-122"/>
                <a:ea typeface="幼圆" pitchFamily="49" charset="-122"/>
              </a:rPr>
              <a:t>操作系统的形成和发展</a:t>
            </a:r>
          </a:p>
          <a:p>
            <a:pPr lvl="2">
              <a:lnSpc>
                <a:spcPct val="110000"/>
              </a:lnSpc>
              <a:spcBef>
                <a:spcPct val="0"/>
              </a:spcBef>
              <a:buClr>
                <a:srgbClr val="3333FF"/>
              </a:buClr>
              <a:buFont typeface="宋体" panose="02010600030101010101" pitchFamily="2" charset="-122"/>
              <a:buChar char="▇"/>
            </a:pPr>
            <a:r>
              <a:rPr lang="zh-CN" altLang="en-US" sz="2800" b="1" dirty="0">
                <a:solidFill>
                  <a:schemeClr val="tx2"/>
                </a:solidFill>
                <a:effectLst>
                  <a:outerShdw blurRad="38100" dist="38100" dir="2700000" algn="tl">
                    <a:srgbClr val="C0C0C0"/>
                  </a:outerShdw>
                </a:effectLst>
                <a:latin typeface="幼圆" pitchFamily="49" charset="-122"/>
                <a:ea typeface="幼圆" pitchFamily="49" charset="-122"/>
              </a:rPr>
              <a:t>  操作系统的类型</a:t>
            </a:r>
          </a:p>
          <a:p>
            <a:pPr lvl="2">
              <a:lnSpc>
                <a:spcPct val="110000"/>
              </a:lnSpc>
              <a:spcBef>
                <a:spcPct val="0"/>
              </a:spcBef>
              <a:buClr>
                <a:srgbClr val="3333FF"/>
              </a:buClr>
              <a:buFont typeface="宋体" panose="02010600030101010101" pitchFamily="2" charset="-122"/>
              <a:buChar char="▇"/>
            </a:pPr>
            <a:r>
              <a:rPr lang="zh-CN" altLang="en-US" sz="2800" b="1" dirty="0">
                <a:solidFill>
                  <a:schemeClr val="tx2"/>
                </a:solidFill>
                <a:effectLst>
                  <a:outerShdw blurRad="38100" dist="38100" dir="2700000" algn="tl">
                    <a:srgbClr val="C0C0C0"/>
                  </a:outerShdw>
                </a:effectLst>
                <a:latin typeface="幼圆" pitchFamily="49" charset="-122"/>
                <a:ea typeface="幼圆" pitchFamily="49" charset="-122"/>
              </a:rPr>
              <a:t>  </a:t>
            </a:r>
            <a:r>
              <a:rPr lang="zh-CN" altLang="en-US" sz="2800" b="1" dirty="0">
                <a:solidFill>
                  <a:schemeClr val="tx2"/>
                </a:solidFill>
                <a:effectLst>
                  <a:outerShdw blurRad="38100" dist="38100" dir="2700000" algn="tl">
                    <a:srgbClr val="C0C0C0"/>
                  </a:outerShdw>
                </a:effectLst>
                <a:latin typeface="Arial" panose="020B0604020202020204" pitchFamily="34" charset="0"/>
                <a:ea typeface="幼圆" pitchFamily="49" charset="-122"/>
              </a:rPr>
              <a:t>操作系统的特征和功能</a:t>
            </a:r>
            <a:endParaRPr lang="zh-CN" altLang="en-US" sz="2800" b="1" dirty="0">
              <a:solidFill>
                <a:schemeClr val="tx2"/>
              </a:solidFill>
              <a:effectLst>
                <a:outerShdw blurRad="38100" dist="38100" dir="2700000" algn="tl">
                  <a:srgbClr val="C0C0C0"/>
                </a:outerShdw>
              </a:effectLst>
              <a:latin typeface="幼圆" pitchFamily="49" charset="-122"/>
              <a:ea typeface="幼圆" pitchFamily="49" charset="-122"/>
            </a:endParaRPr>
          </a:p>
          <a:p>
            <a:pPr lvl="2">
              <a:lnSpc>
                <a:spcPct val="110000"/>
              </a:lnSpc>
              <a:spcBef>
                <a:spcPct val="0"/>
              </a:spcBef>
              <a:buClr>
                <a:srgbClr val="3333FF"/>
              </a:buClr>
              <a:buFont typeface="宋体" panose="02010600030101010101" pitchFamily="2" charset="-122"/>
              <a:buChar char="▇"/>
            </a:pPr>
            <a:r>
              <a:rPr lang="zh-CN" altLang="en-US" sz="2800" b="1" dirty="0">
                <a:solidFill>
                  <a:schemeClr val="tx2"/>
                </a:solidFill>
                <a:effectLst>
                  <a:outerShdw blurRad="38100" dist="38100" dir="2700000" algn="tl">
                    <a:srgbClr val="C0C0C0"/>
                  </a:outerShdw>
                </a:effectLst>
                <a:latin typeface="幼圆" pitchFamily="49" charset="-122"/>
                <a:ea typeface="幼圆" pitchFamily="49" charset="-122"/>
              </a:rPr>
              <a:t>  操作系统的结构</a:t>
            </a:r>
          </a:p>
          <a:p>
            <a:pPr lvl="2">
              <a:lnSpc>
                <a:spcPct val="110000"/>
              </a:lnSpc>
              <a:spcBef>
                <a:spcPct val="0"/>
              </a:spcBef>
              <a:buClr>
                <a:srgbClr val="3333FF"/>
              </a:buClr>
              <a:buFont typeface="宋体" panose="02010600030101010101" pitchFamily="2" charset="-122"/>
              <a:buChar char="▇"/>
            </a:pPr>
            <a:endParaRPr lang="zh-CN" altLang="en-US" sz="2800" b="1" dirty="0">
              <a:solidFill>
                <a:schemeClr val="tx2"/>
              </a:solidFill>
              <a:effectLst>
                <a:outerShdw blurRad="38100" dist="38100" dir="2700000" algn="tl">
                  <a:srgbClr val="C0C0C0"/>
                </a:outerShdw>
              </a:effectLst>
              <a:latin typeface="幼圆" pitchFamily="49" charset="-122"/>
              <a:ea typeface="幼圆" pitchFamily="49" charset="-122"/>
            </a:endParaRPr>
          </a:p>
          <a:p>
            <a:pPr lvl="2">
              <a:lnSpc>
                <a:spcPct val="110000"/>
              </a:lnSpc>
              <a:spcBef>
                <a:spcPct val="0"/>
              </a:spcBef>
              <a:buClr>
                <a:srgbClr val="3333FF"/>
              </a:buClr>
              <a:buFont typeface="宋体" panose="02010600030101010101" pitchFamily="2" charset="-122"/>
              <a:buNone/>
            </a:pPr>
            <a:endParaRPr lang="en-US" altLang="zh-CN" sz="2800" b="1" dirty="0">
              <a:solidFill>
                <a:schemeClr val="tx2"/>
              </a:solidFill>
              <a:effectLst>
                <a:outerShdw blurRad="38100" dist="38100" dir="2700000" algn="tl">
                  <a:srgbClr val="C0C0C0"/>
                </a:outerShdw>
              </a:effectLst>
              <a:latin typeface="幼圆" pitchFamily="49" charset="-122"/>
              <a:ea typeface="幼圆"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dissolve">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03C8CCF-884A-C141-BAA7-1DD539413ACA}"/>
              </a:ext>
            </a:extLst>
          </p:cNvPr>
          <p:cNvSpPr>
            <a:spLocks noGrp="1" noChangeArrowheads="1"/>
          </p:cNvSpPr>
          <p:nvPr>
            <p:ph type="title"/>
          </p:nvPr>
        </p:nvSpPr>
        <p:spPr/>
        <p:txBody>
          <a:bodyPr/>
          <a:lstStyle/>
          <a:p>
            <a:r>
              <a:rPr lang="zh-CN" altLang="en-US" b="1">
                <a:solidFill>
                  <a:srgbClr val="003399"/>
                </a:solidFill>
                <a:latin typeface="Arial Narrow" panose="020B0604020202020204" pitchFamily="34" charset="0"/>
              </a:rPr>
              <a:t>参考资料</a:t>
            </a:r>
            <a:endParaRPr lang="zh-CN" altLang="en-US"/>
          </a:p>
        </p:txBody>
      </p:sp>
      <p:sp>
        <p:nvSpPr>
          <p:cNvPr id="21507" name="Rectangle 3">
            <a:extLst>
              <a:ext uri="{FF2B5EF4-FFF2-40B4-BE49-F238E27FC236}">
                <a16:creationId xmlns:a16="http://schemas.microsoft.com/office/drawing/2014/main" id="{A844FDC8-A42E-5047-9EC6-6F734943B83D}"/>
              </a:ext>
            </a:extLst>
          </p:cNvPr>
          <p:cNvSpPr>
            <a:spLocks noGrp="1" noChangeArrowheads="1"/>
          </p:cNvSpPr>
          <p:nvPr>
            <p:ph type="body" idx="1"/>
          </p:nvPr>
        </p:nvSpPr>
        <p:spPr>
          <a:xfrm>
            <a:off x="611188" y="1285875"/>
            <a:ext cx="8061325" cy="4679950"/>
          </a:xfrm>
        </p:spPr>
        <p:txBody>
          <a:bodyPr/>
          <a:lstStyle/>
          <a:p>
            <a:pPr>
              <a:buClr>
                <a:srgbClr val="FF0000"/>
              </a:buClr>
              <a:buSzPct val="100000"/>
            </a:pPr>
            <a:r>
              <a:rPr lang="zh-CN" altLang="en-US" sz="2400">
                <a:latin typeface="宋体" panose="02010600030101010101" pitchFamily="2" charset="-122"/>
              </a:rPr>
              <a:t>刘循。</a:t>
            </a:r>
            <a:r>
              <a:rPr lang="en-US" altLang="zh-CN" sz="2400">
                <a:latin typeface="宋体" panose="02010600030101010101" pitchFamily="2" charset="-122"/>
              </a:rPr>
              <a:t>UNIX</a:t>
            </a:r>
            <a:r>
              <a:rPr lang="zh-CN" altLang="en-US" sz="2400">
                <a:latin typeface="宋体" panose="02010600030101010101" pitchFamily="2" charset="-122"/>
              </a:rPr>
              <a:t>操作系统教程：管理与编程。高等教育出版社，</a:t>
            </a:r>
            <a:r>
              <a:rPr lang="en-US" altLang="zh-CN" sz="2400">
                <a:latin typeface="宋体" panose="02010600030101010101" pitchFamily="2" charset="-122"/>
              </a:rPr>
              <a:t>2003</a:t>
            </a:r>
            <a:r>
              <a:rPr lang="zh-CN" altLang="en-US" sz="2400">
                <a:latin typeface="宋体" panose="02010600030101010101" pitchFamily="2" charset="-122"/>
              </a:rPr>
              <a:t>年</a:t>
            </a:r>
            <a:r>
              <a:rPr lang="en-US" altLang="zh-CN" sz="2400">
                <a:latin typeface="宋体" panose="02010600030101010101" pitchFamily="2" charset="-122"/>
              </a:rPr>
              <a:t>12</a:t>
            </a:r>
            <a:r>
              <a:rPr lang="zh-CN" altLang="en-US" sz="2400">
                <a:latin typeface="宋体" panose="02010600030101010101" pitchFamily="2" charset="-122"/>
              </a:rPr>
              <a:t>月第</a:t>
            </a:r>
            <a:r>
              <a:rPr lang="en-US" altLang="zh-CN" sz="2400">
                <a:latin typeface="宋体" panose="02010600030101010101" pitchFamily="2" charset="-122"/>
              </a:rPr>
              <a:t>1</a:t>
            </a:r>
            <a:r>
              <a:rPr lang="zh-CN" altLang="en-US" sz="2400">
                <a:latin typeface="宋体" panose="02010600030101010101" pitchFamily="2" charset="-122"/>
              </a:rPr>
              <a:t>版</a:t>
            </a:r>
            <a:endParaRPr lang="en-US" altLang="zh-CN" sz="2400">
              <a:latin typeface="宋体" panose="02010600030101010101" pitchFamily="2" charset="-122"/>
            </a:endParaRPr>
          </a:p>
          <a:p>
            <a:pPr>
              <a:buClr>
                <a:srgbClr val="FF0000"/>
              </a:buClr>
              <a:buSzPct val="100000"/>
            </a:pPr>
            <a:r>
              <a:rPr lang="zh-CN" altLang="en-US" sz="2400">
                <a:latin typeface="宋体" panose="02010600030101010101" pitchFamily="2" charset="-122"/>
              </a:rPr>
              <a:t>陈向群等，</a:t>
            </a:r>
            <a:r>
              <a:rPr lang="en-US" altLang="zh-CN" sz="2400">
                <a:latin typeface="宋体" panose="02010600030101010101" pitchFamily="2" charset="-122"/>
              </a:rPr>
              <a:t>Windows</a:t>
            </a:r>
            <a:r>
              <a:rPr lang="zh-CN" altLang="en-US" sz="2400">
                <a:latin typeface="宋体" panose="02010600030101010101" pitchFamily="2" charset="-122"/>
              </a:rPr>
              <a:t>操作系统原理 （第二版），机械工业出版社，</a:t>
            </a:r>
            <a:r>
              <a:rPr lang="en-US" altLang="zh-CN" sz="2400">
                <a:latin typeface="宋体" panose="02010600030101010101" pitchFamily="2" charset="-122"/>
              </a:rPr>
              <a:t>2004</a:t>
            </a:r>
            <a:r>
              <a:rPr lang="zh-CN" altLang="en-US" sz="2400">
                <a:latin typeface="宋体" panose="02010600030101010101" pitchFamily="2" charset="-122"/>
              </a:rPr>
              <a:t>年</a:t>
            </a:r>
            <a:r>
              <a:rPr lang="en-US" altLang="zh-CN" sz="2400">
                <a:latin typeface="宋体" panose="02010600030101010101" pitchFamily="2" charset="-122"/>
              </a:rPr>
              <a:t>11</a:t>
            </a:r>
            <a:r>
              <a:rPr lang="zh-CN" altLang="en-US" sz="2400">
                <a:latin typeface="宋体" panose="02010600030101010101" pitchFamily="2" charset="-122"/>
              </a:rPr>
              <a:t>月第</a:t>
            </a:r>
            <a:r>
              <a:rPr lang="en-US" altLang="zh-CN" sz="2400">
                <a:latin typeface="宋体" panose="02010600030101010101" pitchFamily="2" charset="-122"/>
              </a:rPr>
              <a:t>2</a:t>
            </a:r>
            <a:r>
              <a:rPr lang="zh-CN" altLang="en-US" sz="2400">
                <a:latin typeface="宋体" panose="02010600030101010101" pitchFamily="2" charset="-122"/>
              </a:rPr>
              <a:t>版</a:t>
            </a:r>
            <a:endParaRPr lang="en-US" altLang="zh-CN" sz="2400">
              <a:latin typeface="宋体" panose="02010600030101010101" pitchFamily="2" charset="-122"/>
            </a:endParaRPr>
          </a:p>
          <a:p>
            <a:pPr>
              <a:buClr>
                <a:srgbClr val="FF0000"/>
              </a:buClr>
              <a:buSzPct val="100000"/>
            </a:pPr>
            <a:r>
              <a:rPr lang="zh-CN" altLang="en-US" sz="2400">
                <a:latin typeface="宋体" panose="02010600030101010101" pitchFamily="2" charset="-122"/>
              </a:rPr>
              <a:t>周苏 金海溶 李洁。操作系统原理实验，科学出版社，</a:t>
            </a:r>
            <a:r>
              <a:rPr lang="en-US" altLang="zh-CN" sz="2400">
                <a:latin typeface="宋体" panose="02010600030101010101" pitchFamily="2" charset="-122"/>
              </a:rPr>
              <a:t>2003</a:t>
            </a:r>
            <a:r>
              <a:rPr lang="zh-CN" altLang="en-US" sz="2400">
                <a:latin typeface="宋体" panose="02010600030101010101" pitchFamily="2" charset="-122"/>
              </a:rPr>
              <a:t>年</a:t>
            </a:r>
            <a:r>
              <a:rPr lang="en-US" altLang="zh-CN" sz="2400">
                <a:latin typeface="宋体" panose="02010600030101010101" pitchFamily="2" charset="-122"/>
              </a:rPr>
              <a:t>08</a:t>
            </a:r>
            <a:r>
              <a:rPr lang="zh-CN" altLang="en-US" sz="2400">
                <a:latin typeface="宋体" panose="02010600030101010101" pitchFamily="2" charset="-122"/>
              </a:rPr>
              <a:t>月第</a:t>
            </a:r>
            <a:r>
              <a:rPr lang="en-US" altLang="zh-CN" sz="2400">
                <a:latin typeface="宋体" panose="02010600030101010101" pitchFamily="2" charset="-122"/>
              </a:rPr>
              <a:t>1</a:t>
            </a:r>
            <a:r>
              <a:rPr lang="zh-CN" altLang="en-US" sz="2400">
                <a:latin typeface="宋体" panose="02010600030101010101" pitchFamily="2" charset="-122"/>
              </a:rPr>
              <a:t>版</a:t>
            </a:r>
          </a:p>
          <a:p>
            <a:pPr>
              <a:buFont typeface="Wingdings" pitchFamily="2" charset="2"/>
              <a:buNone/>
            </a:pPr>
            <a:r>
              <a:rPr lang="en-US" altLang="zh-CN" sz="2400">
                <a:latin typeface="宋体" panose="02010600030101010101" pitchFamily="2" charset="-122"/>
              </a:rPr>
              <a:t>      Visual C++ 6.0</a:t>
            </a:r>
            <a:r>
              <a:rPr lang="zh-CN" altLang="en-US" sz="2400">
                <a:latin typeface="宋体" panose="02010600030101010101" pitchFamily="2" charset="-122"/>
              </a:rPr>
              <a:t>练习</a:t>
            </a:r>
            <a:r>
              <a:rPr lang="en-US" altLang="zh-CN" sz="2400">
                <a:latin typeface="宋体" panose="02010600030101010101" pitchFamily="2" charset="-122"/>
              </a:rPr>
              <a:t>Windows</a:t>
            </a:r>
            <a:r>
              <a:rPr lang="zh-CN" altLang="en-US" sz="2400">
                <a:latin typeface="宋体" panose="02010600030101010101" pitchFamily="2" charset="-122"/>
              </a:rPr>
              <a:t>进程、线程、存储、</a:t>
            </a:r>
            <a:r>
              <a:rPr lang="en-US" altLang="zh-CN" sz="2400">
                <a:latin typeface="宋体" panose="02010600030101010101" pitchFamily="2" charset="-122"/>
              </a:rPr>
              <a:t>I/O</a:t>
            </a:r>
            <a:r>
              <a:rPr lang="zh-CN" altLang="en-US" sz="2400">
                <a:latin typeface="宋体" panose="02010600030101010101" pitchFamily="2" charset="-122"/>
              </a:rPr>
              <a:t>等管理。</a:t>
            </a:r>
            <a:r>
              <a:rPr lang="en-US" altLang="zh-CN" sz="2400">
                <a:latin typeface="宋体" panose="02010600030101010101" pitchFamily="2" charset="-122"/>
              </a:rPr>
              <a:t>C</a:t>
            </a:r>
            <a:r>
              <a:rPr lang="zh-CN" altLang="en-US" sz="2400">
                <a:latin typeface="宋体" panose="02010600030101010101" pitchFamily="2" charset="-122"/>
              </a:rPr>
              <a:t>语言</a:t>
            </a:r>
            <a:r>
              <a:rPr lang="en-US" altLang="zh-CN" sz="2400">
                <a:latin typeface="宋体" panose="02010600030101010101" pitchFamily="2" charset="-122"/>
              </a:rPr>
              <a:t>Linux</a:t>
            </a:r>
            <a:r>
              <a:rPr lang="zh-CN" altLang="en-US" sz="2400">
                <a:latin typeface="宋体" panose="02010600030101010101" pitchFamily="2" charset="-122"/>
              </a:rPr>
              <a:t>程序设计。</a:t>
            </a:r>
            <a:r>
              <a:rPr lang="en-US" altLang="zh-CN" sz="2400">
                <a:latin typeface="宋体" panose="02010600030101010101" pitchFamily="2" charset="-122"/>
              </a:rPr>
              <a:t>Windows</a:t>
            </a:r>
            <a:r>
              <a:rPr lang="zh-CN" altLang="en-US" sz="2400">
                <a:latin typeface="宋体" panose="02010600030101010101" pitchFamily="2" charset="-122"/>
              </a:rPr>
              <a:t>及</a:t>
            </a:r>
            <a:r>
              <a:rPr lang="en-US" altLang="zh-CN" sz="2400">
                <a:latin typeface="宋体" panose="02010600030101010101" pitchFamily="2" charset="-122"/>
              </a:rPr>
              <a:t>Linux</a:t>
            </a:r>
            <a:r>
              <a:rPr lang="zh-CN" altLang="en-US" sz="2400">
                <a:latin typeface="宋体" panose="02010600030101010101" pitchFamily="2" charset="-122"/>
              </a:rPr>
              <a:t>管理。特点：比较简单</a:t>
            </a:r>
            <a:endParaRPr lang="en-US" altLang="zh-CN" sz="2400">
              <a:latin typeface="宋体" panose="02010600030101010101" pitchFamily="2" charset="-122"/>
            </a:endParaRPr>
          </a:p>
          <a:p>
            <a:pPr>
              <a:buClr>
                <a:srgbClr val="FF0000"/>
              </a:buClr>
              <a:buSzPct val="100000"/>
            </a:pPr>
            <a:r>
              <a:rPr lang="zh-CN" altLang="en-US" sz="2400">
                <a:latin typeface="宋体" panose="02010600030101010101" pitchFamily="2" charset="-122"/>
              </a:rPr>
              <a:t>姚卫新，操作系统实验教程 （</a:t>
            </a:r>
            <a:r>
              <a:rPr lang="en-US" altLang="zh-CN" sz="2400">
                <a:latin typeface="宋体" panose="02010600030101010101" pitchFamily="2" charset="-122"/>
              </a:rPr>
              <a:t>Windows</a:t>
            </a:r>
            <a:r>
              <a:rPr lang="zh-CN" altLang="en-US" sz="2400">
                <a:latin typeface="宋体" panose="02010600030101010101" pitchFamily="2" charset="-122"/>
              </a:rPr>
              <a:t>版），清华大学出版社，</a:t>
            </a:r>
            <a:r>
              <a:rPr lang="en-US" altLang="zh-CN" sz="2400">
                <a:latin typeface="宋体" panose="02010600030101010101" pitchFamily="2" charset="-122"/>
              </a:rPr>
              <a:t>2005</a:t>
            </a:r>
            <a:r>
              <a:rPr lang="zh-CN" altLang="en-US" sz="2400">
                <a:latin typeface="宋体" panose="02010600030101010101" pitchFamily="2" charset="-122"/>
              </a:rPr>
              <a:t>年</a:t>
            </a:r>
            <a:r>
              <a:rPr lang="en-US" altLang="zh-CN" sz="2400">
                <a:latin typeface="宋体" panose="02010600030101010101" pitchFamily="2" charset="-122"/>
              </a:rPr>
              <a:t>02</a:t>
            </a:r>
            <a:r>
              <a:rPr lang="zh-CN" altLang="en-US" sz="2400">
                <a:latin typeface="宋体" panose="02010600030101010101" pitchFamily="2" charset="-122"/>
              </a:rPr>
              <a:t>月第</a:t>
            </a:r>
            <a:r>
              <a:rPr lang="en-US" altLang="zh-CN" sz="2400">
                <a:latin typeface="宋体" panose="02010600030101010101" pitchFamily="2" charset="-122"/>
              </a:rPr>
              <a:t>1</a:t>
            </a:r>
            <a:r>
              <a:rPr lang="zh-CN" altLang="en-US" sz="2400">
                <a:latin typeface="宋体" panose="02010600030101010101" pitchFamily="2" charset="-122"/>
              </a:rPr>
              <a:t>版</a:t>
            </a:r>
            <a:endParaRPr lang="en-US" altLang="zh-CN" sz="2400">
              <a:latin typeface="宋体" panose="02010600030101010101" pitchFamily="2" charset="-122"/>
            </a:endParaRPr>
          </a:p>
          <a:p>
            <a:pPr>
              <a:buClr>
                <a:srgbClr val="FF0000"/>
              </a:buClr>
              <a:buSzPct val="100000"/>
            </a:pPr>
            <a:r>
              <a:rPr lang="zh-CN" altLang="en-US" sz="2400">
                <a:latin typeface="宋体" panose="02010600030101010101" pitchFamily="2" charset="-122"/>
              </a:rPr>
              <a:t>孔祥营，嵌入式实时操作系统</a:t>
            </a:r>
            <a:r>
              <a:rPr lang="en-US" altLang="zh-CN" sz="2400">
                <a:latin typeface="宋体" panose="02010600030101010101" pitchFamily="2" charset="-122"/>
              </a:rPr>
              <a:t>VxWorks</a:t>
            </a:r>
            <a:r>
              <a:rPr lang="zh-CN" altLang="en-US" sz="2400">
                <a:latin typeface="宋体" panose="02010600030101010101" pitchFamily="2" charset="-122"/>
              </a:rPr>
              <a:t>及其开发环境</a:t>
            </a:r>
            <a:r>
              <a:rPr lang="en-US" altLang="zh-CN" sz="2400">
                <a:latin typeface="宋体" panose="02010600030101010101" pitchFamily="2" charset="-122"/>
              </a:rPr>
              <a:t>Tornado</a:t>
            </a:r>
            <a:r>
              <a:rPr lang="zh-CN" altLang="en-US" sz="2400">
                <a:latin typeface="宋体" panose="02010600030101010101" pitchFamily="2" charset="-122"/>
              </a:rPr>
              <a:t>，中国电力出版社，</a:t>
            </a:r>
            <a:r>
              <a:rPr lang="en-US" altLang="zh-CN" sz="2400">
                <a:latin typeface="宋体" panose="02010600030101010101" pitchFamily="2" charset="-122"/>
              </a:rPr>
              <a:t>2002</a:t>
            </a:r>
            <a:r>
              <a:rPr lang="zh-CN" altLang="en-US" sz="2400">
                <a:latin typeface="宋体" panose="02010600030101010101" pitchFamily="2" charset="-122"/>
              </a:rPr>
              <a:t>年</a:t>
            </a:r>
            <a:r>
              <a:rPr lang="en-US" altLang="zh-CN" sz="2400">
                <a:latin typeface="宋体" panose="02010600030101010101" pitchFamily="2" charset="-122"/>
              </a:rPr>
              <a:t>01</a:t>
            </a:r>
            <a:r>
              <a:rPr lang="zh-CN" altLang="en-US" sz="2400">
                <a:latin typeface="宋体" panose="02010600030101010101" pitchFamily="2" charset="-122"/>
              </a:rPr>
              <a:t>月第</a:t>
            </a:r>
            <a:r>
              <a:rPr lang="en-US" altLang="zh-CN" sz="2400">
                <a:latin typeface="宋体" panose="02010600030101010101" pitchFamily="2" charset="-122"/>
              </a:rPr>
              <a:t>1</a:t>
            </a:r>
            <a:r>
              <a:rPr lang="zh-CN" altLang="en-US" sz="2400">
                <a:latin typeface="宋体" panose="02010600030101010101" pitchFamily="2" charset="-122"/>
              </a:rPr>
              <a:t>版</a:t>
            </a:r>
            <a:r>
              <a:rPr lang="zh-CN" altLang="en-US" sz="2400"/>
              <a:t>。</a:t>
            </a:r>
          </a:p>
        </p:txBody>
      </p:sp>
      <p:sp>
        <p:nvSpPr>
          <p:cNvPr id="2" name="Slide Number Placeholder 1">
            <a:extLst>
              <a:ext uri="{FF2B5EF4-FFF2-40B4-BE49-F238E27FC236}">
                <a16:creationId xmlns:a16="http://schemas.microsoft.com/office/drawing/2014/main" id="{7CF82C1C-1F9E-AF45-A013-B96E61D32607}"/>
              </a:ext>
            </a:extLst>
          </p:cNvPr>
          <p:cNvSpPr>
            <a:spLocks noGrp="1"/>
          </p:cNvSpPr>
          <p:nvPr>
            <p:ph type="sldNum" sz="quarter" idx="12"/>
          </p:nvPr>
        </p:nvSpPr>
        <p:spPr/>
        <p:txBody>
          <a:bodyPr/>
          <a:lstStyle/>
          <a:p>
            <a:fld id="{35076E67-1031-0C41-AAD0-5499F93954D8}" type="slidenum">
              <a:rPr lang="zh-CN" altLang="en-US" smtClean="0"/>
              <a:pPr/>
              <a:t>13</a:t>
            </a:fld>
            <a:endParaRPr lang="en-US" altLang="zh-CN"/>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F835DB19-21B6-5246-A697-4D03AFAA0D20}"/>
              </a:ext>
            </a:extLst>
          </p:cNvPr>
          <p:cNvSpPr>
            <a:spLocks noChangeArrowheads="1"/>
          </p:cNvSpPr>
          <p:nvPr/>
        </p:nvSpPr>
        <p:spPr bwMode="auto">
          <a:xfrm>
            <a:off x="539750" y="549275"/>
            <a:ext cx="8353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ct val="120000"/>
              </a:lnSpc>
              <a:spcBef>
                <a:spcPct val="0"/>
              </a:spcBef>
            </a:pPr>
            <a:endParaRPr lang="zh-CN" altLang="en-US" sz="2400">
              <a:latin typeface="楷体_GB2312" charset="-122"/>
              <a:ea typeface="楷体_GB2312" charset="-122"/>
            </a:endParaRPr>
          </a:p>
        </p:txBody>
      </p:sp>
      <p:sp>
        <p:nvSpPr>
          <p:cNvPr id="22531" name="Rectangle 3">
            <a:extLst>
              <a:ext uri="{FF2B5EF4-FFF2-40B4-BE49-F238E27FC236}">
                <a16:creationId xmlns:a16="http://schemas.microsoft.com/office/drawing/2014/main" id="{035034D9-4DEF-B740-AF3B-67A9B743092E}"/>
              </a:ext>
            </a:extLst>
          </p:cNvPr>
          <p:cNvSpPr>
            <a:spLocks noChangeArrowheads="1"/>
          </p:cNvSpPr>
          <p:nvPr/>
        </p:nvSpPr>
        <p:spPr bwMode="auto">
          <a:xfrm>
            <a:off x="611188" y="1336675"/>
            <a:ext cx="8137525"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lnSpc>
                <a:spcPts val="3400"/>
              </a:lnSpc>
              <a:buClr>
                <a:srgbClr val="FF0000"/>
              </a:buClr>
              <a:buFont typeface="Wingdings" pitchFamily="2" charset="2"/>
              <a:buChar char="n"/>
            </a:pPr>
            <a:r>
              <a:rPr lang="zh-CN" altLang="en-US" sz="2400"/>
              <a:t>唐寅，实时操作系统应用开发指南，中国电力出版社，</a:t>
            </a:r>
            <a:r>
              <a:rPr lang="en-US" altLang="zh-CN" sz="2400"/>
              <a:t>2002</a:t>
            </a:r>
            <a:r>
              <a:rPr lang="zh-CN" altLang="en-US" sz="2400"/>
              <a:t>年</a:t>
            </a:r>
            <a:r>
              <a:rPr lang="en-US" altLang="zh-CN" sz="2400"/>
              <a:t>07</a:t>
            </a:r>
            <a:r>
              <a:rPr lang="zh-CN" altLang="en-US" sz="2400"/>
              <a:t>月第</a:t>
            </a:r>
            <a:r>
              <a:rPr lang="en-US" altLang="zh-CN" sz="2400"/>
              <a:t>1</a:t>
            </a:r>
            <a:r>
              <a:rPr lang="zh-CN" altLang="en-US" sz="2400"/>
              <a:t>版。</a:t>
            </a:r>
          </a:p>
          <a:p>
            <a:pPr eaLnBrk="1" hangingPunct="1">
              <a:lnSpc>
                <a:spcPts val="3400"/>
              </a:lnSpc>
            </a:pPr>
            <a:r>
              <a:rPr lang="zh-CN" altLang="en-US" sz="2400"/>
              <a:t> </a:t>
            </a:r>
            <a:r>
              <a:rPr lang="en-US" altLang="zh-CN" sz="2400"/>
              <a:t>VxWorks</a:t>
            </a:r>
            <a:r>
              <a:rPr lang="zh-CN" altLang="en-US" sz="2400"/>
              <a:t>、</a:t>
            </a:r>
            <a:r>
              <a:rPr lang="en-US" altLang="zh-CN" sz="2400"/>
              <a:t>Windows CE</a:t>
            </a:r>
            <a:r>
              <a:rPr lang="zh-CN" altLang="en-US" sz="2400"/>
              <a:t>等</a:t>
            </a:r>
          </a:p>
          <a:p>
            <a:pPr eaLnBrk="1" hangingPunct="1">
              <a:lnSpc>
                <a:spcPts val="3400"/>
              </a:lnSpc>
              <a:buClr>
                <a:srgbClr val="FF0000"/>
              </a:buClr>
              <a:buFont typeface="Wingdings" pitchFamily="2" charset="2"/>
              <a:buChar char="n"/>
            </a:pPr>
            <a:r>
              <a:rPr lang="zh-CN" altLang="en-US" sz="2400"/>
              <a:t>蔡德聪，工业控制计算机实时操作系统，清华大学出版社，</a:t>
            </a:r>
            <a:r>
              <a:rPr lang="en-US" altLang="zh-CN" sz="2400"/>
              <a:t>1999</a:t>
            </a:r>
            <a:r>
              <a:rPr lang="zh-CN" altLang="en-US" sz="2400"/>
              <a:t>年</a:t>
            </a:r>
            <a:r>
              <a:rPr lang="en-US" altLang="zh-CN" sz="2400"/>
              <a:t>12</a:t>
            </a:r>
            <a:r>
              <a:rPr lang="zh-CN" altLang="en-US" sz="2400"/>
              <a:t>月第</a:t>
            </a:r>
            <a:r>
              <a:rPr lang="en-US" altLang="zh-CN" sz="2400"/>
              <a:t>1</a:t>
            </a:r>
            <a:r>
              <a:rPr lang="zh-CN" altLang="en-US" sz="2400"/>
              <a:t>版 </a:t>
            </a:r>
          </a:p>
          <a:p>
            <a:pPr eaLnBrk="1" hangingPunct="1">
              <a:lnSpc>
                <a:spcPts val="3400"/>
              </a:lnSpc>
            </a:pPr>
            <a:r>
              <a:rPr lang="en-US" altLang="zh-CN" sz="2400"/>
              <a:t>iRMX</a:t>
            </a:r>
            <a:r>
              <a:rPr lang="zh-CN" altLang="en-US" sz="2400"/>
              <a:t>和</a:t>
            </a:r>
            <a:r>
              <a:rPr lang="en-US" altLang="zh-CN" sz="2400"/>
              <a:t>QNX </a:t>
            </a:r>
          </a:p>
          <a:p>
            <a:pPr eaLnBrk="1" hangingPunct="1">
              <a:lnSpc>
                <a:spcPts val="3400"/>
              </a:lnSpc>
              <a:buClr>
                <a:srgbClr val="FF0000"/>
              </a:buClr>
              <a:buFont typeface="Wingdings" pitchFamily="2" charset="2"/>
              <a:buChar char="n"/>
            </a:pPr>
            <a:r>
              <a:rPr lang="zh-CN" altLang="en-US" sz="2400"/>
              <a:t>卿斯汉 刘文清 温红子 刘海峰，操作系统安全，清华大学出版社，</a:t>
            </a:r>
            <a:r>
              <a:rPr lang="en-US" altLang="zh-CN" sz="2400"/>
              <a:t>2004</a:t>
            </a:r>
            <a:r>
              <a:rPr lang="zh-CN" altLang="en-US" sz="2400"/>
              <a:t>年</a:t>
            </a:r>
            <a:r>
              <a:rPr lang="en-US" altLang="zh-CN" sz="2400"/>
              <a:t>08</a:t>
            </a:r>
            <a:r>
              <a:rPr lang="zh-CN" altLang="en-US" sz="2400"/>
              <a:t>月第</a:t>
            </a:r>
            <a:r>
              <a:rPr lang="en-US" altLang="zh-CN" sz="2400"/>
              <a:t>1</a:t>
            </a:r>
            <a:r>
              <a:rPr lang="zh-CN" altLang="en-US" sz="2400"/>
              <a:t>版。</a:t>
            </a:r>
            <a:endParaRPr lang="en-US" altLang="zh-CN" sz="2400"/>
          </a:p>
          <a:p>
            <a:pPr eaLnBrk="1" hangingPunct="1">
              <a:lnSpc>
                <a:spcPts val="3400"/>
              </a:lnSpc>
              <a:buClr>
                <a:srgbClr val="FF0000"/>
              </a:buClr>
              <a:buFont typeface="Wingdings" pitchFamily="2" charset="2"/>
              <a:buChar char="n"/>
            </a:pPr>
            <a:r>
              <a:rPr lang="zh-CN" altLang="en-US" sz="2400"/>
              <a:t>武安河 邰铭 于洪涛。</a:t>
            </a:r>
            <a:r>
              <a:rPr lang="en-US" altLang="zh-CN" sz="2400"/>
              <a:t>Windows 2000/XP WDM</a:t>
            </a:r>
            <a:r>
              <a:rPr lang="zh-CN" altLang="en-US" sz="2400"/>
              <a:t>设备驱动程序开发。电子工业出版社，</a:t>
            </a:r>
            <a:r>
              <a:rPr lang="en-US" altLang="zh-CN" sz="2400"/>
              <a:t>2003</a:t>
            </a:r>
            <a:r>
              <a:rPr lang="zh-CN" altLang="en-US" sz="2400"/>
              <a:t>年</a:t>
            </a:r>
            <a:r>
              <a:rPr lang="en-US" altLang="zh-CN" sz="2400"/>
              <a:t>04</a:t>
            </a:r>
            <a:r>
              <a:rPr lang="zh-CN" altLang="en-US" sz="2400"/>
              <a:t>月第</a:t>
            </a:r>
            <a:r>
              <a:rPr lang="en-US" altLang="zh-CN" sz="2400"/>
              <a:t>1</a:t>
            </a:r>
            <a:r>
              <a:rPr lang="zh-CN" altLang="en-US" sz="2400"/>
              <a:t>版 。</a:t>
            </a:r>
          </a:p>
        </p:txBody>
      </p:sp>
      <p:sp>
        <p:nvSpPr>
          <p:cNvPr id="22532" name="矩形 3">
            <a:extLst>
              <a:ext uri="{FF2B5EF4-FFF2-40B4-BE49-F238E27FC236}">
                <a16:creationId xmlns:a16="http://schemas.microsoft.com/office/drawing/2014/main" id="{E7B062F0-7650-CE44-859D-52846EEFEEA1}"/>
              </a:ext>
            </a:extLst>
          </p:cNvPr>
          <p:cNvSpPr>
            <a:spLocks noChangeArrowheads="1"/>
          </p:cNvSpPr>
          <p:nvPr/>
        </p:nvSpPr>
        <p:spPr bwMode="auto">
          <a:xfrm>
            <a:off x="1258888" y="188913"/>
            <a:ext cx="24495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4400" b="1">
                <a:solidFill>
                  <a:srgbClr val="003399"/>
                </a:solidFill>
                <a:latin typeface="Arial Narrow" panose="020B0604020202020204" pitchFamily="34" charset="0"/>
              </a:rPr>
              <a:t>参考资料</a:t>
            </a:r>
            <a:endParaRPr lang="zh-CN" altLang="en-US" sz="4400"/>
          </a:p>
        </p:txBody>
      </p:sp>
      <p:sp>
        <p:nvSpPr>
          <p:cNvPr id="2" name="Slide Number Placeholder 1">
            <a:extLst>
              <a:ext uri="{FF2B5EF4-FFF2-40B4-BE49-F238E27FC236}">
                <a16:creationId xmlns:a16="http://schemas.microsoft.com/office/drawing/2014/main" id="{D5F8FCF5-228F-4145-90F5-0D201E8979B1}"/>
              </a:ext>
            </a:extLst>
          </p:cNvPr>
          <p:cNvSpPr>
            <a:spLocks noGrp="1"/>
          </p:cNvSpPr>
          <p:nvPr>
            <p:ph type="sldNum" sz="quarter" idx="12"/>
          </p:nvPr>
        </p:nvSpPr>
        <p:spPr/>
        <p:txBody>
          <a:bodyPr/>
          <a:lstStyle/>
          <a:p>
            <a:fld id="{0EC01821-FBC1-0943-A98A-47205D9EC5A4}" type="slidenum">
              <a:rPr lang="zh-CN" altLang="en-US" smtClean="0"/>
              <a:pPr/>
              <a:t>14</a:t>
            </a:fld>
            <a:endParaRPr lang="en-US" altLang="zh-CN"/>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04482">
                                            <p:txEl>
                                              <p:pRg st="0" end="0"/>
                                            </p:txEl>
                                          </p:spTgt>
                                        </p:tgtEl>
                                        <p:attrNameLst>
                                          <p:attrName>style.visibility</p:attrName>
                                        </p:attrNameLst>
                                      </p:cBhvr>
                                      <p:to>
                                        <p:strVal val="visible"/>
                                      </p:to>
                                    </p:set>
                                    <p:animEffect transition="in" filter="dissolve">
                                      <p:cBhvr>
                                        <p:cTn id="7" dur="500"/>
                                        <p:tgtEl>
                                          <p:spTgt spid="4044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5C8D8938-18F6-344C-9E07-DD67FA8346C4}"/>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4D04E4E-E38E-6D41-8A9B-A093CDAB71AF}" type="slidenum">
              <a:rPr kumimoji="0" lang="zh-CN" altLang="en-US" sz="1400">
                <a:latin typeface="Tahoma" panose="020B0604030504040204" pitchFamily="34" charset="0"/>
              </a:rPr>
              <a:pPr eaLnBrk="1" hangingPunct="1"/>
              <a:t>15</a:t>
            </a:fld>
            <a:endParaRPr kumimoji="0" lang="en-US" altLang="zh-CN" sz="1400">
              <a:latin typeface="Tahoma" panose="020B0604030504040204" pitchFamily="34" charset="0"/>
            </a:endParaRPr>
          </a:p>
        </p:txBody>
      </p:sp>
      <p:sp>
        <p:nvSpPr>
          <p:cNvPr id="23556" name="Rectangle 2">
            <a:extLst>
              <a:ext uri="{FF2B5EF4-FFF2-40B4-BE49-F238E27FC236}">
                <a16:creationId xmlns:a16="http://schemas.microsoft.com/office/drawing/2014/main" id="{78DB0DEE-2CCC-1F4C-878F-3D79B7CDBB22}"/>
              </a:ext>
            </a:extLst>
          </p:cNvPr>
          <p:cNvSpPr>
            <a:spLocks noChangeArrowheads="1"/>
          </p:cNvSpPr>
          <p:nvPr/>
        </p:nvSpPr>
        <p:spPr bwMode="auto">
          <a:xfrm>
            <a:off x="1004888" y="1751013"/>
            <a:ext cx="7239000"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r>
              <a:rPr lang="zh-CN" altLang="en-US" sz="5400">
                <a:solidFill>
                  <a:schemeClr val="tx2"/>
                </a:solidFill>
              </a:rPr>
              <a:t>第</a:t>
            </a:r>
            <a:r>
              <a:rPr lang="en-US" altLang="zh-CN" sz="5400">
                <a:solidFill>
                  <a:schemeClr val="tx2"/>
                </a:solidFill>
              </a:rPr>
              <a:t>1</a:t>
            </a:r>
            <a:r>
              <a:rPr lang="zh-CN" altLang="en-US" sz="5400">
                <a:solidFill>
                  <a:schemeClr val="tx2"/>
                </a:solidFill>
              </a:rPr>
              <a:t>章  </a:t>
            </a:r>
            <a:r>
              <a:rPr kumimoji="0" lang="zh-CN" altLang="en-US" sz="5400">
                <a:solidFill>
                  <a:schemeClr val="tx2"/>
                </a:solidFill>
              </a:rPr>
              <a:t>操作系统引论</a:t>
            </a:r>
            <a:br>
              <a:rPr lang="en-US" altLang="zh-CN" sz="5400">
                <a:solidFill>
                  <a:schemeClr val="tx2"/>
                </a:solidFill>
                <a:latin typeface="华文新魏" panose="02010800040101010101" pitchFamily="2" charset="-122"/>
                <a:ea typeface="华文新魏" panose="02010800040101010101" pitchFamily="2" charset="-122"/>
              </a:rPr>
            </a:br>
            <a:endParaRPr lang="zh-CN" altLang="en-US" sz="5400">
              <a:solidFill>
                <a:schemeClr val="tx2"/>
              </a:solidFill>
              <a:latin typeface="华文新魏" panose="02010800040101010101" pitchFamily="2" charset="-122"/>
              <a:ea typeface="华文新魏" panose="02010800040101010101" pitchFamily="2" charset="-122"/>
            </a:endParaRPr>
          </a:p>
        </p:txBody>
      </p:sp>
      <p:pic>
        <p:nvPicPr>
          <p:cNvPr id="23557" name="Picture 9" descr="BS00580_">
            <a:extLst>
              <a:ext uri="{FF2B5EF4-FFF2-40B4-BE49-F238E27FC236}">
                <a16:creationId xmlns:a16="http://schemas.microsoft.com/office/drawing/2014/main" id="{C645D04B-469D-8146-82DF-823BEF30B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309938"/>
            <a:ext cx="28797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EACCC814-BD24-894D-B002-C598AEEFF9C8}"/>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3BED306-5418-B049-A14B-398F370FF63A}" type="slidenum">
              <a:rPr kumimoji="0" lang="zh-CN" altLang="en-US" sz="1400">
                <a:latin typeface="Tahoma" panose="020B0604030504040204" pitchFamily="34" charset="0"/>
              </a:rPr>
              <a:pPr eaLnBrk="1" hangingPunct="1"/>
              <a:t>16</a:t>
            </a:fld>
            <a:endParaRPr kumimoji="0" lang="en-US" altLang="zh-CN" sz="1400">
              <a:latin typeface="Tahoma" panose="020B0604030504040204" pitchFamily="34" charset="0"/>
            </a:endParaRPr>
          </a:p>
        </p:txBody>
      </p:sp>
      <p:sp>
        <p:nvSpPr>
          <p:cNvPr id="832514" name="Rectangle 2">
            <a:extLst>
              <a:ext uri="{FF2B5EF4-FFF2-40B4-BE49-F238E27FC236}">
                <a16:creationId xmlns:a16="http://schemas.microsoft.com/office/drawing/2014/main" id="{CB95D2F9-8989-A64C-9669-554C188D4F56}"/>
              </a:ext>
            </a:extLst>
          </p:cNvPr>
          <p:cNvSpPr>
            <a:spLocks noGrp="1" noChangeArrowheads="1"/>
          </p:cNvSpPr>
          <p:nvPr>
            <p:ph type="title" idx="4294967295"/>
          </p:nvPr>
        </p:nvSpPr>
        <p:spPr>
          <a:xfrm>
            <a:off x="1479550" y="44450"/>
            <a:ext cx="6764338" cy="1143000"/>
          </a:xfrm>
        </p:spPr>
        <p:txBody>
          <a:bodyPr anchor="ctr"/>
          <a:lstStyle/>
          <a:p>
            <a:pPr eaLnBrk="1" hangingPunct="1"/>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第一章  操作系统引论</a:t>
            </a:r>
          </a:p>
        </p:txBody>
      </p:sp>
      <p:sp>
        <p:nvSpPr>
          <p:cNvPr id="24581" name="Rectangle 3">
            <a:extLst>
              <a:ext uri="{FF2B5EF4-FFF2-40B4-BE49-F238E27FC236}">
                <a16:creationId xmlns:a16="http://schemas.microsoft.com/office/drawing/2014/main" id="{A4A80D19-8B5E-0D42-9FEE-08A758CF6FA0}"/>
              </a:ext>
            </a:extLst>
          </p:cNvPr>
          <p:cNvSpPr>
            <a:spLocks noGrp="1" noChangeArrowheads="1"/>
          </p:cNvSpPr>
          <p:nvPr>
            <p:ph type="body" idx="4294967295"/>
          </p:nvPr>
        </p:nvSpPr>
        <p:spPr>
          <a:xfrm>
            <a:off x="900113" y="1412875"/>
            <a:ext cx="8015287" cy="4267200"/>
          </a:xfrm>
        </p:spPr>
        <p:txBody>
          <a:bodyPr/>
          <a:lstStyle/>
          <a:p>
            <a:pPr eaLnBrk="1" hangingPunct="1">
              <a:buFont typeface="Wingdings" pitchFamily="2" charset="2"/>
              <a:buNone/>
            </a:pPr>
            <a:r>
              <a:rPr lang="zh-CN" altLang="en-US" sz="4000">
                <a:ea typeface="华文新魏" panose="02010800040101010101" pitchFamily="2" charset="-122"/>
              </a:rPr>
              <a:t>主要内容</a:t>
            </a:r>
          </a:p>
          <a:p>
            <a:pPr lvl="1" eaLnBrk="1" hangingPunct="1">
              <a:buFont typeface="Wingdings" pitchFamily="2" charset="2"/>
              <a:buChar char="p"/>
            </a:pPr>
            <a:r>
              <a:rPr lang="zh-CN" altLang="en-US" sz="3600">
                <a:solidFill>
                  <a:srgbClr val="FF0000"/>
                </a:solidFill>
                <a:ea typeface="华文新魏" panose="02010800040101010101" pitchFamily="2" charset="-122"/>
              </a:rPr>
              <a:t>操作系统概观</a:t>
            </a:r>
          </a:p>
          <a:p>
            <a:pPr lvl="1" eaLnBrk="1" hangingPunct="1">
              <a:buFont typeface="Wingdings" pitchFamily="2" charset="2"/>
              <a:buChar char="p"/>
            </a:pPr>
            <a:r>
              <a:rPr lang="zh-CN" altLang="en-US" sz="3600">
                <a:solidFill>
                  <a:srgbClr val="FF0000"/>
                </a:solidFill>
                <a:ea typeface="华文新魏" panose="02010800040101010101" pitchFamily="2" charset="-122"/>
              </a:rPr>
              <a:t>操作系统形成和发展</a:t>
            </a:r>
            <a:endParaRPr lang="en-US" altLang="zh-CN" sz="3600">
              <a:solidFill>
                <a:srgbClr val="FF0000"/>
              </a:solidFill>
              <a:ea typeface="华文新魏" panose="02010800040101010101" pitchFamily="2" charset="-122"/>
            </a:endParaRPr>
          </a:p>
          <a:p>
            <a:pPr lvl="1" eaLnBrk="1" hangingPunct="1">
              <a:buFont typeface="Wingdings" pitchFamily="2" charset="2"/>
              <a:buChar char="p"/>
            </a:pPr>
            <a:r>
              <a:rPr lang="zh-CN" altLang="en-US" sz="3600">
                <a:solidFill>
                  <a:srgbClr val="FF0000"/>
                </a:solidFill>
                <a:ea typeface="华文新魏" panose="02010800040101010101" pitchFamily="2" charset="-122"/>
              </a:rPr>
              <a:t>操作系统的基本特性</a:t>
            </a:r>
            <a:endParaRPr lang="en-US" altLang="zh-CN" sz="3600">
              <a:solidFill>
                <a:srgbClr val="FF0000"/>
              </a:solidFill>
              <a:ea typeface="华文新魏" panose="02010800040101010101" pitchFamily="2" charset="-122"/>
            </a:endParaRPr>
          </a:p>
          <a:p>
            <a:pPr lvl="1" eaLnBrk="1" hangingPunct="1">
              <a:buFont typeface="Wingdings" pitchFamily="2" charset="2"/>
              <a:buChar char="p"/>
            </a:pPr>
            <a:r>
              <a:rPr lang="zh-CN" altLang="en-US" sz="3600">
                <a:solidFill>
                  <a:srgbClr val="FF0000"/>
                </a:solidFill>
                <a:ea typeface="华文新魏" panose="02010800040101010101" pitchFamily="2" charset="-122"/>
              </a:rPr>
              <a:t>操作系统的主要功能</a:t>
            </a:r>
          </a:p>
          <a:p>
            <a:pPr lvl="1" eaLnBrk="1" hangingPunct="1">
              <a:buFont typeface="Wingdings" pitchFamily="2" charset="2"/>
              <a:buChar char="p"/>
            </a:pPr>
            <a:r>
              <a:rPr lang="zh-CN" altLang="en-US" sz="3600">
                <a:solidFill>
                  <a:srgbClr val="FF0000"/>
                </a:solidFill>
                <a:ea typeface="华文新魏" panose="02010800040101010101" pitchFamily="2" charset="-122"/>
              </a:rPr>
              <a:t>操作系统结构设计</a:t>
            </a:r>
          </a:p>
          <a:p>
            <a:pPr eaLnBrk="1" hangingPunct="1">
              <a:buFont typeface="Wingdings" pitchFamily="2" charset="2"/>
              <a:buNone/>
            </a:pPr>
            <a:endParaRPr lang="zh-CN" altLang="en-US" sz="4000">
              <a:ea typeface="华文新魏" panose="02010800040101010101" pitchFamily="2" charset="-122"/>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E7828181-7646-7F41-8963-48DAB542BE26}"/>
              </a:ext>
            </a:extLst>
          </p:cNvPr>
          <p:cNvSpPr>
            <a:spLocks noGrp="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07E0DB86-3B6D-6040-A3EB-9DCD56B043CE}" type="slidenum">
              <a:rPr kumimoji="0" lang="zh-CN" altLang="en-US" sz="1400">
                <a:latin typeface="Tahoma" panose="020B0604030504040204" pitchFamily="34" charset="0"/>
              </a:rPr>
              <a:pPr eaLnBrk="1" hangingPunct="1"/>
              <a:t>17</a:t>
            </a:fld>
            <a:endParaRPr kumimoji="0" lang="en-US" altLang="zh-CN" sz="1400">
              <a:latin typeface="Tahoma" panose="020B0604030504040204" pitchFamily="34" charset="0"/>
            </a:endParaRPr>
          </a:p>
        </p:txBody>
      </p:sp>
      <p:sp>
        <p:nvSpPr>
          <p:cNvPr id="415748" name="Text Box 4">
            <a:extLst>
              <a:ext uri="{FF2B5EF4-FFF2-40B4-BE49-F238E27FC236}">
                <a16:creationId xmlns:a16="http://schemas.microsoft.com/office/drawing/2014/main" id="{F8858A34-67C7-9948-A302-CC1510E3389B}"/>
              </a:ext>
            </a:extLst>
          </p:cNvPr>
          <p:cNvSpPr txBox="1">
            <a:spLocks noGrp="1" noChangeArrowheads="1"/>
          </p:cNvSpPr>
          <p:nvPr>
            <p:ph type="body" idx="1"/>
          </p:nvPr>
        </p:nvSpPr>
        <p:spPr>
          <a:solidFill>
            <a:srgbClr val="FFFFFF"/>
          </a:solidFill>
        </p:spPr>
        <p:txBody>
          <a:bodyPr/>
          <a:lstStyle/>
          <a:p>
            <a:pPr eaLnBrk="1" hangingPunct="1">
              <a:buFont typeface="Wingdings" pitchFamily="2" charset="2"/>
              <a:buNone/>
            </a:pPr>
            <a:r>
              <a:rPr lang="zh-CN" altLang="en-US" sz="2400" b="1"/>
              <a:t>    </a:t>
            </a:r>
            <a:r>
              <a:rPr lang="zh-CN" altLang="en-US">
                <a:ea typeface="华文新魏" panose="02010800040101010101" pitchFamily="2" charset="-122"/>
              </a:rPr>
              <a:t>本次课程要求：</a:t>
            </a:r>
            <a:endParaRPr lang="zh-CN" altLang="zh-CN">
              <a:ea typeface="华文新魏" panose="02010800040101010101" pitchFamily="2" charset="-122"/>
            </a:endParaRPr>
          </a:p>
          <a:p>
            <a:pPr lvl="2" eaLnBrk="1" hangingPunct="1"/>
            <a:r>
              <a:rPr lang="zh-CN" altLang="en-US" sz="3200">
                <a:solidFill>
                  <a:srgbClr val="3333FF"/>
                </a:solidFill>
                <a:ea typeface="华文新魏" panose="02010800040101010101" pitchFamily="2" charset="-122"/>
              </a:rPr>
              <a:t>了解操作系统课程学习的相关要求 </a:t>
            </a:r>
            <a:endParaRPr lang="en-US" altLang="zh-CN" sz="3200">
              <a:solidFill>
                <a:srgbClr val="3333FF"/>
              </a:solidFill>
              <a:ea typeface="华文新魏" panose="02010800040101010101" pitchFamily="2" charset="-122"/>
            </a:endParaRPr>
          </a:p>
          <a:p>
            <a:pPr lvl="2" eaLnBrk="1" hangingPunct="1"/>
            <a:r>
              <a:rPr lang="zh-CN" altLang="en-US" sz="3200">
                <a:solidFill>
                  <a:srgbClr val="3333FF"/>
                </a:solidFill>
                <a:ea typeface="华文新魏" panose="02010800040101010101" pitchFamily="2" charset="-122"/>
              </a:rPr>
              <a:t>理解配置操作系统的目标</a:t>
            </a:r>
          </a:p>
          <a:p>
            <a:pPr lvl="2" eaLnBrk="1" hangingPunct="1"/>
            <a:r>
              <a:rPr lang="zh-CN" altLang="en-US" sz="3200">
                <a:solidFill>
                  <a:srgbClr val="3333FF"/>
                </a:solidFill>
                <a:ea typeface="华文新魏" panose="02010800040101010101" pitchFamily="2" charset="-122"/>
              </a:rPr>
              <a:t>理解操作系统的作用</a:t>
            </a:r>
          </a:p>
          <a:p>
            <a:pPr lvl="2" eaLnBrk="1" hangingPunct="1"/>
            <a:r>
              <a:rPr lang="zh-CN" altLang="en-US" sz="3200">
                <a:solidFill>
                  <a:srgbClr val="3333FF"/>
                </a:solidFill>
                <a:ea typeface="华文新魏" panose="02010800040101010101" pitchFamily="2" charset="-122"/>
              </a:rPr>
              <a:t>理解操作系统在计算机系统中的地位</a:t>
            </a:r>
          </a:p>
          <a:p>
            <a:pPr lvl="2" eaLnBrk="1" hangingPunct="1"/>
            <a:r>
              <a:rPr lang="zh-CN" altLang="en-US" sz="3200">
                <a:solidFill>
                  <a:srgbClr val="3333FF"/>
                </a:solidFill>
                <a:ea typeface="华文新魏" panose="02010800040101010101" pitchFamily="2" charset="-122"/>
              </a:rPr>
              <a:t>理解推动操作系统发展的动力</a:t>
            </a:r>
            <a:endParaRPr lang="en-US" altLang="zh-CN" sz="3200">
              <a:solidFill>
                <a:srgbClr val="3333FF"/>
              </a:solidFill>
              <a:ea typeface="华文新魏" panose="02010800040101010101" pitchFamily="2" charset="-122"/>
            </a:endParaRPr>
          </a:p>
          <a:p>
            <a:pPr lvl="2" eaLnBrk="1" hangingPunct="1"/>
            <a:r>
              <a:rPr lang="zh-CN" altLang="en-US" sz="3200">
                <a:solidFill>
                  <a:srgbClr val="3333FF"/>
                </a:solidFill>
                <a:ea typeface="华文新魏" panose="02010800040101010101" pitchFamily="2" charset="-122"/>
              </a:rPr>
              <a:t>理解操作系统的发展过程</a:t>
            </a:r>
          </a:p>
          <a:p>
            <a:pPr lvl="2" eaLnBrk="1" hangingPunct="1"/>
            <a:endParaRPr lang="zh-CN" altLang="en-US" b="1"/>
          </a:p>
          <a:p>
            <a:pPr lvl="2" eaLnBrk="1" hangingPunct="1">
              <a:lnSpc>
                <a:spcPct val="110000"/>
              </a:lnSpc>
              <a:spcBef>
                <a:spcPct val="0"/>
              </a:spcBef>
              <a:buClr>
                <a:srgbClr val="3333FF"/>
              </a:buClr>
              <a:buSzTx/>
              <a:buFont typeface="宋体" panose="02010600030101010101" pitchFamily="2" charset="-122"/>
              <a:buNone/>
            </a:pPr>
            <a:endParaRPr lang="en-US" altLang="zh-CN" b="1">
              <a:solidFill>
                <a:srgbClr val="3333FF"/>
              </a:solidFill>
              <a:effectLst>
                <a:outerShdw blurRad="38100" dist="38100" dir="2700000" algn="tl">
                  <a:srgbClr val="C0C0C0"/>
                </a:outerShdw>
              </a:effectLst>
              <a:latin typeface="楷体_GB2312" charset="-122"/>
              <a:ea typeface="楷体_GB2312" charset="-122"/>
            </a:endParaRPr>
          </a:p>
        </p:txBody>
      </p:sp>
      <p:sp>
        <p:nvSpPr>
          <p:cNvPr id="832514" name="Rectangle 2">
            <a:extLst>
              <a:ext uri="{FF2B5EF4-FFF2-40B4-BE49-F238E27FC236}">
                <a16:creationId xmlns:a16="http://schemas.microsoft.com/office/drawing/2014/main" id="{D89D0ED8-A083-E446-8D2C-8D8C0ADC7C27}"/>
              </a:ext>
            </a:extLst>
          </p:cNvPr>
          <p:cNvSpPr>
            <a:spLocks noChangeArrowheads="1"/>
          </p:cNvSpPr>
          <p:nvPr/>
        </p:nvSpPr>
        <p:spPr bwMode="auto">
          <a:xfrm>
            <a:off x="1479550" y="44450"/>
            <a:ext cx="6764338" cy="11430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第一章  操作系统引论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5748">
                                            <p:bg/>
                                          </p:spTgt>
                                        </p:tgtEl>
                                        <p:attrNameLst>
                                          <p:attrName>style.visibility</p:attrName>
                                        </p:attrNameLst>
                                      </p:cBhvr>
                                      <p:to>
                                        <p:strVal val="visible"/>
                                      </p:to>
                                    </p:set>
                                    <p:animEffect transition="in" filter="strips(downRight)">
                                      <p:cBhvr>
                                        <p:cTn id="7" dur="500"/>
                                        <p:tgtEl>
                                          <p:spTgt spid="41574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5748">
                                            <p:txEl>
                                              <p:pRg st="0" end="0"/>
                                            </p:txEl>
                                          </p:spTgt>
                                        </p:tgtEl>
                                        <p:attrNameLst>
                                          <p:attrName>style.visibility</p:attrName>
                                        </p:attrNameLst>
                                      </p:cBhvr>
                                      <p:to>
                                        <p:strVal val="visible"/>
                                      </p:to>
                                    </p:set>
                                    <p:animEffect transition="in" filter="strips(downRight)">
                                      <p:cBhvr>
                                        <p:cTn id="12" dur="500"/>
                                        <p:tgtEl>
                                          <p:spTgt spid="4157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5748">
                                            <p:txEl>
                                              <p:pRg st="1" end="1"/>
                                            </p:txEl>
                                          </p:spTgt>
                                        </p:tgtEl>
                                        <p:attrNameLst>
                                          <p:attrName>style.visibility</p:attrName>
                                        </p:attrNameLst>
                                      </p:cBhvr>
                                      <p:to>
                                        <p:strVal val="visible"/>
                                      </p:to>
                                    </p:set>
                                    <p:animEffect transition="in" filter="strips(downRight)">
                                      <p:cBhvr>
                                        <p:cTn id="17" dur="500"/>
                                        <p:tgtEl>
                                          <p:spTgt spid="4157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5748">
                                            <p:txEl>
                                              <p:pRg st="2" end="2"/>
                                            </p:txEl>
                                          </p:spTgt>
                                        </p:tgtEl>
                                        <p:attrNameLst>
                                          <p:attrName>style.visibility</p:attrName>
                                        </p:attrNameLst>
                                      </p:cBhvr>
                                      <p:to>
                                        <p:strVal val="visible"/>
                                      </p:to>
                                    </p:set>
                                    <p:animEffect transition="in" filter="strips(downRight)">
                                      <p:cBhvr>
                                        <p:cTn id="22" dur="500"/>
                                        <p:tgtEl>
                                          <p:spTgt spid="41574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5748">
                                            <p:txEl>
                                              <p:pRg st="3" end="3"/>
                                            </p:txEl>
                                          </p:spTgt>
                                        </p:tgtEl>
                                        <p:attrNameLst>
                                          <p:attrName>style.visibility</p:attrName>
                                        </p:attrNameLst>
                                      </p:cBhvr>
                                      <p:to>
                                        <p:strVal val="visible"/>
                                      </p:to>
                                    </p:set>
                                    <p:animEffect transition="in" filter="strips(downRight)">
                                      <p:cBhvr>
                                        <p:cTn id="27" dur="500"/>
                                        <p:tgtEl>
                                          <p:spTgt spid="41574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5748">
                                            <p:txEl>
                                              <p:pRg st="4" end="4"/>
                                            </p:txEl>
                                          </p:spTgt>
                                        </p:tgtEl>
                                        <p:attrNameLst>
                                          <p:attrName>style.visibility</p:attrName>
                                        </p:attrNameLst>
                                      </p:cBhvr>
                                      <p:to>
                                        <p:strVal val="visible"/>
                                      </p:to>
                                    </p:set>
                                    <p:animEffect transition="in" filter="strips(downRight)">
                                      <p:cBhvr>
                                        <p:cTn id="32" dur="500"/>
                                        <p:tgtEl>
                                          <p:spTgt spid="41574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15748">
                                            <p:txEl>
                                              <p:pRg st="5" end="5"/>
                                            </p:txEl>
                                          </p:spTgt>
                                        </p:tgtEl>
                                        <p:attrNameLst>
                                          <p:attrName>style.visibility</p:attrName>
                                        </p:attrNameLst>
                                      </p:cBhvr>
                                      <p:to>
                                        <p:strVal val="visible"/>
                                      </p:to>
                                    </p:set>
                                    <p:animEffect transition="in" filter="strips(downRight)">
                                      <p:cBhvr>
                                        <p:cTn id="37" dur="500"/>
                                        <p:tgtEl>
                                          <p:spTgt spid="41574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15748">
                                            <p:txEl>
                                              <p:pRg st="6" end="6"/>
                                            </p:txEl>
                                          </p:spTgt>
                                        </p:tgtEl>
                                        <p:attrNameLst>
                                          <p:attrName>style.visibility</p:attrName>
                                        </p:attrNameLst>
                                      </p:cBhvr>
                                      <p:to>
                                        <p:strVal val="visible"/>
                                      </p:to>
                                    </p:set>
                                    <p:animEffect transition="in" filter="strips(downRight)">
                                      <p:cBhvr>
                                        <p:cTn id="42" dur="500"/>
                                        <p:tgtEl>
                                          <p:spTgt spid="4157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build="p" bldLvl="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7A483B52-E91A-414B-9D61-AC8420F9FB39}"/>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A9E2E7C-288A-5849-9311-5F8CE79EE3AA}" type="slidenum">
              <a:rPr kumimoji="0" lang="zh-CN" altLang="en-US" sz="1400">
                <a:latin typeface="Tahoma" panose="020B0604030504040204" pitchFamily="34" charset="0"/>
              </a:rPr>
              <a:pPr eaLnBrk="1" hangingPunct="1"/>
              <a:t>18</a:t>
            </a:fld>
            <a:endParaRPr kumimoji="0" lang="en-US" altLang="zh-CN" sz="1400">
              <a:latin typeface="Tahoma" panose="020B0604030504040204" pitchFamily="34" charset="0"/>
            </a:endParaRPr>
          </a:p>
        </p:txBody>
      </p:sp>
      <p:sp>
        <p:nvSpPr>
          <p:cNvPr id="833538" name="标题 1">
            <a:extLst>
              <a:ext uri="{FF2B5EF4-FFF2-40B4-BE49-F238E27FC236}">
                <a16:creationId xmlns:a16="http://schemas.microsoft.com/office/drawing/2014/main" id="{699027F1-1B93-CC44-B631-59EB06DF3D51}"/>
              </a:ext>
            </a:extLst>
          </p:cNvPr>
          <p:cNvSpPr>
            <a:spLocks noGrp="1"/>
          </p:cNvSpPr>
          <p:nvPr>
            <p:ph type="title" idx="4294967295"/>
          </p:nvPr>
        </p:nvSpPr>
        <p:spPr>
          <a:xfrm>
            <a:off x="1336675" y="188913"/>
            <a:ext cx="7235825" cy="863600"/>
          </a:xfrm>
        </p:spPr>
        <p:txBody>
          <a:bodyPr anchor="ctr"/>
          <a:lstStyle/>
          <a:p>
            <a:pPr eaLnBrk="1" hangingPunct="1"/>
            <a:r>
              <a:rPr lang="zh-CN" altLang="zh-CN" sz="4000">
                <a:effectLst>
                  <a:outerShdw blurRad="38100" dist="38100" dir="2700000" algn="tl">
                    <a:srgbClr val="C0C0C0"/>
                  </a:outerShdw>
                </a:effectLst>
                <a:latin typeface="华文新魏" panose="02010800040101010101" pitchFamily="2" charset="-122"/>
                <a:ea typeface="华文新魏" panose="02010800040101010101" pitchFamily="2" charset="-122"/>
              </a:rPr>
              <a:t>操作系统与计算机系</a:t>
            </a:r>
            <a:r>
              <a:rPr lang="zh-CN" altLang="en-US" sz="4000">
                <a:effectLst>
                  <a:outerShdw blurRad="38100" dist="38100" dir="2700000" algn="tl">
                    <a:srgbClr val="C0C0C0"/>
                  </a:outerShdw>
                </a:effectLst>
                <a:latin typeface="华文新魏" panose="02010800040101010101" pitchFamily="2" charset="-122"/>
                <a:ea typeface="华文新魏" panose="02010800040101010101" pitchFamily="2" charset="-122"/>
              </a:rPr>
              <a:t>统</a:t>
            </a:r>
            <a:endParaRPr lang="zh-CN" altLang="en-US" sz="4000">
              <a:effectLst>
                <a:outerShdw blurRad="38100" dist="38100" dir="2700000" algn="tl">
                  <a:srgbClr val="C0C0C0"/>
                </a:outerShdw>
              </a:effectLst>
            </a:endParaRPr>
          </a:p>
        </p:txBody>
      </p:sp>
      <p:sp>
        <p:nvSpPr>
          <p:cNvPr id="6149" name="内容占位符 2">
            <a:extLst>
              <a:ext uri="{FF2B5EF4-FFF2-40B4-BE49-F238E27FC236}">
                <a16:creationId xmlns:a16="http://schemas.microsoft.com/office/drawing/2014/main" id="{467E6511-F5B3-3A40-9AC3-3E51A1F2028E}"/>
              </a:ext>
            </a:extLst>
          </p:cNvPr>
          <p:cNvSpPr>
            <a:spLocks noGrp="1"/>
          </p:cNvSpPr>
          <p:nvPr>
            <p:ph idx="4294967295"/>
          </p:nvPr>
        </p:nvSpPr>
        <p:spPr>
          <a:xfrm>
            <a:off x="684213" y="1196975"/>
            <a:ext cx="7772400" cy="5400675"/>
          </a:xfrm>
        </p:spPr>
        <p:txBody>
          <a:bodyPr/>
          <a:lstStyle/>
          <a:p>
            <a:pPr eaLnBrk="1" hangingPunct="1"/>
            <a:r>
              <a:rPr lang="zh-CN" altLang="zh-CN" sz="3800">
                <a:ea typeface="华文新魏" panose="02010800040101010101" pitchFamily="2" charset="-122"/>
              </a:rPr>
              <a:t>现代计算机系统是由</a:t>
            </a:r>
            <a:r>
              <a:rPr lang="zh-CN" altLang="zh-CN" sz="3800">
                <a:solidFill>
                  <a:srgbClr val="0033CC"/>
                </a:solidFill>
                <a:ea typeface="华文新魏" panose="02010800040101010101" pitchFamily="2" charset="-122"/>
              </a:rPr>
              <a:t>硬件</a:t>
            </a:r>
            <a:r>
              <a:rPr lang="zh-CN" altLang="zh-CN" sz="3800">
                <a:ea typeface="华文新魏" panose="02010800040101010101" pitchFamily="2" charset="-122"/>
              </a:rPr>
              <a:t>和</a:t>
            </a:r>
            <a:r>
              <a:rPr lang="zh-CN" altLang="zh-CN" sz="3800">
                <a:solidFill>
                  <a:srgbClr val="0033CC"/>
                </a:solidFill>
                <a:ea typeface="华文新魏" panose="02010800040101010101" pitchFamily="2" charset="-122"/>
              </a:rPr>
              <a:t>软件</a:t>
            </a:r>
            <a:r>
              <a:rPr lang="en-US" altLang="zh-CN" sz="3800">
                <a:ea typeface="华文新魏" panose="02010800040101010101" pitchFamily="2" charset="-122"/>
              </a:rPr>
              <a:t> </a:t>
            </a:r>
            <a:r>
              <a:rPr lang="zh-CN" altLang="zh-CN" sz="3800">
                <a:ea typeface="华文新魏" panose="02010800040101010101" pitchFamily="2" charset="-122"/>
              </a:rPr>
              <a:t>相互交织形成的集合体，构成一个解决计算问题的工具。</a:t>
            </a:r>
            <a:endParaRPr lang="en-US" altLang="zh-CN" sz="3800">
              <a:ea typeface="华文新魏" panose="02010800040101010101" pitchFamily="2" charset="-122"/>
            </a:endParaRPr>
          </a:p>
          <a:p>
            <a:pPr eaLnBrk="1" hangingPunct="1"/>
            <a:r>
              <a:rPr lang="zh-CN" altLang="zh-CN" sz="3800">
                <a:solidFill>
                  <a:srgbClr val="3333FF"/>
                </a:solidFill>
                <a:ea typeface="华文新魏" panose="02010800040101010101" pitchFamily="2" charset="-122"/>
              </a:rPr>
              <a:t>硬件</a:t>
            </a:r>
            <a:r>
              <a:rPr lang="zh-CN" altLang="zh-CN" sz="3800">
                <a:ea typeface="华文新魏" panose="02010800040101010101" pitchFamily="2" charset="-122"/>
              </a:rPr>
              <a:t>是软件运行的</a:t>
            </a:r>
            <a:r>
              <a:rPr lang="zh-CN" altLang="zh-CN" sz="3800">
                <a:solidFill>
                  <a:srgbClr val="3333FF"/>
                </a:solidFill>
                <a:ea typeface="华文新魏" panose="02010800040101010101" pitchFamily="2" charset="-122"/>
              </a:rPr>
              <a:t>物质基础</a:t>
            </a:r>
            <a:r>
              <a:rPr lang="zh-CN" altLang="zh-CN" sz="3800">
                <a:ea typeface="华文新魏" panose="02010800040101010101" pitchFamily="2" charset="-122"/>
              </a:rPr>
              <a:t>，</a:t>
            </a:r>
            <a:r>
              <a:rPr lang="zh-CN" altLang="zh-CN" sz="3800">
                <a:solidFill>
                  <a:srgbClr val="3333FF"/>
                </a:solidFill>
                <a:ea typeface="华文新魏" panose="02010800040101010101" pitchFamily="2" charset="-122"/>
              </a:rPr>
              <a:t>软件</a:t>
            </a:r>
            <a:r>
              <a:rPr lang="zh-CN" altLang="zh-CN" sz="3800">
                <a:ea typeface="华文新魏" panose="02010800040101010101" pitchFamily="2" charset="-122"/>
              </a:rPr>
              <a:t>能够充分地</a:t>
            </a:r>
            <a:r>
              <a:rPr lang="zh-CN" altLang="zh-CN" sz="3800">
                <a:solidFill>
                  <a:srgbClr val="3333FF"/>
                </a:solidFill>
                <a:ea typeface="华文新魏" panose="02010800040101010101" pitchFamily="2" charset="-122"/>
              </a:rPr>
              <a:t>发挥硬件潜能</a:t>
            </a:r>
            <a:r>
              <a:rPr lang="zh-CN" altLang="zh-CN" sz="3800">
                <a:ea typeface="华文新魏" panose="02010800040101010101" pitchFamily="2" charset="-122"/>
              </a:rPr>
              <a:t>并</a:t>
            </a:r>
            <a:r>
              <a:rPr lang="zh-CN" altLang="zh-CN" sz="3800">
                <a:solidFill>
                  <a:srgbClr val="3333FF"/>
                </a:solidFill>
                <a:ea typeface="华文新魏" panose="02010800040101010101" pitchFamily="2" charset="-122"/>
              </a:rPr>
              <a:t>扩充</a:t>
            </a:r>
            <a:r>
              <a:rPr lang="zh-CN" altLang="en-US" sz="3800">
                <a:solidFill>
                  <a:srgbClr val="3333FF"/>
                </a:solidFill>
                <a:ea typeface="华文新魏" panose="02010800040101010101" pitchFamily="2" charset="-122"/>
              </a:rPr>
              <a:t>其</a:t>
            </a:r>
            <a:r>
              <a:rPr lang="zh-CN" altLang="zh-CN" sz="3800">
                <a:solidFill>
                  <a:srgbClr val="3333FF"/>
                </a:solidFill>
                <a:ea typeface="华文新魏" panose="02010800040101010101" pitchFamily="2" charset="-122"/>
              </a:rPr>
              <a:t>功能，完成各种应用任务</a:t>
            </a:r>
            <a:r>
              <a:rPr lang="zh-CN" altLang="zh-CN" sz="3800">
                <a:ea typeface="华文新魏" panose="02010800040101010101" pitchFamily="2" charset="-122"/>
              </a:rPr>
              <a:t>，两者互相促进，相辅相成，缺一不可。</a:t>
            </a:r>
            <a:endParaRPr lang="zh-CN" altLang="en-US" sz="3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blinds(horizontal)">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blinds(horizontal)">
                                      <p:cBhvr>
                                        <p:cTn id="12" dur="500"/>
                                        <p:tgtEl>
                                          <p:spTgt spid="61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a:extLst>
              <a:ext uri="{FF2B5EF4-FFF2-40B4-BE49-F238E27FC236}">
                <a16:creationId xmlns:a16="http://schemas.microsoft.com/office/drawing/2014/main" id="{8109D9B6-E059-8041-9801-09642C4D9786}"/>
              </a:ext>
            </a:extLst>
          </p:cNvPr>
          <p:cNvGrpSpPr>
            <a:grpSpLocks/>
          </p:cNvGrpSpPr>
          <p:nvPr/>
        </p:nvGrpSpPr>
        <p:grpSpPr bwMode="auto">
          <a:xfrm>
            <a:off x="2268538" y="1844675"/>
            <a:ext cx="4679950" cy="4464050"/>
            <a:chOff x="2195736" y="2348880"/>
            <a:chExt cx="4680520" cy="4464496"/>
          </a:xfrm>
        </p:grpSpPr>
        <p:sp>
          <p:nvSpPr>
            <p:cNvPr id="30" name="椭圆 29">
              <a:extLst>
                <a:ext uri="{FF2B5EF4-FFF2-40B4-BE49-F238E27FC236}">
                  <a16:creationId xmlns:a16="http://schemas.microsoft.com/office/drawing/2014/main" id="{0CE6F999-4E6B-1447-847C-504A5C4815E1}"/>
                </a:ext>
              </a:extLst>
            </p:cNvPr>
            <p:cNvSpPr/>
            <p:nvPr/>
          </p:nvSpPr>
          <p:spPr>
            <a:xfrm>
              <a:off x="2195736" y="2348880"/>
              <a:ext cx="4680520" cy="4464496"/>
            </a:xfrm>
            <a:prstGeom prst="ellipse">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9" name="Text Box 20">
              <a:extLst>
                <a:ext uri="{FF2B5EF4-FFF2-40B4-BE49-F238E27FC236}">
                  <a16:creationId xmlns:a16="http://schemas.microsoft.com/office/drawing/2014/main" id="{699266AC-5411-6B4D-962E-12957798416D}"/>
                </a:ext>
              </a:extLst>
            </p:cNvPr>
            <p:cNvSpPr txBox="1">
              <a:spLocks noChangeArrowheads="1"/>
            </p:cNvSpPr>
            <p:nvPr/>
          </p:nvSpPr>
          <p:spPr bwMode="auto">
            <a:xfrm>
              <a:off x="4135115" y="2395736"/>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b="1">
                  <a:solidFill>
                    <a:srgbClr val="0033CC"/>
                  </a:solidFill>
                  <a:latin typeface="Times New Roman" panose="02020603050405020304" pitchFamily="18" charset="0"/>
                </a:rPr>
                <a:t>用户</a:t>
              </a:r>
            </a:p>
          </p:txBody>
        </p:sp>
      </p:grpSp>
      <p:grpSp>
        <p:nvGrpSpPr>
          <p:cNvPr id="3" name="组合 28">
            <a:extLst>
              <a:ext uri="{FF2B5EF4-FFF2-40B4-BE49-F238E27FC236}">
                <a16:creationId xmlns:a16="http://schemas.microsoft.com/office/drawing/2014/main" id="{0F9BE23B-A65C-EC4E-8AE4-64422368D052}"/>
              </a:ext>
            </a:extLst>
          </p:cNvPr>
          <p:cNvGrpSpPr>
            <a:grpSpLocks/>
          </p:cNvGrpSpPr>
          <p:nvPr/>
        </p:nvGrpSpPr>
        <p:grpSpPr bwMode="auto">
          <a:xfrm>
            <a:off x="2459038" y="2349500"/>
            <a:ext cx="4129087" cy="3959225"/>
            <a:chOff x="2314915" y="2132856"/>
            <a:chExt cx="4489333" cy="4320480"/>
          </a:xfrm>
        </p:grpSpPr>
        <p:sp>
          <p:nvSpPr>
            <p:cNvPr id="28" name="椭圆 27">
              <a:extLst>
                <a:ext uri="{FF2B5EF4-FFF2-40B4-BE49-F238E27FC236}">
                  <a16:creationId xmlns:a16="http://schemas.microsoft.com/office/drawing/2014/main" id="{31374A8F-DBDD-214F-A95D-698889F9C9F1}"/>
                </a:ext>
              </a:extLst>
            </p:cNvPr>
            <p:cNvSpPr/>
            <p:nvPr/>
          </p:nvSpPr>
          <p:spPr>
            <a:xfrm>
              <a:off x="2411571" y="2132856"/>
              <a:ext cx="4392677" cy="4320480"/>
            </a:xfrm>
            <a:prstGeom prst="ellipse">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6" name="Text Box 18">
              <a:extLst>
                <a:ext uri="{FF2B5EF4-FFF2-40B4-BE49-F238E27FC236}">
                  <a16:creationId xmlns:a16="http://schemas.microsoft.com/office/drawing/2014/main" id="{D55F6EB5-C946-6F40-B33F-BEACDAAB61DB}"/>
                </a:ext>
              </a:extLst>
            </p:cNvPr>
            <p:cNvSpPr txBox="1">
              <a:spLocks noChangeArrowheads="1"/>
            </p:cNvSpPr>
            <p:nvPr/>
          </p:nvSpPr>
          <p:spPr bwMode="auto">
            <a:xfrm rot="-2114474">
              <a:off x="2314915" y="310651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b="1">
                  <a:solidFill>
                    <a:srgbClr val="0033CC"/>
                  </a:solidFill>
                  <a:latin typeface="Times New Roman" panose="02020603050405020304" pitchFamily="18" charset="0"/>
                </a:rPr>
                <a:t>各种应用程序</a:t>
              </a:r>
            </a:p>
          </p:txBody>
        </p:sp>
        <p:sp>
          <p:nvSpPr>
            <p:cNvPr id="27667" name="Text Box 19">
              <a:extLst>
                <a:ext uri="{FF2B5EF4-FFF2-40B4-BE49-F238E27FC236}">
                  <a16:creationId xmlns:a16="http://schemas.microsoft.com/office/drawing/2014/main" id="{2E0E2E3D-31DA-AA4D-9BB4-4EB3E666C154}"/>
                </a:ext>
              </a:extLst>
            </p:cNvPr>
            <p:cNvSpPr txBox="1">
              <a:spLocks noChangeArrowheads="1"/>
            </p:cNvSpPr>
            <p:nvPr/>
          </p:nvSpPr>
          <p:spPr bwMode="auto">
            <a:xfrm rot="2285760">
              <a:off x="5245360" y="2824151"/>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b="1">
                  <a:solidFill>
                    <a:srgbClr val="0033CC"/>
                  </a:solidFill>
                  <a:latin typeface="Times New Roman" panose="02020603050405020304" pitchFamily="18" charset="0"/>
                </a:rPr>
                <a:t>软件包</a:t>
              </a:r>
            </a:p>
          </p:txBody>
        </p:sp>
      </p:grpSp>
      <p:grpSp>
        <p:nvGrpSpPr>
          <p:cNvPr id="4" name="组合 26">
            <a:extLst>
              <a:ext uri="{FF2B5EF4-FFF2-40B4-BE49-F238E27FC236}">
                <a16:creationId xmlns:a16="http://schemas.microsoft.com/office/drawing/2014/main" id="{A7FAA47A-7FCC-AF4D-B663-036585B1AEDC}"/>
              </a:ext>
            </a:extLst>
          </p:cNvPr>
          <p:cNvGrpSpPr>
            <a:grpSpLocks/>
          </p:cNvGrpSpPr>
          <p:nvPr/>
        </p:nvGrpSpPr>
        <p:grpSpPr bwMode="auto">
          <a:xfrm>
            <a:off x="2987675" y="3357563"/>
            <a:ext cx="3240088" cy="2951162"/>
            <a:chOff x="3275856" y="3645024"/>
            <a:chExt cx="3240360" cy="2952328"/>
          </a:xfrm>
        </p:grpSpPr>
        <p:sp>
          <p:nvSpPr>
            <p:cNvPr id="26" name="椭圆 25">
              <a:extLst>
                <a:ext uri="{FF2B5EF4-FFF2-40B4-BE49-F238E27FC236}">
                  <a16:creationId xmlns:a16="http://schemas.microsoft.com/office/drawing/2014/main" id="{C140D746-5DD5-7A43-830A-DEB79A80F55B}"/>
                </a:ext>
              </a:extLst>
            </p:cNvPr>
            <p:cNvSpPr/>
            <p:nvPr/>
          </p:nvSpPr>
          <p:spPr>
            <a:xfrm>
              <a:off x="3275856" y="3645024"/>
              <a:ext cx="3240360" cy="2952328"/>
            </a:xfrm>
            <a:prstGeom prst="ellipse">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4" name="Text Box 17">
              <a:extLst>
                <a:ext uri="{FF2B5EF4-FFF2-40B4-BE49-F238E27FC236}">
                  <a16:creationId xmlns:a16="http://schemas.microsoft.com/office/drawing/2014/main" id="{9C151993-88F7-BD44-9161-6ECF5D886A05}"/>
                </a:ext>
              </a:extLst>
            </p:cNvPr>
            <p:cNvSpPr txBox="1">
              <a:spLocks noChangeArrowheads="1"/>
            </p:cNvSpPr>
            <p:nvPr/>
          </p:nvSpPr>
          <p:spPr bwMode="auto">
            <a:xfrm rot="19753">
              <a:off x="3519634" y="4228656"/>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b="1">
                  <a:solidFill>
                    <a:srgbClr val="0033CC"/>
                  </a:solidFill>
                  <a:latin typeface="Times New Roman" panose="02020603050405020304" pitchFamily="18" charset="0"/>
                </a:rPr>
                <a:t>各种语言处理程序</a:t>
              </a:r>
            </a:p>
          </p:txBody>
        </p:sp>
      </p:grpSp>
      <p:grpSp>
        <p:nvGrpSpPr>
          <p:cNvPr id="5" name="组合 24">
            <a:extLst>
              <a:ext uri="{FF2B5EF4-FFF2-40B4-BE49-F238E27FC236}">
                <a16:creationId xmlns:a16="http://schemas.microsoft.com/office/drawing/2014/main" id="{AB40D9F5-2E6D-1443-B49C-2BCA2319CB2F}"/>
              </a:ext>
            </a:extLst>
          </p:cNvPr>
          <p:cNvGrpSpPr>
            <a:grpSpLocks/>
          </p:cNvGrpSpPr>
          <p:nvPr/>
        </p:nvGrpSpPr>
        <p:grpSpPr bwMode="auto">
          <a:xfrm>
            <a:off x="3670300" y="4508500"/>
            <a:ext cx="1873250" cy="1800225"/>
            <a:chOff x="5940152" y="4725144"/>
            <a:chExt cx="1872208" cy="1800200"/>
          </a:xfrm>
        </p:grpSpPr>
        <p:sp>
          <p:nvSpPr>
            <p:cNvPr id="24" name="椭圆 23">
              <a:extLst>
                <a:ext uri="{FF2B5EF4-FFF2-40B4-BE49-F238E27FC236}">
                  <a16:creationId xmlns:a16="http://schemas.microsoft.com/office/drawing/2014/main" id="{BFE61ABE-1907-1B44-8866-7DA164C78957}"/>
                </a:ext>
              </a:extLst>
            </p:cNvPr>
            <p:cNvSpPr/>
            <p:nvPr/>
          </p:nvSpPr>
          <p:spPr>
            <a:xfrm>
              <a:off x="5940152" y="4725144"/>
              <a:ext cx="1872208" cy="1800200"/>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2" name="TextBox 21">
              <a:extLst>
                <a:ext uri="{FF2B5EF4-FFF2-40B4-BE49-F238E27FC236}">
                  <a16:creationId xmlns:a16="http://schemas.microsoft.com/office/drawing/2014/main" id="{DCA2B74C-2801-1040-8A1B-2E2160AC73D4}"/>
                </a:ext>
              </a:extLst>
            </p:cNvPr>
            <p:cNvSpPr txBox="1">
              <a:spLocks noChangeArrowheads="1"/>
            </p:cNvSpPr>
            <p:nvPr/>
          </p:nvSpPr>
          <p:spPr bwMode="auto">
            <a:xfrm>
              <a:off x="6155456" y="5157788"/>
              <a:ext cx="15128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400" b="1">
                  <a:solidFill>
                    <a:srgbClr val="0033CC"/>
                  </a:solidFill>
                  <a:latin typeface="Times New Roman" panose="02020603050405020304" pitchFamily="18" charset="0"/>
                </a:rPr>
                <a:t>操作系统</a:t>
              </a:r>
            </a:p>
          </p:txBody>
        </p:sp>
      </p:grpSp>
      <p:sp>
        <p:nvSpPr>
          <p:cNvPr id="21" name="灯片编号占位符 5">
            <a:extLst>
              <a:ext uri="{FF2B5EF4-FFF2-40B4-BE49-F238E27FC236}">
                <a16:creationId xmlns:a16="http://schemas.microsoft.com/office/drawing/2014/main" id="{7778CF4C-9CE8-7A48-B92B-F9D90E099656}"/>
              </a:ext>
            </a:extLst>
          </p:cNvPr>
          <p:cNvSpPr>
            <a:spLocks noGrp="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DA9C49B-EED5-154D-8875-314450536B6F}" type="slidenum">
              <a:rPr kumimoji="0" lang="zh-CN" altLang="en-US" sz="1400">
                <a:latin typeface="Tahoma" panose="020B0604030504040204" pitchFamily="34" charset="0"/>
              </a:rPr>
              <a:pPr eaLnBrk="1" hangingPunct="1"/>
              <a:t>19</a:t>
            </a:fld>
            <a:endParaRPr kumimoji="0" lang="en-US" altLang="zh-CN" sz="1400">
              <a:latin typeface="Tahoma" panose="020B0604030504040204" pitchFamily="34" charset="0"/>
            </a:endParaRPr>
          </a:p>
        </p:txBody>
      </p:sp>
      <p:sp>
        <p:nvSpPr>
          <p:cNvPr id="27656" name="Rectangle 4">
            <a:extLst>
              <a:ext uri="{FF2B5EF4-FFF2-40B4-BE49-F238E27FC236}">
                <a16:creationId xmlns:a16="http://schemas.microsoft.com/office/drawing/2014/main" id="{71D81904-3B82-3742-AF66-FF04F32F35F3}"/>
              </a:ext>
            </a:extLst>
          </p:cNvPr>
          <p:cNvSpPr>
            <a:spLocks noChangeArrowheads="1"/>
          </p:cNvSpPr>
          <p:nvPr/>
        </p:nvSpPr>
        <p:spPr bwMode="auto">
          <a:xfrm>
            <a:off x="1120775" y="836613"/>
            <a:ext cx="51069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just" eaLnBrk="1" hangingPunct="1">
              <a:spcBef>
                <a:spcPct val="0"/>
              </a:spcBef>
            </a:pPr>
            <a:r>
              <a:rPr lang="zh-CN" altLang="en-US" sz="3200">
                <a:latin typeface="隶书" pitchFamily="49" charset="-122"/>
                <a:ea typeface="隶书" pitchFamily="49" charset="-122"/>
              </a:rPr>
              <a:t>计算机系统的层次结构</a:t>
            </a:r>
          </a:p>
        </p:txBody>
      </p:sp>
      <p:grpSp>
        <p:nvGrpSpPr>
          <p:cNvPr id="6" name="组合 22">
            <a:extLst>
              <a:ext uri="{FF2B5EF4-FFF2-40B4-BE49-F238E27FC236}">
                <a16:creationId xmlns:a16="http://schemas.microsoft.com/office/drawing/2014/main" id="{72AB9018-7716-E440-9765-DAC4C8F315D2}"/>
              </a:ext>
            </a:extLst>
          </p:cNvPr>
          <p:cNvGrpSpPr>
            <a:grpSpLocks/>
          </p:cNvGrpSpPr>
          <p:nvPr/>
        </p:nvGrpSpPr>
        <p:grpSpPr bwMode="auto">
          <a:xfrm>
            <a:off x="4211638" y="5516563"/>
            <a:ext cx="827087" cy="792162"/>
            <a:chOff x="4321845" y="5661248"/>
            <a:chExt cx="826219" cy="792088"/>
          </a:xfrm>
        </p:grpSpPr>
        <p:sp>
          <p:nvSpPr>
            <p:cNvPr id="19" name="椭圆 18">
              <a:extLst>
                <a:ext uri="{FF2B5EF4-FFF2-40B4-BE49-F238E27FC236}">
                  <a16:creationId xmlns:a16="http://schemas.microsoft.com/office/drawing/2014/main" id="{B5964E76-3759-EE46-B7A9-3E09B14ADB08}"/>
                </a:ext>
              </a:extLst>
            </p:cNvPr>
            <p:cNvSpPr/>
            <p:nvPr/>
          </p:nvSpPr>
          <p:spPr>
            <a:xfrm>
              <a:off x="4356733" y="5661248"/>
              <a:ext cx="791331" cy="792088"/>
            </a:xfrm>
            <a:prstGeom prst="ellipse">
              <a:avLst/>
            </a:prstGeom>
            <a:solidFill>
              <a:schemeClr val="bg2">
                <a:lumMod val="25000"/>
                <a:lumOff val="75000"/>
              </a:schemeClr>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0" name="Text Box 15">
              <a:extLst>
                <a:ext uri="{FF2B5EF4-FFF2-40B4-BE49-F238E27FC236}">
                  <a16:creationId xmlns:a16="http://schemas.microsoft.com/office/drawing/2014/main" id="{90613E02-C377-B142-9BE8-A021A076D48C}"/>
                </a:ext>
              </a:extLst>
            </p:cNvPr>
            <p:cNvSpPr txBox="1">
              <a:spLocks noChangeArrowheads="1"/>
            </p:cNvSpPr>
            <p:nvPr/>
          </p:nvSpPr>
          <p:spPr bwMode="auto">
            <a:xfrm>
              <a:off x="4321845" y="5819776"/>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b="1">
                  <a:solidFill>
                    <a:schemeClr val="hlink"/>
                  </a:solidFill>
                  <a:latin typeface="Times New Roman" panose="02020603050405020304" pitchFamily="18" charset="0"/>
                </a:rPr>
                <a:t>裸机</a:t>
              </a:r>
            </a:p>
          </p:txBody>
        </p:sp>
      </p:grpSp>
      <p:sp>
        <p:nvSpPr>
          <p:cNvPr id="835586" name="Rectangle 2">
            <a:extLst>
              <a:ext uri="{FF2B5EF4-FFF2-40B4-BE49-F238E27FC236}">
                <a16:creationId xmlns:a16="http://schemas.microsoft.com/office/drawing/2014/main" id="{D61A31AD-FAB6-9B43-A48F-14159FC632CB}"/>
              </a:ext>
            </a:extLst>
          </p:cNvPr>
          <p:cNvSpPr>
            <a:spLocks noChangeArrowheads="1"/>
          </p:cNvSpPr>
          <p:nvPr/>
        </p:nvSpPr>
        <p:spPr bwMode="auto">
          <a:xfrm>
            <a:off x="1120775" y="-26988"/>
            <a:ext cx="7772400" cy="1143001"/>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40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计算机系统层次结构</a:t>
            </a:r>
            <a:endParaRPr kumimoji="0" lang="en-US" altLang="zh-CN" sz="4000" i="1">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plus(in)">
                                      <p:cBhvr>
                                        <p:cTn id="17" dur="2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plus(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026B618-1D1E-F248-BC8D-70DAA649BA3A}"/>
              </a:ext>
            </a:extLst>
          </p:cNvPr>
          <p:cNvSpPr>
            <a:spLocks noGrp="1" noChangeArrowheads="1"/>
          </p:cNvSpPr>
          <p:nvPr>
            <p:ph type="title"/>
          </p:nvPr>
        </p:nvSpPr>
        <p:spPr/>
        <p:txBody>
          <a:bodyPr/>
          <a:lstStyle/>
          <a:p>
            <a:r>
              <a:rPr lang="zh-CN" altLang="en-US" b="1"/>
              <a:t>计算机操作系统原理</a:t>
            </a:r>
            <a:endParaRPr lang="zh-CN" altLang="en-US"/>
          </a:p>
        </p:txBody>
      </p:sp>
      <p:sp>
        <p:nvSpPr>
          <p:cNvPr id="206851" name="Rectangle 3">
            <a:extLst>
              <a:ext uri="{FF2B5EF4-FFF2-40B4-BE49-F238E27FC236}">
                <a16:creationId xmlns:a16="http://schemas.microsoft.com/office/drawing/2014/main" id="{3F1C076F-3CB6-654F-8575-65915D2C7168}"/>
              </a:ext>
            </a:extLst>
          </p:cNvPr>
          <p:cNvSpPr>
            <a:spLocks noGrp="1" noChangeArrowheads="1"/>
          </p:cNvSpPr>
          <p:nvPr>
            <p:ph type="body" idx="1"/>
          </p:nvPr>
        </p:nvSpPr>
        <p:spPr>
          <a:xfrm>
            <a:off x="255588" y="1341438"/>
            <a:ext cx="8061325" cy="4679950"/>
          </a:xfrm>
        </p:spPr>
        <p:txBody>
          <a:bodyPr/>
          <a:lstStyle/>
          <a:p>
            <a:r>
              <a:rPr lang="zh-CN" altLang="en-US" sz="3600"/>
              <a:t>为什么计算机要安装操作系统？</a:t>
            </a:r>
          </a:p>
          <a:p>
            <a:r>
              <a:rPr lang="zh-CN" altLang="en-US" sz="3600"/>
              <a:t>没有操作系统计算机能不能工作？</a:t>
            </a:r>
          </a:p>
          <a:p>
            <a:r>
              <a:rPr lang="zh-CN" altLang="en-US" sz="3600"/>
              <a:t>有了操作系统计算机是如何工作的？</a:t>
            </a:r>
          </a:p>
        </p:txBody>
      </p:sp>
      <p:pic>
        <p:nvPicPr>
          <p:cNvPr id="10244" name="Picture 8">
            <a:extLst>
              <a:ext uri="{FF2B5EF4-FFF2-40B4-BE49-F238E27FC236}">
                <a16:creationId xmlns:a16="http://schemas.microsoft.com/office/drawing/2014/main" id="{F74DD736-1D6A-064C-BDD7-3F3A69346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33600"/>
            <a:ext cx="2349500"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0">
            <a:extLst>
              <a:ext uri="{FF2B5EF4-FFF2-40B4-BE49-F238E27FC236}">
                <a16:creationId xmlns:a16="http://schemas.microsoft.com/office/drawing/2014/main" id="{62A23FD5-1D07-EA42-A940-6A456F24B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860800"/>
            <a:ext cx="42195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9E8AC36-B8F2-B84C-8657-9BA82DF557B3}"/>
              </a:ext>
            </a:extLst>
          </p:cNvPr>
          <p:cNvSpPr>
            <a:spLocks noGrp="1"/>
          </p:cNvSpPr>
          <p:nvPr>
            <p:ph type="sldNum" sz="quarter" idx="12"/>
          </p:nvPr>
        </p:nvSpPr>
        <p:spPr/>
        <p:txBody>
          <a:bodyPr/>
          <a:lstStyle/>
          <a:p>
            <a:fld id="{35076E67-1031-0C41-AAD0-5499F93954D8}" type="slidenum">
              <a:rPr lang="zh-CN" altLang="en-US" smtClean="0"/>
              <a:pPr/>
              <a:t>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blinds(horizontal)">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12" dur="500"/>
                                        <p:tgtEl>
                                          <p:spTgt spid="20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17" dur="500"/>
                                        <p:tgtEl>
                                          <p:spTgt spid="206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704EA84-CC07-CF42-A01D-19E7B1113494}"/>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4B70C8D-9329-1E41-9FDF-3F40264B664B}" type="slidenum">
              <a:rPr kumimoji="0" lang="zh-CN" altLang="en-US" sz="1400">
                <a:latin typeface="Tahoma" panose="020B0604030504040204" pitchFamily="34" charset="0"/>
              </a:rPr>
              <a:pPr eaLnBrk="1" hangingPunct="1"/>
              <a:t>20</a:t>
            </a:fld>
            <a:endParaRPr kumimoji="0" lang="en-US" altLang="zh-CN" sz="1400">
              <a:latin typeface="Tahoma" panose="020B0604030504040204" pitchFamily="34" charset="0"/>
            </a:endParaRPr>
          </a:p>
        </p:txBody>
      </p:sp>
      <p:sp>
        <p:nvSpPr>
          <p:cNvPr id="836610" name="Rectangle 2">
            <a:extLst>
              <a:ext uri="{FF2B5EF4-FFF2-40B4-BE49-F238E27FC236}">
                <a16:creationId xmlns:a16="http://schemas.microsoft.com/office/drawing/2014/main" id="{3903D005-70C4-0A43-8424-5914BEA34AF1}"/>
              </a:ext>
            </a:extLst>
          </p:cNvPr>
          <p:cNvSpPr>
            <a:spLocks noGrp="1" noChangeArrowheads="1"/>
          </p:cNvSpPr>
          <p:nvPr>
            <p:ph type="title" idx="4294967295"/>
          </p:nvPr>
        </p:nvSpPr>
        <p:spPr>
          <a:xfrm>
            <a:off x="1479550" y="115888"/>
            <a:ext cx="6692900" cy="927100"/>
          </a:xfrm>
        </p:spPr>
        <p:txBody>
          <a:bodyPr anchor="ctr"/>
          <a:lstStyle/>
          <a:p>
            <a:pPr eaLnBrk="1" hangingPunct="1"/>
            <a:r>
              <a:rPr lang="en-US" altLang="zh-CN" sz="4000" dirty="0">
                <a:effectLst>
                  <a:outerShdw blurRad="38100" dist="38100" dir="2700000" algn="tl">
                    <a:srgbClr val="C0C0C0"/>
                  </a:outerShdw>
                </a:effectLst>
                <a:ea typeface="华文新魏" panose="02010800040101010101" pitchFamily="2" charset="-122"/>
              </a:rPr>
              <a:t>1.1</a:t>
            </a:r>
            <a:r>
              <a:rPr lang="zh-CN" altLang="en-US" sz="4000" dirty="0">
                <a:effectLst>
                  <a:outerShdw blurRad="38100" dist="38100" dir="2700000" algn="tl">
                    <a:srgbClr val="C0C0C0"/>
                  </a:outerShdw>
                </a:effectLst>
                <a:ea typeface="华文新魏" panose="02010800040101010101" pitchFamily="2" charset="-122"/>
              </a:rPr>
              <a:t>操作系统的目标和作用</a:t>
            </a:r>
          </a:p>
        </p:txBody>
      </p:sp>
      <p:sp>
        <p:nvSpPr>
          <p:cNvPr id="27653" name="Rectangle 3">
            <a:extLst>
              <a:ext uri="{FF2B5EF4-FFF2-40B4-BE49-F238E27FC236}">
                <a16:creationId xmlns:a16="http://schemas.microsoft.com/office/drawing/2014/main" id="{4356D16D-D6F8-5448-AAC2-D64EA91FC534}"/>
              </a:ext>
            </a:extLst>
          </p:cNvPr>
          <p:cNvSpPr>
            <a:spLocks noGrp="1" noChangeArrowheads="1"/>
          </p:cNvSpPr>
          <p:nvPr>
            <p:ph type="body" idx="4294967295"/>
          </p:nvPr>
        </p:nvSpPr>
        <p:spPr>
          <a:xfrm>
            <a:off x="1476375" y="2133600"/>
            <a:ext cx="6172200" cy="3743325"/>
          </a:xfrm>
        </p:spPr>
        <p:txBody>
          <a:bodyPr/>
          <a:lstStyle/>
          <a:p>
            <a:pPr eaLnBrk="1" hangingPunct="1">
              <a:buClr>
                <a:srgbClr val="0033CC"/>
              </a:buClr>
            </a:pPr>
            <a:r>
              <a:rPr lang="zh-CN" altLang="en-US" sz="4000">
                <a:solidFill>
                  <a:srgbClr val="3333FF"/>
                </a:solidFill>
                <a:latin typeface="华文新魏" panose="02010800040101010101" pitchFamily="2" charset="-122"/>
                <a:ea typeface="华文新魏" panose="02010800040101010101" pitchFamily="2" charset="-122"/>
              </a:rPr>
              <a:t>方便性</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方便用户使用 </a:t>
            </a:r>
            <a:endParaRPr lang="en-US" altLang="zh-CN" sz="4000">
              <a:latin typeface="华文新魏" panose="02010800040101010101" pitchFamily="2" charset="-122"/>
              <a:ea typeface="华文新魏" panose="02010800040101010101" pitchFamily="2" charset="-122"/>
            </a:endParaRPr>
          </a:p>
          <a:p>
            <a:pPr eaLnBrk="1" hangingPunct="1">
              <a:buClr>
                <a:srgbClr val="0033CC"/>
              </a:buClr>
            </a:pPr>
            <a:r>
              <a:rPr lang="zh-CN" altLang="en-US" sz="4000">
                <a:solidFill>
                  <a:srgbClr val="3333FF"/>
                </a:solidFill>
                <a:latin typeface="华文新魏" panose="02010800040101010101" pitchFamily="2" charset="-122"/>
                <a:ea typeface="华文新魏" panose="02010800040101010101" pitchFamily="2" charset="-122"/>
              </a:rPr>
              <a:t>有效性</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提高资源利用率</a:t>
            </a:r>
          </a:p>
          <a:p>
            <a:pPr eaLnBrk="1" hangingPunct="1"/>
            <a:r>
              <a:rPr lang="zh-CN" altLang="en-US" sz="4000">
                <a:solidFill>
                  <a:srgbClr val="3333FF"/>
                </a:solidFill>
                <a:latin typeface="华文新魏" panose="02010800040101010101" pitchFamily="2" charset="-122"/>
                <a:ea typeface="华文新魏" panose="02010800040101010101" pitchFamily="2" charset="-122"/>
              </a:rPr>
              <a:t>可扩充性</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扩大机器功能 </a:t>
            </a:r>
            <a:endParaRPr lang="en-US" altLang="zh-CN" sz="4000">
              <a:latin typeface="华文新魏" panose="02010800040101010101" pitchFamily="2" charset="-122"/>
              <a:ea typeface="华文新魏" panose="02010800040101010101" pitchFamily="2" charset="-122"/>
            </a:endParaRPr>
          </a:p>
          <a:p>
            <a:pPr eaLnBrk="1" hangingPunct="1"/>
            <a:r>
              <a:rPr lang="zh-CN" altLang="en-US" sz="4000">
                <a:solidFill>
                  <a:srgbClr val="3333FF"/>
                </a:solidFill>
                <a:latin typeface="华文新魏" panose="02010800040101010101" pitchFamily="2" charset="-122"/>
                <a:ea typeface="华文新魏" panose="02010800040101010101" pitchFamily="2" charset="-122"/>
              </a:rPr>
              <a:t>开放性</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构筑开放环境</a:t>
            </a:r>
            <a:r>
              <a:rPr lang="zh-CN" altLang="en-US" sz="4000"/>
              <a:t> </a:t>
            </a:r>
            <a:endParaRPr lang="zh-CN" altLang="en-US" sz="4000">
              <a:latin typeface="华文新魏" panose="02010800040101010101" pitchFamily="2" charset="-122"/>
              <a:ea typeface="华文新魏" panose="02010800040101010101" pitchFamily="2" charset="-122"/>
            </a:endParaRPr>
          </a:p>
          <a:p>
            <a:pPr eaLnBrk="1" hangingPunct="1">
              <a:buClr>
                <a:schemeClr val="tx1"/>
              </a:buClr>
            </a:pPr>
            <a:endParaRPr lang="en-US" altLang="zh-CN" sz="4000"/>
          </a:p>
        </p:txBody>
      </p:sp>
      <p:sp>
        <p:nvSpPr>
          <p:cNvPr id="7" name="TextBox 6">
            <a:extLst>
              <a:ext uri="{FF2B5EF4-FFF2-40B4-BE49-F238E27FC236}">
                <a16:creationId xmlns:a16="http://schemas.microsoft.com/office/drawing/2014/main" id="{A072D616-1641-0743-A93A-5B1CDA274DEB}"/>
              </a:ext>
            </a:extLst>
          </p:cNvPr>
          <p:cNvSpPr txBox="1">
            <a:spLocks noChangeArrowheads="1"/>
          </p:cNvSpPr>
          <p:nvPr/>
        </p:nvSpPr>
        <p:spPr bwMode="auto">
          <a:xfrm>
            <a:off x="1258888" y="1268413"/>
            <a:ext cx="5113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4000" b="1">
                <a:solidFill>
                  <a:srgbClr val="3333FF"/>
                </a:solidFill>
              </a:rPr>
              <a:t>操作系统的目标</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653">
                                            <p:txEl>
                                              <p:pRg st="0" end="0"/>
                                            </p:txEl>
                                          </p:spTgt>
                                        </p:tgtEl>
                                        <p:attrNameLst>
                                          <p:attrName>style.visibility</p:attrName>
                                        </p:attrNameLst>
                                      </p:cBhvr>
                                      <p:to>
                                        <p:strVal val="visible"/>
                                      </p:to>
                                    </p:set>
                                    <p:animEffect transition="in" filter="diamond(in)">
                                      <p:cBhvr>
                                        <p:cTn id="12" dur="2000"/>
                                        <p:tgtEl>
                                          <p:spTgt spid="2765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7653">
                                            <p:txEl>
                                              <p:pRg st="1" end="1"/>
                                            </p:txEl>
                                          </p:spTgt>
                                        </p:tgtEl>
                                        <p:attrNameLst>
                                          <p:attrName>style.visibility</p:attrName>
                                        </p:attrNameLst>
                                      </p:cBhvr>
                                      <p:to>
                                        <p:strVal val="visible"/>
                                      </p:to>
                                    </p:set>
                                    <p:animEffect transition="in" filter="diamond(in)">
                                      <p:cBhvr>
                                        <p:cTn id="17" dur="2000"/>
                                        <p:tgtEl>
                                          <p:spTgt spid="2765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7653">
                                            <p:txEl>
                                              <p:pRg st="2" end="2"/>
                                            </p:txEl>
                                          </p:spTgt>
                                        </p:tgtEl>
                                        <p:attrNameLst>
                                          <p:attrName>style.visibility</p:attrName>
                                        </p:attrNameLst>
                                      </p:cBhvr>
                                      <p:to>
                                        <p:strVal val="visible"/>
                                      </p:to>
                                    </p:set>
                                    <p:animEffect transition="in" filter="diamond(in)">
                                      <p:cBhvr>
                                        <p:cTn id="22" dur="2000"/>
                                        <p:tgtEl>
                                          <p:spTgt spid="2765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7653">
                                            <p:txEl>
                                              <p:pRg st="3" end="3"/>
                                            </p:txEl>
                                          </p:spTgt>
                                        </p:tgtEl>
                                        <p:attrNameLst>
                                          <p:attrName>style.visibility</p:attrName>
                                        </p:attrNameLst>
                                      </p:cBhvr>
                                      <p:to>
                                        <p:strVal val="visible"/>
                                      </p:to>
                                    </p:set>
                                    <p:animEffect transition="in" filter="diamond(in)">
                                      <p:cBhvr>
                                        <p:cTn id="27" dur="2000"/>
                                        <p:tgtEl>
                                          <p:spTgt spid="276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1A8848-6309-7046-9AE8-9C9B90132F77}"/>
              </a:ext>
            </a:extLst>
          </p:cNvPr>
          <p:cNvSpPr txBox="1">
            <a:spLocks noChangeArrowheads="1"/>
          </p:cNvSpPr>
          <p:nvPr/>
        </p:nvSpPr>
        <p:spPr>
          <a:xfrm>
            <a:off x="1259632" y="190500"/>
            <a:ext cx="7772400" cy="1143000"/>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kumimoji="0" lang="zh-CN" altLang="en-US" kern="0" dirty="0">
                <a:latin typeface="STXinwei" panose="02010800040101010101" pitchFamily="2" charset="-122"/>
                <a:ea typeface="STXinwei" panose="02010800040101010101" pitchFamily="2" charset="-122"/>
              </a:rPr>
              <a:t>计算机系统组成</a:t>
            </a:r>
          </a:p>
        </p:txBody>
      </p:sp>
      <p:sp>
        <p:nvSpPr>
          <p:cNvPr id="4" name="Rectangle 3">
            <a:extLst>
              <a:ext uri="{FF2B5EF4-FFF2-40B4-BE49-F238E27FC236}">
                <a16:creationId xmlns:a16="http://schemas.microsoft.com/office/drawing/2014/main" id="{E5C43373-09C4-F844-A7F7-E748F6AAB79F}"/>
              </a:ext>
            </a:extLst>
          </p:cNvPr>
          <p:cNvSpPr txBox="1">
            <a:spLocks noChangeArrowheads="1"/>
          </p:cNvSpPr>
          <p:nvPr/>
        </p:nvSpPr>
        <p:spPr>
          <a:xfrm>
            <a:off x="914400" y="1981200"/>
            <a:ext cx="7543800" cy="4114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lnSpc>
                <a:spcPct val="90000"/>
              </a:lnSpc>
              <a:buClr>
                <a:srgbClr val="CC3300"/>
              </a:buClr>
              <a:buFontTx/>
              <a:buBlip>
                <a:blip r:embed="rId2"/>
              </a:buBlip>
            </a:pPr>
            <a:r>
              <a:rPr kumimoji="0" lang="en-US" altLang="zh-CN" kern="0" dirty="0">
                <a:solidFill>
                  <a:srgbClr val="0070C0"/>
                </a:solidFill>
                <a:ea typeface="宋体" panose="02010600030101010101" pitchFamily="2" charset="-122"/>
              </a:rPr>
              <a:t> Hardware </a:t>
            </a:r>
          </a:p>
          <a:p>
            <a:pPr eaLnBrk="1" hangingPunct="1">
              <a:lnSpc>
                <a:spcPct val="90000"/>
              </a:lnSpc>
              <a:buClr>
                <a:srgbClr val="CC3300"/>
              </a:buClr>
              <a:buFont typeface="Wingdings" pitchFamily="2" charset="2"/>
              <a:buNone/>
            </a:pPr>
            <a:r>
              <a:rPr kumimoji="0" lang="en-US" altLang="zh-CN" kern="0" dirty="0">
                <a:ea typeface="宋体" panose="02010600030101010101" pitchFamily="2" charset="-122"/>
              </a:rPr>
              <a:t>    </a:t>
            </a:r>
            <a:r>
              <a:rPr kumimoji="0" lang="en-US" altLang="zh-CN" sz="2800" kern="0" dirty="0">
                <a:ea typeface="宋体" panose="02010600030101010101" pitchFamily="2" charset="-122"/>
              </a:rPr>
              <a:t>provides basic computing resources (CPU, memory, I/O devices).</a:t>
            </a:r>
          </a:p>
          <a:p>
            <a:pPr eaLnBrk="1" hangingPunct="1">
              <a:lnSpc>
                <a:spcPct val="90000"/>
              </a:lnSpc>
              <a:buClr>
                <a:srgbClr val="CC3300"/>
              </a:buClr>
              <a:buFontTx/>
              <a:buBlip>
                <a:blip r:embed="rId2"/>
              </a:buBlip>
            </a:pPr>
            <a:r>
              <a:rPr kumimoji="0" lang="en-US" altLang="zh-CN" kern="0" dirty="0">
                <a:solidFill>
                  <a:srgbClr val="0070C0"/>
                </a:solidFill>
                <a:ea typeface="宋体" panose="02010600030101010101" pitchFamily="2" charset="-122"/>
              </a:rPr>
              <a:t> Operating system </a:t>
            </a:r>
          </a:p>
          <a:p>
            <a:pPr eaLnBrk="1" hangingPunct="1">
              <a:lnSpc>
                <a:spcPct val="90000"/>
              </a:lnSpc>
              <a:buClr>
                <a:srgbClr val="CC3300"/>
              </a:buClr>
              <a:buFont typeface="Wingdings" pitchFamily="2" charset="2"/>
              <a:buNone/>
            </a:pPr>
            <a:r>
              <a:rPr kumimoji="0" lang="en-US" altLang="zh-CN" kern="0" dirty="0">
                <a:ea typeface="宋体" panose="02010600030101010101" pitchFamily="2" charset="-122"/>
              </a:rPr>
              <a:t>   </a:t>
            </a:r>
            <a:r>
              <a:rPr kumimoji="0" lang="en-US" altLang="zh-CN" sz="2800" kern="0" dirty="0">
                <a:solidFill>
                  <a:srgbClr val="FF0000"/>
                </a:solidFill>
                <a:ea typeface="宋体" panose="02010600030101010101" pitchFamily="2" charset="-122"/>
              </a:rPr>
              <a:t>controls and coordinates the use of the hardware among the various application programs for the various users.</a:t>
            </a:r>
          </a:p>
          <a:p>
            <a:pPr eaLnBrk="1" hangingPunct="1">
              <a:lnSpc>
                <a:spcPct val="90000"/>
              </a:lnSpc>
              <a:buClr>
                <a:srgbClr val="CC3300"/>
              </a:buClr>
              <a:buFont typeface="Wingdings" pitchFamily="2" charset="2"/>
              <a:buNone/>
            </a:pPr>
            <a:r>
              <a:rPr kumimoji="0" lang="en-US" altLang="zh-CN" kern="0" dirty="0">
                <a:ea typeface="宋体" panose="02010600030101010101" pitchFamily="2" charset="-122"/>
              </a:rPr>
              <a:t> </a:t>
            </a:r>
          </a:p>
        </p:txBody>
      </p:sp>
      <p:sp>
        <p:nvSpPr>
          <p:cNvPr id="5" name="Slide Number Placeholder 4">
            <a:extLst>
              <a:ext uri="{FF2B5EF4-FFF2-40B4-BE49-F238E27FC236}">
                <a16:creationId xmlns:a16="http://schemas.microsoft.com/office/drawing/2014/main" id="{E0F6B989-E3DC-4541-B4A0-0C7565ABE85C}"/>
              </a:ext>
            </a:extLst>
          </p:cNvPr>
          <p:cNvSpPr>
            <a:spLocks noGrp="1"/>
          </p:cNvSpPr>
          <p:nvPr>
            <p:ph type="sldNum" sz="quarter" idx="12"/>
          </p:nvPr>
        </p:nvSpPr>
        <p:spPr/>
        <p:txBody>
          <a:bodyPr/>
          <a:lstStyle/>
          <a:p>
            <a:fld id="{0EC01821-FBC1-0943-A98A-47205D9EC5A4}" type="slidenum">
              <a:rPr lang="zh-CN" altLang="en-US" smtClean="0"/>
              <a:pPr/>
              <a:t>21</a:t>
            </a:fld>
            <a:endParaRPr lang="en-US" altLang="zh-CN"/>
          </a:p>
        </p:txBody>
      </p:sp>
    </p:spTree>
    <p:extLst>
      <p:ext uri="{BB962C8B-B14F-4D97-AF65-F5344CB8AC3E}">
        <p14:creationId xmlns:p14="http://schemas.microsoft.com/office/powerpoint/2010/main" val="2903698137"/>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5842C-28F3-7D44-9A31-BAF4AFE79492}"/>
              </a:ext>
            </a:extLst>
          </p:cNvPr>
          <p:cNvSpPr txBox="1">
            <a:spLocks noChangeArrowheads="1"/>
          </p:cNvSpPr>
          <p:nvPr/>
        </p:nvSpPr>
        <p:spPr>
          <a:xfrm>
            <a:off x="914400" y="1981200"/>
            <a:ext cx="7543800" cy="3957638"/>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buClr>
                <a:srgbClr val="CC3300"/>
              </a:buClr>
              <a:buFontTx/>
              <a:buBlip>
                <a:blip r:embed="rId2"/>
              </a:buBlip>
            </a:pPr>
            <a:r>
              <a:rPr kumimoji="0" lang="en-US" altLang="zh-CN" kern="0" dirty="0">
                <a:solidFill>
                  <a:srgbClr val="0070C0"/>
                </a:solidFill>
                <a:ea typeface="宋体" panose="02010600030101010101" pitchFamily="2" charset="-122"/>
              </a:rPr>
              <a:t> Applications programs </a:t>
            </a:r>
          </a:p>
          <a:p>
            <a:pPr eaLnBrk="1" hangingPunct="1">
              <a:buClr>
                <a:srgbClr val="CC3300"/>
              </a:buClr>
              <a:buFontTx/>
              <a:buNone/>
            </a:pPr>
            <a:r>
              <a:rPr kumimoji="0" lang="en-US" altLang="zh-CN" kern="0" dirty="0">
                <a:ea typeface="宋体" panose="02010600030101010101" pitchFamily="2" charset="-122"/>
              </a:rPr>
              <a:t>    </a:t>
            </a:r>
            <a:r>
              <a:rPr kumimoji="0" lang="en-US" altLang="zh-CN" sz="2800" kern="0" dirty="0">
                <a:ea typeface="宋体" panose="02010600030101010101" pitchFamily="2" charset="-122"/>
              </a:rPr>
              <a:t>define the ways in which the system resources are used to solve the computing problems of the users (compilers, database systems, video games, business programs).</a:t>
            </a:r>
          </a:p>
          <a:p>
            <a:pPr eaLnBrk="1" hangingPunct="1">
              <a:buClr>
                <a:srgbClr val="CC3300"/>
              </a:buClr>
              <a:buFontTx/>
              <a:buBlip>
                <a:blip r:embed="rId2"/>
              </a:buBlip>
            </a:pPr>
            <a:r>
              <a:rPr kumimoji="0" lang="en-US" altLang="zh-CN" kern="0" dirty="0">
                <a:solidFill>
                  <a:srgbClr val="0070C0"/>
                </a:solidFill>
                <a:ea typeface="宋体" panose="02010600030101010101" pitchFamily="2" charset="-122"/>
              </a:rPr>
              <a:t> Users</a:t>
            </a:r>
          </a:p>
          <a:p>
            <a:pPr eaLnBrk="1" hangingPunct="1">
              <a:buClr>
                <a:srgbClr val="CC3300"/>
              </a:buClr>
              <a:buFont typeface="Wingdings" pitchFamily="2" charset="2"/>
              <a:buNone/>
            </a:pPr>
            <a:r>
              <a:rPr kumimoji="0" lang="en-US" altLang="zh-CN" kern="0" dirty="0">
                <a:ea typeface="宋体" panose="02010600030101010101" pitchFamily="2" charset="-122"/>
              </a:rPr>
              <a:t>     </a:t>
            </a:r>
            <a:r>
              <a:rPr kumimoji="0" lang="en-US" altLang="zh-CN" sz="2800" kern="0" dirty="0">
                <a:ea typeface="宋体" panose="02010600030101010101" pitchFamily="2" charset="-122"/>
              </a:rPr>
              <a:t>people, machines, other computers</a:t>
            </a:r>
            <a:endParaRPr kumimoji="0" lang="zh-CN" altLang="en-US" sz="2800" kern="0" dirty="0">
              <a:ea typeface="宋体" panose="02010600030101010101" pitchFamily="2" charset="-122"/>
            </a:endParaRPr>
          </a:p>
        </p:txBody>
      </p:sp>
      <p:sp>
        <p:nvSpPr>
          <p:cNvPr id="5" name="Rectangle 2">
            <a:extLst>
              <a:ext uri="{FF2B5EF4-FFF2-40B4-BE49-F238E27FC236}">
                <a16:creationId xmlns:a16="http://schemas.microsoft.com/office/drawing/2014/main" id="{7121D273-5214-0C49-8CC8-5867E8037481}"/>
              </a:ext>
            </a:extLst>
          </p:cNvPr>
          <p:cNvSpPr txBox="1">
            <a:spLocks noChangeArrowheads="1"/>
          </p:cNvSpPr>
          <p:nvPr/>
        </p:nvSpPr>
        <p:spPr>
          <a:xfrm>
            <a:off x="1259632" y="190500"/>
            <a:ext cx="7772400" cy="1143000"/>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kumimoji="0" lang="zh-CN" altLang="en-US" kern="0" dirty="0">
                <a:latin typeface="STXinwei" panose="02010800040101010101" pitchFamily="2" charset="-122"/>
                <a:ea typeface="STXinwei" panose="02010800040101010101" pitchFamily="2" charset="-122"/>
              </a:rPr>
              <a:t>计算机系统组成</a:t>
            </a:r>
          </a:p>
        </p:txBody>
      </p:sp>
      <p:sp>
        <p:nvSpPr>
          <p:cNvPr id="6" name="Slide Number Placeholder 5">
            <a:extLst>
              <a:ext uri="{FF2B5EF4-FFF2-40B4-BE49-F238E27FC236}">
                <a16:creationId xmlns:a16="http://schemas.microsoft.com/office/drawing/2014/main" id="{E5440E17-EF23-DA49-8788-98AD800C5B8F}"/>
              </a:ext>
            </a:extLst>
          </p:cNvPr>
          <p:cNvSpPr>
            <a:spLocks noGrp="1"/>
          </p:cNvSpPr>
          <p:nvPr>
            <p:ph type="sldNum" sz="quarter" idx="12"/>
          </p:nvPr>
        </p:nvSpPr>
        <p:spPr/>
        <p:txBody>
          <a:bodyPr/>
          <a:lstStyle/>
          <a:p>
            <a:fld id="{0EC01821-FBC1-0943-A98A-47205D9EC5A4}" type="slidenum">
              <a:rPr lang="zh-CN" altLang="en-US" smtClean="0"/>
              <a:pPr/>
              <a:t>22</a:t>
            </a:fld>
            <a:endParaRPr lang="en-US" altLang="zh-CN"/>
          </a:p>
        </p:txBody>
      </p:sp>
    </p:spTree>
    <p:extLst>
      <p:ext uri="{BB962C8B-B14F-4D97-AF65-F5344CB8AC3E}">
        <p14:creationId xmlns:p14="http://schemas.microsoft.com/office/powerpoint/2010/main" val="1900690396"/>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0">
            <a:extLst>
              <a:ext uri="{FF2B5EF4-FFF2-40B4-BE49-F238E27FC236}">
                <a16:creationId xmlns:a16="http://schemas.microsoft.com/office/drawing/2014/main" id="{F21D60B2-82A7-4C47-93B9-17F00B59B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95" t="7478" r="7574" b="509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47AF19F-0D5A-834E-919F-B4D1D08627B8}"/>
              </a:ext>
            </a:extLst>
          </p:cNvPr>
          <p:cNvSpPr>
            <a:spLocks noGrp="1"/>
          </p:cNvSpPr>
          <p:nvPr>
            <p:ph type="sldNum" sz="quarter" idx="12"/>
          </p:nvPr>
        </p:nvSpPr>
        <p:spPr/>
        <p:txBody>
          <a:bodyPr/>
          <a:lstStyle/>
          <a:p>
            <a:fld id="{C306F920-8F9B-6440-868E-E05577D2AEEB}" type="slidenum">
              <a:rPr lang="zh-CN" altLang="en-US" smtClean="0"/>
              <a:pPr/>
              <a:t>23</a:t>
            </a:fld>
            <a:endParaRPr lang="en-US" altLang="zh-CN"/>
          </a:p>
        </p:txBody>
      </p:sp>
    </p:spTree>
    <p:extLst>
      <p:ext uri="{BB962C8B-B14F-4D97-AF65-F5344CB8AC3E}">
        <p14:creationId xmlns:p14="http://schemas.microsoft.com/office/powerpoint/2010/main" val="16632053"/>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6C16685-7E7E-7648-A40D-37CA8296548A}"/>
              </a:ext>
            </a:extLst>
          </p:cNvPr>
          <p:cNvSpPr>
            <a:spLocks noGrp="1" noChangeArrowheads="1"/>
          </p:cNvSpPr>
          <p:nvPr>
            <p:ph type="title"/>
          </p:nvPr>
        </p:nvSpPr>
        <p:spPr/>
        <p:txBody>
          <a:bodyPr/>
          <a:lstStyle/>
          <a:p>
            <a:pPr eaLnBrk="1" hangingPunct="1"/>
            <a:r>
              <a:rPr lang="zh-CN" altLang="en-US"/>
              <a:t>操作系统定义</a:t>
            </a:r>
            <a:r>
              <a:rPr lang="zh-CN" altLang="en-US" sz="2000" b="1"/>
              <a:t>（</a:t>
            </a:r>
            <a:r>
              <a:rPr lang="en-US" altLang="zh-CN" sz="2000" b="1"/>
              <a:t>1/2</a:t>
            </a:r>
            <a:r>
              <a:rPr lang="zh-CN" altLang="en-US" sz="2000" b="1"/>
              <a:t>）</a:t>
            </a:r>
          </a:p>
        </p:txBody>
      </p:sp>
      <p:sp>
        <p:nvSpPr>
          <p:cNvPr id="22531" name="Rectangle 3">
            <a:extLst>
              <a:ext uri="{FF2B5EF4-FFF2-40B4-BE49-F238E27FC236}">
                <a16:creationId xmlns:a16="http://schemas.microsoft.com/office/drawing/2014/main" id="{760228F6-334A-CE48-AEA8-7C4B420ACC8C}"/>
              </a:ext>
            </a:extLst>
          </p:cNvPr>
          <p:cNvSpPr>
            <a:spLocks noGrp="1" noChangeArrowheads="1"/>
          </p:cNvSpPr>
          <p:nvPr>
            <p:ph idx="1"/>
          </p:nvPr>
        </p:nvSpPr>
        <p:spPr>
          <a:xfrm>
            <a:off x="1085850" y="1824038"/>
            <a:ext cx="7734622" cy="4414837"/>
          </a:xfrm>
        </p:spPr>
        <p:txBody>
          <a:bodyPr/>
          <a:lstStyle/>
          <a:p>
            <a:pPr eaLnBrk="1" hangingPunct="1">
              <a:buClr>
                <a:srgbClr val="CC3300"/>
              </a:buClr>
              <a:buFontTx/>
              <a:buBlip>
                <a:blip r:embed="rId2"/>
              </a:buBlip>
            </a:pPr>
            <a:r>
              <a:rPr lang="en-US" altLang="zh-CN" dirty="0">
                <a:ea typeface="宋体" panose="02010600030101010101" pitchFamily="2" charset="-122"/>
              </a:rPr>
              <a:t> </a:t>
            </a:r>
            <a:r>
              <a:rPr lang="zh-CN" altLang="en-US" dirty="0">
                <a:latin typeface="隶书" pitchFamily="49" charset="-122"/>
              </a:rPr>
              <a:t>资源分配器</a:t>
            </a:r>
            <a:r>
              <a:rPr lang="zh-CN" altLang="en-US" dirty="0">
                <a:ea typeface="宋体" panose="02010600030101010101" pitchFamily="2" charset="-122"/>
              </a:rPr>
              <a:t>（</a:t>
            </a:r>
            <a:r>
              <a:rPr lang="en-US" altLang="zh-CN" dirty="0">
                <a:ea typeface="宋体" panose="02010600030101010101" pitchFamily="2" charset="-122"/>
              </a:rPr>
              <a:t>Resource allocator </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buClr>
                <a:srgbClr val="CC3300"/>
              </a:buClr>
              <a:buFontTx/>
              <a:buNone/>
            </a:pPr>
            <a:r>
              <a:rPr lang="en-US" altLang="zh-CN" sz="2800" dirty="0">
                <a:ea typeface="宋体" panose="02010600030101010101" pitchFamily="2" charset="-122"/>
              </a:rPr>
              <a:t>     manages and allocates resources</a:t>
            </a:r>
          </a:p>
          <a:p>
            <a:pPr eaLnBrk="1" hangingPunct="1">
              <a:buClr>
                <a:srgbClr val="CC3300"/>
              </a:buClr>
              <a:buFontTx/>
              <a:buBlip>
                <a:blip r:embed="rId2"/>
              </a:buBlip>
            </a:pPr>
            <a:r>
              <a:rPr lang="en-US" altLang="zh-CN" dirty="0">
                <a:ea typeface="宋体" panose="02010600030101010101" pitchFamily="2" charset="-122"/>
              </a:rPr>
              <a:t> </a:t>
            </a:r>
            <a:r>
              <a:rPr lang="zh-CN" altLang="en-US" dirty="0">
                <a:latin typeface="隶书" pitchFamily="49" charset="-122"/>
              </a:rPr>
              <a:t>控制程序</a:t>
            </a:r>
            <a:r>
              <a:rPr lang="zh-CN" altLang="en-US" dirty="0">
                <a:ea typeface="宋体" panose="02010600030101010101" pitchFamily="2" charset="-122"/>
              </a:rPr>
              <a:t>（</a:t>
            </a:r>
            <a:r>
              <a:rPr lang="en-US" altLang="zh-CN" dirty="0">
                <a:ea typeface="宋体" panose="02010600030101010101" pitchFamily="2" charset="-122"/>
              </a:rPr>
              <a:t>Control program</a:t>
            </a:r>
            <a:r>
              <a:rPr lang="zh-CN" altLang="en-US" dirty="0">
                <a:ea typeface="宋体" panose="02010600030101010101" pitchFamily="2" charset="-122"/>
              </a:rPr>
              <a:t>）</a:t>
            </a:r>
            <a:r>
              <a:rPr lang="en-US" altLang="zh-CN" dirty="0">
                <a:ea typeface="宋体" panose="02010600030101010101" pitchFamily="2" charset="-122"/>
              </a:rPr>
              <a:t> </a:t>
            </a:r>
          </a:p>
          <a:p>
            <a:pPr eaLnBrk="1" hangingPunct="1">
              <a:buClr>
                <a:srgbClr val="CC3300"/>
              </a:buClr>
              <a:buFontTx/>
              <a:buNone/>
            </a:pPr>
            <a:r>
              <a:rPr lang="en-US" altLang="zh-CN" sz="2800" dirty="0">
                <a:ea typeface="宋体" panose="02010600030101010101" pitchFamily="2" charset="-122"/>
              </a:rPr>
              <a:t>     controls the execution of user programs and  </a:t>
            </a:r>
          </a:p>
          <a:p>
            <a:pPr eaLnBrk="1" hangingPunct="1">
              <a:buClr>
                <a:srgbClr val="CC3300"/>
              </a:buClr>
              <a:buFontTx/>
              <a:buNone/>
            </a:pPr>
            <a:r>
              <a:rPr lang="en-US" altLang="zh-CN" sz="2800" dirty="0">
                <a:ea typeface="宋体" panose="02010600030101010101" pitchFamily="2" charset="-122"/>
              </a:rPr>
              <a:t>   </a:t>
            </a:r>
            <a:r>
              <a:rPr lang="zh-CN" altLang="en-US" sz="2800" dirty="0">
                <a:ea typeface="宋体" panose="02010600030101010101" pitchFamily="2" charset="-122"/>
              </a:rPr>
              <a:t>  </a:t>
            </a:r>
            <a:r>
              <a:rPr lang="en-US" altLang="zh-CN" sz="2800" dirty="0">
                <a:ea typeface="宋体" panose="02010600030101010101" pitchFamily="2" charset="-122"/>
              </a:rPr>
              <a:t>operations of I/O devices .</a:t>
            </a:r>
          </a:p>
          <a:p>
            <a:pPr eaLnBrk="1" hangingPunct="1">
              <a:buClr>
                <a:srgbClr val="CC3300"/>
              </a:buClr>
              <a:buFontTx/>
              <a:buBlip>
                <a:blip r:embed="rId2"/>
              </a:buBlip>
            </a:pPr>
            <a:r>
              <a:rPr lang="zh-CN" altLang="en-US" dirty="0">
                <a:latin typeface="隶书" pitchFamily="49" charset="-122"/>
              </a:rPr>
              <a:t>内核程序</a:t>
            </a:r>
            <a:r>
              <a:rPr lang="zh-CN" altLang="en-US" dirty="0">
                <a:ea typeface="宋体" panose="02010600030101010101" pitchFamily="2" charset="-122"/>
              </a:rPr>
              <a:t>（</a:t>
            </a:r>
            <a:r>
              <a:rPr lang="en-US" altLang="zh-CN" dirty="0">
                <a:ea typeface="宋体" panose="02010600030101010101" pitchFamily="2" charset="-122"/>
              </a:rPr>
              <a:t>Kernel </a:t>
            </a:r>
            <a:r>
              <a:rPr lang="zh-CN" altLang="en-US" dirty="0">
                <a:ea typeface="宋体" panose="02010600030101010101" pitchFamily="2" charset="-122"/>
              </a:rPr>
              <a:t>）</a:t>
            </a:r>
            <a:endParaRPr lang="en-US" altLang="zh-CN" dirty="0">
              <a:ea typeface="宋体" panose="02010600030101010101" pitchFamily="2" charset="-122"/>
            </a:endParaRPr>
          </a:p>
          <a:p>
            <a:pPr eaLnBrk="1" hangingPunct="1">
              <a:buClr>
                <a:srgbClr val="CC3300"/>
              </a:buClr>
              <a:buFont typeface="Wingdings" pitchFamily="2" charset="2"/>
              <a:buNone/>
            </a:pPr>
            <a:r>
              <a:rPr lang="en-US" altLang="zh-CN" sz="2800" dirty="0">
                <a:ea typeface="宋体" panose="02010600030101010101" pitchFamily="2" charset="-122"/>
              </a:rPr>
              <a:t>     the one program running at all times (all else</a:t>
            </a:r>
            <a:r>
              <a:rPr lang="zh-CN" altLang="en-US" sz="2800" dirty="0">
                <a:ea typeface="宋体" panose="02010600030101010101" pitchFamily="2" charset="-122"/>
              </a:rPr>
              <a:t> </a:t>
            </a:r>
            <a:r>
              <a:rPr lang="en-US" altLang="zh-CN" sz="2800" dirty="0">
                <a:ea typeface="宋体" panose="02010600030101010101" pitchFamily="2" charset="-122"/>
              </a:rPr>
              <a:t>being application programs).</a:t>
            </a:r>
          </a:p>
          <a:p>
            <a:pPr eaLnBrk="1" hangingPunct="1"/>
            <a:endParaRPr lang="en-US" altLang="zh-CN" sz="2800" dirty="0">
              <a:ea typeface="宋体" panose="02010600030101010101" pitchFamily="2" charset="-122"/>
            </a:endParaRPr>
          </a:p>
        </p:txBody>
      </p:sp>
      <p:sp>
        <p:nvSpPr>
          <p:cNvPr id="2" name="Slide Number Placeholder 1">
            <a:extLst>
              <a:ext uri="{FF2B5EF4-FFF2-40B4-BE49-F238E27FC236}">
                <a16:creationId xmlns:a16="http://schemas.microsoft.com/office/drawing/2014/main" id="{A6EFA3E8-3D3A-7740-A71A-3619E68A9536}"/>
              </a:ext>
            </a:extLst>
          </p:cNvPr>
          <p:cNvSpPr>
            <a:spLocks noGrp="1"/>
          </p:cNvSpPr>
          <p:nvPr>
            <p:ph type="sldNum" sz="quarter" idx="12"/>
          </p:nvPr>
        </p:nvSpPr>
        <p:spPr/>
        <p:txBody>
          <a:bodyPr/>
          <a:lstStyle/>
          <a:p>
            <a:fld id="{35076E67-1031-0C41-AAD0-5499F93954D8}" type="slidenum">
              <a:rPr lang="zh-CN" altLang="en-US" smtClean="0"/>
              <a:pPr/>
              <a:t>24</a:t>
            </a:fld>
            <a:endParaRPr lang="en-US" altLang="zh-CN"/>
          </a:p>
        </p:txBody>
      </p:sp>
    </p:spTree>
    <p:extLst>
      <p:ext uri="{BB962C8B-B14F-4D97-AF65-F5344CB8AC3E}">
        <p14:creationId xmlns:p14="http://schemas.microsoft.com/office/powerpoint/2010/main" val="3818538759"/>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A8EE85E-AB00-C042-B042-7169282DC471}"/>
              </a:ext>
            </a:extLst>
          </p:cNvPr>
          <p:cNvSpPr>
            <a:spLocks noGrp="1" noChangeArrowheads="1"/>
          </p:cNvSpPr>
          <p:nvPr>
            <p:ph type="title"/>
          </p:nvPr>
        </p:nvSpPr>
        <p:spPr/>
        <p:txBody>
          <a:bodyPr/>
          <a:lstStyle/>
          <a:p>
            <a:pPr eaLnBrk="1" hangingPunct="1"/>
            <a:r>
              <a:rPr lang="zh-CN" altLang="en-US"/>
              <a:t>操作系统定义</a:t>
            </a:r>
            <a:r>
              <a:rPr lang="zh-CN" altLang="en-US" sz="2000" b="1"/>
              <a:t>（</a:t>
            </a:r>
            <a:r>
              <a:rPr lang="en-US" altLang="zh-CN" sz="2000" b="1"/>
              <a:t>2/2</a:t>
            </a:r>
            <a:r>
              <a:rPr lang="zh-CN" altLang="en-US" sz="2000" b="1"/>
              <a:t>）</a:t>
            </a:r>
          </a:p>
        </p:txBody>
      </p:sp>
      <p:sp>
        <p:nvSpPr>
          <p:cNvPr id="22532" name="Rectangle 3">
            <a:extLst>
              <a:ext uri="{FF2B5EF4-FFF2-40B4-BE49-F238E27FC236}">
                <a16:creationId xmlns:a16="http://schemas.microsoft.com/office/drawing/2014/main" id="{AD0E73FA-C459-9948-BC48-211CA636C671}"/>
              </a:ext>
            </a:extLst>
          </p:cNvPr>
          <p:cNvSpPr>
            <a:spLocks noGrp="1" noChangeArrowheads="1"/>
          </p:cNvSpPr>
          <p:nvPr>
            <p:ph idx="1"/>
          </p:nvPr>
        </p:nvSpPr>
        <p:spPr>
          <a:xfrm>
            <a:off x="1085850" y="1824038"/>
            <a:ext cx="7029450" cy="4414837"/>
          </a:xfrm>
        </p:spPr>
        <p:txBody>
          <a:bodyPr/>
          <a:lstStyle/>
          <a:p>
            <a:pPr eaLnBrk="1" hangingPunct="1">
              <a:buClr>
                <a:srgbClr val="CC3300"/>
              </a:buClr>
              <a:buFontTx/>
              <a:buBlip>
                <a:blip r:embed="rId2"/>
              </a:buBlip>
            </a:pPr>
            <a:r>
              <a:rPr lang="en-US" altLang="zh-CN">
                <a:ea typeface="宋体" panose="02010600030101010101" pitchFamily="2" charset="-122"/>
              </a:rPr>
              <a:t> </a:t>
            </a:r>
            <a:r>
              <a:rPr lang="zh-CN" altLang="en-US">
                <a:latin typeface="隶书" pitchFamily="49" charset="-122"/>
              </a:rPr>
              <a:t>操作系统曾用名</a:t>
            </a:r>
            <a:endParaRPr lang="en-US" altLang="zh-CN">
              <a:latin typeface="隶书" pitchFamily="49" charset="-122"/>
            </a:endParaRPr>
          </a:p>
          <a:p>
            <a:pPr lvl="1" eaLnBrk="1" hangingPunct="1">
              <a:buClr>
                <a:srgbClr val="C00000"/>
              </a:buClr>
              <a:buFont typeface="Wingdings" pitchFamily="2" charset="2"/>
              <a:buChar char="Ø"/>
            </a:pPr>
            <a:r>
              <a:rPr lang="zh-CN" altLang="en-US" sz="2400">
                <a:latin typeface="隶书" pitchFamily="49" charset="-122"/>
              </a:rPr>
              <a:t> 监控程序（</a:t>
            </a:r>
            <a:r>
              <a:rPr lang="en-US" altLang="zh-CN" sz="2400">
                <a:latin typeface="隶书" pitchFamily="49" charset="-122"/>
              </a:rPr>
              <a:t>Monitor</a:t>
            </a:r>
            <a:r>
              <a:rPr lang="zh-CN" altLang="en-US" sz="2400">
                <a:latin typeface="隶书" pitchFamily="49" charset="-122"/>
              </a:rPr>
              <a:t>）</a:t>
            </a:r>
            <a:endParaRPr lang="en-US" altLang="zh-CN" sz="2400">
              <a:latin typeface="隶书" pitchFamily="49" charset="-122"/>
            </a:endParaRPr>
          </a:p>
          <a:p>
            <a:pPr lvl="1" eaLnBrk="1" hangingPunct="1">
              <a:buClr>
                <a:srgbClr val="C00000"/>
              </a:buClr>
              <a:buFont typeface="Wingdings" pitchFamily="2" charset="2"/>
              <a:buChar char="Ø"/>
            </a:pPr>
            <a:r>
              <a:rPr lang="zh-CN" altLang="en-US" sz="2400">
                <a:latin typeface="隶书" pitchFamily="49" charset="-122"/>
              </a:rPr>
              <a:t> 执行系统（</a:t>
            </a:r>
            <a:r>
              <a:rPr lang="en-US" altLang="zh-CN" sz="2400">
                <a:latin typeface="隶书" pitchFamily="49" charset="-122"/>
              </a:rPr>
              <a:t>Executive System</a:t>
            </a:r>
            <a:r>
              <a:rPr lang="zh-CN" altLang="en-US" sz="2400">
                <a:latin typeface="隶书" pitchFamily="49" charset="-122"/>
              </a:rPr>
              <a:t>）</a:t>
            </a:r>
            <a:endParaRPr lang="en-US" altLang="zh-CN" sz="2400">
              <a:latin typeface="隶书" pitchFamily="49" charset="-122"/>
            </a:endParaRPr>
          </a:p>
          <a:p>
            <a:pPr lvl="1" eaLnBrk="1" hangingPunct="1">
              <a:buClr>
                <a:srgbClr val="C00000"/>
              </a:buClr>
              <a:buFont typeface="Wingdings" pitchFamily="2" charset="2"/>
              <a:buChar char="Ø"/>
            </a:pPr>
            <a:r>
              <a:rPr lang="en-US" altLang="zh-CN" sz="2400">
                <a:latin typeface="隶书" pitchFamily="49" charset="-122"/>
              </a:rPr>
              <a:t> </a:t>
            </a:r>
            <a:r>
              <a:rPr lang="zh-CN" altLang="en-US" sz="2400">
                <a:latin typeface="隶书" pitchFamily="49" charset="-122"/>
              </a:rPr>
              <a:t>控制系统（</a:t>
            </a:r>
            <a:r>
              <a:rPr lang="en-US" altLang="zh-CN" sz="2400">
                <a:latin typeface="隶书" pitchFamily="49" charset="-122"/>
              </a:rPr>
              <a:t>Control System</a:t>
            </a:r>
            <a:r>
              <a:rPr lang="zh-CN" altLang="en-US" sz="2400">
                <a:latin typeface="隶书" pitchFamily="49" charset="-122"/>
              </a:rPr>
              <a:t>）</a:t>
            </a:r>
            <a:endParaRPr lang="en-US" altLang="zh-CN" sz="2400">
              <a:latin typeface="隶书" pitchFamily="49" charset="-122"/>
            </a:endParaRPr>
          </a:p>
          <a:p>
            <a:pPr lvl="1" eaLnBrk="1" hangingPunct="1">
              <a:buClr>
                <a:srgbClr val="C00000"/>
              </a:buClr>
              <a:buFont typeface="Wingdings" pitchFamily="2" charset="2"/>
              <a:buChar char="Ø"/>
            </a:pPr>
            <a:r>
              <a:rPr lang="en-US" altLang="zh-CN" sz="2400">
                <a:latin typeface="隶书" pitchFamily="49" charset="-122"/>
              </a:rPr>
              <a:t> </a:t>
            </a:r>
            <a:r>
              <a:rPr lang="zh-CN" altLang="en-US" sz="2400">
                <a:latin typeface="隶书" pitchFamily="49" charset="-122"/>
              </a:rPr>
              <a:t>管理程序（</a:t>
            </a:r>
            <a:r>
              <a:rPr lang="en-US" altLang="zh-CN" sz="2400">
                <a:latin typeface="隶书" pitchFamily="49" charset="-122"/>
              </a:rPr>
              <a:t>Supervisory System</a:t>
            </a:r>
            <a:r>
              <a:rPr lang="zh-CN" altLang="en-US" sz="2400">
                <a:latin typeface="隶书" pitchFamily="49" charset="-122"/>
              </a:rPr>
              <a:t>）</a:t>
            </a:r>
            <a:endParaRPr lang="en-US" altLang="zh-CN" sz="2400">
              <a:latin typeface="隶书" pitchFamily="49" charset="-122"/>
            </a:endParaRPr>
          </a:p>
          <a:p>
            <a:pPr lvl="1" eaLnBrk="1" hangingPunct="1">
              <a:buClr>
                <a:srgbClr val="C00000"/>
              </a:buClr>
              <a:buFont typeface="Wingdings" pitchFamily="2" charset="2"/>
              <a:buChar char="Ø"/>
            </a:pPr>
            <a:r>
              <a:rPr lang="zh-CN" altLang="en-US" sz="2400">
                <a:latin typeface="隶书" pitchFamily="49" charset="-122"/>
              </a:rPr>
              <a:t> 核心程序（</a:t>
            </a:r>
            <a:r>
              <a:rPr lang="en-US" altLang="zh-CN" sz="2400">
                <a:latin typeface="隶书" pitchFamily="49" charset="-122"/>
              </a:rPr>
              <a:t>Kernel</a:t>
            </a:r>
            <a:r>
              <a:rPr lang="zh-CN" altLang="en-US" sz="2400">
                <a:latin typeface="隶书" pitchFamily="49" charset="-122"/>
              </a:rPr>
              <a:t>）</a:t>
            </a:r>
            <a:endParaRPr lang="en-US" altLang="zh-CN" sz="2400">
              <a:latin typeface="隶书" pitchFamily="49" charset="-122"/>
            </a:endParaRPr>
          </a:p>
          <a:p>
            <a:pPr lvl="1" eaLnBrk="1" hangingPunct="1">
              <a:buClr>
                <a:srgbClr val="C00000"/>
              </a:buClr>
              <a:buFont typeface="Wingdings" pitchFamily="2" charset="2"/>
              <a:buChar char="Ø"/>
            </a:pPr>
            <a:r>
              <a:rPr lang="zh-CN" altLang="en-US" sz="2400">
                <a:latin typeface="隶书" pitchFamily="49" charset="-122"/>
              </a:rPr>
              <a:t> 操作系统（</a:t>
            </a:r>
            <a:r>
              <a:rPr lang="en-US" altLang="zh-CN" sz="2400">
                <a:latin typeface="隶书" pitchFamily="49" charset="-122"/>
              </a:rPr>
              <a:t>Operating System</a:t>
            </a:r>
            <a:r>
              <a:rPr lang="zh-CN" altLang="en-US" sz="2400">
                <a:latin typeface="隶书" pitchFamily="49" charset="-122"/>
              </a:rPr>
              <a:t>）</a:t>
            </a:r>
          </a:p>
          <a:p>
            <a:pPr eaLnBrk="1" hangingPunct="1"/>
            <a:endParaRPr lang="en-US" altLang="zh-CN" sz="2800">
              <a:ea typeface="宋体" panose="02010600030101010101" pitchFamily="2" charset="-122"/>
            </a:endParaRPr>
          </a:p>
        </p:txBody>
      </p:sp>
      <p:sp>
        <p:nvSpPr>
          <p:cNvPr id="2" name="Slide Number Placeholder 1">
            <a:extLst>
              <a:ext uri="{FF2B5EF4-FFF2-40B4-BE49-F238E27FC236}">
                <a16:creationId xmlns:a16="http://schemas.microsoft.com/office/drawing/2014/main" id="{B497A0A2-608D-5D4E-8704-72304D20B6F2}"/>
              </a:ext>
            </a:extLst>
          </p:cNvPr>
          <p:cNvSpPr>
            <a:spLocks noGrp="1"/>
          </p:cNvSpPr>
          <p:nvPr>
            <p:ph type="sldNum" sz="quarter" idx="12"/>
          </p:nvPr>
        </p:nvSpPr>
        <p:spPr/>
        <p:txBody>
          <a:bodyPr/>
          <a:lstStyle/>
          <a:p>
            <a:fld id="{35076E67-1031-0C41-AAD0-5499F93954D8}" type="slidenum">
              <a:rPr lang="zh-CN" altLang="en-US" smtClean="0"/>
              <a:pPr/>
              <a:t>25</a:t>
            </a:fld>
            <a:endParaRPr lang="en-US" altLang="zh-CN"/>
          </a:p>
        </p:txBody>
      </p:sp>
    </p:spTree>
    <p:extLst>
      <p:ext uri="{BB962C8B-B14F-4D97-AF65-F5344CB8AC3E}">
        <p14:creationId xmlns:p14="http://schemas.microsoft.com/office/powerpoint/2010/main" val="3191554230"/>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F3D9F15-AE53-714A-9C6E-14186CFF6D20}"/>
              </a:ext>
            </a:extLst>
          </p:cNvPr>
          <p:cNvSpPr>
            <a:spLocks noGrp="1" noChangeArrowheads="1"/>
          </p:cNvSpPr>
          <p:nvPr>
            <p:ph type="title"/>
          </p:nvPr>
        </p:nvSpPr>
        <p:spPr/>
        <p:txBody>
          <a:bodyPr/>
          <a:lstStyle/>
          <a:p>
            <a:pPr eaLnBrk="1" hangingPunct="1"/>
            <a:r>
              <a:rPr lang="zh-CN" altLang="en-US"/>
              <a:t>操作系统目标</a:t>
            </a:r>
            <a:endParaRPr lang="en-US" altLang="zh-CN"/>
          </a:p>
        </p:txBody>
      </p:sp>
      <p:sp>
        <p:nvSpPr>
          <p:cNvPr id="24579" name="Rectangle 3">
            <a:extLst>
              <a:ext uri="{FF2B5EF4-FFF2-40B4-BE49-F238E27FC236}">
                <a16:creationId xmlns:a16="http://schemas.microsoft.com/office/drawing/2014/main" id="{EAAFCAD1-FF3A-E64A-8957-9293D4FCC337}"/>
              </a:ext>
            </a:extLst>
          </p:cNvPr>
          <p:cNvSpPr>
            <a:spLocks noGrp="1" noChangeArrowheads="1"/>
          </p:cNvSpPr>
          <p:nvPr>
            <p:ph idx="1"/>
          </p:nvPr>
        </p:nvSpPr>
        <p:spPr>
          <a:xfrm>
            <a:off x="962025" y="1811338"/>
            <a:ext cx="7291388" cy="4495800"/>
          </a:xfrm>
        </p:spPr>
        <p:txBody>
          <a:bodyPr/>
          <a:lstStyle/>
          <a:p>
            <a:pPr eaLnBrk="1" hangingPunct="1">
              <a:buClr>
                <a:srgbClr val="CC3300"/>
              </a:buClr>
              <a:buFontTx/>
              <a:buBlip>
                <a:blip r:embed="rId2"/>
              </a:buBlip>
            </a:pPr>
            <a:r>
              <a:rPr lang="en-US" altLang="zh-CN" dirty="0">
                <a:ea typeface="宋体" panose="02010600030101010101" pitchFamily="2" charset="-122"/>
              </a:rPr>
              <a:t> </a:t>
            </a:r>
            <a:r>
              <a:rPr lang="en-US" altLang="zh-CN" sz="2800" dirty="0">
                <a:solidFill>
                  <a:srgbClr val="0070C0"/>
                </a:solidFill>
                <a:ea typeface="宋体" panose="02010600030101010101" pitchFamily="2" charset="-122"/>
              </a:rPr>
              <a:t>A program </a:t>
            </a:r>
            <a:r>
              <a:rPr lang="en-US" altLang="zh-CN" sz="2800" dirty="0">
                <a:ea typeface="宋体" panose="02010600030101010101" pitchFamily="2" charset="-122"/>
              </a:rPr>
              <a:t>that acts as an intermediary between </a:t>
            </a:r>
            <a:r>
              <a:rPr lang="en-US" altLang="zh-CN" sz="2800" dirty="0">
                <a:solidFill>
                  <a:srgbClr val="0070C0"/>
                </a:solidFill>
                <a:ea typeface="宋体" panose="02010600030101010101" pitchFamily="2" charset="-122"/>
              </a:rPr>
              <a:t>a user </a:t>
            </a:r>
            <a:r>
              <a:rPr lang="en-US" altLang="zh-CN" sz="2800" dirty="0">
                <a:ea typeface="宋体" panose="02010600030101010101" pitchFamily="2" charset="-122"/>
              </a:rPr>
              <a:t>of a computer and the </a:t>
            </a:r>
            <a:r>
              <a:rPr lang="en-US" altLang="zh-CN" sz="2800" dirty="0">
                <a:solidFill>
                  <a:srgbClr val="0070C0"/>
                </a:solidFill>
                <a:ea typeface="宋体" panose="02010600030101010101" pitchFamily="2" charset="-122"/>
              </a:rPr>
              <a:t>computer hardware</a:t>
            </a:r>
            <a:r>
              <a:rPr lang="en-US" altLang="zh-CN" sz="2800" dirty="0">
                <a:ea typeface="宋体" panose="02010600030101010101" pitchFamily="2" charset="-122"/>
              </a:rPr>
              <a:t>.</a:t>
            </a:r>
          </a:p>
          <a:p>
            <a:pPr eaLnBrk="1" hangingPunct="1">
              <a:buClr>
                <a:srgbClr val="CC3300"/>
              </a:buClr>
              <a:buFontTx/>
              <a:buBlip>
                <a:blip r:embed="rId2"/>
              </a:buBlip>
            </a:pPr>
            <a:r>
              <a:rPr lang="en-US" altLang="zh-CN" sz="2800" dirty="0">
                <a:ea typeface="宋体" panose="02010600030101010101" pitchFamily="2" charset="-122"/>
              </a:rPr>
              <a:t>Operating system goals:</a:t>
            </a:r>
          </a:p>
          <a:p>
            <a:pPr lvl="1" eaLnBrk="1" hangingPunct="1">
              <a:buClr>
                <a:srgbClr val="CC3300"/>
              </a:buClr>
              <a:buFont typeface="Wingdings" pitchFamily="2" charset="2"/>
              <a:buChar char="Ø"/>
            </a:pPr>
            <a:r>
              <a:rPr lang="en-US" altLang="zh-CN" dirty="0">
                <a:ea typeface="宋体" panose="02010600030101010101" pitchFamily="2" charset="-122"/>
              </a:rPr>
              <a:t>Make the computer system </a:t>
            </a:r>
            <a:r>
              <a:rPr lang="en-US" altLang="zh-CN" dirty="0">
                <a:solidFill>
                  <a:srgbClr val="0070C0"/>
                </a:solidFill>
                <a:ea typeface="宋体" panose="02010600030101010101" pitchFamily="2" charset="-122"/>
              </a:rPr>
              <a:t>convenient to use</a:t>
            </a:r>
            <a:r>
              <a:rPr lang="en-US" altLang="zh-CN" dirty="0">
                <a:ea typeface="宋体" panose="02010600030101010101" pitchFamily="2" charset="-122"/>
              </a:rPr>
              <a:t>.</a:t>
            </a:r>
            <a:r>
              <a:rPr lang="zh-CN" altLang="en-US" dirty="0">
                <a:ea typeface="宋体" panose="02010600030101010101" pitchFamily="2" charset="-122"/>
              </a:rPr>
              <a:t>（</a:t>
            </a:r>
            <a:r>
              <a:rPr lang="zh-CN" altLang="en-US" dirty="0">
                <a:solidFill>
                  <a:srgbClr val="0070C0"/>
                </a:solidFill>
                <a:latin typeface="隶书" pitchFamily="49" charset="-122"/>
              </a:rPr>
              <a:t>方便性</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buClr>
                <a:srgbClr val="CC3300"/>
              </a:buClr>
              <a:buFont typeface="Wingdings" pitchFamily="2" charset="2"/>
              <a:buChar char="Ø"/>
            </a:pPr>
            <a:r>
              <a:rPr lang="en-US" altLang="zh-CN" dirty="0">
                <a:ea typeface="宋体" panose="02010600030101010101" pitchFamily="2" charset="-122"/>
              </a:rPr>
              <a:t>Use the computer hardware in an </a:t>
            </a:r>
            <a:r>
              <a:rPr lang="en-US" altLang="zh-CN" dirty="0">
                <a:solidFill>
                  <a:srgbClr val="0070C0"/>
                </a:solidFill>
                <a:ea typeface="宋体" panose="02010600030101010101" pitchFamily="2" charset="-122"/>
              </a:rPr>
              <a:t>efficient manner.</a:t>
            </a:r>
            <a:r>
              <a:rPr lang="zh-CN" altLang="en-US" dirty="0">
                <a:solidFill>
                  <a:srgbClr val="0070C0"/>
                </a:solidFill>
                <a:ea typeface="宋体" panose="02010600030101010101" pitchFamily="2" charset="-122"/>
              </a:rPr>
              <a:t>（</a:t>
            </a:r>
            <a:r>
              <a:rPr lang="zh-CN" altLang="en-US" dirty="0">
                <a:solidFill>
                  <a:srgbClr val="0070C0"/>
                </a:solidFill>
                <a:latin typeface="隶书" pitchFamily="49" charset="-122"/>
              </a:rPr>
              <a:t>有效性</a:t>
            </a:r>
            <a:r>
              <a:rPr lang="zh-CN" altLang="en-US" dirty="0">
                <a:solidFill>
                  <a:srgbClr val="0070C0"/>
                </a:solidFill>
                <a:ea typeface="宋体" panose="02010600030101010101" pitchFamily="2" charset="-122"/>
              </a:rPr>
              <a:t>）</a:t>
            </a:r>
            <a:endParaRPr lang="en-US" altLang="zh-CN" dirty="0">
              <a:solidFill>
                <a:srgbClr val="0070C0"/>
              </a:solidFill>
              <a:ea typeface="宋体" panose="02010600030101010101" pitchFamily="2" charset="-122"/>
            </a:endParaRPr>
          </a:p>
        </p:txBody>
      </p:sp>
      <p:sp>
        <p:nvSpPr>
          <p:cNvPr id="2" name="Slide Number Placeholder 1">
            <a:extLst>
              <a:ext uri="{FF2B5EF4-FFF2-40B4-BE49-F238E27FC236}">
                <a16:creationId xmlns:a16="http://schemas.microsoft.com/office/drawing/2014/main" id="{AA9A7BE9-D312-6B49-9E7F-F7C490A04C62}"/>
              </a:ext>
            </a:extLst>
          </p:cNvPr>
          <p:cNvSpPr>
            <a:spLocks noGrp="1"/>
          </p:cNvSpPr>
          <p:nvPr>
            <p:ph type="sldNum" sz="quarter" idx="12"/>
          </p:nvPr>
        </p:nvSpPr>
        <p:spPr/>
        <p:txBody>
          <a:bodyPr/>
          <a:lstStyle/>
          <a:p>
            <a:fld id="{35076E67-1031-0C41-AAD0-5499F93954D8}" type="slidenum">
              <a:rPr lang="zh-CN" altLang="en-US" smtClean="0"/>
              <a:pPr/>
              <a:t>26</a:t>
            </a:fld>
            <a:endParaRPr lang="en-US" altLang="zh-CN"/>
          </a:p>
        </p:txBody>
      </p:sp>
    </p:spTree>
    <p:extLst>
      <p:ext uri="{BB962C8B-B14F-4D97-AF65-F5344CB8AC3E}">
        <p14:creationId xmlns:p14="http://schemas.microsoft.com/office/powerpoint/2010/main" val="3024346028"/>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3">
            <a:extLst>
              <a:ext uri="{FF2B5EF4-FFF2-40B4-BE49-F238E27FC236}">
                <a16:creationId xmlns:a16="http://schemas.microsoft.com/office/drawing/2014/main" id="{DA0350C3-D233-D34F-82EE-1A16398598BC}"/>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71A68BEC-4A7D-CE48-84AB-D429419C449D}" type="slidenum">
              <a:rPr kumimoji="0" lang="zh-CN" altLang="en-US" sz="1400">
                <a:latin typeface="Tahoma" panose="020B0604030504040204" pitchFamily="34" charset="0"/>
              </a:rPr>
              <a:pPr eaLnBrk="1" hangingPunct="1"/>
              <a:t>27</a:t>
            </a:fld>
            <a:endParaRPr kumimoji="0" lang="en-US" altLang="zh-CN" sz="1400">
              <a:latin typeface="Tahoma" panose="020B0604030504040204" pitchFamily="34" charset="0"/>
            </a:endParaRPr>
          </a:p>
        </p:txBody>
      </p:sp>
      <p:graphicFrame>
        <p:nvGraphicFramePr>
          <p:cNvPr id="202768" name="Object 16">
            <a:extLst>
              <a:ext uri="{FF2B5EF4-FFF2-40B4-BE49-F238E27FC236}">
                <a16:creationId xmlns:a16="http://schemas.microsoft.com/office/drawing/2014/main" id="{3B1D1FB7-64CF-A44E-9FBC-256F04CC05B3}"/>
              </a:ext>
            </a:extLst>
          </p:cNvPr>
          <p:cNvGraphicFramePr>
            <a:graphicFrameLocks noChangeAspect="1"/>
          </p:cNvGraphicFramePr>
          <p:nvPr/>
        </p:nvGraphicFramePr>
        <p:xfrm>
          <a:off x="8686800" y="92075"/>
          <a:ext cx="381000" cy="365125"/>
        </p:xfrm>
        <a:graphic>
          <a:graphicData uri="http://schemas.openxmlformats.org/presentationml/2006/ole">
            <mc:AlternateContent xmlns:mc="http://schemas.openxmlformats.org/markup-compatibility/2006">
              <mc:Choice xmlns:v="urn:schemas-microsoft-com:vml" Requires="v">
                <p:oleObj spid="_x0000_s1050" name="BMP 图象" r:id="rId4" imgW="152400" imgH="146050" progId="Paint.Picture">
                  <p:embed/>
                </p:oleObj>
              </mc:Choice>
              <mc:Fallback>
                <p:oleObj name="BMP 图象" r:id="rId4" imgW="152400" imgH="146050" progId="Paint.Picture">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9207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2" name="Rectangle 4">
            <a:extLst>
              <a:ext uri="{FF2B5EF4-FFF2-40B4-BE49-F238E27FC236}">
                <a16:creationId xmlns:a16="http://schemas.microsoft.com/office/drawing/2014/main" id="{0FC687C0-3E61-8941-A635-24B398882F8F}"/>
              </a:ext>
            </a:extLst>
          </p:cNvPr>
          <p:cNvSpPr>
            <a:spLocks noChangeArrowheads="1"/>
          </p:cNvSpPr>
          <p:nvPr/>
        </p:nvSpPr>
        <p:spPr bwMode="auto">
          <a:xfrm>
            <a:off x="611188" y="1412875"/>
            <a:ext cx="8208962" cy="533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lang="zh-CN" altLang="en-US" sz="2800" b="1">
                <a:solidFill>
                  <a:srgbClr val="3333FF"/>
                </a:solidFill>
                <a:latin typeface="华文楷体" panose="02010600040101010101" pitchFamily="2" charset="-122"/>
                <a:ea typeface="华文楷体" panose="02010600040101010101" pitchFamily="2" charset="-122"/>
              </a:rPr>
              <a:t> 操作系统作为用户与计算机硬件系统之间的接口</a:t>
            </a:r>
          </a:p>
        </p:txBody>
      </p:sp>
      <p:sp>
        <p:nvSpPr>
          <p:cNvPr id="201736" name="Rectangle 8">
            <a:extLst>
              <a:ext uri="{FF2B5EF4-FFF2-40B4-BE49-F238E27FC236}">
                <a16:creationId xmlns:a16="http://schemas.microsoft.com/office/drawing/2014/main" id="{D93FFAA3-4A0D-634F-99F9-19A9B5982C42}"/>
              </a:ext>
            </a:extLst>
          </p:cNvPr>
          <p:cNvSpPr>
            <a:spLocks noChangeArrowheads="1"/>
          </p:cNvSpPr>
          <p:nvPr/>
        </p:nvSpPr>
        <p:spPr bwMode="auto">
          <a:xfrm>
            <a:off x="6877050" y="2492375"/>
            <a:ext cx="1752600" cy="609600"/>
          </a:xfrm>
          <a:prstGeom prst="rect">
            <a:avLst/>
          </a:prstGeom>
          <a:solidFill>
            <a:srgbClr val="FF3300"/>
          </a:solidFill>
          <a:ln w="12700">
            <a:solidFill>
              <a:srgbClr val="FF3300"/>
            </a:solidFill>
            <a:miter lim="800000"/>
            <a:headEnd type="none" w="sm" len="sm"/>
            <a:tailEnd type="none" w="sm" len="sm"/>
          </a:ln>
          <a:effectLst>
            <a:outerShdw dist="107763" dir="2700000" algn="ctr" rotWithShape="0">
              <a:schemeClr val="tx1"/>
            </a:outerShdw>
          </a:effec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800" b="1">
                <a:solidFill>
                  <a:srgbClr val="FFFFFF"/>
                </a:solidFill>
                <a:effectLst>
                  <a:outerShdw blurRad="38100" dist="38100" dir="2700000" algn="tl">
                    <a:srgbClr val="000000"/>
                  </a:outerShdw>
                </a:effectLst>
                <a:latin typeface="Arial" panose="020B0604020202020204" pitchFamily="34" charset="0"/>
                <a:ea typeface="幼圆" pitchFamily="49" charset="-122"/>
              </a:rPr>
              <a:t>软件接口</a:t>
            </a:r>
            <a:endParaRPr lang="zh-CN" altLang="en-US" sz="2800" b="1">
              <a:solidFill>
                <a:srgbClr val="FFFFFF"/>
              </a:solidFill>
              <a:effectLst>
                <a:outerShdw blurRad="38100" dist="38100" dir="2700000" algn="tl">
                  <a:srgbClr val="000000"/>
                </a:outerShdw>
              </a:effectLst>
              <a:latin typeface="Arial Narrow" panose="020B0604020202020204" pitchFamily="34" charset="0"/>
              <a:ea typeface="幼圆" pitchFamily="49" charset="-122"/>
            </a:endParaRPr>
          </a:p>
        </p:txBody>
      </p:sp>
      <p:sp>
        <p:nvSpPr>
          <p:cNvPr id="201737" name="Rectangle 9">
            <a:extLst>
              <a:ext uri="{FF2B5EF4-FFF2-40B4-BE49-F238E27FC236}">
                <a16:creationId xmlns:a16="http://schemas.microsoft.com/office/drawing/2014/main" id="{31F0E025-52D3-A643-810F-9E9B2E0703EA}"/>
              </a:ext>
            </a:extLst>
          </p:cNvPr>
          <p:cNvSpPr>
            <a:spLocks noChangeArrowheads="1"/>
          </p:cNvSpPr>
          <p:nvPr/>
        </p:nvSpPr>
        <p:spPr bwMode="auto">
          <a:xfrm>
            <a:off x="2362200" y="2054225"/>
            <a:ext cx="3276600" cy="457200"/>
          </a:xfrm>
          <a:prstGeom prst="rect">
            <a:avLst/>
          </a:prstGeom>
          <a:noFill/>
          <a:ln w="12700" cap="sq">
            <a:solidFill>
              <a:srgbClr val="FF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solidFill>
                  <a:srgbClr val="3333FF"/>
                </a:solidFill>
                <a:latin typeface="Times New Roman" panose="02020603050405020304" pitchFamily="18" charset="0"/>
                <a:ea typeface="幼圆" pitchFamily="49" charset="-122"/>
              </a:rPr>
              <a:t>用    户</a:t>
            </a:r>
            <a:endParaRPr lang="zh-CN" altLang="en-US" sz="2400">
              <a:solidFill>
                <a:srgbClr val="3333FF"/>
              </a:solidFill>
              <a:latin typeface="Times New Roman" panose="02020603050405020304" pitchFamily="18" charset="0"/>
            </a:endParaRPr>
          </a:p>
        </p:txBody>
      </p:sp>
      <p:sp>
        <p:nvSpPr>
          <p:cNvPr id="201738" name="Rectangle 10">
            <a:extLst>
              <a:ext uri="{FF2B5EF4-FFF2-40B4-BE49-F238E27FC236}">
                <a16:creationId xmlns:a16="http://schemas.microsoft.com/office/drawing/2014/main" id="{E63FB623-44DE-2146-A62F-736B0274B319}"/>
              </a:ext>
            </a:extLst>
          </p:cNvPr>
          <p:cNvSpPr>
            <a:spLocks noChangeArrowheads="1"/>
          </p:cNvSpPr>
          <p:nvPr/>
        </p:nvSpPr>
        <p:spPr bwMode="auto">
          <a:xfrm>
            <a:off x="2209800" y="2511425"/>
            <a:ext cx="1828800" cy="533400"/>
          </a:xfrm>
          <a:prstGeom prst="rect">
            <a:avLst/>
          </a:prstGeom>
          <a:noFill/>
          <a:ln w="12700" cap="sq">
            <a:solidFill>
              <a:srgbClr val="FF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solidFill>
                  <a:srgbClr val="3333FF"/>
                </a:solidFill>
                <a:latin typeface="Times New Roman" panose="02020603050405020304" pitchFamily="18" charset="0"/>
                <a:ea typeface="幼圆" pitchFamily="49" charset="-122"/>
              </a:rPr>
              <a:t>应用程序</a:t>
            </a:r>
            <a:endParaRPr lang="zh-CN" altLang="en-US" sz="2400">
              <a:solidFill>
                <a:srgbClr val="3333FF"/>
              </a:solidFill>
              <a:latin typeface="Times New Roman" panose="02020603050405020304" pitchFamily="18" charset="0"/>
            </a:endParaRPr>
          </a:p>
        </p:txBody>
      </p:sp>
      <p:sp>
        <p:nvSpPr>
          <p:cNvPr id="201739" name="Rectangle 11">
            <a:extLst>
              <a:ext uri="{FF2B5EF4-FFF2-40B4-BE49-F238E27FC236}">
                <a16:creationId xmlns:a16="http://schemas.microsoft.com/office/drawing/2014/main" id="{68BD10EA-E399-F44E-8EBB-A9EDDBEF8996}"/>
              </a:ext>
            </a:extLst>
          </p:cNvPr>
          <p:cNvSpPr>
            <a:spLocks noChangeArrowheads="1"/>
          </p:cNvSpPr>
          <p:nvPr/>
        </p:nvSpPr>
        <p:spPr bwMode="auto">
          <a:xfrm>
            <a:off x="1828800" y="3044825"/>
            <a:ext cx="4953000" cy="914400"/>
          </a:xfrm>
          <a:prstGeom prst="rect">
            <a:avLst/>
          </a:prstGeom>
          <a:noFill/>
          <a:ln w="12700" cap="sq">
            <a:solidFill>
              <a:srgbClr val="FF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en-US" altLang="zh-CN" sz="2400" b="1">
                <a:solidFill>
                  <a:srgbClr val="3333FF"/>
                </a:solidFill>
                <a:latin typeface="Times New Roman" panose="02020603050405020304" pitchFamily="18" charset="0"/>
                <a:ea typeface="幼圆" pitchFamily="49" charset="-122"/>
              </a:rPr>
              <a:t>     </a:t>
            </a:r>
            <a:r>
              <a:rPr lang="zh-CN" altLang="en-US" sz="2400" b="1">
                <a:solidFill>
                  <a:srgbClr val="FF0000"/>
                </a:solidFill>
                <a:latin typeface="Times New Roman" panose="02020603050405020304" pitchFamily="18" charset="0"/>
                <a:ea typeface="幼圆" pitchFamily="49" charset="-122"/>
              </a:rPr>
              <a:t>系统调用       命令  图标</a:t>
            </a:r>
            <a:r>
              <a:rPr lang="en-US" altLang="zh-CN" sz="2400" b="1">
                <a:solidFill>
                  <a:srgbClr val="FF0000"/>
                </a:solidFill>
                <a:latin typeface="Times New Roman" panose="02020603050405020304" pitchFamily="18" charset="0"/>
                <a:ea typeface="幼圆" pitchFamily="49" charset="-122"/>
              </a:rPr>
              <a:t>-</a:t>
            </a:r>
            <a:r>
              <a:rPr lang="zh-CN" altLang="en-US" sz="2400" b="1">
                <a:solidFill>
                  <a:srgbClr val="FF0000"/>
                </a:solidFill>
                <a:latin typeface="Times New Roman" panose="02020603050405020304" pitchFamily="18" charset="0"/>
                <a:ea typeface="幼圆" pitchFamily="49" charset="-122"/>
              </a:rPr>
              <a:t>窗口</a:t>
            </a:r>
          </a:p>
          <a:p>
            <a:pPr algn="ctr">
              <a:spcBef>
                <a:spcPct val="0"/>
              </a:spcBef>
            </a:pPr>
            <a:r>
              <a:rPr lang="zh-CN" altLang="en-US" sz="2400" b="1">
                <a:solidFill>
                  <a:srgbClr val="3333FF"/>
                </a:solidFill>
                <a:latin typeface="Times New Roman" panose="02020603050405020304" pitchFamily="18" charset="0"/>
                <a:ea typeface="幼圆" pitchFamily="49" charset="-122"/>
              </a:rPr>
              <a:t>操作系统</a:t>
            </a:r>
            <a:endParaRPr lang="zh-CN" altLang="en-US" sz="2400">
              <a:solidFill>
                <a:srgbClr val="3333FF"/>
              </a:solidFill>
              <a:latin typeface="Times New Roman" panose="02020603050405020304" pitchFamily="18" charset="0"/>
            </a:endParaRPr>
          </a:p>
        </p:txBody>
      </p:sp>
      <p:sp>
        <p:nvSpPr>
          <p:cNvPr id="201740" name="Line 12">
            <a:extLst>
              <a:ext uri="{FF2B5EF4-FFF2-40B4-BE49-F238E27FC236}">
                <a16:creationId xmlns:a16="http://schemas.microsoft.com/office/drawing/2014/main" id="{0B92867E-9ED3-884B-B4C0-6ADE5CD7D604}"/>
              </a:ext>
            </a:extLst>
          </p:cNvPr>
          <p:cNvSpPr>
            <a:spLocks noChangeShapeType="1"/>
          </p:cNvSpPr>
          <p:nvPr/>
        </p:nvSpPr>
        <p:spPr bwMode="auto">
          <a:xfrm>
            <a:off x="4495800" y="2511425"/>
            <a:ext cx="0" cy="609600"/>
          </a:xfrm>
          <a:prstGeom prst="line">
            <a:avLst/>
          </a:prstGeom>
          <a:noFill/>
          <a:ln w="57150" cap="sq">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741" name="Rectangle 13">
            <a:extLst>
              <a:ext uri="{FF2B5EF4-FFF2-40B4-BE49-F238E27FC236}">
                <a16:creationId xmlns:a16="http://schemas.microsoft.com/office/drawing/2014/main" id="{F52B757C-7D16-D94B-BE1B-898D76E7DAC4}"/>
              </a:ext>
            </a:extLst>
          </p:cNvPr>
          <p:cNvSpPr>
            <a:spLocks noChangeArrowheads="1"/>
          </p:cNvSpPr>
          <p:nvPr/>
        </p:nvSpPr>
        <p:spPr bwMode="auto">
          <a:xfrm>
            <a:off x="971550" y="3954463"/>
            <a:ext cx="6400800" cy="914400"/>
          </a:xfrm>
          <a:prstGeom prst="rect">
            <a:avLst/>
          </a:prstGeom>
          <a:noFill/>
          <a:ln w="12700" cap="sq">
            <a:solidFill>
              <a:srgbClr val="FF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solidFill>
                  <a:srgbClr val="3333FF"/>
                </a:solidFill>
                <a:latin typeface="Times New Roman" panose="02020603050405020304" pitchFamily="18" charset="0"/>
                <a:ea typeface="幼圆" pitchFamily="49" charset="-122"/>
              </a:rPr>
              <a:t>计算机硬件</a:t>
            </a:r>
            <a:endParaRPr lang="zh-CN" altLang="en-US" sz="2400">
              <a:solidFill>
                <a:srgbClr val="3333FF"/>
              </a:solidFill>
              <a:latin typeface="Times New Roman" panose="02020603050405020304" pitchFamily="18" charset="0"/>
            </a:endParaRPr>
          </a:p>
        </p:txBody>
      </p:sp>
      <p:sp>
        <p:nvSpPr>
          <p:cNvPr id="201742" name="Line 14">
            <a:extLst>
              <a:ext uri="{FF2B5EF4-FFF2-40B4-BE49-F238E27FC236}">
                <a16:creationId xmlns:a16="http://schemas.microsoft.com/office/drawing/2014/main" id="{FE8CA5DB-B325-6440-965A-AA164554A755}"/>
              </a:ext>
            </a:extLst>
          </p:cNvPr>
          <p:cNvSpPr>
            <a:spLocks noChangeShapeType="1"/>
          </p:cNvSpPr>
          <p:nvPr/>
        </p:nvSpPr>
        <p:spPr bwMode="auto">
          <a:xfrm>
            <a:off x="7524750" y="1811338"/>
            <a:ext cx="0" cy="609600"/>
          </a:xfrm>
          <a:prstGeom prst="line">
            <a:avLst/>
          </a:prstGeom>
          <a:noFill/>
          <a:ln w="57150" cap="sq">
            <a:solidFill>
              <a:srgbClr val="FF0066"/>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743" name="Rectangle 15">
            <a:extLst>
              <a:ext uri="{FF2B5EF4-FFF2-40B4-BE49-F238E27FC236}">
                <a16:creationId xmlns:a16="http://schemas.microsoft.com/office/drawing/2014/main" id="{31CD2F74-E4CE-1241-92A9-3B7A637C749D}"/>
              </a:ext>
            </a:extLst>
          </p:cNvPr>
          <p:cNvSpPr>
            <a:spLocks noChangeArrowheads="1"/>
          </p:cNvSpPr>
          <p:nvPr/>
        </p:nvSpPr>
        <p:spPr bwMode="auto">
          <a:xfrm>
            <a:off x="827088" y="5013325"/>
            <a:ext cx="7239000" cy="1524000"/>
          </a:xfrm>
          <a:prstGeom prst="rect">
            <a:avLst/>
          </a:prstGeom>
          <a:solidFill>
            <a:schemeClr val="bg1"/>
          </a:solidFill>
          <a:ln w="12700">
            <a:solidFill>
              <a:schemeClr val="tx1"/>
            </a:solidFill>
            <a:miter lim="800000"/>
            <a:headEnd type="none" w="sm" len="sm"/>
            <a:tailEnd type="none" w="sm" len="sm"/>
          </a:ln>
          <a:effec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用户可以通过三种方式使用计算机：</a:t>
            </a:r>
          </a:p>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1</a:t>
            </a: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）命令方式  </a:t>
            </a:r>
            <a:r>
              <a:rPr lang="en-US" altLang="zh-CN" sz="2400" b="1">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2400" b="1">
                <a:effectLst>
                  <a:outerShdw blurRad="38100" dist="38100" dir="2700000" algn="tl">
                    <a:srgbClr val="C0C0C0"/>
                  </a:outerShdw>
                </a:effectLst>
                <a:latin typeface="华文新魏" panose="02010800040101010101" pitchFamily="2" charset="-122"/>
                <a:ea typeface="华文新魏" panose="02010800040101010101" pitchFamily="2" charset="-122"/>
              </a:rPr>
              <a:t>键盘直接操纵</a:t>
            </a:r>
          </a:p>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）系统调用  </a:t>
            </a:r>
            <a:r>
              <a:rPr lang="en-US" altLang="zh-CN" sz="2400" b="1">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2400" b="1">
                <a:effectLst>
                  <a:outerShdw blurRad="38100" dist="38100" dir="2700000" algn="tl">
                    <a:srgbClr val="C0C0C0"/>
                  </a:outerShdw>
                </a:effectLst>
                <a:latin typeface="华文新魏" panose="02010800040101010101" pitchFamily="2" charset="-122"/>
                <a:ea typeface="华文新魏" panose="02010800040101010101" pitchFamily="2" charset="-122"/>
              </a:rPr>
              <a:t>程序包含系统</a:t>
            </a:r>
            <a:r>
              <a:rPr lang="zh-CN" altLang="en-US" sz="2400" b="1">
                <a:solidFill>
                  <a:srgbClr val="3333FF"/>
                </a:solidFill>
                <a:latin typeface="华文新魏" panose="02010800040101010101" pitchFamily="2" charset="-122"/>
                <a:ea typeface="华文新魏" panose="02010800040101010101" pitchFamily="2" charset="-122"/>
              </a:rPr>
              <a:t>调用</a:t>
            </a:r>
          </a:p>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400" b="1">
                <a:solidFill>
                  <a:schemeClr val="folHlink"/>
                </a:solidFill>
                <a:latin typeface="华文新魏" panose="02010800040101010101" pitchFamily="2" charset="-122"/>
                <a:ea typeface="华文新魏" panose="02010800040101010101" pitchFamily="2" charset="-122"/>
              </a:rPr>
              <a:t>3</a:t>
            </a:r>
            <a:r>
              <a:rPr lang="zh-CN" altLang="en-US" sz="2400" b="1">
                <a:solidFill>
                  <a:schemeClr val="folHlink"/>
                </a:solidFill>
                <a:latin typeface="华文新魏" panose="02010800040101010101" pitchFamily="2" charset="-122"/>
                <a:ea typeface="华文新魏" panose="02010800040101010101" pitchFamily="2" charset="-122"/>
              </a:rPr>
              <a:t>）</a:t>
            </a: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图标、窗口方式</a:t>
            </a:r>
            <a:r>
              <a:rPr lang="en-US" altLang="zh-CN" sz="2400" b="1">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2400" b="1">
                <a:effectLst>
                  <a:outerShdw blurRad="38100" dist="38100" dir="2700000" algn="tl">
                    <a:srgbClr val="C0C0C0"/>
                  </a:outerShdw>
                </a:effectLst>
                <a:latin typeface="华文新魏" panose="02010800040101010101" pitchFamily="2" charset="-122"/>
                <a:ea typeface="华文新魏" panose="02010800040101010101" pitchFamily="2" charset="-122"/>
              </a:rPr>
              <a:t>鼠标</a:t>
            </a:r>
          </a:p>
        </p:txBody>
      </p:sp>
      <p:sp>
        <p:nvSpPr>
          <p:cNvPr id="201745" name="Line 17">
            <a:extLst>
              <a:ext uri="{FF2B5EF4-FFF2-40B4-BE49-F238E27FC236}">
                <a16:creationId xmlns:a16="http://schemas.microsoft.com/office/drawing/2014/main" id="{6D3DD2E3-9978-2B47-9055-23C64799BE1E}"/>
              </a:ext>
            </a:extLst>
          </p:cNvPr>
          <p:cNvSpPr>
            <a:spLocks noChangeShapeType="1"/>
          </p:cNvSpPr>
          <p:nvPr/>
        </p:nvSpPr>
        <p:spPr bwMode="auto">
          <a:xfrm>
            <a:off x="5334000" y="2511425"/>
            <a:ext cx="0" cy="533400"/>
          </a:xfrm>
          <a:prstGeom prst="line">
            <a:avLst/>
          </a:prstGeom>
          <a:noFill/>
          <a:ln w="57150" cap="sq">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9" name="Text Box 15">
            <a:extLst>
              <a:ext uri="{FF2B5EF4-FFF2-40B4-BE49-F238E27FC236}">
                <a16:creationId xmlns:a16="http://schemas.microsoft.com/office/drawing/2014/main" id="{31E6ABE6-E36E-A643-AE34-73213DFF3AC9}"/>
              </a:ext>
            </a:extLst>
          </p:cNvPr>
          <p:cNvSpPr txBox="1">
            <a:spLocks noChangeArrowheads="1"/>
          </p:cNvSpPr>
          <p:nvPr/>
        </p:nvSpPr>
        <p:spPr bwMode="auto">
          <a:xfrm>
            <a:off x="1476375" y="188913"/>
            <a:ext cx="4032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kumimoji="0" lang="zh-CN" altLang="en-US" sz="4000">
                <a:solidFill>
                  <a:schemeClr val="tx2"/>
                </a:solidFill>
                <a:latin typeface="华文新魏" panose="02010800040101010101" pitchFamily="2" charset="-122"/>
                <a:ea typeface="华文新魏" panose="02010800040101010101" pitchFamily="2" charset="-122"/>
              </a:rPr>
              <a:t>操作系统</a:t>
            </a:r>
            <a:r>
              <a:rPr kumimoji="0" lang="en-US" altLang="zh-CN" sz="4000">
                <a:solidFill>
                  <a:schemeClr val="tx2"/>
                </a:solidFill>
                <a:latin typeface="华文新魏" panose="02010800040101010101" pitchFamily="2" charset="-122"/>
                <a:ea typeface="华文新魏" panose="02010800040101010101" pitchFamily="2" charset="-122"/>
              </a:rPr>
              <a:t>—</a:t>
            </a:r>
            <a:r>
              <a:rPr kumimoji="0" lang="zh-CN" altLang="en-US" sz="4000">
                <a:solidFill>
                  <a:schemeClr val="tx2"/>
                </a:solidFill>
                <a:latin typeface="华文新魏" panose="02010800040101010101" pitchFamily="2" charset="-122"/>
                <a:ea typeface="华文新魏" panose="02010800040101010101" pitchFamily="2" charset="-122"/>
              </a:rPr>
              <a:t>作用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dissolve">
                                      <p:cBhvr>
                                        <p:cTn id="7" dur="500"/>
                                        <p:tgtEl>
                                          <p:spTgt spid="201732"/>
                                        </p:tgtEl>
                                      </p:cBhvr>
                                    </p:animEffect>
                                  </p:childTnLst>
                                </p:cTn>
                              </p:par>
                            </p:childTnLst>
                          </p:cTn>
                        </p:par>
                        <p:par>
                          <p:cTn id="8" fill="hold" nodeType="afterGroup">
                            <p:stCondLst>
                              <p:cond delay="500"/>
                            </p:stCondLst>
                            <p:childTnLst>
                              <p:par>
                                <p:cTn id="9" presetID="12" presetClass="entr" presetSubtype="1" fill="hold" grpId="0" nodeType="afterEffect">
                                  <p:stCondLst>
                                    <p:cond delay="1000"/>
                                  </p:stCondLst>
                                  <p:childTnLst>
                                    <p:set>
                                      <p:cBhvr>
                                        <p:cTn id="10" dur="1" fill="hold">
                                          <p:stCondLst>
                                            <p:cond delay="0"/>
                                          </p:stCondLst>
                                        </p:cTn>
                                        <p:tgtEl>
                                          <p:spTgt spid="201737"/>
                                        </p:tgtEl>
                                        <p:attrNameLst>
                                          <p:attrName>style.visibility</p:attrName>
                                        </p:attrNameLst>
                                      </p:cBhvr>
                                      <p:to>
                                        <p:strVal val="visible"/>
                                      </p:to>
                                    </p:set>
                                    <p:animEffect transition="in" filter="slide(fromTop)">
                                      <p:cBhvr>
                                        <p:cTn id="11" dur="500"/>
                                        <p:tgtEl>
                                          <p:spTgt spid="201737"/>
                                        </p:tgtEl>
                                      </p:cBhvr>
                                    </p:animEffect>
                                  </p:childTnLst>
                                </p:cTn>
                              </p:par>
                            </p:childTnLst>
                          </p:cTn>
                        </p:par>
                        <p:par>
                          <p:cTn id="12" fill="hold" nodeType="afterGroup">
                            <p:stCondLst>
                              <p:cond delay="2000"/>
                            </p:stCondLst>
                            <p:childTnLst>
                              <p:par>
                                <p:cTn id="13" presetID="12" presetClass="entr" presetSubtype="1" fill="hold" grpId="0" nodeType="afterEffect">
                                  <p:stCondLst>
                                    <p:cond delay="1000"/>
                                  </p:stCondLst>
                                  <p:childTnLst>
                                    <p:set>
                                      <p:cBhvr>
                                        <p:cTn id="14" dur="1" fill="hold">
                                          <p:stCondLst>
                                            <p:cond delay="0"/>
                                          </p:stCondLst>
                                        </p:cTn>
                                        <p:tgtEl>
                                          <p:spTgt spid="201738"/>
                                        </p:tgtEl>
                                        <p:attrNameLst>
                                          <p:attrName>style.visibility</p:attrName>
                                        </p:attrNameLst>
                                      </p:cBhvr>
                                      <p:to>
                                        <p:strVal val="visible"/>
                                      </p:to>
                                    </p:set>
                                    <p:animEffect transition="in" filter="slide(fromTop)">
                                      <p:cBhvr>
                                        <p:cTn id="15" dur="500"/>
                                        <p:tgtEl>
                                          <p:spTgt spid="201738"/>
                                        </p:tgtEl>
                                      </p:cBhvr>
                                    </p:animEffect>
                                  </p:childTnLst>
                                </p:cTn>
                              </p:par>
                            </p:childTnLst>
                          </p:cTn>
                        </p:par>
                        <p:par>
                          <p:cTn id="16" fill="hold" nodeType="afterGroup">
                            <p:stCondLst>
                              <p:cond delay="3500"/>
                            </p:stCondLst>
                            <p:childTnLst>
                              <p:par>
                                <p:cTn id="17" presetID="12" presetClass="entr" presetSubtype="1" fill="hold" grpId="0" nodeType="afterEffect">
                                  <p:stCondLst>
                                    <p:cond delay="1000"/>
                                  </p:stCondLst>
                                  <p:childTnLst>
                                    <p:set>
                                      <p:cBhvr>
                                        <p:cTn id="18" dur="1" fill="hold">
                                          <p:stCondLst>
                                            <p:cond delay="0"/>
                                          </p:stCondLst>
                                        </p:cTn>
                                        <p:tgtEl>
                                          <p:spTgt spid="201739"/>
                                        </p:tgtEl>
                                        <p:attrNameLst>
                                          <p:attrName>style.visibility</p:attrName>
                                        </p:attrNameLst>
                                      </p:cBhvr>
                                      <p:to>
                                        <p:strVal val="visible"/>
                                      </p:to>
                                    </p:set>
                                    <p:animEffect transition="in" filter="slide(fromTop)">
                                      <p:cBhvr>
                                        <p:cTn id="19" dur="500"/>
                                        <p:tgtEl>
                                          <p:spTgt spid="201739"/>
                                        </p:tgtEl>
                                      </p:cBhvr>
                                    </p:animEffect>
                                  </p:childTnLst>
                                </p:cTn>
                              </p:par>
                            </p:childTnLst>
                          </p:cTn>
                        </p:par>
                        <p:par>
                          <p:cTn id="20" fill="hold" nodeType="afterGroup">
                            <p:stCondLst>
                              <p:cond delay="5000"/>
                            </p:stCondLst>
                            <p:childTnLst>
                              <p:par>
                                <p:cTn id="21" presetID="12" presetClass="entr" presetSubtype="1" fill="hold" grpId="0" nodeType="afterEffect">
                                  <p:stCondLst>
                                    <p:cond delay="1000"/>
                                  </p:stCondLst>
                                  <p:childTnLst>
                                    <p:set>
                                      <p:cBhvr>
                                        <p:cTn id="22" dur="1" fill="hold">
                                          <p:stCondLst>
                                            <p:cond delay="0"/>
                                          </p:stCondLst>
                                        </p:cTn>
                                        <p:tgtEl>
                                          <p:spTgt spid="201741"/>
                                        </p:tgtEl>
                                        <p:attrNameLst>
                                          <p:attrName>style.visibility</p:attrName>
                                        </p:attrNameLst>
                                      </p:cBhvr>
                                      <p:to>
                                        <p:strVal val="visible"/>
                                      </p:to>
                                    </p:set>
                                    <p:animEffect transition="in" filter="slide(fromTop)">
                                      <p:cBhvr>
                                        <p:cTn id="23" dur="500"/>
                                        <p:tgtEl>
                                          <p:spTgt spid="2017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01743"/>
                                        </p:tgtEl>
                                        <p:attrNameLst>
                                          <p:attrName>style.visibility</p:attrName>
                                        </p:attrNameLst>
                                      </p:cBhvr>
                                      <p:to>
                                        <p:strVal val="visible"/>
                                      </p:to>
                                    </p:set>
                                    <p:animEffect transition="in" filter="dissolve">
                                      <p:cBhvr>
                                        <p:cTn id="28" dur="500"/>
                                        <p:tgtEl>
                                          <p:spTgt spid="201743"/>
                                        </p:tgtEl>
                                      </p:cBhvr>
                                    </p:animEffect>
                                  </p:childTnLst>
                                </p:cTn>
                              </p:par>
                            </p:childTnLst>
                          </p:cTn>
                        </p:par>
                        <p:par>
                          <p:cTn id="29" fill="hold" nodeType="afterGroup">
                            <p:stCondLst>
                              <p:cond delay="500"/>
                            </p:stCondLst>
                            <p:childTnLst>
                              <p:par>
                                <p:cTn id="30" presetID="12" presetClass="entr" presetSubtype="1" fill="hold" nodeType="afterEffect">
                                  <p:stCondLst>
                                    <p:cond delay="0"/>
                                  </p:stCondLst>
                                  <p:childTnLst>
                                    <p:set>
                                      <p:cBhvr>
                                        <p:cTn id="31" dur="1" fill="hold">
                                          <p:stCondLst>
                                            <p:cond delay="0"/>
                                          </p:stCondLst>
                                        </p:cTn>
                                        <p:tgtEl>
                                          <p:spTgt spid="201740"/>
                                        </p:tgtEl>
                                        <p:attrNameLst>
                                          <p:attrName>style.visibility</p:attrName>
                                        </p:attrNameLst>
                                      </p:cBhvr>
                                      <p:to>
                                        <p:strVal val="visible"/>
                                      </p:to>
                                    </p:set>
                                    <p:animEffect transition="in" filter="slide(fromTop)">
                                      <p:cBhvr>
                                        <p:cTn id="32" dur="500"/>
                                        <p:tgtEl>
                                          <p:spTgt spid="201740"/>
                                        </p:tgtEl>
                                      </p:cBhvr>
                                    </p:animEffect>
                                  </p:childTnLst>
                                </p:cTn>
                              </p:par>
                            </p:childTnLst>
                          </p:cTn>
                        </p:par>
                        <p:par>
                          <p:cTn id="33" fill="hold" nodeType="afterGroup">
                            <p:stCondLst>
                              <p:cond delay="1000"/>
                            </p:stCondLst>
                            <p:childTnLst>
                              <p:par>
                                <p:cTn id="34" presetID="12" presetClass="entr" presetSubtype="1" fill="hold" nodeType="afterEffect">
                                  <p:stCondLst>
                                    <p:cond delay="0"/>
                                  </p:stCondLst>
                                  <p:childTnLst>
                                    <p:set>
                                      <p:cBhvr>
                                        <p:cTn id="35" dur="1" fill="hold">
                                          <p:stCondLst>
                                            <p:cond delay="0"/>
                                          </p:stCondLst>
                                        </p:cTn>
                                        <p:tgtEl>
                                          <p:spTgt spid="201745"/>
                                        </p:tgtEl>
                                        <p:attrNameLst>
                                          <p:attrName>style.visibility</p:attrName>
                                        </p:attrNameLst>
                                      </p:cBhvr>
                                      <p:to>
                                        <p:strVal val="visible"/>
                                      </p:to>
                                    </p:set>
                                    <p:animEffect transition="in" filter="slide(fromTop)">
                                      <p:cBhvr>
                                        <p:cTn id="36" dur="500"/>
                                        <p:tgtEl>
                                          <p:spTgt spid="2017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01736"/>
                                        </p:tgtEl>
                                        <p:attrNameLst>
                                          <p:attrName>style.visibility</p:attrName>
                                        </p:attrNameLst>
                                      </p:cBhvr>
                                      <p:to>
                                        <p:strVal val="visible"/>
                                      </p:to>
                                    </p:set>
                                    <p:animEffect transition="in" filter="dissolve">
                                      <p:cBhvr>
                                        <p:cTn id="41" dur="500"/>
                                        <p:tgtEl>
                                          <p:spTgt spid="201736"/>
                                        </p:tgtEl>
                                      </p:cBhvr>
                                    </p:animEffect>
                                  </p:childTnLst>
                                </p:cTn>
                              </p:par>
                            </p:childTnLst>
                          </p:cTn>
                        </p:par>
                        <p:par>
                          <p:cTn id="42" fill="hold" nodeType="afterGroup">
                            <p:stCondLst>
                              <p:cond delay="500"/>
                            </p:stCondLst>
                            <p:childTnLst>
                              <p:par>
                                <p:cTn id="43" presetID="12" presetClass="entr" presetSubtype="4" fill="hold" nodeType="afterEffect">
                                  <p:stCondLst>
                                    <p:cond delay="0"/>
                                  </p:stCondLst>
                                  <p:childTnLst>
                                    <p:set>
                                      <p:cBhvr>
                                        <p:cTn id="44" dur="1" fill="hold">
                                          <p:stCondLst>
                                            <p:cond delay="0"/>
                                          </p:stCondLst>
                                        </p:cTn>
                                        <p:tgtEl>
                                          <p:spTgt spid="201742"/>
                                        </p:tgtEl>
                                        <p:attrNameLst>
                                          <p:attrName>style.visibility</p:attrName>
                                        </p:attrNameLst>
                                      </p:cBhvr>
                                      <p:to>
                                        <p:strVal val="visible"/>
                                      </p:to>
                                    </p:set>
                                    <p:animEffect transition="in" filter="slide(fromBottom)">
                                      <p:cBhvr>
                                        <p:cTn id="45" dur="500"/>
                                        <p:tgtEl>
                                          <p:spTgt spid="201742"/>
                                        </p:tgtEl>
                                      </p:cBhvr>
                                    </p:animEffect>
                                  </p:childTnLst>
                                </p:cTn>
                              </p:par>
                            </p:childTnLst>
                          </p:cTn>
                        </p:par>
                        <p:par>
                          <p:cTn id="46" fill="hold" nodeType="afterGroup">
                            <p:stCondLst>
                              <p:cond delay="1000"/>
                            </p:stCondLst>
                            <p:childTnLst>
                              <p:par>
                                <p:cTn id="47" presetID="19" presetClass="entr" presetSubtype="10" fill="hold" nodeType="afterEffect">
                                  <p:stCondLst>
                                    <p:cond delay="0"/>
                                  </p:stCondLst>
                                  <p:childTnLst>
                                    <p:set>
                                      <p:cBhvr>
                                        <p:cTn id="48" dur="1" fill="hold">
                                          <p:stCondLst>
                                            <p:cond delay="0"/>
                                          </p:stCondLst>
                                        </p:cTn>
                                        <p:tgtEl>
                                          <p:spTgt spid="202768"/>
                                        </p:tgtEl>
                                        <p:attrNameLst>
                                          <p:attrName>style.visibility</p:attrName>
                                        </p:attrNameLst>
                                      </p:cBhvr>
                                      <p:to>
                                        <p:strVal val="visible"/>
                                      </p:to>
                                    </p:set>
                                    <p:anim calcmode="lin" valueType="num">
                                      <p:cBhvr>
                                        <p:cTn id="49" dur="5000" fill="hold"/>
                                        <p:tgtEl>
                                          <p:spTgt spid="202768"/>
                                        </p:tgtEl>
                                        <p:attrNameLst>
                                          <p:attrName>ppt_w</p:attrName>
                                        </p:attrNameLst>
                                      </p:cBhvr>
                                      <p:tavLst>
                                        <p:tav tm="0" fmla="#ppt_w*sin(2.5*pi*$)">
                                          <p:val>
                                            <p:fltVal val="0"/>
                                          </p:val>
                                        </p:tav>
                                        <p:tav tm="100000">
                                          <p:val>
                                            <p:fltVal val="1"/>
                                          </p:val>
                                        </p:tav>
                                      </p:tavLst>
                                    </p:anim>
                                    <p:anim calcmode="lin" valueType="num">
                                      <p:cBhvr>
                                        <p:cTn id="50" dur="5000" fill="hold"/>
                                        <p:tgtEl>
                                          <p:spTgt spid="2027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nimBg="1" autoUpdateAnimBg="0"/>
      <p:bldP spid="201736" grpId="0" animBg="1" autoUpdateAnimBg="0"/>
      <p:bldP spid="201737" grpId="0" animBg="1" autoUpdateAnimBg="0"/>
      <p:bldP spid="201738" grpId="0" animBg="1" autoUpdateAnimBg="0"/>
      <p:bldP spid="201739" grpId="0" animBg="1" autoUpdateAnimBg="0"/>
      <p:bldP spid="201741" grpId="0" animBg="1" autoUpdateAnimBg="0"/>
      <p:bldP spid="20174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4002" name="Object 2">
            <a:extLst>
              <a:ext uri="{FF2B5EF4-FFF2-40B4-BE49-F238E27FC236}">
                <a16:creationId xmlns:a16="http://schemas.microsoft.com/office/drawing/2014/main" id="{414FFE56-7E87-4D43-AB7B-6A3D8659857E}"/>
              </a:ext>
            </a:extLst>
          </p:cNvPr>
          <p:cNvGraphicFramePr>
            <a:graphicFrameLocks noChangeAspect="1"/>
          </p:cNvGraphicFramePr>
          <p:nvPr/>
        </p:nvGraphicFramePr>
        <p:xfrm>
          <a:off x="8686800" y="92075"/>
          <a:ext cx="381000" cy="365125"/>
        </p:xfrm>
        <a:graphic>
          <a:graphicData uri="http://schemas.openxmlformats.org/presentationml/2006/ole">
            <mc:AlternateContent xmlns:mc="http://schemas.openxmlformats.org/markup-compatibility/2006">
              <mc:Choice xmlns:v="urn:schemas-microsoft-com:vml" Requires="v">
                <p:oleObj spid="_x0000_s2067" name="BMP 图象" r:id="rId4" imgW="152400" imgH="146050" progId="Paint.Picture">
                  <p:embed/>
                </p:oleObj>
              </mc:Choice>
              <mc:Fallback>
                <p:oleObj name="BMP 图象" r:id="rId4" imgW="152400" imgH="14605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9207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56" name="Rectangle 4">
            <a:extLst>
              <a:ext uri="{FF2B5EF4-FFF2-40B4-BE49-F238E27FC236}">
                <a16:creationId xmlns:a16="http://schemas.microsoft.com/office/drawing/2014/main" id="{D80C40EE-C6EE-5341-9E39-3F9846A74EAA}"/>
              </a:ext>
            </a:extLst>
          </p:cNvPr>
          <p:cNvSpPr>
            <a:spLocks noChangeArrowheads="1"/>
          </p:cNvSpPr>
          <p:nvPr/>
        </p:nvSpPr>
        <p:spPr bwMode="auto">
          <a:xfrm>
            <a:off x="611188" y="1166813"/>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lang="zh-CN" altLang="en-US" sz="2800" b="1">
                <a:solidFill>
                  <a:srgbClr val="3333FF"/>
                </a:solidFill>
                <a:latin typeface="华文楷体" panose="02010600040101010101" pitchFamily="2" charset="-122"/>
                <a:ea typeface="华文楷体" panose="02010600040101010101" pitchFamily="2" charset="-122"/>
              </a:rPr>
              <a:t>操作系统作为计算机系统资源的管理者</a:t>
            </a:r>
          </a:p>
        </p:txBody>
      </p:sp>
      <p:sp>
        <p:nvSpPr>
          <p:cNvPr id="202764" name="Rectangle 12">
            <a:extLst>
              <a:ext uri="{FF2B5EF4-FFF2-40B4-BE49-F238E27FC236}">
                <a16:creationId xmlns:a16="http://schemas.microsoft.com/office/drawing/2014/main" id="{B8B5E409-2AB4-CC48-877E-650118ED3AF9}"/>
              </a:ext>
            </a:extLst>
          </p:cNvPr>
          <p:cNvSpPr>
            <a:spLocks noChangeArrowheads="1"/>
          </p:cNvSpPr>
          <p:nvPr/>
        </p:nvSpPr>
        <p:spPr bwMode="auto">
          <a:xfrm>
            <a:off x="611188" y="1668463"/>
            <a:ext cx="7924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lvl="1">
              <a:spcBef>
                <a:spcPct val="0"/>
              </a:spcBef>
              <a:buFont typeface="Wingdings" pitchFamily="2" charset="2"/>
              <a:buChar char="n"/>
            </a:pPr>
            <a:r>
              <a:rPr lang="zh-CN" altLang="en-US" sz="2400" b="1">
                <a:solidFill>
                  <a:srgbClr val="000000"/>
                </a:solidFill>
                <a:latin typeface="华文新魏" panose="02010800040101010101" pitchFamily="2" charset="-122"/>
                <a:ea typeface="华文新魏" panose="02010800040101010101" pitchFamily="2" charset="-122"/>
              </a:rPr>
              <a:t>处理机管理：用于分配和控制处理机；</a:t>
            </a:r>
          </a:p>
          <a:p>
            <a:pPr lvl="1">
              <a:spcBef>
                <a:spcPct val="0"/>
              </a:spcBef>
              <a:buFont typeface="Wingdings" pitchFamily="2" charset="2"/>
              <a:buChar char="n"/>
            </a:pPr>
            <a:r>
              <a:rPr lang="zh-CN" altLang="en-US" sz="2400" b="1">
                <a:solidFill>
                  <a:srgbClr val="000000"/>
                </a:solidFill>
                <a:latin typeface="华文新魏" panose="02010800040101010101" pitchFamily="2" charset="-122"/>
                <a:ea typeface="华文新魏" panose="02010800040101010101" pitchFamily="2" charset="-122"/>
              </a:rPr>
              <a:t>存储器管理：主要负责内存的分配和回收；</a:t>
            </a:r>
          </a:p>
          <a:p>
            <a:pPr lvl="1">
              <a:spcBef>
                <a:spcPct val="0"/>
              </a:spcBef>
              <a:buFont typeface="Wingdings" pitchFamily="2" charset="2"/>
              <a:buChar char="n"/>
            </a:pPr>
            <a:r>
              <a:rPr lang="en-US" altLang="zh-CN" sz="2400" b="1">
                <a:solidFill>
                  <a:srgbClr val="000000"/>
                </a:solidFill>
                <a:latin typeface="华文新魏" panose="02010800040101010101" pitchFamily="2" charset="-122"/>
                <a:ea typeface="华文新魏" panose="02010800040101010101" pitchFamily="2" charset="-122"/>
              </a:rPr>
              <a:t>I/O</a:t>
            </a:r>
            <a:r>
              <a:rPr lang="zh-CN" altLang="en-US" sz="2400" b="1">
                <a:solidFill>
                  <a:srgbClr val="000000"/>
                </a:solidFill>
                <a:latin typeface="华文新魏" panose="02010800040101010101" pitchFamily="2" charset="-122"/>
                <a:ea typeface="华文新魏" panose="02010800040101010101" pitchFamily="2" charset="-122"/>
              </a:rPr>
              <a:t>设备管理：负责Ｉ／Ｏ设备的分配（回收）与操纵；</a:t>
            </a:r>
          </a:p>
          <a:p>
            <a:pPr lvl="1">
              <a:spcBef>
                <a:spcPct val="0"/>
              </a:spcBef>
              <a:buFont typeface="Wingdings" pitchFamily="2" charset="2"/>
              <a:buChar char="n"/>
            </a:pPr>
            <a:r>
              <a:rPr lang="zh-CN" altLang="en-US" sz="2400" b="1">
                <a:solidFill>
                  <a:srgbClr val="000000"/>
                </a:solidFill>
                <a:latin typeface="华文新魏" panose="02010800040101010101" pitchFamily="2" charset="-122"/>
                <a:ea typeface="华文新魏" panose="02010800040101010101" pitchFamily="2" charset="-122"/>
              </a:rPr>
              <a:t>文件管理（数据和程序信息）：负责文件的存取、</a:t>
            </a:r>
          </a:p>
          <a:p>
            <a:pPr lvl="1">
              <a:spcBef>
                <a:spcPct val="0"/>
              </a:spcBef>
              <a:buFont typeface="Wingdings" pitchFamily="2" charset="2"/>
              <a:buNone/>
            </a:pPr>
            <a:r>
              <a:rPr lang="zh-CN" altLang="en-US" sz="2400" b="1">
                <a:solidFill>
                  <a:srgbClr val="000000"/>
                </a:solidFill>
                <a:latin typeface="华文新魏" panose="02010800040101010101" pitchFamily="2" charset="-122"/>
                <a:ea typeface="华文新魏" panose="02010800040101010101" pitchFamily="2" charset="-122"/>
              </a:rPr>
              <a:t>  共享和保护。</a:t>
            </a:r>
          </a:p>
        </p:txBody>
      </p:sp>
      <p:sp>
        <p:nvSpPr>
          <p:cNvPr id="202765" name="Rectangle 13">
            <a:extLst>
              <a:ext uri="{FF2B5EF4-FFF2-40B4-BE49-F238E27FC236}">
                <a16:creationId xmlns:a16="http://schemas.microsoft.com/office/drawing/2014/main" id="{D8FA0F6D-B84F-2844-B30F-1147A9015C79}"/>
              </a:ext>
            </a:extLst>
          </p:cNvPr>
          <p:cNvSpPr>
            <a:spLocks noChangeArrowheads="1"/>
          </p:cNvSpPr>
          <p:nvPr/>
        </p:nvSpPr>
        <p:spPr bwMode="auto">
          <a:xfrm>
            <a:off x="611188" y="35433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lang="zh-CN" altLang="en-US" sz="2800" b="1">
                <a:solidFill>
                  <a:srgbClr val="3333FF"/>
                </a:solidFill>
                <a:latin typeface="华文楷体" panose="02010600040101010101" pitchFamily="2" charset="-122"/>
                <a:ea typeface="华文楷体" panose="02010600040101010101" pitchFamily="2" charset="-122"/>
              </a:rPr>
              <a:t>操作系统对计算机资源的抽象（扩展机器</a:t>
            </a:r>
            <a:r>
              <a:rPr lang="en-US" altLang="zh-CN" sz="2800" b="1">
                <a:solidFill>
                  <a:srgbClr val="3333FF"/>
                </a:solidFill>
                <a:latin typeface="华文楷体" panose="02010600040101010101" pitchFamily="2" charset="-122"/>
                <a:ea typeface="华文楷体" panose="02010600040101010101" pitchFamily="2" charset="-122"/>
              </a:rPr>
              <a:t>/</a:t>
            </a:r>
            <a:r>
              <a:rPr lang="zh-CN" altLang="en-US" sz="2800" b="1">
                <a:solidFill>
                  <a:srgbClr val="3333FF"/>
                </a:solidFill>
                <a:latin typeface="华文楷体" panose="02010600040101010101" pitchFamily="2" charset="-122"/>
                <a:ea typeface="华文楷体" panose="02010600040101010101" pitchFamily="2" charset="-122"/>
              </a:rPr>
              <a:t>虚拟机）</a:t>
            </a:r>
          </a:p>
        </p:txBody>
      </p:sp>
      <p:sp>
        <p:nvSpPr>
          <p:cNvPr id="202766" name="Rectangle 14">
            <a:extLst>
              <a:ext uri="{FF2B5EF4-FFF2-40B4-BE49-F238E27FC236}">
                <a16:creationId xmlns:a16="http://schemas.microsoft.com/office/drawing/2014/main" id="{A5F91854-066E-1D4C-A8FE-9A1FCF1F976B}"/>
              </a:ext>
            </a:extLst>
          </p:cNvPr>
          <p:cNvSpPr>
            <a:spLocks noChangeArrowheads="1"/>
          </p:cNvSpPr>
          <p:nvPr/>
        </p:nvSpPr>
        <p:spPr bwMode="auto">
          <a:xfrm>
            <a:off x="609600" y="41910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lang="zh-CN" altLang="en-US" sz="2400" b="1">
                <a:solidFill>
                  <a:srgbClr val="FF0000"/>
                </a:solidFill>
                <a:latin typeface="华文新魏" panose="02010800040101010101" pitchFamily="2" charset="-122"/>
                <a:ea typeface="华文新魏" panose="02010800040101010101" pitchFamily="2" charset="-122"/>
              </a:rPr>
              <a:t>裸机：</a:t>
            </a:r>
            <a:r>
              <a:rPr lang="zh-CN" altLang="en-US" sz="2400" b="1">
                <a:solidFill>
                  <a:srgbClr val="000000"/>
                </a:solidFill>
                <a:latin typeface="华文新魏" panose="02010800040101010101" pitchFamily="2" charset="-122"/>
                <a:ea typeface="华文新魏" panose="02010800040101010101" pitchFamily="2" charset="-122"/>
              </a:rPr>
              <a:t>一台完全无软件的计算机系统</a:t>
            </a:r>
          </a:p>
          <a:p>
            <a:pPr>
              <a:spcBef>
                <a:spcPct val="0"/>
              </a:spcBef>
            </a:pPr>
            <a:r>
              <a:rPr lang="zh-CN" altLang="en-US" sz="2400" b="1">
                <a:solidFill>
                  <a:srgbClr val="FF0000"/>
                </a:solidFill>
                <a:latin typeface="华文新魏" panose="02010800040101010101" pitchFamily="2" charset="-122"/>
                <a:ea typeface="华文新魏" panose="02010800040101010101" pitchFamily="2" charset="-122"/>
              </a:rPr>
              <a:t>虚机器：</a:t>
            </a:r>
            <a:r>
              <a:rPr lang="zh-CN" altLang="en-US" sz="2400" b="1">
                <a:solidFill>
                  <a:srgbClr val="000000"/>
                </a:solidFill>
                <a:latin typeface="华文新魏" panose="02010800040101010101" pitchFamily="2" charset="-122"/>
                <a:ea typeface="华文新魏" panose="02010800040101010101" pitchFamily="2" charset="-122"/>
              </a:rPr>
              <a:t>把覆盖了软件的机器称为扩充机器或虚机器</a:t>
            </a:r>
          </a:p>
        </p:txBody>
      </p:sp>
      <p:sp>
        <p:nvSpPr>
          <p:cNvPr id="202767" name="Rectangle 15">
            <a:extLst>
              <a:ext uri="{FF2B5EF4-FFF2-40B4-BE49-F238E27FC236}">
                <a16:creationId xmlns:a16="http://schemas.microsoft.com/office/drawing/2014/main" id="{00068E67-C2B9-DF41-BC8F-7662CEE3D389}"/>
              </a:ext>
            </a:extLst>
          </p:cNvPr>
          <p:cNvSpPr>
            <a:spLocks noChangeArrowheads="1"/>
          </p:cNvSpPr>
          <p:nvPr/>
        </p:nvSpPr>
        <p:spPr bwMode="auto">
          <a:xfrm>
            <a:off x="611188" y="5157788"/>
            <a:ext cx="8001000" cy="1371600"/>
          </a:xfrm>
          <a:prstGeom prst="rect">
            <a:avLst/>
          </a:prstGeom>
          <a:noFill/>
          <a:ln w="12700">
            <a:solidFill>
              <a:schemeClr val="tx1"/>
            </a:solidFill>
            <a:miter lim="800000"/>
            <a:headEnd type="none" w="sm" len="sm"/>
            <a:tailEnd type="none" w="sm" len="sm"/>
          </a:ln>
          <a:effec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例如：硬件 </a:t>
            </a:r>
            <a:r>
              <a:rPr lang="en-US" altLang="zh-CN"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I/O</a:t>
            </a: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设备管理软件   </a:t>
            </a:r>
            <a:r>
              <a:rPr lang="en-US" altLang="zh-CN" sz="2400" b="1">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lang="zh-CN" altLang="en-US" sz="2400" b="1">
                <a:effectLst>
                  <a:outerShdw blurRad="38100" dist="38100" dir="2700000" algn="tl">
                    <a:srgbClr val="C0C0C0"/>
                  </a:outerShdw>
                </a:effectLst>
                <a:latin typeface="华文新魏" panose="02010800040101010101" pitchFamily="2" charset="-122"/>
                <a:ea typeface="华文新魏" panose="02010800040101010101" pitchFamily="2" charset="-122"/>
              </a:rPr>
              <a:t>虚机器</a:t>
            </a:r>
          </a:p>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文件管理软件              </a:t>
            </a:r>
            <a:r>
              <a:rPr lang="en-US" altLang="zh-CN" sz="2400" b="1">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lang="zh-CN" altLang="en-US" sz="2400" b="1">
                <a:effectLst>
                  <a:outerShdw blurRad="38100" dist="38100" dir="2700000" algn="tl">
                    <a:srgbClr val="C0C0C0"/>
                  </a:outerShdw>
                </a:effectLst>
                <a:latin typeface="华文新魏" panose="02010800040101010101" pitchFamily="2" charset="-122"/>
                <a:ea typeface="华文新魏" panose="02010800040101010101" pitchFamily="2" charset="-122"/>
              </a:rPr>
              <a:t>功能更强的虚机器</a:t>
            </a:r>
          </a:p>
          <a:p>
            <a:pPr>
              <a:spcBef>
                <a:spcPct val="0"/>
              </a:spcBef>
            </a:pP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en-US" altLang="zh-CN"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en-US" sz="24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面向用户的窗口软件   </a:t>
            </a:r>
            <a:r>
              <a:rPr lang="en-US" altLang="zh-CN" sz="2400" b="1">
                <a:effectLst>
                  <a:outerShdw blurRad="38100" dist="38100" dir="2700000" algn="tl">
                    <a:srgbClr val="C0C0C0"/>
                  </a:outerShdw>
                </a:effectLst>
                <a:latin typeface="华文新魏" panose="02010800040101010101" pitchFamily="2" charset="-122"/>
                <a:ea typeface="华文新魏" panose="02010800040101010101" pitchFamily="2" charset="-122"/>
              </a:rPr>
              <a:t>--------&gt;</a:t>
            </a:r>
            <a:r>
              <a:rPr lang="zh-CN" altLang="en-US" sz="2400" b="1">
                <a:effectLst>
                  <a:outerShdw blurRad="38100" dist="38100" dir="2700000" algn="tl">
                    <a:srgbClr val="C0C0C0"/>
                  </a:outerShdw>
                </a:effectLst>
                <a:latin typeface="华文新魏" panose="02010800040101010101" pitchFamily="2" charset="-122"/>
                <a:ea typeface="华文新魏" panose="02010800040101010101" pitchFamily="2" charset="-122"/>
              </a:rPr>
              <a:t>功能极强的虚机器</a:t>
            </a:r>
          </a:p>
        </p:txBody>
      </p:sp>
      <p:sp>
        <p:nvSpPr>
          <p:cNvPr id="2056" name="Text Box 9">
            <a:extLst>
              <a:ext uri="{FF2B5EF4-FFF2-40B4-BE49-F238E27FC236}">
                <a16:creationId xmlns:a16="http://schemas.microsoft.com/office/drawing/2014/main" id="{C801C133-2740-C146-ACD2-E5EF3E727C8F}"/>
              </a:ext>
            </a:extLst>
          </p:cNvPr>
          <p:cNvSpPr txBox="1">
            <a:spLocks noChangeArrowheads="1"/>
          </p:cNvSpPr>
          <p:nvPr/>
        </p:nvSpPr>
        <p:spPr bwMode="auto">
          <a:xfrm>
            <a:off x="1476375" y="188913"/>
            <a:ext cx="4032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kumimoji="0" lang="zh-CN" altLang="en-US" sz="4000">
                <a:solidFill>
                  <a:schemeClr val="tx2"/>
                </a:solidFill>
                <a:latin typeface="华文新魏" panose="02010800040101010101" pitchFamily="2" charset="-122"/>
                <a:ea typeface="华文新魏" panose="02010800040101010101" pitchFamily="2" charset="-122"/>
              </a:rPr>
              <a:t>操作系统</a:t>
            </a:r>
            <a:r>
              <a:rPr kumimoji="0" lang="en-US" altLang="zh-CN" sz="4000">
                <a:solidFill>
                  <a:schemeClr val="tx2"/>
                </a:solidFill>
                <a:latin typeface="华文新魏" panose="02010800040101010101" pitchFamily="2" charset="-122"/>
                <a:ea typeface="华文新魏" panose="02010800040101010101" pitchFamily="2" charset="-122"/>
              </a:rPr>
              <a:t>—</a:t>
            </a:r>
            <a:r>
              <a:rPr kumimoji="0" lang="zh-CN" altLang="en-US" sz="4000">
                <a:solidFill>
                  <a:schemeClr val="tx2"/>
                </a:solidFill>
                <a:latin typeface="华文新魏" panose="02010800040101010101" pitchFamily="2" charset="-122"/>
                <a:ea typeface="华文新魏" panose="02010800040101010101" pitchFamily="2" charset="-122"/>
              </a:rPr>
              <a:t>作用</a:t>
            </a:r>
          </a:p>
        </p:txBody>
      </p:sp>
      <p:sp>
        <p:nvSpPr>
          <p:cNvPr id="2" name="Slide Number Placeholder 1">
            <a:extLst>
              <a:ext uri="{FF2B5EF4-FFF2-40B4-BE49-F238E27FC236}">
                <a16:creationId xmlns:a16="http://schemas.microsoft.com/office/drawing/2014/main" id="{81269160-6B97-7641-BD8D-24928BB561FF}"/>
              </a:ext>
            </a:extLst>
          </p:cNvPr>
          <p:cNvSpPr>
            <a:spLocks noGrp="1"/>
          </p:cNvSpPr>
          <p:nvPr>
            <p:ph type="sldNum" sz="quarter" idx="12"/>
          </p:nvPr>
        </p:nvSpPr>
        <p:spPr/>
        <p:txBody>
          <a:bodyPr/>
          <a:lstStyle/>
          <a:p>
            <a:fld id="{0EC01821-FBC1-0943-A98A-47205D9EC5A4}" type="slidenum">
              <a:rPr lang="zh-CN" altLang="en-US" smtClean="0"/>
              <a:pPr/>
              <a:t>28</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dissolve">
                                      <p:cBhvr>
                                        <p:cTn id="7" dur="500"/>
                                        <p:tgtEl>
                                          <p:spTgt spid="202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2764">
                                            <p:txEl>
                                              <p:pRg st="0" end="0"/>
                                            </p:txEl>
                                          </p:spTgt>
                                        </p:tgtEl>
                                        <p:attrNameLst>
                                          <p:attrName>style.visibility</p:attrName>
                                        </p:attrNameLst>
                                      </p:cBhvr>
                                      <p:to>
                                        <p:strVal val="visible"/>
                                      </p:to>
                                    </p:set>
                                    <p:animEffect transition="in" filter="dissolve">
                                      <p:cBhvr>
                                        <p:cTn id="12" dur="500"/>
                                        <p:tgtEl>
                                          <p:spTgt spid="202764">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2764">
                                            <p:txEl>
                                              <p:pRg st="1" end="1"/>
                                            </p:txEl>
                                          </p:spTgt>
                                        </p:tgtEl>
                                        <p:attrNameLst>
                                          <p:attrName>style.visibility</p:attrName>
                                        </p:attrNameLst>
                                      </p:cBhvr>
                                      <p:to>
                                        <p:strVal val="visible"/>
                                      </p:to>
                                    </p:set>
                                    <p:animEffect transition="in" filter="dissolve">
                                      <p:cBhvr>
                                        <p:cTn id="15" dur="500"/>
                                        <p:tgtEl>
                                          <p:spTgt spid="202764">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2764">
                                            <p:txEl>
                                              <p:pRg st="2" end="2"/>
                                            </p:txEl>
                                          </p:spTgt>
                                        </p:tgtEl>
                                        <p:attrNameLst>
                                          <p:attrName>style.visibility</p:attrName>
                                        </p:attrNameLst>
                                      </p:cBhvr>
                                      <p:to>
                                        <p:strVal val="visible"/>
                                      </p:to>
                                    </p:set>
                                    <p:animEffect transition="in" filter="dissolve">
                                      <p:cBhvr>
                                        <p:cTn id="18" dur="500"/>
                                        <p:tgtEl>
                                          <p:spTgt spid="202764">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2764">
                                            <p:txEl>
                                              <p:pRg st="3" end="3"/>
                                            </p:txEl>
                                          </p:spTgt>
                                        </p:tgtEl>
                                        <p:attrNameLst>
                                          <p:attrName>style.visibility</p:attrName>
                                        </p:attrNameLst>
                                      </p:cBhvr>
                                      <p:to>
                                        <p:strVal val="visible"/>
                                      </p:to>
                                    </p:set>
                                    <p:animEffect transition="in" filter="dissolve">
                                      <p:cBhvr>
                                        <p:cTn id="21" dur="500"/>
                                        <p:tgtEl>
                                          <p:spTgt spid="202764">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2764">
                                            <p:txEl>
                                              <p:pRg st="4" end="4"/>
                                            </p:txEl>
                                          </p:spTgt>
                                        </p:tgtEl>
                                        <p:attrNameLst>
                                          <p:attrName>style.visibility</p:attrName>
                                        </p:attrNameLst>
                                      </p:cBhvr>
                                      <p:to>
                                        <p:strVal val="visible"/>
                                      </p:to>
                                    </p:set>
                                    <p:animEffect transition="in" filter="dissolve">
                                      <p:cBhvr>
                                        <p:cTn id="24" dur="500"/>
                                        <p:tgtEl>
                                          <p:spTgt spid="202764">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2765"/>
                                        </p:tgtEl>
                                        <p:attrNameLst>
                                          <p:attrName>style.visibility</p:attrName>
                                        </p:attrNameLst>
                                      </p:cBhvr>
                                      <p:to>
                                        <p:strVal val="visible"/>
                                      </p:to>
                                    </p:set>
                                    <p:animEffect transition="in" filter="dissolve">
                                      <p:cBhvr>
                                        <p:cTn id="29" dur="500"/>
                                        <p:tgtEl>
                                          <p:spTgt spid="2027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02766">
                                            <p:txEl>
                                              <p:pRg st="0" end="0"/>
                                            </p:txEl>
                                          </p:spTgt>
                                        </p:tgtEl>
                                        <p:attrNameLst>
                                          <p:attrName>style.visibility</p:attrName>
                                        </p:attrNameLst>
                                      </p:cBhvr>
                                      <p:to>
                                        <p:strVal val="visible"/>
                                      </p:to>
                                    </p:set>
                                    <p:animEffect transition="in" filter="dissolve">
                                      <p:cBhvr>
                                        <p:cTn id="34" dur="500"/>
                                        <p:tgtEl>
                                          <p:spTgt spid="202766">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2766">
                                            <p:txEl>
                                              <p:pRg st="1" end="1"/>
                                            </p:txEl>
                                          </p:spTgt>
                                        </p:tgtEl>
                                        <p:attrNameLst>
                                          <p:attrName>style.visibility</p:attrName>
                                        </p:attrNameLst>
                                      </p:cBhvr>
                                      <p:to>
                                        <p:strVal val="visible"/>
                                      </p:to>
                                    </p:set>
                                    <p:animEffect transition="in" filter="dissolve">
                                      <p:cBhvr>
                                        <p:cTn id="39" dur="500"/>
                                        <p:tgtEl>
                                          <p:spTgt spid="202766">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02767">
                                            <p:bg/>
                                          </p:spTgt>
                                        </p:tgtEl>
                                        <p:attrNameLst>
                                          <p:attrName>style.visibility</p:attrName>
                                        </p:attrNameLst>
                                      </p:cBhvr>
                                      <p:to>
                                        <p:strVal val="visible"/>
                                      </p:to>
                                    </p:set>
                                    <p:animEffect transition="in" filter="dissolve">
                                      <p:cBhvr>
                                        <p:cTn id="44" dur="500"/>
                                        <p:tgtEl>
                                          <p:spTgt spid="202767">
                                            <p:bg/>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02767">
                                            <p:txEl>
                                              <p:pRg st="0" end="0"/>
                                            </p:txEl>
                                          </p:spTgt>
                                        </p:tgtEl>
                                        <p:attrNameLst>
                                          <p:attrName>style.visibility</p:attrName>
                                        </p:attrNameLst>
                                      </p:cBhvr>
                                      <p:to>
                                        <p:strVal val="visible"/>
                                      </p:to>
                                    </p:set>
                                    <p:animEffect transition="in" filter="dissolve">
                                      <p:cBhvr>
                                        <p:cTn id="49" dur="500"/>
                                        <p:tgtEl>
                                          <p:spTgt spid="202767">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2767">
                                            <p:txEl>
                                              <p:pRg st="1" end="1"/>
                                            </p:txEl>
                                          </p:spTgt>
                                        </p:tgtEl>
                                        <p:attrNameLst>
                                          <p:attrName>style.visibility</p:attrName>
                                        </p:attrNameLst>
                                      </p:cBhvr>
                                      <p:to>
                                        <p:strVal val="visible"/>
                                      </p:to>
                                    </p:set>
                                    <p:animEffect transition="in" filter="dissolve">
                                      <p:cBhvr>
                                        <p:cTn id="54" dur="500"/>
                                        <p:tgtEl>
                                          <p:spTgt spid="202767">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02767">
                                            <p:txEl>
                                              <p:pRg st="2" end="2"/>
                                            </p:txEl>
                                          </p:spTgt>
                                        </p:tgtEl>
                                        <p:attrNameLst>
                                          <p:attrName>style.visibility</p:attrName>
                                        </p:attrNameLst>
                                      </p:cBhvr>
                                      <p:to>
                                        <p:strVal val="visible"/>
                                      </p:to>
                                    </p:set>
                                    <p:animEffect transition="in" filter="dissolve">
                                      <p:cBhvr>
                                        <p:cTn id="59" dur="500"/>
                                        <p:tgtEl>
                                          <p:spTgt spid="202767">
                                            <p:txEl>
                                              <p:pRg st="2" end="2"/>
                                            </p:txEl>
                                          </p:spTgt>
                                        </p:tgtEl>
                                      </p:cBhvr>
                                    </p:animEffect>
                                  </p:childTnLst>
                                </p:cTn>
                              </p:par>
                            </p:childTnLst>
                          </p:cTn>
                        </p:par>
                        <p:par>
                          <p:cTn id="60" fill="hold" nodeType="afterGroup">
                            <p:stCondLst>
                              <p:cond delay="500"/>
                            </p:stCondLst>
                            <p:childTnLst>
                              <p:par>
                                <p:cTn id="61" presetID="19" presetClass="entr" presetSubtype="10" fill="hold" nodeType="afterEffect">
                                  <p:stCondLst>
                                    <p:cond delay="0"/>
                                  </p:stCondLst>
                                  <p:childTnLst>
                                    <p:set>
                                      <p:cBhvr>
                                        <p:cTn id="62" dur="1" fill="hold">
                                          <p:stCondLst>
                                            <p:cond delay="0"/>
                                          </p:stCondLst>
                                        </p:cTn>
                                        <p:tgtEl>
                                          <p:spTgt spid="384002"/>
                                        </p:tgtEl>
                                        <p:attrNameLst>
                                          <p:attrName>style.visibility</p:attrName>
                                        </p:attrNameLst>
                                      </p:cBhvr>
                                      <p:to>
                                        <p:strVal val="visible"/>
                                      </p:to>
                                    </p:set>
                                    <p:anim calcmode="lin" valueType="num">
                                      <p:cBhvr>
                                        <p:cTn id="63" dur="5000" fill="hold"/>
                                        <p:tgtEl>
                                          <p:spTgt spid="384002"/>
                                        </p:tgtEl>
                                        <p:attrNameLst>
                                          <p:attrName>ppt_w</p:attrName>
                                        </p:attrNameLst>
                                      </p:cBhvr>
                                      <p:tavLst>
                                        <p:tav tm="0" fmla="#ppt_w*sin(2.5*pi*$)">
                                          <p:val>
                                            <p:fltVal val="0"/>
                                          </p:val>
                                        </p:tav>
                                        <p:tav tm="100000">
                                          <p:val>
                                            <p:fltVal val="1"/>
                                          </p:val>
                                        </p:tav>
                                      </p:tavLst>
                                    </p:anim>
                                    <p:anim calcmode="lin" valueType="num">
                                      <p:cBhvr>
                                        <p:cTn id="64" dur="5000" fill="hold"/>
                                        <p:tgtEl>
                                          <p:spTgt spid="3840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p:bldP spid="202764" grpId="0" build="p"/>
      <p:bldP spid="202765" grpId="0"/>
      <p:bldP spid="202766" grpId="0" build="p"/>
      <p:bldP spid="202767"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CE591F9-8AC0-D54C-9E37-E173D75030E3}"/>
              </a:ext>
            </a:extLst>
          </p:cNvPr>
          <p:cNvSpPr txBox="1">
            <a:spLocks noChangeArrowheads="1"/>
          </p:cNvSpPr>
          <p:nvPr/>
        </p:nvSpPr>
        <p:spPr>
          <a:xfrm>
            <a:off x="1714500" y="5761038"/>
            <a:ext cx="6643688" cy="476250"/>
          </a:xfrm>
          <a:prstGeom prst="rect">
            <a:avLst/>
          </a:prstGeom>
        </p:spPr>
        <p:txBody>
          <a:bodyP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buClr>
                <a:schemeClr val="folHlink"/>
              </a:buClr>
              <a:buSzPct val="60000"/>
            </a:pPr>
            <a:r>
              <a:rPr kumimoji="0" lang="en-US" altLang="zh-CN" sz="2800" b="1">
                <a:solidFill>
                  <a:srgbClr val="3333FF"/>
                </a:solidFill>
                <a:latin typeface="Tahoma" panose="020B0604030504040204" pitchFamily="34" charset="0"/>
              </a:rPr>
              <a:t> I/O</a:t>
            </a:r>
            <a:r>
              <a:rPr kumimoji="0" lang="zh-CN" altLang="en-US" sz="2800" b="1">
                <a:solidFill>
                  <a:srgbClr val="3333FF"/>
                </a:solidFill>
                <a:latin typeface="Tahoma" panose="020B0604030504040204" pitchFamily="34" charset="0"/>
              </a:rPr>
              <a:t>软件隐藏了</a:t>
            </a:r>
            <a:r>
              <a:rPr kumimoji="0" lang="en-US" altLang="zh-CN" sz="2800" b="1">
                <a:solidFill>
                  <a:srgbClr val="3333FF"/>
                </a:solidFill>
                <a:latin typeface="Tahoma" panose="020B0604030504040204" pitchFamily="34" charset="0"/>
              </a:rPr>
              <a:t>I/O</a:t>
            </a:r>
            <a:r>
              <a:rPr kumimoji="0" lang="zh-CN" altLang="en-US" sz="2800" b="1">
                <a:solidFill>
                  <a:srgbClr val="3333FF"/>
                </a:solidFill>
                <a:latin typeface="Tahoma" panose="020B0604030504040204" pitchFamily="34" charset="0"/>
              </a:rPr>
              <a:t>操作实现的细节</a:t>
            </a:r>
          </a:p>
        </p:txBody>
      </p:sp>
      <p:pic>
        <p:nvPicPr>
          <p:cNvPr id="29699" name="Picture 4" descr="1-2">
            <a:extLst>
              <a:ext uri="{FF2B5EF4-FFF2-40B4-BE49-F238E27FC236}">
                <a16:creationId xmlns:a16="http://schemas.microsoft.com/office/drawing/2014/main" id="{7B197B92-9273-614C-9396-C20938A61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12875"/>
            <a:ext cx="5715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5">
            <a:extLst>
              <a:ext uri="{FF2B5EF4-FFF2-40B4-BE49-F238E27FC236}">
                <a16:creationId xmlns:a16="http://schemas.microsoft.com/office/drawing/2014/main" id="{53EF7136-A2B6-584D-9675-0A4F448D3A80}"/>
              </a:ext>
            </a:extLst>
          </p:cNvPr>
          <p:cNvSpPr txBox="1">
            <a:spLocks noChangeArrowheads="1"/>
          </p:cNvSpPr>
          <p:nvPr/>
        </p:nvSpPr>
        <p:spPr bwMode="auto">
          <a:xfrm>
            <a:off x="1476375" y="188913"/>
            <a:ext cx="4032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kumimoji="0" lang="zh-CN" altLang="en-US" sz="4000">
                <a:solidFill>
                  <a:schemeClr val="tx2"/>
                </a:solidFill>
                <a:latin typeface="华文新魏" panose="02010800040101010101" pitchFamily="2" charset="-122"/>
                <a:ea typeface="华文新魏" panose="02010800040101010101" pitchFamily="2" charset="-122"/>
              </a:rPr>
              <a:t>操作系统</a:t>
            </a:r>
            <a:r>
              <a:rPr kumimoji="0" lang="en-US" altLang="zh-CN" sz="4000">
                <a:solidFill>
                  <a:schemeClr val="tx2"/>
                </a:solidFill>
                <a:latin typeface="华文新魏" panose="02010800040101010101" pitchFamily="2" charset="-122"/>
                <a:ea typeface="华文新魏" panose="02010800040101010101" pitchFamily="2" charset="-122"/>
              </a:rPr>
              <a:t>—</a:t>
            </a:r>
            <a:r>
              <a:rPr kumimoji="0" lang="zh-CN" altLang="en-US" sz="4000">
                <a:solidFill>
                  <a:schemeClr val="tx2"/>
                </a:solidFill>
                <a:latin typeface="华文新魏" panose="02010800040101010101" pitchFamily="2" charset="-122"/>
                <a:ea typeface="华文新魏" panose="02010800040101010101" pitchFamily="2" charset="-122"/>
              </a:rPr>
              <a:t>作用</a:t>
            </a:r>
          </a:p>
        </p:txBody>
      </p:sp>
      <p:sp>
        <p:nvSpPr>
          <p:cNvPr id="3" name="Slide Number Placeholder 2">
            <a:extLst>
              <a:ext uri="{FF2B5EF4-FFF2-40B4-BE49-F238E27FC236}">
                <a16:creationId xmlns:a16="http://schemas.microsoft.com/office/drawing/2014/main" id="{0C52BB69-6B2A-4C45-BAB8-01C07C42251B}"/>
              </a:ext>
            </a:extLst>
          </p:cNvPr>
          <p:cNvSpPr>
            <a:spLocks noGrp="1"/>
          </p:cNvSpPr>
          <p:nvPr>
            <p:ph type="sldNum" sz="quarter" idx="12"/>
          </p:nvPr>
        </p:nvSpPr>
        <p:spPr/>
        <p:txBody>
          <a:bodyPr/>
          <a:lstStyle/>
          <a:p>
            <a:fld id="{0EC01821-FBC1-0943-A98A-47205D9EC5A4}" type="slidenum">
              <a:rPr lang="zh-CN" altLang="en-US" smtClean="0"/>
              <a:pPr/>
              <a:t>29</a:t>
            </a:fld>
            <a:endParaRPr lang="en-US" altLang="zh-CN"/>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3" name="Rectangle 3">
            <a:extLst>
              <a:ext uri="{FF2B5EF4-FFF2-40B4-BE49-F238E27FC236}">
                <a16:creationId xmlns:a16="http://schemas.microsoft.com/office/drawing/2014/main" id="{4B822A59-41DF-F145-BF89-03F4D9B50342}"/>
              </a:ext>
            </a:extLst>
          </p:cNvPr>
          <p:cNvSpPr>
            <a:spLocks noGrp="1" noChangeArrowheads="1"/>
          </p:cNvSpPr>
          <p:nvPr>
            <p:ph type="body" idx="4294967295"/>
          </p:nvPr>
        </p:nvSpPr>
        <p:spPr>
          <a:xfrm>
            <a:off x="762000" y="1246188"/>
            <a:ext cx="8077200" cy="5135562"/>
          </a:xfrm>
          <a:solidFill>
            <a:srgbClr val="FFFFFF"/>
          </a:solidFill>
        </p:spPr>
        <p:txBody>
          <a:bodyPr/>
          <a:lstStyle/>
          <a:p>
            <a:pPr algn="just" eaLnBrk="1" hangingPunct="1">
              <a:lnSpc>
                <a:spcPct val="150000"/>
              </a:lnSpc>
              <a:buFont typeface="Wingdings" pitchFamily="2" charset="2"/>
              <a:buChar char="§"/>
            </a:pPr>
            <a:r>
              <a:rPr lang="zh-CN" altLang="en-US" b="1" dirty="0">
                <a:solidFill>
                  <a:srgbClr val="3333FF"/>
                </a:solidFill>
              </a:rPr>
              <a:t>英文名称：</a:t>
            </a:r>
            <a:r>
              <a:rPr lang="en-US" altLang="zh-CN" dirty="0"/>
              <a:t>《Principle of Computer Operating System》</a:t>
            </a:r>
          </a:p>
          <a:p>
            <a:pPr algn="just" eaLnBrk="1" hangingPunct="1">
              <a:lnSpc>
                <a:spcPct val="150000"/>
              </a:lnSpc>
            </a:pPr>
            <a:r>
              <a:rPr lang="zh-CN" altLang="en-US" b="1" dirty="0">
                <a:solidFill>
                  <a:srgbClr val="3333FF"/>
                </a:solidFill>
              </a:rPr>
              <a:t>适用专业：</a:t>
            </a:r>
            <a:r>
              <a:rPr lang="zh-CN" altLang="en-US" dirty="0"/>
              <a:t>计算机相关专业</a:t>
            </a:r>
          </a:p>
          <a:p>
            <a:pPr algn="just" eaLnBrk="1" hangingPunct="1">
              <a:lnSpc>
                <a:spcPct val="150000"/>
              </a:lnSpc>
            </a:pPr>
            <a:r>
              <a:rPr lang="zh-CN" altLang="en-US" b="1" dirty="0">
                <a:solidFill>
                  <a:srgbClr val="3333FF"/>
                </a:solidFill>
              </a:rPr>
              <a:t>参考学时：</a:t>
            </a:r>
            <a:r>
              <a:rPr lang="en-US" altLang="zh-CN" dirty="0">
                <a:solidFill>
                  <a:srgbClr val="3333FF"/>
                </a:solidFill>
              </a:rPr>
              <a:t>48</a:t>
            </a:r>
            <a:r>
              <a:rPr lang="zh-CN" altLang="en-US" dirty="0"/>
              <a:t>学时</a:t>
            </a:r>
          </a:p>
          <a:p>
            <a:pPr algn="just" eaLnBrk="1" hangingPunct="1">
              <a:lnSpc>
                <a:spcPct val="150000"/>
              </a:lnSpc>
            </a:pPr>
            <a:r>
              <a:rPr lang="zh-CN" altLang="en-US" b="1" dirty="0">
                <a:solidFill>
                  <a:srgbClr val="3333FF"/>
                </a:solidFill>
              </a:rPr>
              <a:t>教材：</a:t>
            </a:r>
            <a:r>
              <a:rPr lang="zh-CN" altLang="en-US" dirty="0"/>
              <a:t>骆斌、葛季栋等</a:t>
            </a:r>
            <a:r>
              <a:rPr lang="en-US" altLang="zh-CN" dirty="0"/>
              <a:t>.</a:t>
            </a:r>
            <a:r>
              <a:rPr lang="zh-CN" altLang="en-US" dirty="0"/>
              <a:t> 操作系统教程</a:t>
            </a:r>
            <a:r>
              <a:rPr lang="en-US" altLang="en-US" dirty="0"/>
              <a:t>.</a:t>
            </a:r>
            <a:r>
              <a:rPr lang="zh-CN" altLang="en-US" dirty="0"/>
              <a:t>第</a:t>
            </a:r>
            <a:r>
              <a:rPr lang="en-US" altLang="zh-CN" dirty="0"/>
              <a:t>6</a:t>
            </a:r>
            <a:r>
              <a:rPr lang="zh-CN" altLang="en-US" dirty="0"/>
              <a:t>版</a:t>
            </a:r>
            <a:r>
              <a:rPr lang="en-US" altLang="en-US" dirty="0"/>
              <a:t>.</a:t>
            </a:r>
            <a:r>
              <a:rPr lang="zh-CN" altLang="en-US" dirty="0"/>
              <a:t>高等教育出版社出版社，</a:t>
            </a:r>
            <a:r>
              <a:rPr lang="en-US" altLang="en-US" dirty="0"/>
              <a:t>20</a:t>
            </a:r>
            <a:r>
              <a:rPr lang="en-US" altLang="zh-CN" dirty="0"/>
              <a:t>22</a:t>
            </a:r>
            <a:r>
              <a:rPr lang="en-US" altLang="en-US" dirty="0"/>
              <a:t>. </a:t>
            </a:r>
            <a:endParaRPr lang="zh-CN" altLang="en-US" dirty="0"/>
          </a:p>
        </p:txBody>
      </p:sp>
      <p:sp>
        <p:nvSpPr>
          <p:cNvPr id="3" name="Rectangle 2">
            <a:extLst>
              <a:ext uri="{FF2B5EF4-FFF2-40B4-BE49-F238E27FC236}">
                <a16:creationId xmlns:a16="http://schemas.microsoft.com/office/drawing/2014/main" id="{31A1F5D1-EEBD-7444-A62A-5B663AA367A3}"/>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2" name="Slide Number Placeholder 1">
            <a:extLst>
              <a:ext uri="{FF2B5EF4-FFF2-40B4-BE49-F238E27FC236}">
                <a16:creationId xmlns:a16="http://schemas.microsoft.com/office/drawing/2014/main" id="{F1581804-138B-D141-9D7C-109597F30931}"/>
              </a:ext>
            </a:extLst>
          </p:cNvPr>
          <p:cNvSpPr>
            <a:spLocks noGrp="1"/>
          </p:cNvSpPr>
          <p:nvPr>
            <p:ph type="sldNum" sz="quarter" idx="12"/>
          </p:nvPr>
        </p:nvSpPr>
        <p:spPr/>
        <p:txBody>
          <a:bodyPr/>
          <a:lstStyle/>
          <a:p>
            <a:fld id="{0EC01821-FBC1-0943-A98A-47205D9EC5A4}" type="slidenum">
              <a:rPr lang="zh-CN" altLang="en-US" smtClean="0"/>
              <a:pPr/>
              <a:t>3</a:t>
            </a:fld>
            <a:endParaRPr lang="en-US" altLang="zh-CN"/>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0" fill="hold">
                                          <p:stCondLst>
                                            <p:cond delay="0"/>
                                          </p:stCondLst>
                                        </p:cTn>
                                        <p:tgtEl>
                                          <p:spTgt spid="271363">
                                            <p:txEl>
                                              <p:pRg st="0" end="0"/>
                                            </p:txEl>
                                          </p:spTgt>
                                        </p:tgtEl>
                                        <p:attrNameLst>
                                          <p:attrName>style.visibility</p:attrName>
                                        </p:attrNameLst>
                                      </p:cBhvr>
                                      <p:to>
                                        <p:strVal val="visible"/>
                                      </p:to>
                                    </p:set>
                                    <p:animEffect transition="in" filter="fade">
                                      <p:cBhvr>
                                        <p:cTn id="7" dur="1000"/>
                                        <p:tgtEl>
                                          <p:spTgt spid="271363">
                                            <p:txEl>
                                              <p:pRg st="0" end="0"/>
                                            </p:txEl>
                                          </p:spTgt>
                                        </p:tgtEl>
                                      </p:cBhvr>
                                    </p:animEffect>
                                    <p:anim calcmode="lin" valueType="num">
                                      <p:cBhvr>
                                        <p:cTn id="8" dur="1000" fill="hold"/>
                                        <p:tgtEl>
                                          <p:spTgt spid="271363">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0" fill="hold">
                                          <p:stCondLst>
                                            <p:cond delay="0"/>
                                          </p:stCondLst>
                                        </p:cTn>
                                        <p:tgtEl>
                                          <p:spTgt spid="271363">
                                            <p:txEl>
                                              <p:pRg st="1" end="1"/>
                                            </p:txEl>
                                          </p:spTgt>
                                        </p:tgtEl>
                                        <p:attrNameLst>
                                          <p:attrName>style.visibility</p:attrName>
                                        </p:attrNameLst>
                                      </p:cBhvr>
                                      <p:to>
                                        <p:strVal val="visible"/>
                                      </p:to>
                                    </p:set>
                                    <p:animEffect transition="in" filter="fade">
                                      <p:cBhvr>
                                        <p:cTn id="14" dur="1000"/>
                                        <p:tgtEl>
                                          <p:spTgt spid="271363">
                                            <p:txEl>
                                              <p:pRg st="1" end="1"/>
                                            </p:txEl>
                                          </p:spTgt>
                                        </p:tgtEl>
                                      </p:cBhvr>
                                    </p:animEffect>
                                    <p:anim calcmode="lin" valueType="num">
                                      <p:cBhvr>
                                        <p:cTn id="15" dur="1000" fill="hold"/>
                                        <p:tgtEl>
                                          <p:spTgt spid="271363">
                                            <p:txEl>
                                              <p:pRg st="1" end="1"/>
                                            </p:txEl>
                                          </p:spTgt>
                                        </p:tgtEl>
                                        <p:attrNameLst>
                                          <p:attrName>ppt_x</p:attrName>
                                        </p:attrNameLst>
                                      </p:cBhvr>
                                      <p:tavLst>
                                        <p:tav tm="0">
                                          <p:val>
                                            <p:strVal val="#ppt_x-.1"/>
                                          </p:val>
                                        </p:tav>
                                        <p:tav tm="100000">
                                          <p:val>
                                            <p:strVal val="#ppt_x"/>
                                          </p:val>
                                        </p:tav>
                                      </p:tavLst>
                                    </p:anim>
                                    <p:anim calcmode="lin" valueType="num">
                                      <p:cBhvr>
                                        <p:cTn id="16" dur="1000" fill="hold"/>
                                        <p:tgtEl>
                                          <p:spTgt spid="271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0" presetClass="entr" presetSubtype="0" fill="hold" grpId="0" nodeType="clickEffect">
                                  <p:stCondLst>
                                    <p:cond delay="0"/>
                                  </p:stCondLst>
                                  <p:iterate type="lt">
                                    <p:tmPct val="10000"/>
                                  </p:iterate>
                                  <p:childTnLst>
                                    <p:set>
                                      <p:cBhvr>
                                        <p:cTn id="20" dur="0" fill="hold">
                                          <p:stCondLst>
                                            <p:cond delay="0"/>
                                          </p:stCondLst>
                                        </p:cTn>
                                        <p:tgtEl>
                                          <p:spTgt spid="271363">
                                            <p:txEl>
                                              <p:pRg st="2" end="2"/>
                                            </p:txEl>
                                          </p:spTgt>
                                        </p:tgtEl>
                                        <p:attrNameLst>
                                          <p:attrName>style.visibility</p:attrName>
                                        </p:attrNameLst>
                                      </p:cBhvr>
                                      <p:to>
                                        <p:strVal val="visible"/>
                                      </p:to>
                                    </p:set>
                                    <p:animEffect transition="in" filter="fade">
                                      <p:cBhvr>
                                        <p:cTn id="21" dur="1000"/>
                                        <p:tgtEl>
                                          <p:spTgt spid="271363">
                                            <p:txEl>
                                              <p:pRg st="2" end="2"/>
                                            </p:txEl>
                                          </p:spTgt>
                                        </p:tgtEl>
                                      </p:cBhvr>
                                    </p:animEffect>
                                    <p:anim calcmode="lin" valueType="num">
                                      <p:cBhvr>
                                        <p:cTn id="22" dur="1000" fill="hold"/>
                                        <p:tgtEl>
                                          <p:spTgt spid="271363">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271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0" presetClass="entr" presetSubtype="0" fill="hold" grpId="0" nodeType="clickEffect">
                                  <p:stCondLst>
                                    <p:cond delay="0"/>
                                  </p:stCondLst>
                                  <p:iterate type="lt">
                                    <p:tmPct val="10000"/>
                                  </p:iterate>
                                  <p:childTnLst>
                                    <p:set>
                                      <p:cBhvr>
                                        <p:cTn id="27" dur="0" fill="hold">
                                          <p:stCondLst>
                                            <p:cond delay="0"/>
                                          </p:stCondLst>
                                        </p:cTn>
                                        <p:tgtEl>
                                          <p:spTgt spid="271363">
                                            <p:txEl>
                                              <p:pRg st="3" end="3"/>
                                            </p:txEl>
                                          </p:spTgt>
                                        </p:tgtEl>
                                        <p:attrNameLst>
                                          <p:attrName>style.visibility</p:attrName>
                                        </p:attrNameLst>
                                      </p:cBhvr>
                                      <p:to>
                                        <p:strVal val="visible"/>
                                      </p:to>
                                    </p:set>
                                    <p:animEffect transition="in" filter="fade">
                                      <p:cBhvr>
                                        <p:cTn id="28" dur="1000"/>
                                        <p:tgtEl>
                                          <p:spTgt spid="271363">
                                            <p:txEl>
                                              <p:pRg st="3" end="3"/>
                                            </p:txEl>
                                          </p:spTgt>
                                        </p:tgtEl>
                                      </p:cBhvr>
                                    </p:animEffect>
                                    <p:anim calcmode="lin" valueType="num">
                                      <p:cBhvr>
                                        <p:cTn id="29" dur="1000" fill="hold"/>
                                        <p:tgtEl>
                                          <p:spTgt spid="271363">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2713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D0A3B7E3-37E1-A841-A9F1-026F6D24BDC1}"/>
              </a:ext>
            </a:extLst>
          </p:cNvPr>
          <p:cNvSpPr>
            <a:spLocks noChangeArrowheads="1"/>
          </p:cNvSpPr>
          <p:nvPr/>
        </p:nvSpPr>
        <p:spPr bwMode="auto">
          <a:xfrm>
            <a:off x="468313" y="1189038"/>
            <a:ext cx="8462962"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lnSpc>
                <a:spcPts val="2400"/>
              </a:lnSpc>
            </a:pPr>
            <a:r>
              <a:rPr lang="en-US" altLang="zh-CN" sz="2400" b="1">
                <a:solidFill>
                  <a:srgbClr val="3333FF"/>
                </a:solidFill>
                <a:latin typeface="华文新魏" panose="02010800040101010101" pitchFamily="2" charset="-122"/>
                <a:ea typeface="华文新魏" panose="02010800040101010101" pitchFamily="2" charset="-122"/>
              </a:rPr>
              <a:t>   </a:t>
            </a:r>
            <a:r>
              <a:rPr lang="zh-CN" altLang="en-US" sz="2400" b="1">
                <a:solidFill>
                  <a:srgbClr val="0033CC"/>
                </a:solidFill>
                <a:latin typeface="华文新魏" panose="02010800040101010101" pitchFamily="2" charset="-122"/>
                <a:ea typeface="华文新魏" panose="02010800040101010101" pitchFamily="2" charset="-122"/>
              </a:rPr>
              <a:t>操作系统的形成到现在已有六十余年时间。</a:t>
            </a:r>
          </a:p>
          <a:p>
            <a:pPr eaLnBrk="1" hangingPunct="1">
              <a:lnSpc>
                <a:spcPts val="2400"/>
              </a:lnSpc>
            </a:pPr>
            <a:r>
              <a:rPr lang="zh-CN" altLang="en-US" sz="2400" b="1">
                <a:solidFill>
                  <a:srgbClr val="0033CC"/>
                </a:solidFill>
                <a:latin typeface="华文新魏" panose="02010800040101010101" pitchFamily="2" charset="-122"/>
                <a:ea typeface="华文新魏" panose="02010800040101010101" pitchFamily="2" charset="-122"/>
              </a:rPr>
              <a:t>   ５０年代</a:t>
            </a:r>
            <a:r>
              <a:rPr lang="en-US" altLang="zh-CN" sz="2400" b="1">
                <a:solidFill>
                  <a:srgbClr val="0033CC"/>
                </a:solidFill>
                <a:latin typeface="华文新魏" panose="02010800040101010101" pitchFamily="2" charset="-122"/>
                <a:ea typeface="华文新魏" panose="02010800040101010101" pitchFamily="2" charset="-122"/>
              </a:rPr>
              <a:t>——</a:t>
            </a:r>
            <a:r>
              <a:rPr lang="zh-CN" altLang="en-US" sz="2400" b="1">
                <a:solidFill>
                  <a:srgbClr val="0033CC"/>
                </a:solidFill>
                <a:latin typeface="华文新魏" panose="02010800040101010101" pitchFamily="2" charset="-122"/>
                <a:ea typeface="华文新魏" panose="02010800040101010101" pitchFamily="2" charset="-122"/>
              </a:rPr>
              <a:t>出现了第一个简单的批处理操作系统</a:t>
            </a:r>
          </a:p>
          <a:p>
            <a:pPr eaLnBrk="1" hangingPunct="1">
              <a:lnSpc>
                <a:spcPts val="2400"/>
              </a:lnSpc>
            </a:pPr>
            <a:r>
              <a:rPr lang="zh-CN" altLang="en-US" sz="2400" b="1">
                <a:solidFill>
                  <a:srgbClr val="0033CC"/>
                </a:solidFill>
                <a:latin typeface="华文新魏" panose="02010800040101010101" pitchFamily="2" charset="-122"/>
                <a:ea typeface="华文新魏" panose="02010800040101010101" pitchFamily="2" charset="-122"/>
              </a:rPr>
              <a:t>   ６０年代中期</a:t>
            </a:r>
            <a:r>
              <a:rPr lang="en-US" altLang="zh-CN" sz="2400" b="1">
                <a:solidFill>
                  <a:srgbClr val="0033CC"/>
                </a:solidFill>
                <a:latin typeface="华文新魏" panose="02010800040101010101" pitchFamily="2" charset="-122"/>
                <a:ea typeface="华文新魏" panose="02010800040101010101" pitchFamily="2" charset="-122"/>
              </a:rPr>
              <a:t>——</a:t>
            </a:r>
            <a:r>
              <a:rPr lang="zh-CN" altLang="en-US" sz="2400" b="1">
                <a:solidFill>
                  <a:srgbClr val="0033CC"/>
                </a:solidFill>
                <a:latin typeface="华文新魏" panose="02010800040101010101" pitchFamily="2" charset="-122"/>
                <a:ea typeface="华文新魏" panose="02010800040101010101" pitchFamily="2" charset="-122"/>
              </a:rPr>
              <a:t>产生了多道程序批处理系统，不久又出现了基于多道程序的分时系统。</a:t>
            </a:r>
          </a:p>
          <a:p>
            <a:pPr eaLnBrk="1" hangingPunct="1">
              <a:lnSpc>
                <a:spcPts val="2400"/>
              </a:lnSpc>
            </a:pPr>
            <a:r>
              <a:rPr lang="zh-CN" altLang="en-US" sz="2400" b="1">
                <a:solidFill>
                  <a:srgbClr val="0033CC"/>
                </a:solidFill>
                <a:latin typeface="华文新魏" panose="02010800040101010101" pitchFamily="2" charset="-122"/>
                <a:ea typeface="华文新魏" panose="02010800040101010101" pitchFamily="2" charset="-122"/>
              </a:rPr>
              <a:t>   ８０年代</a:t>
            </a:r>
            <a:r>
              <a:rPr lang="en-US" altLang="zh-CN" sz="2400" b="1">
                <a:solidFill>
                  <a:srgbClr val="0033CC"/>
                </a:solidFill>
                <a:latin typeface="华文新魏" panose="02010800040101010101" pitchFamily="2" charset="-122"/>
                <a:ea typeface="华文新魏" panose="02010800040101010101" pitchFamily="2" charset="-122"/>
              </a:rPr>
              <a:t>——</a:t>
            </a:r>
            <a:r>
              <a:rPr lang="zh-CN" altLang="en-US" sz="2400" b="1">
                <a:solidFill>
                  <a:srgbClr val="0033CC"/>
                </a:solidFill>
                <a:latin typeface="华文新魏" panose="02010800040101010101" pitchFamily="2" charset="-122"/>
                <a:ea typeface="华文新魏" panose="02010800040101010101" pitchFamily="2" charset="-122"/>
              </a:rPr>
              <a:t>是微型计算机ＯＳ和ＬＡＮ ＯＳ大发展的年代。</a:t>
            </a:r>
          </a:p>
          <a:p>
            <a:pPr eaLnBrk="1" hangingPunct="1">
              <a:lnSpc>
                <a:spcPts val="2400"/>
              </a:lnSpc>
            </a:pPr>
            <a:r>
              <a:rPr lang="zh-CN" altLang="en-US" sz="2400" b="1">
                <a:solidFill>
                  <a:srgbClr val="0033CC"/>
                </a:solidFill>
                <a:latin typeface="华文新魏" panose="02010800040101010101" pitchFamily="2" charset="-122"/>
                <a:ea typeface="华文新魏" panose="02010800040101010101" pitchFamily="2" charset="-122"/>
              </a:rPr>
              <a:t>        推动操作系统取得如此重大发展的主要动力可归结为以下四个方面。</a:t>
            </a:r>
          </a:p>
        </p:txBody>
      </p:sp>
      <p:sp>
        <p:nvSpPr>
          <p:cNvPr id="4" name="Rectangle 4">
            <a:extLst>
              <a:ext uri="{FF2B5EF4-FFF2-40B4-BE49-F238E27FC236}">
                <a16:creationId xmlns:a16="http://schemas.microsoft.com/office/drawing/2014/main" id="{F9055907-CDE8-B54D-87D3-94A1DDE5FC07}"/>
              </a:ext>
            </a:extLst>
          </p:cNvPr>
          <p:cNvSpPr>
            <a:spLocks noChangeArrowheads="1"/>
          </p:cNvSpPr>
          <p:nvPr/>
        </p:nvSpPr>
        <p:spPr bwMode="auto">
          <a:xfrm>
            <a:off x="357158" y="3811840"/>
            <a:ext cx="8382000" cy="533400"/>
          </a:xfrm>
          <a:prstGeom prst="rect">
            <a:avLst/>
          </a:prstGeom>
          <a:solidFill>
            <a:schemeClr val="bg1"/>
          </a:solidFill>
          <a:ln w="12700">
            <a:solidFill>
              <a:schemeClr val="bg1"/>
            </a:solidFill>
            <a:miter lim="800000"/>
            <a:headEnd type="none" w="sm" len="sm"/>
            <a:tailEnd type="none" w="sm" len="sm"/>
          </a:ln>
          <a:effectLst/>
          <a:scene3d>
            <a:camera prst="orthographicFront">
              <a:rot lat="0" lon="0" rev="0"/>
            </a:camera>
            <a:lightRig rig="glow" dir="t">
              <a:rot lat="0" lon="0" rev="14100000"/>
            </a:lightRig>
          </a:scene3d>
          <a:sp3d prstMaterial="softEdge">
            <a:bevelT w="127000" prst="artDeco"/>
          </a:sp3d>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2400" b="1">
                <a:latin typeface="幼圆" pitchFamily="49" charset="-122"/>
                <a:ea typeface="幼圆" pitchFamily="49" charset="-122"/>
              </a:rPr>
              <a:t>1</a:t>
            </a:r>
            <a:r>
              <a:rPr lang="zh-CN" altLang="en-US" sz="2400" b="1">
                <a:latin typeface="幼圆" pitchFamily="49" charset="-122"/>
                <a:ea typeface="幼圆" pitchFamily="49" charset="-122"/>
              </a:rPr>
              <a:t>、不断提高计算机资源利用率的需要  </a:t>
            </a:r>
            <a:r>
              <a:rPr lang="zh-CN" altLang="en-US" sz="2400" b="1">
                <a:solidFill>
                  <a:srgbClr val="FF0000"/>
                </a:solidFill>
                <a:latin typeface="幼圆" pitchFamily="49" charset="-122"/>
                <a:ea typeface="幼圆" pitchFamily="49" charset="-122"/>
              </a:rPr>
              <a:t>如：批处理系统</a:t>
            </a:r>
          </a:p>
        </p:txBody>
      </p:sp>
      <p:sp>
        <p:nvSpPr>
          <p:cNvPr id="5" name="Rectangle 6">
            <a:extLst>
              <a:ext uri="{FF2B5EF4-FFF2-40B4-BE49-F238E27FC236}">
                <a16:creationId xmlns:a16="http://schemas.microsoft.com/office/drawing/2014/main" id="{B38FA73A-ABDC-4F42-BE65-129AD6BA6FF8}"/>
              </a:ext>
            </a:extLst>
          </p:cNvPr>
          <p:cNvSpPr>
            <a:spLocks noChangeArrowheads="1"/>
          </p:cNvSpPr>
          <p:nvPr/>
        </p:nvSpPr>
        <p:spPr bwMode="auto">
          <a:xfrm>
            <a:off x="357158" y="4293096"/>
            <a:ext cx="8382000" cy="533400"/>
          </a:xfrm>
          <a:prstGeom prst="rect">
            <a:avLst/>
          </a:prstGeom>
          <a:solidFill>
            <a:schemeClr val="bg1"/>
          </a:solidFill>
          <a:ln w="12700">
            <a:solidFill>
              <a:schemeClr val="bg1"/>
            </a:solidFill>
            <a:miter lim="800000"/>
            <a:headEnd type="none" w="sm" len="sm"/>
            <a:tailEnd type="none" w="sm" len="sm"/>
          </a:ln>
          <a:effectLst/>
          <a:scene3d>
            <a:camera prst="orthographicFront">
              <a:rot lat="0" lon="0" rev="0"/>
            </a:camera>
            <a:lightRig rig="glow" dir="t">
              <a:rot lat="0" lon="0" rev="14100000"/>
            </a:lightRig>
          </a:scene3d>
          <a:sp3d prstMaterial="softEdge">
            <a:bevelT w="127000" prst="artDeco"/>
          </a:sp3d>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2400" b="1">
                <a:latin typeface="幼圆" pitchFamily="49" charset="-122"/>
                <a:ea typeface="幼圆" pitchFamily="49" charset="-122"/>
              </a:rPr>
              <a:t>2</a:t>
            </a:r>
            <a:r>
              <a:rPr lang="zh-CN" altLang="en-US" sz="2400" b="1">
                <a:latin typeface="幼圆" pitchFamily="49" charset="-122"/>
                <a:ea typeface="幼圆" pitchFamily="49" charset="-122"/>
              </a:rPr>
              <a:t>、方便用户     </a:t>
            </a:r>
            <a:r>
              <a:rPr lang="zh-CN" altLang="en-US" sz="2400" b="1">
                <a:solidFill>
                  <a:srgbClr val="FF0000"/>
                </a:solidFill>
                <a:latin typeface="幼圆" pitchFamily="49" charset="-122"/>
                <a:ea typeface="幼圆" pitchFamily="49" charset="-122"/>
              </a:rPr>
              <a:t>能人机交互的分时系统（多用户系统）  </a:t>
            </a:r>
          </a:p>
        </p:txBody>
      </p:sp>
      <p:sp>
        <p:nvSpPr>
          <p:cNvPr id="6" name="Rectangle 8">
            <a:extLst>
              <a:ext uri="{FF2B5EF4-FFF2-40B4-BE49-F238E27FC236}">
                <a16:creationId xmlns:a16="http://schemas.microsoft.com/office/drawing/2014/main" id="{FF43CEC8-58AD-1940-8A8B-BD92B7F3714B}"/>
              </a:ext>
            </a:extLst>
          </p:cNvPr>
          <p:cNvSpPr>
            <a:spLocks noChangeArrowheads="1"/>
          </p:cNvSpPr>
          <p:nvPr/>
        </p:nvSpPr>
        <p:spPr bwMode="auto">
          <a:xfrm>
            <a:off x="357158" y="4797152"/>
            <a:ext cx="8382000" cy="533400"/>
          </a:xfrm>
          <a:prstGeom prst="rect">
            <a:avLst/>
          </a:prstGeom>
          <a:solidFill>
            <a:schemeClr val="bg1"/>
          </a:solidFill>
          <a:ln w="12700">
            <a:solidFill>
              <a:schemeClr val="bg1"/>
            </a:solidFill>
            <a:miter lim="800000"/>
            <a:headEnd type="none" w="sm" len="sm"/>
            <a:tailEnd type="none" w="sm" len="sm"/>
          </a:ln>
          <a:effectLst/>
          <a:scene3d>
            <a:camera prst="orthographicFront">
              <a:rot lat="0" lon="0" rev="0"/>
            </a:camera>
            <a:lightRig rig="glow" dir="t">
              <a:rot lat="0" lon="0" rev="14100000"/>
            </a:lightRig>
          </a:scene3d>
          <a:sp3d prstMaterial="softEdge">
            <a:bevelT w="127000" prst="artDeco"/>
          </a:sp3d>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2400" b="1">
                <a:latin typeface="幼圆" pitchFamily="49" charset="-122"/>
                <a:ea typeface="幼圆" pitchFamily="49" charset="-122"/>
              </a:rPr>
              <a:t>3</a:t>
            </a:r>
            <a:r>
              <a:rPr lang="zh-CN" altLang="en-US" sz="2400" b="1">
                <a:latin typeface="幼圆" pitchFamily="49" charset="-122"/>
                <a:ea typeface="幼圆" pitchFamily="49" charset="-122"/>
              </a:rPr>
              <a:t>、器件的不断更新换代 </a:t>
            </a:r>
            <a:r>
              <a:rPr lang="en-US" altLang="zh-CN" sz="2400" b="1">
                <a:solidFill>
                  <a:srgbClr val="FF0000"/>
                </a:solidFill>
                <a:latin typeface="幼圆" pitchFamily="49" charset="-122"/>
                <a:ea typeface="幼圆" pitchFamily="49" charset="-122"/>
              </a:rPr>
              <a:t>8</a:t>
            </a:r>
            <a:r>
              <a:rPr lang="zh-CN" altLang="en-US" sz="2400" b="1">
                <a:solidFill>
                  <a:srgbClr val="FF0000"/>
                </a:solidFill>
                <a:latin typeface="幼圆" pitchFamily="49" charset="-122"/>
                <a:ea typeface="幼圆" pitchFamily="49" charset="-122"/>
              </a:rPr>
              <a:t>位机 </a:t>
            </a:r>
            <a:r>
              <a:rPr lang="en-US" altLang="zh-CN" sz="2400" b="1">
                <a:solidFill>
                  <a:srgbClr val="FF0000"/>
                </a:solidFill>
                <a:latin typeface="幼圆" pitchFamily="49" charset="-122"/>
                <a:ea typeface="幼圆" pitchFamily="49" charset="-122"/>
              </a:rPr>
              <a:t>-&gt;16</a:t>
            </a:r>
            <a:r>
              <a:rPr lang="zh-CN" altLang="en-US" sz="2400" b="1">
                <a:solidFill>
                  <a:srgbClr val="FF0000"/>
                </a:solidFill>
                <a:latin typeface="幼圆" pitchFamily="49" charset="-122"/>
                <a:ea typeface="幼圆" pitchFamily="49" charset="-122"/>
              </a:rPr>
              <a:t>位机 </a:t>
            </a:r>
            <a:r>
              <a:rPr lang="en-US" altLang="zh-CN" sz="2400" b="1">
                <a:solidFill>
                  <a:srgbClr val="FF0000"/>
                </a:solidFill>
                <a:latin typeface="幼圆" pitchFamily="49" charset="-122"/>
                <a:ea typeface="幼圆" pitchFamily="49" charset="-122"/>
              </a:rPr>
              <a:t>-&gt;32</a:t>
            </a:r>
            <a:r>
              <a:rPr lang="zh-CN" altLang="en-US" sz="2400" b="1">
                <a:solidFill>
                  <a:srgbClr val="FF0000"/>
                </a:solidFill>
                <a:latin typeface="幼圆" pitchFamily="49" charset="-122"/>
                <a:ea typeface="幼圆" pitchFamily="49" charset="-122"/>
              </a:rPr>
              <a:t>位机</a:t>
            </a:r>
            <a:r>
              <a:rPr lang="en-US" altLang="zh-CN" sz="2400" b="1">
                <a:solidFill>
                  <a:srgbClr val="FF0000"/>
                </a:solidFill>
                <a:latin typeface="幼圆" pitchFamily="49" charset="-122"/>
                <a:ea typeface="幼圆" pitchFamily="49" charset="-122"/>
              </a:rPr>
              <a:t>-&gt; 64</a:t>
            </a:r>
            <a:r>
              <a:rPr lang="zh-CN" altLang="en-US" sz="2400" b="1">
                <a:solidFill>
                  <a:srgbClr val="FF0000"/>
                </a:solidFill>
                <a:latin typeface="幼圆" pitchFamily="49" charset="-122"/>
                <a:ea typeface="幼圆" pitchFamily="49" charset="-122"/>
              </a:rPr>
              <a:t>位机</a:t>
            </a:r>
          </a:p>
        </p:txBody>
      </p:sp>
      <p:sp>
        <p:nvSpPr>
          <p:cNvPr id="7" name="Rectangle 10">
            <a:extLst>
              <a:ext uri="{FF2B5EF4-FFF2-40B4-BE49-F238E27FC236}">
                <a16:creationId xmlns:a16="http://schemas.microsoft.com/office/drawing/2014/main" id="{640BB49E-5FA9-2346-A439-4930AA99406D}"/>
              </a:ext>
            </a:extLst>
          </p:cNvPr>
          <p:cNvSpPr>
            <a:spLocks noChangeArrowheads="1"/>
          </p:cNvSpPr>
          <p:nvPr/>
        </p:nvSpPr>
        <p:spPr bwMode="auto">
          <a:xfrm>
            <a:off x="357158" y="5301208"/>
            <a:ext cx="8382000" cy="533400"/>
          </a:xfrm>
          <a:prstGeom prst="rect">
            <a:avLst/>
          </a:prstGeom>
          <a:solidFill>
            <a:schemeClr val="bg1"/>
          </a:solidFill>
          <a:ln w="12700">
            <a:solidFill>
              <a:schemeClr val="bg1"/>
            </a:solidFill>
            <a:miter lim="800000"/>
            <a:headEnd type="none" w="sm" len="sm"/>
            <a:tailEnd type="none" w="sm" len="sm"/>
          </a:ln>
          <a:effectLst/>
          <a:scene3d>
            <a:camera prst="orthographicFront">
              <a:rot lat="0" lon="0" rev="0"/>
            </a:camera>
            <a:lightRig rig="glow" dir="t">
              <a:rot lat="0" lon="0" rev="14100000"/>
            </a:lightRig>
          </a:scene3d>
          <a:sp3d prstMaterial="softEdge">
            <a:bevelT w="127000" prst="artDeco"/>
          </a:sp3d>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2400">
                <a:latin typeface="Arial" panose="020B0604020202020204" pitchFamily="34" charset="0"/>
                <a:ea typeface="幼圆" pitchFamily="49" charset="-122"/>
              </a:rPr>
              <a:t>4</a:t>
            </a:r>
            <a:r>
              <a:rPr lang="zh-CN" altLang="en-US" sz="2400">
                <a:latin typeface="Arial" panose="020B0604020202020204" pitchFamily="34" charset="0"/>
                <a:ea typeface="幼圆" pitchFamily="49" charset="-122"/>
              </a:rPr>
              <a:t>、</a:t>
            </a:r>
            <a:r>
              <a:rPr lang="zh-CN" altLang="en-US" sz="2400" b="1">
                <a:latin typeface="Arial" panose="020B0604020202020204" pitchFamily="34" charset="0"/>
                <a:ea typeface="幼圆" pitchFamily="49" charset="-122"/>
              </a:rPr>
              <a:t>计算机体系结构的不断发展  </a:t>
            </a:r>
            <a:r>
              <a:rPr lang="zh-CN" altLang="en-US" sz="2400" b="1">
                <a:solidFill>
                  <a:srgbClr val="FF0000"/>
                </a:solidFill>
                <a:latin typeface="Arial" panose="020B0604020202020204" pitchFamily="34" charset="0"/>
                <a:ea typeface="幼圆" pitchFamily="49" charset="-122"/>
              </a:rPr>
              <a:t>如：多处理机</a:t>
            </a:r>
            <a:r>
              <a:rPr lang="en-US" altLang="zh-CN" sz="2400" b="1">
                <a:solidFill>
                  <a:srgbClr val="FF0000"/>
                </a:solidFill>
                <a:latin typeface="Arial" panose="020B0604020202020204" pitchFamily="34" charset="0"/>
                <a:ea typeface="幼圆" pitchFamily="49" charset="-122"/>
              </a:rPr>
              <a:t>OS</a:t>
            </a:r>
            <a:r>
              <a:rPr lang="zh-CN" altLang="en-US" sz="2400" b="1">
                <a:solidFill>
                  <a:srgbClr val="FF0000"/>
                </a:solidFill>
                <a:latin typeface="Arial" panose="020B0604020202020204" pitchFamily="34" charset="0"/>
                <a:ea typeface="幼圆" pitchFamily="49" charset="-122"/>
              </a:rPr>
              <a:t>，网络</a:t>
            </a:r>
            <a:r>
              <a:rPr lang="en-US" altLang="zh-CN" sz="2400" b="1">
                <a:solidFill>
                  <a:srgbClr val="FF0000"/>
                </a:solidFill>
                <a:latin typeface="Arial" panose="020B0604020202020204" pitchFamily="34" charset="0"/>
                <a:ea typeface="幼圆" pitchFamily="49" charset="-122"/>
              </a:rPr>
              <a:t>OS</a:t>
            </a:r>
          </a:p>
        </p:txBody>
      </p:sp>
      <p:sp>
        <p:nvSpPr>
          <p:cNvPr id="8" name="Rectangle 10">
            <a:extLst>
              <a:ext uri="{FF2B5EF4-FFF2-40B4-BE49-F238E27FC236}">
                <a16:creationId xmlns:a16="http://schemas.microsoft.com/office/drawing/2014/main" id="{DC049A76-BF22-5742-91F5-36675A49CD64}"/>
              </a:ext>
            </a:extLst>
          </p:cNvPr>
          <p:cNvSpPr>
            <a:spLocks noChangeArrowheads="1"/>
          </p:cNvSpPr>
          <p:nvPr/>
        </p:nvSpPr>
        <p:spPr bwMode="auto">
          <a:xfrm>
            <a:off x="357158" y="5805264"/>
            <a:ext cx="8382000" cy="533400"/>
          </a:xfrm>
          <a:prstGeom prst="rect">
            <a:avLst/>
          </a:prstGeom>
          <a:solidFill>
            <a:schemeClr val="bg1"/>
          </a:solidFill>
          <a:ln w="12700">
            <a:solidFill>
              <a:schemeClr val="bg1"/>
            </a:solidFill>
            <a:miter lim="800000"/>
            <a:headEnd type="none" w="sm" len="sm"/>
            <a:tailEnd type="none" w="sm" len="sm"/>
          </a:ln>
          <a:effectLst/>
          <a:scene3d>
            <a:camera prst="orthographicFront">
              <a:rot lat="0" lon="0" rev="0"/>
            </a:camera>
            <a:lightRig rig="glow" dir="t">
              <a:rot lat="0" lon="0" rev="14100000"/>
            </a:lightRig>
          </a:scene3d>
          <a:sp3d prstMaterial="softEdge">
            <a:bevelT w="127000" prst="artDeco"/>
          </a:sp3d>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2400">
                <a:latin typeface="Arial" panose="020B0604020202020204" pitchFamily="34" charset="0"/>
                <a:ea typeface="幼圆" pitchFamily="49" charset="-122"/>
              </a:rPr>
              <a:t>5</a:t>
            </a:r>
            <a:r>
              <a:rPr lang="zh-CN" altLang="en-US" sz="2400">
                <a:latin typeface="Arial" panose="020B0604020202020204" pitchFamily="34" charset="0"/>
                <a:ea typeface="幼圆" pitchFamily="49" charset="-122"/>
              </a:rPr>
              <a:t>、</a:t>
            </a:r>
            <a:r>
              <a:rPr lang="zh-CN" altLang="en-US" sz="2400" b="1">
                <a:latin typeface="Arial" panose="020B0604020202020204" pitchFamily="34" charset="0"/>
                <a:ea typeface="幼圆" pitchFamily="49" charset="-122"/>
              </a:rPr>
              <a:t>不断提出新的应用需求    </a:t>
            </a:r>
            <a:r>
              <a:rPr lang="zh-CN" altLang="en-US" sz="2400" b="1">
                <a:solidFill>
                  <a:srgbClr val="FF0000"/>
                </a:solidFill>
                <a:latin typeface="Arial" panose="020B0604020202020204" pitchFamily="34" charset="0"/>
                <a:ea typeface="幼圆" pitchFamily="49" charset="-122"/>
              </a:rPr>
              <a:t>如：用于工业控制、听音乐</a:t>
            </a:r>
            <a:endParaRPr lang="en-US" altLang="zh-CN" sz="2400" b="1">
              <a:solidFill>
                <a:srgbClr val="FF0000"/>
              </a:solidFill>
              <a:latin typeface="Arial" panose="020B0604020202020204" pitchFamily="34" charset="0"/>
              <a:ea typeface="幼圆" pitchFamily="49" charset="-122"/>
            </a:endParaRPr>
          </a:p>
        </p:txBody>
      </p:sp>
      <p:sp>
        <p:nvSpPr>
          <p:cNvPr id="30738" name="TextBox 8">
            <a:extLst>
              <a:ext uri="{FF2B5EF4-FFF2-40B4-BE49-F238E27FC236}">
                <a16:creationId xmlns:a16="http://schemas.microsoft.com/office/drawing/2014/main" id="{3E6CAA05-29B9-7649-B418-C8948351A0E5}"/>
              </a:ext>
            </a:extLst>
          </p:cNvPr>
          <p:cNvSpPr txBox="1">
            <a:spLocks noChangeArrowheads="1"/>
          </p:cNvSpPr>
          <p:nvPr/>
        </p:nvSpPr>
        <p:spPr bwMode="auto">
          <a:xfrm>
            <a:off x="1357313" y="285750"/>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kumimoji="0" lang="zh-CN" altLang="en-US" sz="4000">
                <a:solidFill>
                  <a:schemeClr val="tx2"/>
                </a:solidFill>
                <a:latin typeface="华文新魏" panose="02010800040101010101" pitchFamily="2" charset="-122"/>
                <a:ea typeface="华文新魏" panose="02010800040101010101" pitchFamily="2" charset="-122"/>
              </a:rPr>
              <a:t>推动操作系统发展的主要动力</a:t>
            </a:r>
          </a:p>
        </p:txBody>
      </p:sp>
      <p:sp>
        <p:nvSpPr>
          <p:cNvPr id="2" name="Slide Number Placeholder 1">
            <a:extLst>
              <a:ext uri="{FF2B5EF4-FFF2-40B4-BE49-F238E27FC236}">
                <a16:creationId xmlns:a16="http://schemas.microsoft.com/office/drawing/2014/main" id="{2B6ADC62-5328-AF40-919C-9F04AB94A23C}"/>
              </a:ext>
            </a:extLst>
          </p:cNvPr>
          <p:cNvSpPr>
            <a:spLocks noGrp="1"/>
          </p:cNvSpPr>
          <p:nvPr>
            <p:ph type="sldNum" sz="quarter" idx="12"/>
          </p:nvPr>
        </p:nvSpPr>
        <p:spPr/>
        <p:txBody>
          <a:bodyPr/>
          <a:lstStyle/>
          <a:p>
            <a:fld id="{0EC01821-FBC1-0943-A98A-47205D9EC5A4}" type="slidenum">
              <a:rPr lang="zh-CN" altLang="en-US" smtClean="0"/>
              <a:pPr/>
              <a:t>30</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out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out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out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6F69AA6-56B1-E643-97FE-FB4A6D42DBDD}"/>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B28A074-3010-CF4C-A36D-E3511A68F714}" type="slidenum">
              <a:rPr kumimoji="0" lang="zh-CN" altLang="en-US" sz="1400">
                <a:latin typeface="Tahoma" panose="020B0604030504040204" pitchFamily="34" charset="0"/>
              </a:rPr>
              <a:pPr eaLnBrk="1" hangingPunct="1"/>
              <a:t>31</a:t>
            </a:fld>
            <a:endParaRPr kumimoji="0" lang="en-US" altLang="zh-CN" sz="1400">
              <a:latin typeface="Tahoma" panose="020B0604030504040204" pitchFamily="34" charset="0"/>
            </a:endParaRPr>
          </a:p>
        </p:txBody>
      </p:sp>
      <p:sp>
        <p:nvSpPr>
          <p:cNvPr id="879618" name="Rectangle 2">
            <a:extLst>
              <a:ext uri="{FF2B5EF4-FFF2-40B4-BE49-F238E27FC236}">
                <a16:creationId xmlns:a16="http://schemas.microsoft.com/office/drawing/2014/main" id="{79EA08CA-14C7-3546-9F9E-C647916AF2C4}"/>
              </a:ext>
            </a:extLst>
          </p:cNvPr>
          <p:cNvSpPr>
            <a:spLocks noGrp="1" noChangeArrowheads="1"/>
          </p:cNvSpPr>
          <p:nvPr>
            <p:ph type="title" idx="4294967295"/>
          </p:nvPr>
        </p:nvSpPr>
        <p:spPr>
          <a:xfrm>
            <a:off x="1038225" y="-26988"/>
            <a:ext cx="7134225" cy="1143001"/>
          </a:xfrm>
        </p:spPr>
        <p:txBody>
          <a:bodyPr anchor="ctr"/>
          <a:lstStyle/>
          <a:p>
            <a:pPr eaLnBrk="1" hangingPunct="1"/>
            <a:r>
              <a:rPr lang="en-US" altLang="zh-CN" sz="4800">
                <a:effectLst>
                  <a:outerShdw blurRad="38100" dist="38100" dir="2700000" algn="tl">
                    <a:srgbClr val="C0C0C0"/>
                  </a:outerShdw>
                </a:effectLst>
                <a:latin typeface="华文新魏" panose="02010800040101010101" pitchFamily="2" charset="-122"/>
                <a:ea typeface="华文新魏" panose="02010800040101010101" pitchFamily="2" charset="-122"/>
              </a:rPr>
              <a:t>1.2 </a:t>
            </a:r>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操作系统的发展过程</a:t>
            </a:r>
            <a:endParaRPr lang="zh-CN" altLang="en-US" sz="4800" b="1">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52229" name="Rectangle 3">
            <a:extLst>
              <a:ext uri="{FF2B5EF4-FFF2-40B4-BE49-F238E27FC236}">
                <a16:creationId xmlns:a16="http://schemas.microsoft.com/office/drawing/2014/main" id="{8D57519F-A6E5-7046-B81F-E0BC76C3A488}"/>
              </a:ext>
            </a:extLst>
          </p:cNvPr>
          <p:cNvSpPr>
            <a:spLocks noGrp="1" noChangeArrowheads="1"/>
          </p:cNvSpPr>
          <p:nvPr>
            <p:ph type="body" idx="4294967295"/>
          </p:nvPr>
        </p:nvSpPr>
        <p:spPr>
          <a:xfrm>
            <a:off x="428625" y="1295400"/>
            <a:ext cx="8532813" cy="4510088"/>
          </a:xfrm>
        </p:spPr>
        <p:txBody>
          <a:bodyPr/>
          <a:lstStyle/>
          <a:p>
            <a:pPr eaLnBrk="1" hangingPunct="1"/>
            <a:r>
              <a:rPr lang="zh-CN" altLang="en-US">
                <a:solidFill>
                  <a:schemeClr val="folHlink"/>
                </a:solidFill>
                <a:latin typeface="华文新魏" panose="02010800040101010101" pitchFamily="2" charset="-122"/>
                <a:ea typeface="华文新魏" panose="02010800040101010101" pitchFamily="2" charset="-122"/>
              </a:rPr>
              <a:t>操作系统的形成到现在已有六十多年的时间。</a:t>
            </a:r>
          </a:p>
          <a:p>
            <a:pPr eaLnBrk="1" hangingPunct="1"/>
            <a:r>
              <a:rPr lang="zh-CN" altLang="en-US">
                <a:solidFill>
                  <a:schemeClr val="folHlink"/>
                </a:solidFill>
                <a:latin typeface="华文新魏" panose="02010800040101010101" pitchFamily="2" charset="-122"/>
                <a:ea typeface="华文新魏" panose="02010800040101010101" pitchFamily="2" charset="-122"/>
              </a:rPr>
              <a:t>５０年代出现了第一个简单的批处理操作系统</a:t>
            </a:r>
          </a:p>
          <a:p>
            <a:pPr eaLnBrk="1" hangingPunct="1"/>
            <a:r>
              <a:rPr lang="zh-CN" altLang="en-US">
                <a:solidFill>
                  <a:schemeClr val="folHlink"/>
                </a:solidFill>
                <a:latin typeface="华文新魏" panose="02010800040101010101" pitchFamily="2" charset="-122"/>
                <a:ea typeface="华文新魏" panose="02010800040101010101" pitchFamily="2" charset="-122"/>
              </a:rPr>
              <a:t>６０年代中期产生了多道程序批处理系统，不久又出现了基于多道程序的分时系统。</a:t>
            </a:r>
          </a:p>
          <a:p>
            <a:pPr eaLnBrk="1" hangingPunct="1"/>
            <a:r>
              <a:rPr lang="zh-CN" altLang="en-US">
                <a:solidFill>
                  <a:schemeClr val="folHlink"/>
                </a:solidFill>
                <a:latin typeface="华文新魏" panose="02010800040101010101" pitchFamily="2" charset="-122"/>
                <a:ea typeface="华文新魏" panose="02010800040101010101" pitchFamily="2" charset="-122"/>
              </a:rPr>
              <a:t>８０年代是微型计算机ＯＳ和网络 ＯＳ大发展的年代。</a:t>
            </a:r>
            <a:endParaRPr lang="en-US" altLang="zh-CN">
              <a:solidFill>
                <a:schemeClr val="folHlink"/>
              </a:solidFill>
              <a:latin typeface="华文新魏" panose="02010800040101010101" pitchFamily="2" charset="-122"/>
              <a:ea typeface="华文新魏" panose="02010800040101010101" pitchFamily="2" charset="-122"/>
            </a:endParaRPr>
          </a:p>
          <a:p>
            <a:pPr eaLnBrk="1" hangingPunct="1"/>
            <a:r>
              <a:rPr lang="en-US" altLang="zh-CN">
                <a:solidFill>
                  <a:schemeClr val="folHlink"/>
                </a:solidFill>
                <a:latin typeface="华文新魏" panose="02010800040101010101" pitchFamily="2" charset="-122"/>
                <a:ea typeface="华文新魏" panose="02010800040101010101" pitchFamily="2" charset="-122"/>
              </a:rPr>
              <a:t>21</a:t>
            </a:r>
            <a:r>
              <a:rPr lang="zh-CN" altLang="en-US">
                <a:solidFill>
                  <a:schemeClr val="folHlink"/>
                </a:solidFill>
                <a:latin typeface="华文新魏" panose="02010800040101010101" pitchFamily="2" charset="-122"/>
                <a:ea typeface="华文新魏" panose="02010800040101010101" pitchFamily="2" charset="-122"/>
              </a:rPr>
              <a:t>世纪，各种智能设备操作系统得到大发展</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Effect transition="in" filter="blinds(horizontal)">
                                      <p:cBhvr>
                                        <p:cTn id="7" dur="500"/>
                                        <p:tgtEl>
                                          <p:spTgt spid="52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9">
                                            <p:txEl>
                                              <p:pRg st="1" end="1"/>
                                            </p:txEl>
                                          </p:spTgt>
                                        </p:tgtEl>
                                        <p:attrNameLst>
                                          <p:attrName>style.visibility</p:attrName>
                                        </p:attrNameLst>
                                      </p:cBhvr>
                                      <p:to>
                                        <p:strVal val="visible"/>
                                      </p:to>
                                    </p:set>
                                    <p:animEffect transition="in" filter="blinds(horizontal)">
                                      <p:cBhvr>
                                        <p:cTn id="12" dur="500"/>
                                        <p:tgtEl>
                                          <p:spTgt spid="522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9">
                                            <p:txEl>
                                              <p:pRg st="2" end="2"/>
                                            </p:txEl>
                                          </p:spTgt>
                                        </p:tgtEl>
                                        <p:attrNameLst>
                                          <p:attrName>style.visibility</p:attrName>
                                        </p:attrNameLst>
                                      </p:cBhvr>
                                      <p:to>
                                        <p:strVal val="visible"/>
                                      </p:to>
                                    </p:set>
                                    <p:animEffect transition="in" filter="blinds(horizontal)">
                                      <p:cBhvr>
                                        <p:cTn id="17" dur="500"/>
                                        <p:tgtEl>
                                          <p:spTgt spid="522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9">
                                            <p:txEl>
                                              <p:pRg st="3" end="3"/>
                                            </p:txEl>
                                          </p:spTgt>
                                        </p:tgtEl>
                                        <p:attrNameLst>
                                          <p:attrName>style.visibility</p:attrName>
                                        </p:attrNameLst>
                                      </p:cBhvr>
                                      <p:to>
                                        <p:strVal val="visible"/>
                                      </p:to>
                                    </p:set>
                                    <p:animEffect transition="in" filter="blinds(horizontal)">
                                      <p:cBhvr>
                                        <p:cTn id="22" dur="500"/>
                                        <p:tgtEl>
                                          <p:spTgt spid="522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9">
                                            <p:txEl>
                                              <p:pRg st="4" end="4"/>
                                            </p:txEl>
                                          </p:spTgt>
                                        </p:tgtEl>
                                        <p:attrNameLst>
                                          <p:attrName>style.visibility</p:attrName>
                                        </p:attrNameLst>
                                      </p:cBhvr>
                                      <p:to>
                                        <p:strVal val="visible"/>
                                      </p:to>
                                    </p:set>
                                    <p:animEffect transition="in" filter="blinds(horizontal)">
                                      <p:cBhvr>
                                        <p:cTn id="27" dur="500"/>
                                        <p:tgtEl>
                                          <p:spTgt spid="522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29DCF38B-BFD5-D448-80EC-D339091954E2}"/>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B18D7723-F621-2C44-83ED-E405BFD8918C}" type="slidenum">
              <a:rPr kumimoji="0" lang="zh-CN" altLang="en-US" sz="1400">
                <a:latin typeface="Tahoma" panose="020B0604030504040204" pitchFamily="34" charset="0"/>
              </a:rPr>
              <a:pPr eaLnBrk="1" hangingPunct="1"/>
              <a:t>32</a:t>
            </a:fld>
            <a:endParaRPr kumimoji="0" lang="en-US" altLang="zh-CN" sz="1400">
              <a:latin typeface="Tahoma" panose="020B0604030504040204" pitchFamily="34" charset="0"/>
            </a:endParaRPr>
          </a:p>
        </p:txBody>
      </p:sp>
      <p:sp>
        <p:nvSpPr>
          <p:cNvPr id="880642" name="Rectangle 2">
            <a:extLst>
              <a:ext uri="{FF2B5EF4-FFF2-40B4-BE49-F238E27FC236}">
                <a16:creationId xmlns:a16="http://schemas.microsoft.com/office/drawing/2014/main" id="{89B25082-7536-464B-A5C2-883291756A8A}"/>
              </a:ext>
            </a:extLst>
          </p:cNvPr>
          <p:cNvSpPr>
            <a:spLocks noGrp="1" noChangeArrowheads="1"/>
          </p:cNvSpPr>
          <p:nvPr>
            <p:ph type="title" idx="4294967295"/>
          </p:nvPr>
        </p:nvSpPr>
        <p:spPr>
          <a:xfrm>
            <a:off x="1214438" y="44450"/>
            <a:ext cx="7715250" cy="1143000"/>
          </a:xfrm>
        </p:spPr>
        <p:txBody>
          <a:bodyPr anchor="ctr"/>
          <a:lstStyle/>
          <a:p>
            <a:pPr eaLnBrk="1" hangingPunct="1"/>
            <a:r>
              <a:rPr lang="en-US" altLang="zh-CN" sz="3600">
                <a:effectLst>
                  <a:outerShdw blurRad="38100" dist="38100" dir="2700000" algn="tl">
                    <a:srgbClr val="C0C0C0"/>
                  </a:outerShdw>
                </a:effectLst>
                <a:ea typeface="华文新魏" panose="02010800040101010101" pitchFamily="2" charset="-122"/>
              </a:rPr>
              <a:t>1.2.1  </a:t>
            </a:r>
            <a:r>
              <a:rPr lang="zh-CN" altLang="en-US" sz="3600">
                <a:effectLst>
                  <a:outerShdw blurRad="38100" dist="38100" dir="2700000" algn="tl">
                    <a:srgbClr val="C0C0C0"/>
                  </a:outerShdw>
                </a:effectLst>
                <a:ea typeface="华文新魏" panose="02010800040101010101" pitchFamily="2" charset="-122"/>
              </a:rPr>
              <a:t>未配置操作系统的计算机系统</a:t>
            </a:r>
          </a:p>
        </p:txBody>
      </p:sp>
      <p:sp>
        <p:nvSpPr>
          <p:cNvPr id="53253" name="Rectangle 3">
            <a:extLst>
              <a:ext uri="{FF2B5EF4-FFF2-40B4-BE49-F238E27FC236}">
                <a16:creationId xmlns:a16="http://schemas.microsoft.com/office/drawing/2014/main" id="{A24422DD-3881-CC46-B182-DCC566E9920E}"/>
              </a:ext>
            </a:extLst>
          </p:cNvPr>
          <p:cNvSpPr>
            <a:spLocks noGrp="1" noChangeArrowheads="1"/>
          </p:cNvSpPr>
          <p:nvPr>
            <p:ph type="body" idx="4294967295"/>
          </p:nvPr>
        </p:nvSpPr>
        <p:spPr>
          <a:xfrm>
            <a:off x="684213" y="1289050"/>
            <a:ext cx="8202612" cy="4876800"/>
          </a:xfrm>
        </p:spPr>
        <p:txBody>
          <a:bodyPr/>
          <a:lstStyle/>
          <a:p>
            <a:pPr eaLnBrk="1" hangingPunct="1"/>
            <a:r>
              <a:rPr lang="zh-CN" altLang="en-US" sz="3600">
                <a:solidFill>
                  <a:schemeClr val="folHlink"/>
                </a:solidFill>
                <a:effectLst>
                  <a:outerShdw blurRad="38100" dist="38100" dir="2700000" algn="tl">
                    <a:srgbClr val="C0C0C0"/>
                  </a:outerShdw>
                </a:effectLst>
                <a:ea typeface="华文新魏" panose="02010800040101010101" pitchFamily="2" charset="-122"/>
              </a:rPr>
              <a:t>人工操作方式</a:t>
            </a:r>
            <a:endParaRPr lang="zh-CN" altLang="en-US" sz="3600">
              <a:solidFill>
                <a:schemeClr val="folHlink"/>
              </a:solidFill>
              <a:latin typeface="华文新魏" panose="02010800040101010101" pitchFamily="2" charset="-122"/>
              <a:ea typeface="华文新魏" panose="02010800040101010101" pitchFamily="2" charset="-122"/>
            </a:endParaRPr>
          </a:p>
          <a:p>
            <a:pPr lvl="1" eaLnBrk="1" hangingPunct="1"/>
            <a:r>
              <a:rPr lang="zh-CN" altLang="en-US" sz="2400">
                <a:latin typeface="华文新魏" panose="02010800040101010101" pitchFamily="2" charset="-122"/>
                <a:ea typeface="华文新魏" panose="02010800040101010101" pitchFamily="2" charset="-122"/>
              </a:rPr>
              <a:t>将准备好的汇编解释程序或编译系统装入计算机</a:t>
            </a:r>
          </a:p>
          <a:p>
            <a:pPr lvl="1" eaLnBrk="1" hangingPunct="1"/>
            <a:r>
              <a:rPr lang="zh-CN" altLang="en-US" sz="2400">
                <a:latin typeface="华文新魏" panose="02010800040101010101" pitchFamily="2" charset="-122"/>
                <a:ea typeface="华文新魏" panose="02010800040101010101" pitchFamily="2" charset="-122"/>
              </a:rPr>
              <a:t>人工把源程序用穿孔机穿制在卡片或纸带上</a:t>
            </a:r>
          </a:p>
          <a:p>
            <a:pPr lvl="1" eaLnBrk="1" hangingPunct="1"/>
            <a:r>
              <a:rPr lang="zh-CN" altLang="en-US" sz="2400">
                <a:latin typeface="华文新魏" panose="02010800040101010101" pitchFamily="2" charset="-122"/>
                <a:ea typeface="华文新魏" panose="02010800040101010101" pitchFamily="2" charset="-122"/>
              </a:rPr>
              <a:t>汇编程序或编译系统读入人工装在输入机上的穿孔卡或穿孔带</a:t>
            </a:r>
          </a:p>
          <a:p>
            <a:pPr lvl="1" eaLnBrk="1" hangingPunct="1"/>
            <a:r>
              <a:rPr lang="zh-CN" altLang="en-US" sz="2400">
                <a:latin typeface="华文新魏" panose="02010800040101010101" pitchFamily="2" charset="-122"/>
                <a:ea typeface="华文新魏" panose="02010800040101010101" pitchFamily="2" charset="-122"/>
              </a:rPr>
              <a:t>执行汇编过程或编译过程，产生目标程序，并输出目标程序至卡片或纸带</a:t>
            </a:r>
          </a:p>
          <a:p>
            <a:pPr lvl="1" eaLnBrk="1" hangingPunct="1"/>
            <a:r>
              <a:rPr lang="zh-CN" altLang="en-US" sz="2400">
                <a:latin typeface="华文新魏" panose="02010800040101010101" pitchFamily="2" charset="-122"/>
                <a:ea typeface="华文新魏" panose="02010800040101010101" pitchFamily="2" charset="-122"/>
              </a:rPr>
              <a:t>通过引导程序把装在输入机上的目标程序读入计算机</a:t>
            </a:r>
          </a:p>
          <a:p>
            <a:pPr lvl="1" eaLnBrk="1" hangingPunct="1"/>
            <a:r>
              <a:rPr lang="zh-CN" altLang="en-US" sz="2400">
                <a:latin typeface="华文新魏" panose="02010800040101010101" pitchFamily="2" charset="-122"/>
                <a:ea typeface="华文新魏" panose="02010800040101010101" pitchFamily="2" charset="-122"/>
              </a:rPr>
              <a:t>启动目标程序执行，从输入机上读入人工装好的数据卡或数据带</a:t>
            </a:r>
          </a:p>
          <a:p>
            <a:pPr lvl="1" eaLnBrk="1" hangingPunct="1"/>
            <a:r>
              <a:rPr lang="zh-CN" altLang="en-US" sz="2400">
                <a:latin typeface="华文新魏" panose="02010800040101010101" pitchFamily="2" charset="-122"/>
                <a:ea typeface="华文新魏" panose="02010800040101010101" pitchFamily="2" charset="-122"/>
              </a:rPr>
              <a:t>产生计算结果，执行结果从打印机上或卡片机上输出</a:t>
            </a:r>
          </a:p>
          <a:p>
            <a:pPr eaLnBrk="1" hangingPunct="1"/>
            <a:endParaRPr lang="en-US" altLang="zh-CN" sz="2600" b="1">
              <a:latin typeface="华文新魏" panose="02010800040101010101" pitchFamily="2" charset="-122"/>
              <a:ea typeface="华文新魏" panose="0201080004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blinds(horizontal)">
                                      <p:cBhvr>
                                        <p:cTn id="7" dur="500"/>
                                        <p:tgtEl>
                                          <p:spTgt spid="532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blinds(horizontal)">
                                      <p:cBhvr>
                                        <p:cTn id="12" dur="500"/>
                                        <p:tgtEl>
                                          <p:spTgt spid="532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blinds(horizontal)">
                                      <p:cBhvr>
                                        <p:cTn id="17" dur="500"/>
                                        <p:tgtEl>
                                          <p:spTgt spid="532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253">
                                            <p:txEl>
                                              <p:pRg st="3" end="3"/>
                                            </p:txEl>
                                          </p:spTgt>
                                        </p:tgtEl>
                                        <p:attrNameLst>
                                          <p:attrName>style.visibility</p:attrName>
                                        </p:attrNameLst>
                                      </p:cBhvr>
                                      <p:to>
                                        <p:strVal val="visible"/>
                                      </p:to>
                                    </p:set>
                                    <p:animEffect transition="in" filter="blinds(horizontal)">
                                      <p:cBhvr>
                                        <p:cTn id="22" dur="500"/>
                                        <p:tgtEl>
                                          <p:spTgt spid="532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253">
                                            <p:txEl>
                                              <p:pRg st="4" end="4"/>
                                            </p:txEl>
                                          </p:spTgt>
                                        </p:tgtEl>
                                        <p:attrNameLst>
                                          <p:attrName>style.visibility</p:attrName>
                                        </p:attrNameLst>
                                      </p:cBhvr>
                                      <p:to>
                                        <p:strVal val="visible"/>
                                      </p:to>
                                    </p:set>
                                    <p:animEffect transition="in" filter="blinds(horizontal)">
                                      <p:cBhvr>
                                        <p:cTn id="27" dur="500"/>
                                        <p:tgtEl>
                                          <p:spTgt spid="5325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253">
                                            <p:txEl>
                                              <p:pRg st="5" end="5"/>
                                            </p:txEl>
                                          </p:spTgt>
                                        </p:tgtEl>
                                        <p:attrNameLst>
                                          <p:attrName>style.visibility</p:attrName>
                                        </p:attrNameLst>
                                      </p:cBhvr>
                                      <p:to>
                                        <p:strVal val="visible"/>
                                      </p:to>
                                    </p:set>
                                    <p:animEffect transition="in" filter="blinds(horizontal)">
                                      <p:cBhvr>
                                        <p:cTn id="32" dur="500"/>
                                        <p:tgtEl>
                                          <p:spTgt spid="5325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253">
                                            <p:txEl>
                                              <p:pRg st="6" end="6"/>
                                            </p:txEl>
                                          </p:spTgt>
                                        </p:tgtEl>
                                        <p:attrNameLst>
                                          <p:attrName>style.visibility</p:attrName>
                                        </p:attrNameLst>
                                      </p:cBhvr>
                                      <p:to>
                                        <p:strVal val="visible"/>
                                      </p:to>
                                    </p:set>
                                    <p:animEffect transition="in" filter="blinds(horizontal)">
                                      <p:cBhvr>
                                        <p:cTn id="37" dur="500"/>
                                        <p:tgtEl>
                                          <p:spTgt spid="5325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3253">
                                            <p:txEl>
                                              <p:pRg st="7" end="7"/>
                                            </p:txEl>
                                          </p:spTgt>
                                        </p:tgtEl>
                                        <p:attrNameLst>
                                          <p:attrName>style.visibility</p:attrName>
                                        </p:attrNameLst>
                                      </p:cBhvr>
                                      <p:to>
                                        <p:strVal val="visible"/>
                                      </p:to>
                                    </p:set>
                                    <p:animEffect transition="in" filter="blinds(horizontal)">
                                      <p:cBhvr>
                                        <p:cTn id="42" dur="500"/>
                                        <p:tgtEl>
                                          <p:spTgt spid="532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09D25D0-0F48-2A47-A059-489C4C279CD0}"/>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EBC1422-8B23-BA41-83C2-0916F2C02263}" type="slidenum">
              <a:rPr kumimoji="0" lang="zh-CN" altLang="en-US" sz="1400">
                <a:latin typeface="Tahoma" panose="020B0604030504040204" pitchFamily="34" charset="0"/>
              </a:rPr>
              <a:pPr eaLnBrk="1" hangingPunct="1"/>
              <a:t>33</a:t>
            </a:fld>
            <a:endParaRPr kumimoji="0" lang="en-US" altLang="zh-CN" sz="1400">
              <a:latin typeface="Tahoma" panose="020B0604030504040204" pitchFamily="34" charset="0"/>
            </a:endParaRPr>
          </a:p>
        </p:txBody>
      </p:sp>
      <p:sp>
        <p:nvSpPr>
          <p:cNvPr id="54277" name="Rectangle 3">
            <a:extLst>
              <a:ext uri="{FF2B5EF4-FFF2-40B4-BE49-F238E27FC236}">
                <a16:creationId xmlns:a16="http://schemas.microsoft.com/office/drawing/2014/main" id="{C3705B72-B1F8-D444-AEE4-3AC75D3DC150}"/>
              </a:ext>
            </a:extLst>
          </p:cNvPr>
          <p:cNvSpPr>
            <a:spLocks noGrp="1" noChangeArrowheads="1"/>
          </p:cNvSpPr>
          <p:nvPr>
            <p:ph type="body" idx="4294967295"/>
          </p:nvPr>
        </p:nvSpPr>
        <p:spPr>
          <a:xfrm>
            <a:off x="684213" y="1208088"/>
            <a:ext cx="7920037" cy="5029200"/>
          </a:xfrm>
        </p:spPr>
        <p:txBody>
          <a:bodyPr/>
          <a:lstStyle/>
          <a:p>
            <a:pPr eaLnBrk="1" hangingPunct="1"/>
            <a:r>
              <a:rPr lang="zh-CN" altLang="en-US" sz="3600">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人工操作方式的缺点</a:t>
            </a:r>
            <a:endParaRPr lang="zh-CN" altLang="en-US" sz="3600">
              <a:solidFill>
                <a:schemeClr val="folHlink"/>
              </a:solidFill>
              <a:ea typeface="华文新魏" panose="02010800040101010101" pitchFamily="2" charset="-122"/>
            </a:endParaRPr>
          </a:p>
          <a:p>
            <a:pPr lvl="1"/>
            <a:r>
              <a:rPr lang="zh-CN" altLang="en-US" sz="3200">
                <a:ea typeface="华文新魏" panose="02010800040101010101" pitchFamily="2" charset="-122"/>
              </a:rPr>
              <a:t>用户独占全机</a:t>
            </a:r>
          </a:p>
          <a:p>
            <a:pPr lvl="1"/>
            <a:r>
              <a:rPr lang="en-US" altLang="zh-CN" sz="3200">
                <a:ea typeface="华文新魏" panose="02010800040101010101" pitchFamily="2" charset="-122"/>
              </a:rPr>
              <a:t>CPU</a:t>
            </a:r>
            <a:r>
              <a:rPr lang="zh-CN" altLang="en-US" sz="3200">
                <a:ea typeface="华文新魏" panose="02010800040101010101" pitchFamily="2" charset="-122"/>
              </a:rPr>
              <a:t>等待人工操作</a:t>
            </a:r>
          </a:p>
          <a:p>
            <a:pPr eaLnBrk="1" hangingPunct="1"/>
            <a:endParaRPr lang="en-US" altLang="zh-CN" sz="3600">
              <a:ea typeface="华文新魏" panose="02010800040101010101" pitchFamily="2" charset="-122"/>
            </a:endParaRPr>
          </a:p>
        </p:txBody>
      </p:sp>
      <p:sp>
        <p:nvSpPr>
          <p:cNvPr id="7" name="Rectangle 2">
            <a:extLst>
              <a:ext uri="{FF2B5EF4-FFF2-40B4-BE49-F238E27FC236}">
                <a16:creationId xmlns:a16="http://schemas.microsoft.com/office/drawing/2014/main" id="{98A420A9-F1B3-AA46-82A3-5FA424E8F69D}"/>
              </a:ext>
            </a:extLst>
          </p:cNvPr>
          <p:cNvSpPr txBox="1">
            <a:spLocks noChangeArrowheads="1"/>
          </p:cNvSpPr>
          <p:nvPr/>
        </p:nvSpPr>
        <p:spPr bwMode="auto">
          <a:xfrm>
            <a:off x="1214438" y="44450"/>
            <a:ext cx="7715250" cy="1143000"/>
          </a:xfrm>
          <a:prstGeom prst="rect">
            <a:avLst/>
          </a:prstGeom>
          <a:noFill/>
          <a:ln w="9525">
            <a:noFill/>
            <a:miter lim="800000"/>
            <a:headEnd/>
            <a:tailEnd/>
          </a:ln>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1.2.1  </a:t>
            </a:r>
            <a:r>
              <a:rPr kumimoji="0" lang="zh-CN" altLang="en-US" sz="36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未配置操作系统的计算机系统</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animEffect transition="in" filter="dissolve">
                                      <p:cBhvr>
                                        <p:cTn id="7" dur="500"/>
                                        <p:tgtEl>
                                          <p:spTgt spid="542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7">
                                            <p:txEl>
                                              <p:pRg st="1" end="1"/>
                                            </p:txEl>
                                          </p:spTgt>
                                        </p:tgtEl>
                                        <p:attrNameLst>
                                          <p:attrName>style.visibility</p:attrName>
                                        </p:attrNameLst>
                                      </p:cBhvr>
                                      <p:to>
                                        <p:strVal val="visible"/>
                                      </p:to>
                                    </p:set>
                                    <p:animEffect transition="in" filter="dissolve">
                                      <p:cBhvr>
                                        <p:cTn id="12" dur="500"/>
                                        <p:tgtEl>
                                          <p:spTgt spid="542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277">
                                            <p:txEl>
                                              <p:pRg st="2" end="2"/>
                                            </p:txEl>
                                          </p:spTgt>
                                        </p:tgtEl>
                                        <p:attrNameLst>
                                          <p:attrName>style.visibility</p:attrName>
                                        </p:attrNameLst>
                                      </p:cBhvr>
                                      <p:to>
                                        <p:strVal val="visible"/>
                                      </p:to>
                                    </p:set>
                                    <p:animEffect transition="in" filter="dissolve">
                                      <p:cBhvr>
                                        <p:cTn id="17" dur="500"/>
                                        <p:tgtEl>
                                          <p:spTgt spid="542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DBD4569C-4858-B440-81C2-1730AE2EDDE4}"/>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7C41014-6985-AE48-BB37-DA81CACFCD59}" type="slidenum">
              <a:rPr kumimoji="0" lang="zh-CN" altLang="en-US" sz="1400">
                <a:latin typeface="Tahoma" panose="020B0604030504040204" pitchFamily="34" charset="0"/>
              </a:rPr>
              <a:pPr eaLnBrk="1" hangingPunct="1"/>
              <a:t>34</a:t>
            </a:fld>
            <a:endParaRPr kumimoji="0" lang="en-US" altLang="zh-CN" sz="1400">
              <a:latin typeface="Tahoma" panose="020B0604030504040204" pitchFamily="34" charset="0"/>
            </a:endParaRPr>
          </a:p>
        </p:txBody>
      </p:sp>
      <p:sp>
        <p:nvSpPr>
          <p:cNvPr id="243718" name="AutoShape 2054">
            <a:extLst>
              <a:ext uri="{FF2B5EF4-FFF2-40B4-BE49-F238E27FC236}">
                <a16:creationId xmlns:a16="http://schemas.microsoft.com/office/drawing/2014/main" id="{741B9DBF-4552-A849-A8A7-4EAF52887388}"/>
              </a:ext>
            </a:extLst>
          </p:cNvPr>
          <p:cNvSpPr>
            <a:spLocks noChangeArrowheads="1"/>
          </p:cNvSpPr>
          <p:nvPr/>
        </p:nvSpPr>
        <p:spPr bwMode="auto">
          <a:xfrm>
            <a:off x="1295400" y="3797300"/>
            <a:ext cx="1524000" cy="685800"/>
          </a:xfrm>
          <a:prstGeom prst="flowChartManualInput">
            <a:avLst/>
          </a:prstGeom>
          <a:noFill/>
          <a:ln w="38100">
            <a:solidFill>
              <a:srgbClr val="CC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输入设备</a:t>
            </a:r>
          </a:p>
        </p:txBody>
      </p:sp>
      <p:sp>
        <p:nvSpPr>
          <p:cNvPr id="243719" name="Rectangle 2055">
            <a:extLst>
              <a:ext uri="{FF2B5EF4-FFF2-40B4-BE49-F238E27FC236}">
                <a16:creationId xmlns:a16="http://schemas.microsoft.com/office/drawing/2014/main" id="{153A866A-7187-B146-A9B3-B6F89BADA1F8}"/>
              </a:ext>
            </a:extLst>
          </p:cNvPr>
          <p:cNvSpPr>
            <a:spLocks noChangeArrowheads="1"/>
          </p:cNvSpPr>
          <p:nvPr/>
        </p:nvSpPr>
        <p:spPr bwMode="auto">
          <a:xfrm>
            <a:off x="3962400" y="3797300"/>
            <a:ext cx="1524000" cy="685800"/>
          </a:xfrm>
          <a:prstGeom prst="rect">
            <a:avLst/>
          </a:prstGeom>
          <a:noFill/>
          <a:ln w="38100">
            <a:solidFill>
              <a:srgbClr val="CC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外围机</a:t>
            </a:r>
          </a:p>
        </p:txBody>
      </p:sp>
      <p:sp>
        <p:nvSpPr>
          <p:cNvPr id="243720" name="AutoShape 2056">
            <a:extLst>
              <a:ext uri="{FF2B5EF4-FFF2-40B4-BE49-F238E27FC236}">
                <a16:creationId xmlns:a16="http://schemas.microsoft.com/office/drawing/2014/main" id="{02986EF8-9103-FE4D-AC8B-CC4FD1875C50}"/>
              </a:ext>
            </a:extLst>
          </p:cNvPr>
          <p:cNvSpPr>
            <a:spLocks noChangeArrowheads="1"/>
          </p:cNvSpPr>
          <p:nvPr/>
        </p:nvSpPr>
        <p:spPr bwMode="auto">
          <a:xfrm>
            <a:off x="6781800" y="3644900"/>
            <a:ext cx="990600" cy="990600"/>
          </a:xfrm>
          <a:prstGeom prst="flowChartMagneticDisk">
            <a:avLst/>
          </a:prstGeom>
          <a:noFill/>
          <a:ln w="38100">
            <a:solidFill>
              <a:srgbClr val="CC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磁带</a:t>
            </a:r>
          </a:p>
        </p:txBody>
      </p:sp>
      <p:sp>
        <p:nvSpPr>
          <p:cNvPr id="243721" name="Line 2057">
            <a:extLst>
              <a:ext uri="{FF2B5EF4-FFF2-40B4-BE49-F238E27FC236}">
                <a16:creationId xmlns:a16="http://schemas.microsoft.com/office/drawing/2014/main" id="{CB9027D2-3BBE-A343-B901-C4EC2BF2DD81}"/>
              </a:ext>
            </a:extLst>
          </p:cNvPr>
          <p:cNvSpPr>
            <a:spLocks noChangeShapeType="1"/>
          </p:cNvSpPr>
          <p:nvPr/>
        </p:nvSpPr>
        <p:spPr bwMode="auto">
          <a:xfrm>
            <a:off x="2819400" y="4102100"/>
            <a:ext cx="1143000" cy="0"/>
          </a:xfrm>
          <a:prstGeom prst="line">
            <a:avLst/>
          </a:prstGeom>
          <a:noFill/>
          <a:ln w="38100">
            <a:solidFill>
              <a:srgbClr val="CC33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2" name="Line 2058">
            <a:extLst>
              <a:ext uri="{FF2B5EF4-FFF2-40B4-BE49-F238E27FC236}">
                <a16:creationId xmlns:a16="http://schemas.microsoft.com/office/drawing/2014/main" id="{9C356FBF-5CD5-8D43-8905-DDD30B2CBA03}"/>
              </a:ext>
            </a:extLst>
          </p:cNvPr>
          <p:cNvSpPr>
            <a:spLocks noChangeShapeType="1"/>
          </p:cNvSpPr>
          <p:nvPr/>
        </p:nvSpPr>
        <p:spPr bwMode="auto">
          <a:xfrm>
            <a:off x="5486400" y="4102100"/>
            <a:ext cx="1295400" cy="0"/>
          </a:xfrm>
          <a:prstGeom prst="line">
            <a:avLst/>
          </a:prstGeom>
          <a:noFill/>
          <a:ln w="38100">
            <a:solidFill>
              <a:srgbClr val="CC33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3" name="Rectangle 2059">
            <a:extLst>
              <a:ext uri="{FF2B5EF4-FFF2-40B4-BE49-F238E27FC236}">
                <a16:creationId xmlns:a16="http://schemas.microsoft.com/office/drawing/2014/main" id="{B554714F-7168-CA44-8E0F-55A7EDCDB762}"/>
              </a:ext>
            </a:extLst>
          </p:cNvPr>
          <p:cNvSpPr>
            <a:spLocks noChangeArrowheads="1"/>
          </p:cNvSpPr>
          <p:nvPr/>
        </p:nvSpPr>
        <p:spPr bwMode="auto">
          <a:xfrm>
            <a:off x="3995738" y="4797425"/>
            <a:ext cx="1524000" cy="685800"/>
          </a:xfrm>
          <a:prstGeom prst="rect">
            <a:avLst/>
          </a:prstGeom>
          <a:noFill/>
          <a:ln w="38100">
            <a:solidFill>
              <a:srgbClr val="CC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主机</a:t>
            </a:r>
          </a:p>
        </p:txBody>
      </p:sp>
      <p:sp>
        <p:nvSpPr>
          <p:cNvPr id="243724" name="AutoShape 2060">
            <a:extLst>
              <a:ext uri="{FF2B5EF4-FFF2-40B4-BE49-F238E27FC236}">
                <a16:creationId xmlns:a16="http://schemas.microsoft.com/office/drawing/2014/main" id="{0E91EC87-40E8-0142-8F90-3C88ADA5BE08}"/>
              </a:ext>
            </a:extLst>
          </p:cNvPr>
          <p:cNvSpPr>
            <a:spLocks noChangeArrowheads="1"/>
          </p:cNvSpPr>
          <p:nvPr/>
        </p:nvSpPr>
        <p:spPr bwMode="auto">
          <a:xfrm>
            <a:off x="6804025" y="4652963"/>
            <a:ext cx="990600" cy="990600"/>
          </a:xfrm>
          <a:prstGeom prst="flowChartMagneticDisk">
            <a:avLst/>
          </a:prstGeom>
          <a:noFill/>
          <a:ln w="38100">
            <a:solidFill>
              <a:srgbClr val="CC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磁带</a:t>
            </a:r>
          </a:p>
        </p:txBody>
      </p:sp>
      <p:sp>
        <p:nvSpPr>
          <p:cNvPr id="243725" name="Line 2061">
            <a:extLst>
              <a:ext uri="{FF2B5EF4-FFF2-40B4-BE49-F238E27FC236}">
                <a16:creationId xmlns:a16="http://schemas.microsoft.com/office/drawing/2014/main" id="{37B5E4BE-361A-C54E-8D82-E3378F961D7A}"/>
              </a:ext>
            </a:extLst>
          </p:cNvPr>
          <p:cNvSpPr>
            <a:spLocks noChangeShapeType="1"/>
          </p:cNvSpPr>
          <p:nvPr/>
        </p:nvSpPr>
        <p:spPr bwMode="auto">
          <a:xfrm>
            <a:off x="2843213" y="5084763"/>
            <a:ext cx="1143000" cy="0"/>
          </a:xfrm>
          <a:prstGeom prst="line">
            <a:avLst/>
          </a:prstGeom>
          <a:noFill/>
          <a:ln w="38100">
            <a:solidFill>
              <a:srgbClr val="CC33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6" name="Line 2062">
            <a:extLst>
              <a:ext uri="{FF2B5EF4-FFF2-40B4-BE49-F238E27FC236}">
                <a16:creationId xmlns:a16="http://schemas.microsoft.com/office/drawing/2014/main" id="{BC07FBCE-026D-C74D-8680-F03F4B1C0976}"/>
              </a:ext>
            </a:extLst>
          </p:cNvPr>
          <p:cNvSpPr>
            <a:spLocks noChangeShapeType="1"/>
          </p:cNvSpPr>
          <p:nvPr/>
        </p:nvSpPr>
        <p:spPr bwMode="auto">
          <a:xfrm>
            <a:off x="5508625" y="5084763"/>
            <a:ext cx="1295400" cy="0"/>
          </a:xfrm>
          <a:prstGeom prst="line">
            <a:avLst/>
          </a:prstGeom>
          <a:noFill/>
          <a:ln w="38100">
            <a:solidFill>
              <a:srgbClr val="3333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7" name="AutoShape 2063">
            <a:extLst>
              <a:ext uri="{FF2B5EF4-FFF2-40B4-BE49-F238E27FC236}">
                <a16:creationId xmlns:a16="http://schemas.microsoft.com/office/drawing/2014/main" id="{F3DC1CDA-E075-454A-BE16-4D68B85DF84A}"/>
              </a:ext>
            </a:extLst>
          </p:cNvPr>
          <p:cNvSpPr>
            <a:spLocks noChangeArrowheads="1"/>
          </p:cNvSpPr>
          <p:nvPr/>
        </p:nvSpPr>
        <p:spPr bwMode="auto">
          <a:xfrm>
            <a:off x="1835150" y="4652963"/>
            <a:ext cx="990600" cy="990600"/>
          </a:xfrm>
          <a:prstGeom prst="flowChartMagneticDisk">
            <a:avLst/>
          </a:prstGeom>
          <a:noFill/>
          <a:ln w="38100">
            <a:solidFill>
              <a:srgbClr val="CC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磁带</a:t>
            </a:r>
          </a:p>
        </p:txBody>
      </p:sp>
      <p:sp>
        <p:nvSpPr>
          <p:cNvPr id="243728" name="Rectangle 2064">
            <a:extLst>
              <a:ext uri="{FF2B5EF4-FFF2-40B4-BE49-F238E27FC236}">
                <a16:creationId xmlns:a16="http://schemas.microsoft.com/office/drawing/2014/main" id="{38C90B32-9786-B349-BE68-5709E35E4B3B}"/>
              </a:ext>
            </a:extLst>
          </p:cNvPr>
          <p:cNvSpPr>
            <a:spLocks noChangeArrowheads="1"/>
          </p:cNvSpPr>
          <p:nvPr/>
        </p:nvSpPr>
        <p:spPr bwMode="auto">
          <a:xfrm>
            <a:off x="3962400" y="5778500"/>
            <a:ext cx="1524000" cy="685800"/>
          </a:xfrm>
          <a:prstGeom prst="rect">
            <a:avLst/>
          </a:prstGeom>
          <a:noFill/>
          <a:ln w="38100">
            <a:solidFill>
              <a:srgbClr val="CC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外围机</a:t>
            </a:r>
          </a:p>
        </p:txBody>
      </p:sp>
      <p:sp>
        <p:nvSpPr>
          <p:cNvPr id="243729" name="Line 2065">
            <a:extLst>
              <a:ext uri="{FF2B5EF4-FFF2-40B4-BE49-F238E27FC236}">
                <a16:creationId xmlns:a16="http://schemas.microsoft.com/office/drawing/2014/main" id="{714BA071-E6AD-8943-8ED1-C3F10B4467E9}"/>
              </a:ext>
            </a:extLst>
          </p:cNvPr>
          <p:cNvSpPr>
            <a:spLocks noChangeShapeType="1"/>
          </p:cNvSpPr>
          <p:nvPr/>
        </p:nvSpPr>
        <p:spPr bwMode="auto">
          <a:xfrm>
            <a:off x="2843213" y="6092825"/>
            <a:ext cx="1143000" cy="0"/>
          </a:xfrm>
          <a:prstGeom prst="line">
            <a:avLst/>
          </a:prstGeom>
          <a:noFill/>
          <a:ln w="38100">
            <a:solidFill>
              <a:srgbClr val="3333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0" name="Line 2066">
            <a:extLst>
              <a:ext uri="{FF2B5EF4-FFF2-40B4-BE49-F238E27FC236}">
                <a16:creationId xmlns:a16="http://schemas.microsoft.com/office/drawing/2014/main" id="{B71C9857-F548-AC47-88CA-23C943D227D4}"/>
              </a:ext>
            </a:extLst>
          </p:cNvPr>
          <p:cNvSpPr>
            <a:spLocks noChangeShapeType="1"/>
          </p:cNvSpPr>
          <p:nvPr/>
        </p:nvSpPr>
        <p:spPr bwMode="auto">
          <a:xfrm>
            <a:off x="5508625" y="6092825"/>
            <a:ext cx="1295400" cy="0"/>
          </a:xfrm>
          <a:prstGeom prst="line">
            <a:avLst/>
          </a:prstGeom>
          <a:noFill/>
          <a:ln w="38100">
            <a:solidFill>
              <a:srgbClr val="3333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2" name="AutoShape 2068">
            <a:extLst>
              <a:ext uri="{FF2B5EF4-FFF2-40B4-BE49-F238E27FC236}">
                <a16:creationId xmlns:a16="http://schemas.microsoft.com/office/drawing/2014/main" id="{A748F25E-17D8-6744-8571-1BF8A6D91295}"/>
              </a:ext>
            </a:extLst>
          </p:cNvPr>
          <p:cNvSpPr>
            <a:spLocks noChangeArrowheads="1"/>
          </p:cNvSpPr>
          <p:nvPr/>
        </p:nvSpPr>
        <p:spPr bwMode="auto">
          <a:xfrm>
            <a:off x="6781800" y="5702300"/>
            <a:ext cx="1524000" cy="685800"/>
          </a:xfrm>
          <a:prstGeom prst="flowChartManualInput">
            <a:avLst/>
          </a:prstGeom>
          <a:noFill/>
          <a:ln w="38100">
            <a:solidFill>
              <a:srgbClr val="CC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输出设备</a:t>
            </a:r>
          </a:p>
        </p:txBody>
      </p:sp>
      <p:sp>
        <p:nvSpPr>
          <p:cNvPr id="243733" name="Rectangle 2069">
            <a:extLst>
              <a:ext uri="{FF2B5EF4-FFF2-40B4-BE49-F238E27FC236}">
                <a16:creationId xmlns:a16="http://schemas.microsoft.com/office/drawing/2014/main" id="{3BC1A0E7-06E0-2C47-84D9-2C9B07497C48}"/>
              </a:ext>
            </a:extLst>
          </p:cNvPr>
          <p:cNvSpPr>
            <a:spLocks noChangeArrowheads="1"/>
          </p:cNvSpPr>
          <p:nvPr/>
        </p:nvSpPr>
        <p:spPr bwMode="auto">
          <a:xfrm>
            <a:off x="990600" y="1196975"/>
            <a:ext cx="7685088"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ct val="90000"/>
              </a:lnSpc>
              <a:spcBef>
                <a:spcPct val="0"/>
              </a:spcBef>
              <a:buFont typeface="Wingdings" pitchFamily="2" charset="2"/>
              <a:buChar char="n"/>
            </a:pPr>
            <a:r>
              <a:rPr kumimoji="0" lang="zh-CN" altLang="en-US" sz="3200">
                <a:solidFill>
                  <a:schemeClr val="tx2"/>
                </a:solidFill>
                <a:latin typeface="华文新魏" panose="02010800040101010101" pitchFamily="2" charset="-122"/>
                <a:ea typeface="华文新魏" panose="02010800040101010101" pitchFamily="2" charset="-122"/>
              </a:rPr>
              <a:t>脱机输入输出技术</a:t>
            </a:r>
          </a:p>
          <a:p>
            <a:pPr lvl="1">
              <a:lnSpc>
                <a:spcPct val="90000"/>
              </a:lnSpc>
              <a:spcBef>
                <a:spcPct val="0"/>
              </a:spcBef>
              <a:buClr>
                <a:schemeClr val="hlink"/>
              </a:buClr>
              <a:buFont typeface="Wingdings" pitchFamily="2" charset="2"/>
              <a:buChar char="n"/>
            </a:pPr>
            <a:r>
              <a:rPr kumimoji="0" lang="zh-CN" altLang="en-US" sz="2400">
                <a:latin typeface="华文新魏" panose="02010800040101010101" pitchFamily="2" charset="-122"/>
                <a:ea typeface="华文新魏" panose="02010800040101010101" pitchFamily="2" charset="-122"/>
              </a:rPr>
              <a:t>脱机输入输出技术是指事先将装有用户程序和数据的纸带（或卡片）装入纸带（或卡片）输入机，在一台外围机的控制下把纸带（卡片）上的数据（程序）输入到磁带上。当ＣＰＵ需要这些程序和数据时再从磁带上高速地调入内存。</a:t>
            </a:r>
          </a:p>
          <a:p>
            <a:pPr lvl="1">
              <a:lnSpc>
                <a:spcPct val="90000"/>
              </a:lnSpc>
              <a:spcBef>
                <a:spcPct val="0"/>
              </a:spcBef>
              <a:buClr>
                <a:schemeClr val="hlink"/>
              </a:buClr>
              <a:buFont typeface="Wingdings" pitchFamily="2" charset="2"/>
              <a:buChar char="n"/>
            </a:pPr>
            <a:r>
              <a:rPr kumimoji="0" lang="zh-CN" altLang="en-US" sz="2400">
                <a:latin typeface="华文新魏" panose="02010800040101010101" pitchFamily="2" charset="-122"/>
                <a:ea typeface="华文新魏" panose="02010800040101010101" pitchFamily="2" charset="-122"/>
              </a:rPr>
              <a:t>特点：（</a:t>
            </a:r>
            <a:r>
              <a:rPr kumimoji="0" lang="en-US" altLang="zh-CN" sz="2400">
                <a:latin typeface="华文新魏" panose="02010800040101010101" pitchFamily="2" charset="-122"/>
                <a:ea typeface="华文新魏" panose="02010800040101010101" pitchFamily="2" charset="-122"/>
              </a:rPr>
              <a:t>1</a:t>
            </a:r>
            <a:r>
              <a:rPr kumimoji="0" lang="zh-CN" altLang="en-US" sz="2400">
                <a:latin typeface="华文新魏" panose="02010800040101010101" pitchFamily="2" charset="-122"/>
                <a:ea typeface="华文新魏" panose="02010800040101010101" pitchFamily="2" charset="-122"/>
              </a:rPr>
              <a:t>）提高</a:t>
            </a:r>
            <a:r>
              <a:rPr kumimoji="0" lang="en-US" altLang="zh-CN" sz="2400">
                <a:latin typeface="华文新魏" panose="02010800040101010101" pitchFamily="2" charset="-122"/>
                <a:ea typeface="华文新魏" panose="02010800040101010101" pitchFamily="2" charset="-122"/>
              </a:rPr>
              <a:t>I/O</a:t>
            </a:r>
            <a:r>
              <a:rPr kumimoji="0" lang="zh-CN" altLang="en-US" sz="2400">
                <a:latin typeface="华文新魏" panose="02010800040101010101" pitchFamily="2" charset="-122"/>
                <a:ea typeface="华文新魏" panose="02010800040101010101" pitchFamily="2" charset="-122"/>
              </a:rPr>
              <a:t>速度（</a:t>
            </a:r>
            <a:r>
              <a:rPr kumimoji="0" lang="en-US" altLang="zh-CN" sz="2400">
                <a:latin typeface="华文新魏" panose="02010800040101010101" pitchFamily="2" charset="-122"/>
                <a:ea typeface="华文新魏" panose="02010800040101010101" pitchFamily="2" charset="-122"/>
              </a:rPr>
              <a:t>2</a:t>
            </a:r>
            <a:r>
              <a:rPr kumimoji="0" lang="zh-CN" altLang="en-US" sz="2400">
                <a:latin typeface="华文新魏" panose="02010800040101010101" pitchFamily="2" charset="-122"/>
                <a:ea typeface="华文新魏" panose="02010800040101010101" pitchFamily="2" charset="-122"/>
              </a:rPr>
              <a:t>）减少</a:t>
            </a:r>
            <a:r>
              <a:rPr kumimoji="0" lang="en-US" altLang="zh-CN" sz="2400">
                <a:latin typeface="华文新魏" panose="02010800040101010101" pitchFamily="2" charset="-122"/>
                <a:ea typeface="华文新魏" panose="02010800040101010101" pitchFamily="2" charset="-122"/>
              </a:rPr>
              <a:t>CPU</a:t>
            </a:r>
            <a:r>
              <a:rPr kumimoji="0" lang="zh-CN" altLang="en-US" sz="2400">
                <a:latin typeface="华文新魏" panose="02010800040101010101" pitchFamily="2" charset="-122"/>
                <a:ea typeface="华文新魏" panose="02010800040101010101" pitchFamily="2" charset="-122"/>
              </a:rPr>
              <a:t>空闲时间</a:t>
            </a:r>
          </a:p>
        </p:txBody>
      </p:sp>
      <p:sp>
        <p:nvSpPr>
          <p:cNvPr id="243731" name="AutoShape 2067">
            <a:extLst>
              <a:ext uri="{FF2B5EF4-FFF2-40B4-BE49-F238E27FC236}">
                <a16:creationId xmlns:a16="http://schemas.microsoft.com/office/drawing/2014/main" id="{FCC49EDA-2462-5B4A-80A3-DF826CECEAB2}"/>
              </a:ext>
            </a:extLst>
          </p:cNvPr>
          <p:cNvSpPr>
            <a:spLocks noChangeArrowheads="1"/>
          </p:cNvSpPr>
          <p:nvPr/>
        </p:nvSpPr>
        <p:spPr bwMode="auto">
          <a:xfrm>
            <a:off x="1835150" y="5661025"/>
            <a:ext cx="990600" cy="990600"/>
          </a:xfrm>
          <a:prstGeom prst="flowChartMagneticDisk">
            <a:avLst/>
          </a:prstGeom>
          <a:noFill/>
          <a:ln w="38100">
            <a:solidFill>
              <a:srgbClr val="CC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zh-CN" altLang="en-US" sz="2400" b="1">
                <a:latin typeface="Arial Narrow" panose="020B0604020202020204" pitchFamily="34" charset="0"/>
                <a:ea typeface="幼圆" pitchFamily="49" charset="-122"/>
              </a:rPr>
              <a:t>磁带</a:t>
            </a:r>
          </a:p>
        </p:txBody>
      </p:sp>
      <p:sp>
        <p:nvSpPr>
          <p:cNvPr id="21" name="Rectangle 2">
            <a:extLst>
              <a:ext uri="{FF2B5EF4-FFF2-40B4-BE49-F238E27FC236}">
                <a16:creationId xmlns:a16="http://schemas.microsoft.com/office/drawing/2014/main" id="{6795ABA8-ACB2-2943-A3DE-E19377D84866}"/>
              </a:ext>
            </a:extLst>
          </p:cNvPr>
          <p:cNvSpPr>
            <a:spLocks noGrp="1" noChangeArrowheads="1"/>
          </p:cNvSpPr>
          <p:nvPr>
            <p:ph type="title" idx="4294967295"/>
          </p:nvPr>
        </p:nvSpPr>
        <p:spPr>
          <a:xfrm>
            <a:off x="1214438" y="44450"/>
            <a:ext cx="7715250" cy="1143000"/>
          </a:xfrm>
        </p:spPr>
        <p:txBody>
          <a:bodyPr anchor="ctr"/>
          <a:lstStyle/>
          <a:p>
            <a:pPr eaLnBrk="1" hangingPunct="1"/>
            <a:r>
              <a:rPr lang="en-US" altLang="zh-CN" sz="3600">
                <a:effectLst>
                  <a:outerShdw blurRad="38100" dist="38100" dir="2700000" algn="tl">
                    <a:srgbClr val="C0C0C0"/>
                  </a:outerShdw>
                </a:effectLst>
                <a:ea typeface="华文新魏" panose="02010800040101010101" pitchFamily="2" charset="-122"/>
              </a:rPr>
              <a:t>1.2.1  </a:t>
            </a:r>
            <a:r>
              <a:rPr lang="zh-CN" altLang="en-US" sz="3600">
                <a:effectLst>
                  <a:outerShdw blurRad="38100" dist="38100" dir="2700000" algn="tl">
                    <a:srgbClr val="C0C0C0"/>
                  </a:outerShdw>
                </a:effectLst>
                <a:ea typeface="华文新魏" panose="02010800040101010101" pitchFamily="2" charset="-122"/>
              </a:rPr>
              <a:t>未配置操作系统的计算机系统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33"/>
                                        </p:tgtEl>
                                        <p:attrNameLst>
                                          <p:attrName>style.visibility</p:attrName>
                                        </p:attrNameLst>
                                      </p:cBhvr>
                                      <p:to>
                                        <p:strVal val="visible"/>
                                      </p:to>
                                    </p:set>
                                    <p:anim calcmode="lin" valueType="num">
                                      <p:cBhvr additive="base">
                                        <p:cTn id="7" dur="500" fill="hold"/>
                                        <p:tgtEl>
                                          <p:spTgt spid="243733"/>
                                        </p:tgtEl>
                                        <p:attrNameLst>
                                          <p:attrName>ppt_x</p:attrName>
                                        </p:attrNameLst>
                                      </p:cBhvr>
                                      <p:tavLst>
                                        <p:tav tm="0">
                                          <p:val>
                                            <p:strVal val="0-#ppt_w/2"/>
                                          </p:val>
                                        </p:tav>
                                        <p:tav tm="100000">
                                          <p:val>
                                            <p:strVal val="#ppt_x"/>
                                          </p:val>
                                        </p:tav>
                                      </p:tavLst>
                                    </p:anim>
                                    <p:anim calcmode="lin" valueType="num">
                                      <p:cBhvr additive="base">
                                        <p:cTn id="8" dur="500" fill="hold"/>
                                        <p:tgtEl>
                                          <p:spTgt spid="243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3718"/>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243719"/>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243720"/>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0"/>
                                  </p:stCondLst>
                                  <p:childTnLst>
                                    <p:set>
                                      <p:cBhvr>
                                        <p:cTn id="21" dur="1" fill="hold">
                                          <p:stCondLst>
                                            <p:cond delay="499"/>
                                          </p:stCondLst>
                                        </p:cTn>
                                        <p:tgtEl>
                                          <p:spTgt spid="243721"/>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nodeType="afterEffect">
                                  <p:stCondLst>
                                    <p:cond delay="0"/>
                                  </p:stCondLst>
                                  <p:childTnLst>
                                    <p:set>
                                      <p:cBhvr>
                                        <p:cTn id="24" dur="1" fill="hold">
                                          <p:stCondLst>
                                            <p:cond delay="499"/>
                                          </p:stCondLst>
                                        </p:cTn>
                                        <p:tgtEl>
                                          <p:spTgt spid="243722"/>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243727"/>
                                        </p:tgtEl>
                                        <p:attrNameLst>
                                          <p:attrName>style.visibility</p:attrName>
                                        </p:attrNameLst>
                                      </p:cBhvr>
                                      <p:to>
                                        <p:strVal val="visible"/>
                                      </p:to>
                                    </p:set>
                                  </p:childTnLst>
                                </p:cTn>
                              </p:par>
                            </p:childTnLst>
                          </p:cTn>
                        </p:par>
                        <p:par>
                          <p:cTn id="28" fill="hold" nodeType="afterGroup">
                            <p:stCondLst>
                              <p:cond delay="3000"/>
                            </p:stCondLst>
                            <p:childTnLst>
                              <p:par>
                                <p:cTn id="29" presetID="1" presetClass="entr" presetSubtype="0" fill="hold" nodeType="afterEffect">
                                  <p:stCondLst>
                                    <p:cond delay="0"/>
                                  </p:stCondLst>
                                  <p:childTnLst>
                                    <p:set>
                                      <p:cBhvr>
                                        <p:cTn id="30" dur="1" fill="hold">
                                          <p:stCondLst>
                                            <p:cond delay="499"/>
                                          </p:stCondLst>
                                        </p:cTn>
                                        <p:tgtEl>
                                          <p:spTgt spid="243725"/>
                                        </p:tgtEl>
                                        <p:attrNameLst>
                                          <p:attrName>style.visibility</p:attrName>
                                        </p:attrNameLst>
                                      </p:cBhvr>
                                      <p:to>
                                        <p:strVal val="visible"/>
                                      </p:to>
                                    </p:set>
                                  </p:childTnLst>
                                </p:cTn>
                              </p:par>
                            </p:childTnLst>
                          </p:cTn>
                        </p:par>
                        <p:par>
                          <p:cTn id="31" fill="hold" nodeType="afterGroup">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243723"/>
                                        </p:tgtEl>
                                        <p:attrNameLst>
                                          <p:attrName>style.visibility</p:attrName>
                                        </p:attrNameLst>
                                      </p:cBhvr>
                                      <p:to>
                                        <p:strVal val="visible"/>
                                      </p:to>
                                    </p:set>
                                  </p:childTnLst>
                                </p:cTn>
                              </p:par>
                            </p:childTnLst>
                          </p:cTn>
                        </p:par>
                        <p:par>
                          <p:cTn id="34" fill="hold" nodeType="afterGroup">
                            <p:stCondLst>
                              <p:cond delay="4000"/>
                            </p:stCondLst>
                            <p:childTnLst>
                              <p:par>
                                <p:cTn id="35" presetID="1" presetClass="entr" presetSubtype="0" fill="hold" grpId="0" nodeType="afterEffect">
                                  <p:stCondLst>
                                    <p:cond delay="0"/>
                                  </p:stCondLst>
                                  <p:childTnLst>
                                    <p:set>
                                      <p:cBhvr>
                                        <p:cTn id="36" dur="1" fill="hold">
                                          <p:stCondLst>
                                            <p:cond delay="499"/>
                                          </p:stCondLst>
                                        </p:cTn>
                                        <p:tgtEl>
                                          <p:spTgt spid="243724"/>
                                        </p:tgtEl>
                                        <p:attrNameLst>
                                          <p:attrName>style.visibility</p:attrName>
                                        </p:attrNameLst>
                                      </p:cBhvr>
                                      <p:to>
                                        <p:strVal val="visible"/>
                                      </p:to>
                                    </p:set>
                                  </p:childTnLst>
                                </p:cTn>
                              </p:par>
                            </p:childTnLst>
                          </p:cTn>
                        </p:par>
                        <p:par>
                          <p:cTn id="37" fill="hold" nodeType="afterGroup">
                            <p:stCondLst>
                              <p:cond delay="4500"/>
                            </p:stCondLst>
                            <p:childTnLst>
                              <p:par>
                                <p:cTn id="38" presetID="1" presetClass="entr" presetSubtype="0" fill="hold" nodeType="afterEffect">
                                  <p:stCondLst>
                                    <p:cond delay="0"/>
                                  </p:stCondLst>
                                  <p:childTnLst>
                                    <p:set>
                                      <p:cBhvr>
                                        <p:cTn id="39" dur="1" fill="hold">
                                          <p:stCondLst>
                                            <p:cond delay="499"/>
                                          </p:stCondLst>
                                        </p:cTn>
                                        <p:tgtEl>
                                          <p:spTgt spid="243726"/>
                                        </p:tgtEl>
                                        <p:attrNameLst>
                                          <p:attrName>style.visibility</p:attrName>
                                        </p:attrNameLst>
                                      </p:cBhvr>
                                      <p:to>
                                        <p:strVal val="visible"/>
                                      </p:to>
                                    </p:set>
                                  </p:childTnLst>
                                </p:cTn>
                              </p:par>
                            </p:childTnLst>
                          </p:cTn>
                        </p:par>
                        <p:par>
                          <p:cTn id="40" fill="hold" nodeType="afterGroup">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243731"/>
                                        </p:tgtEl>
                                        <p:attrNameLst>
                                          <p:attrName>style.visibility</p:attrName>
                                        </p:attrNameLst>
                                      </p:cBhvr>
                                      <p:to>
                                        <p:strVal val="visible"/>
                                      </p:to>
                                    </p:set>
                                  </p:childTnLst>
                                </p:cTn>
                              </p:par>
                            </p:childTnLst>
                          </p:cTn>
                        </p:par>
                        <p:par>
                          <p:cTn id="43" fill="hold" nodeType="afterGroup">
                            <p:stCondLst>
                              <p:cond delay="5500"/>
                            </p:stCondLst>
                            <p:childTnLst>
                              <p:par>
                                <p:cTn id="44" presetID="1" presetClass="entr" presetSubtype="0" fill="hold" grpId="0" nodeType="afterEffect">
                                  <p:stCondLst>
                                    <p:cond delay="0"/>
                                  </p:stCondLst>
                                  <p:childTnLst>
                                    <p:set>
                                      <p:cBhvr>
                                        <p:cTn id="45" dur="1" fill="hold">
                                          <p:stCondLst>
                                            <p:cond delay="499"/>
                                          </p:stCondLst>
                                        </p:cTn>
                                        <p:tgtEl>
                                          <p:spTgt spid="243728"/>
                                        </p:tgtEl>
                                        <p:attrNameLst>
                                          <p:attrName>style.visibility</p:attrName>
                                        </p:attrNameLst>
                                      </p:cBhvr>
                                      <p:to>
                                        <p:strVal val="visible"/>
                                      </p:to>
                                    </p:set>
                                  </p:childTnLst>
                                </p:cTn>
                              </p:par>
                            </p:childTnLst>
                          </p:cTn>
                        </p:par>
                        <p:par>
                          <p:cTn id="46" fill="hold" nodeType="afterGroup">
                            <p:stCondLst>
                              <p:cond delay="6000"/>
                            </p:stCondLst>
                            <p:childTnLst>
                              <p:par>
                                <p:cTn id="47" presetID="1" presetClass="entr" presetSubtype="0" fill="hold" grpId="0" nodeType="afterEffect">
                                  <p:stCondLst>
                                    <p:cond delay="0"/>
                                  </p:stCondLst>
                                  <p:childTnLst>
                                    <p:set>
                                      <p:cBhvr>
                                        <p:cTn id="48" dur="1" fill="hold">
                                          <p:stCondLst>
                                            <p:cond delay="499"/>
                                          </p:stCondLst>
                                        </p:cTn>
                                        <p:tgtEl>
                                          <p:spTgt spid="243732"/>
                                        </p:tgtEl>
                                        <p:attrNameLst>
                                          <p:attrName>style.visibility</p:attrName>
                                        </p:attrNameLst>
                                      </p:cBhvr>
                                      <p:to>
                                        <p:strVal val="visible"/>
                                      </p:to>
                                    </p:set>
                                  </p:childTnLst>
                                </p:cTn>
                              </p:par>
                            </p:childTnLst>
                          </p:cTn>
                        </p:par>
                        <p:par>
                          <p:cTn id="49" fill="hold" nodeType="afterGroup">
                            <p:stCondLst>
                              <p:cond delay="6500"/>
                            </p:stCondLst>
                            <p:childTnLst>
                              <p:par>
                                <p:cTn id="50" presetID="1" presetClass="entr" presetSubtype="0" fill="hold" nodeType="afterEffect">
                                  <p:stCondLst>
                                    <p:cond delay="0"/>
                                  </p:stCondLst>
                                  <p:childTnLst>
                                    <p:set>
                                      <p:cBhvr>
                                        <p:cTn id="51" dur="1" fill="hold">
                                          <p:stCondLst>
                                            <p:cond delay="499"/>
                                          </p:stCondLst>
                                        </p:cTn>
                                        <p:tgtEl>
                                          <p:spTgt spid="243729"/>
                                        </p:tgtEl>
                                        <p:attrNameLst>
                                          <p:attrName>style.visibility</p:attrName>
                                        </p:attrNameLst>
                                      </p:cBhvr>
                                      <p:to>
                                        <p:strVal val="visible"/>
                                      </p:to>
                                    </p:set>
                                  </p:childTnLst>
                                </p:cTn>
                              </p:par>
                            </p:childTnLst>
                          </p:cTn>
                        </p:par>
                        <p:par>
                          <p:cTn id="52" fill="hold" nodeType="afterGroup">
                            <p:stCondLst>
                              <p:cond delay="7000"/>
                            </p:stCondLst>
                            <p:childTnLst>
                              <p:par>
                                <p:cTn id="53" presetID="1" presetClass="entr" presetSubtype="0" fill="hold" nodeType="afterEffect">
                                  <p:stCondLst>
                                    <p:cond delay="0"/>
                                  </p:stCondLst>
                                  <p:childTnLst>
                                    <p:set>
                                      <p:cBhvr>
                                        <p:cTn id="54" dur="1" fill="hold">
                                          <p:stCondLst>
                                            <p:cond delay="499"/>
                                          </p:stCondLst>
                                        </p:cTn>
                                        <p:tgtEl>
                                          <p:spTgt spid="243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8" grpId="0" animBg="1" autoUpdateAnimBg="0"/>
      <p:bldP spid="243719" grpId="0" animBg="1" autoUpdateAnimBg="0"/>
      <p:bldP spid="243720" grpId="0" animBg="1" autoUpdateAnimBg="0"/>
      <p:bldP spid="243723" grpId="0" animBg="1" autoUpdateAnimBg="0"/>
      <p:bldP spid="243724" grpId="0" animBg="1" autoUpdateAnimBg="0"/>
      <p:bldP spid="243727" grpId="0" animBg="1" autoUpdateAnimBg="0"/>
      <p:bldP spid="243728" grpId="0" animBg="1" autoUpdateAnimBg="0"/>
      <p:bldP spid="243732" grpId="0" animBg="1" autoUpdateAnimBg="0"/>
      <p:bldP spid="243733" grpId="0"/>
      <p:bldP spid="24373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2AFA5EFE-E25F-A94C-87CE-B8D2492AB3C3}"/>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214DD2C9-CCCC-AF4C-9030-736131F24B7C}" type="slidenum">
              <a:rPr kumimoji="0" lang="zh-CN" altLang="en-US" sz="1400">
                <a:latin typeface="Tahoma" panose="020B0604030504040204" pitchFamily="34" charset="0"/>
              </a:rPr>
              <a:pPr eaLnBrk="1" hangingPunct="1"/>
              <a:t>35</a:t>
            </a:fld>
            <a:endParaRPr kumimoji="0" lang="en-US" altLang="zh-CN" sz="1400">
              <a:latin typeface="Tahoma" panose="020B0604030504040204" pitchFamily="34" charset="0"/>
            </a:endParaRPr>
          </a:p>
        </p:txBody>
      </p:sp>
      <p:sp>
        <p:nvSpPr>
          <p:cNvPr id="882690" name="标题 1">
            <a:extLst>
              <a:ext uri="{FF2B5EF4-FFF2-40B4-BE49-F238E27FC236}">
                <a16:creationId xmlns:a16="http://schemas.microsoft.com/office/drawing/2014/main" id="{2C5746DE-2F4E-A04F-B4CC-4F8DC1BDA1B4}"/>
              </a:ext>
            </a:extLst>
          </p:cNvPr>
          <p:cNvSpPr>
            <a:spLocks noGrp="1"/>
          </p:cNvSpPr>
          <p:nvPr>
            <p:ph type="title" idx="4294967295"/>
          </p:nvPr>
        </p:nvSpPr>
        <p:spPr>
          <a:xfrm>
            <a:off x="1263650" y="44450"/>
            <a:ext cx="7772400" cy="1143000"/>
          </a:xfrm>
        </p:spPr>
        <p:txBody>
          <a:bodyPr anchor="ctr"/>
          <a:lstStyle/>
          <a:p>
            <a:pPr eaLnBrk="1" hangingPunct="1"/>
            <a:r>
              <a:rPr lang="en-US" altLang="zh-CN" sz="4000">
                <a:effectLst>
                  <a:outerShdw blurRad="38100" dist="38100" dir="2700000" algn="tl">
                    <a:srgbClr val="C0C0C0"/>
                  </a:outerShdw>
                </a:effectLst>
                <a:latin typeface="华文新魏" panose="02010800040101010101" pitchFamily="2" charset="-122"/>
                <a:ea typeface="华文新魏" panose="02010800040101010101" pitchFamily="2" charset="-122"/>
              </a:rPr>
              <a:t>1.2.2 </a:t>
            </a:r>
            <a:r>
              <a:rPr lang="zh-CN" altLang="en-US" sz="4000">
                <a:effectLst>
                  <a:outerShdw blurRad="38100" dist="38100" dir="2700000" algn="tl">
                    <a:srgbClr val="C0C0C0"/>
                  </a:outerShdw>
                </a:effectLst>
                <a:latin typeface="华文新魏" panose="02010800040101010101" pitchFamily="2" charset="-122"/>
                <a:ea typeface="华文新魏" panose="02010800040101010101" pitchFamily="2" charset="-122"/>
              </a:rPr>
              <a:t>单道批处理系统</a:t>
            </a:r>
            <a:endParaRPr lang="en-US" altLang="zh-CN" sz="4000">
              <a:effectLst>
                <a:outerShdw blurRad="38100" dist="38100" dir="2700000" algn="tl">
                  <a:srgbClr val="C0C0C0"/>
                </a:outerShdw>
              </a:effectLst>
            </a:endParaRPr>
          </a:p>
        </p:txBody>
      </p:sp>
      <p:sp>
        <p:nvSpPr>
          <p:cNvPr id="35845" name="内容占位符 2">
            <a:extLst>
              <a:ext uri="{FF2B5EF4-FFF2-40B4-BE49-F238E27FC236}">
                <a16:creationId xmlns:a16="http://schemas.microsoft.com/office/drawing/2014/main" id="{8793CB65-508A-424A-98F5-00A5F436E424}"/>
              </a:ext>
            </a:extLst>
          </p:cNvPr>
          <p:cNvSpPr>
            <a:spLocks noGrp="1"/>
          </p:cNvSpPr>
          <p:nvPr>
            <p:ph idx="4294967295"/>
          </p:nvPr>
        </p:nvSpPr>
        <p:spPr>
          <a:xfrm>
            <a:off x="685800" y="1268413"/>
            <a:ext cx="8062913" cy="5329237"/>
          </a:xfrm>
        </p:spPr>
        <p:txBody>
          <a:bodyPr/>
          <a:lstStyle/>
          <a:p>
            <a:pPr eaLnBrk="1" hangingPunct="1"/>
            <a:r>
              <a:rPr lang="zh-CN" altLang="en-US">
                <a:solidFill>
                  <a:schemeClr val="tx2"/>
                </a:solidFill>
                <a:latin typeface="华文新魏" panose="02010800040101010101" pitchFamily="2" charset="-122"/>
                <a:ea typeface="华文新魏" panose="02010800040101010101" pitchFamily="2" charset="-122"/>
              </a:rPr>
              <a:t>单道批处理系统的处理过程</a:t>
            </a:r>
            <a:endParaRPr lang="en-US" altLang="zh-CN">
              <a:solidFill>
                <a:schemeClr val="tx2"/>
              </a:solidFill>
              <a:latin typeface="华文新魏" panose="02010800040101010101" pitchFamily="2" charset="-122"/>
              <a:ea typeface="华文新魏" panose="02010800040101010101" pitchFamily="2" charset="-122"/>
            </a:endParaRPr>
          </a:p>
          <a:p>
            <a:pPr lvl="1" eaLnBrk="1" hangingPunct="1"/>
            <a:r>
              <a:rPr lang="zh-CN" altLang="en-US">
                <a:latin typeface="华文新魏" panose="02010800040101010101" pitchFamily="2" charset="-122"/>
                <a:ea typeface="华文新魏" panose="02010800040101010101" pitchFamily="2" charset="-122"/>
              </a:rPr>
              <a:t>操作员集中一批用户提交的作业，以脱机方式从从纸带或卡片机输入到磁带上</a:t>
            </a:r>
            <a:endParaRPr lang="en-US" altLang="zh-CN">
              <a:latin typeface="华文新魏" panose="02010800040101010101" pitchFamily="2" charset="-122"/>
              <a:ea typeface="华文新魏" panose="02010800040101010101" pitchFamily="2" charset="-122"/>
            </a:endParaRPr>
          </a:p>
          <a:p>
            <a:pPr lvl="1" eaLnBrk="1" hangingPunct="1"/>
            <a:r>
              <a:rPr lang="zh-CN" altLang="en-US">
                <a:latin typeface="华文新魏" panose="02010800040101010101" pitchFamily="2" charset="-122"/>
                <a:ea typeface="华文新魏" panose="02010800040101010101" pitchFamily="2" charset="-122"/>
              </a:rPr>
              <a:t>系统管理程序（</a:t>
            </a:r>
            <a:r>
              <a:rPr lang="en-US" altLang="zh-CN">
                <a:latin typeface="华文新魏" panose="02010800040101010101" pitchFamily="2" charset="-122"/>
                <a:ea typeface="华文新魏" panose="02010800040101010101" pitchFamily="2" charset="-122"/>
              </a:rPr>
              <a:t>Monitor</a:t>
            </a:r>
            <a:r>
              <a:rPr lang="zh-CN" altLang="en-US">
                <a:latin typeface="华文新魏" panose="02010800040101010101" pitchFamily="2" charset="-122"/>
                <a:ea typeface="华文新魏" panose="02010800040101010101" pitchFamily="2" charset="-122"/>
              </a:rPr>
              <a:t>）自动把磁带上的第一个作业装入主存，并把控制权交给作业</a:t>
            </a:r>
            <a:endParaRPr lang="en-US" altLang="zh-CN">
              <a:latin typeface="华文新魏" panose="02010800040101010101" pitchFamily="2" charset="-122"/>
              <a:ea typeface="华文新魏" panose="02010800040101010101" pitchFamily="2" charset="-122"/>
            </a:endParaRPr>
          </a:p>
          <a:p>
            <a:pPr lvl="1" eaLnBrk="1" hangingPunct="1"/>
            <a:r>
              <a:rPr lang="zh-CN" altLang="en-US">
                <a:latin typeface="华文新魏" panose="02010800040101010101" pitchFamily="2" charset="-122"/>
                <a:ea typeface="华文新魏" panose="02010800040101010101" pitchFamily="2" charset="-122"/>
              </a:rPr>
              <a:t>该作业执行完成后，把控制权缴回管理程序，管理程序再调入磁带上的第二个作业到主存执行</a:t>
            </a:r>
            <a:endParaRPr lang="en-US" altLang="zh-CN">
              <a:latin typeface="华文新魏" panose="02010800040101010101" pitchFamily="2" charset="-122"/>
              <a:ea typeface="华文新魏" panose="02010800040101010101" pitchFamily="2" charset="-122"/>
            </a:endParaRPr>
          </a:p>
          <a:p>
            <a:pPr lvl="1" eaLnBrk="1" hangingPunct="1"/>
            <a:r>
              <a:rPr lang="zh-CN" altLang="en-US">
                <a:latin typeface="华文新魏" panose="02010800040101010101" pitchFamily="2" charset="-122"/>
                <a:ea typeface="华文新魏" panose="02010800040101010101" pitchFamily="2" charset="-122"/>
              </a:rPr>
              <a:t>依次完成全部专业的运行</a:t>
            </a:r>
            <a:endParaRPr lang="zh-CN"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a:extLst>
              <a:ext uri="{FF2B5EF4-FFF2-40B4-BE49-F238E27FC236}">
                <a16:creationId xmlns:a16="http://schemas.microsoft.com/office/drawing/2014/main" id="{9E67A865-85E2-8B44-B897-0FB44D6BCA40}"/>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1B8D83F-D4FD-1247-BE49-C581EF5FFC14}" type="slidenum">
              <a:rPr kumimoji="0" lang="zh-CN" altLang="en-US" sz="1400">
                <a:latin typeface="Tahoma" panose="020B0604030504040204" pitchFamily="34" charset="0"/>
              </a:rPr>
              <a:pPr eaLnBrk="1" hangingPunct="1"/>
              <a:t>36</a:t>
            </a:fld>
            <a:endParaRPr kumimoji="0" lang="en-US" altLang="zh-CN" sz="1400">
              <a:latin typeface="Tahoma" panose="020B0604030504040204" pitchFamily="34" charset="0"/>
            </a:endParaRPr>
          </a:p>
        </p:txBody>
      </p:sp>
      <p:graphicFrame>
        <p:nvGraphicFramePr>
          <p:cNvPr id="3074" name="Object 1026">
            <a:extLst>
              <a:ext uri="{FF2B5EF4-FFF2-40B4-BE49-F238E27FC236}">
                <a16:creationId xmlns:a16="http://schemas.microsoft.com/office/drawing/2014/main" id="{F7308547-F0F3-844C-AE3B-6A2422575CDA}"/>
              </a:ext>
            </a:extLst>
          </p:cNvPr>
          <p:cNvGraphicFramePr>
            <a:graphicFrameLocks noGrp="1" noChangeAspect="1"/>
          </p:cNvGraphicFramePr>
          <p:nvPr>
            <p:ph idx="1"/>
          </p:nvPr>
        </p:nvGraphicFramePr>
        <p:xfrm>
          <a:off x="971550" y="2181225"/>
          <a:ext cx="7561263" cy="3748088"/>
        </p:xfrm>
        <a:graphic>
          <a:graphicData uri="http://schemas.openxmlformats.org/presentationml/2006/ole">
            <mc:AlternateContent xmlns:mc="http://schemas.openxmlformats.org/markup-compatibility/2006">
              <mc:Choice xmlns:v="urn:schemas-microsoft-com:vml" Requires="v">
                <p:oleObj spid="_x0000_s3089" name="VISIO" r:id="rId3" imgW="3111500" imgH="2413000" progId="Visio.Drawing.4">
                  <p:embed/>
                </p:oleObj>
              </mc:Choice>
              <mc:Fallback>
                <p:oleObj name="VISIO" r:id="rId3" imgW="3111500" imgH="2413000" progId="Visio.Drawing.4">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181225"/>
                        <a:ext cx="7561263"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7">
            <a:extLst>
              <a:ext uri="{FF2B5EF4-FFF2-40B4-BE49-F238E27FC236}">
                <a16:creationId xmlns:a16="http://schemas.microsoft.com/office/drawing/2014/main" id="{5378B581-0CAA-CC47-8A4F-1845FDDA2250}"/>
              </a:ext>
            </a:extLst>
          </p:cNvPr>
          <p:cNvSpPr txBox="1">
            <a:spLocks noChangeArrowheads="1"/>
          </p:cNvSpPr>
          <p:nvPr/>
        </p:nvSpPr>
        <p:spPr bwMode="auto">
          <a:xfrm>
            <a:off x="571500" y="1323975"/>
            <a:ext cx="857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 typeface="Wingdings" pitchFamily="2" charset="2"/>
              <a:buChar char="n"/>
            </a:pPr>
            <a:r>
              <a:rPr kumimoji="0" lang="zh-CN" altLang="en-US" sz="2400" b="1">
                <a:solidFill>
                  <a:schemeClr val="tx2"/>
                </a:solidFill>
                <a:latin typeface="华文新魏" panose="02010800040101010101" pitchFamily="2" charset="-122"/>
                <a:ea typeface="华文新魏" panose="02010800040101010101" pitchFamily="2" charset="-122"/>
              </a:rPr>
              <a:t>单道批处理系统</a:t>
            </a:r>
            <a:r>
              <a:rPr kumimoji="0" lang="en-US" altLang="zh-CN" sz="2400" b="1">
                <a:solidFill>
                  <a:schemeClr val="tx2"/>
                </a:solidFill>
                <a:latin typeface="华文新魏" panose="02010800040101010101" pitchFamily="2" charset="-122"/>
                <a:ea typeface="华文新魏" panose="02010800040101010101" pitchFamily="2" charset="-122"/>
              </a:rPr>
              <a:t>(Simple Batch Processing System)</a:t>
            </a:r>
            <a:r>
              <a:rPr kumimoji="0" lang="zh-CN" altLang="en-US" sz="2400" b="1">
                <a:solidFill>
                  <a:schemeClr val="tx2"/>
                </a:solidFill>
                <a:latin typeface="华文新魏" panose="02010800040101010101" pitchFamily="2" charset="-122"/>
                <a:ea typeface="华文新魏" panose="02010800040101010101" pitchFamily="2" charset="-122"/>
              </a:rPr>
              <a:t>的处理过程</a:t>
            </a:r>
          </a:p>
        </p:txBody>
      </p:sp>
      <p:sp>
        <p:nvSpPr>
          <p:cNvPr id="882690" name="标题 1">
            <a:extLst>
              <a:ext uri="{FF2B5EF4-FFF2-40B4-BE49-F238E27FC236}">
                <a16:creationId xmlns:a16="http://schemas.microsoft.com/office/drawing/2014/main" id="{EABB48F6-9589-0248-B8C2-AA67CBFC6B22}"/>
              </a:ext>
            </a:extLst>
          </p:cNvPr>
          <p:cNvSpPr>
            <a:spLocks/>
          </p:cNvSpPr>
          <p:nvPr/>
        </p:nvSpPr>
        <p:spPr bwMode="auto">
          <a:xfrm>
            <a:off x="1263650" y="44450"/>
            <a:ext cx="7772400" cy="1143000"/>
          </a:xfrm>
          <a:prstGeom prst="rect">
            <a:avLst/>
          </a:prstGeom>
          <a:noFill/>
          <a:ln w="9525">
            <a:noFill/>
            <a:miter lim="800000"/>
            <a:headEnd/>
            <a:tailEnd/>
          </a:ln>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40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1.2.2</a:t>
            </a:r>
            <a:r>
              <a:rPr lang="zh-CN" altLang="en-US" sz="40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单道批处理系统</a:t>
            </a:r>
            <a:endParaRPr lang="en-US" altLang="zh-CN" sz="40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DF9F8-AF22-E545-BA17-AE5D99D4608B}"/>
              </a:ext>
            </a:extLst>
          </p:cNvPr>
          <p:cNvSpPr>
            <a:spLocks noGrp="1"/>
          </p:cNvSpPr>
          <p:nvPr>
            <p:ph type="title"/>
          </p:nvPr>
        </p:nvSpPr>
        <p:spPr/>
        <p:txBody>
          <a:bodyPr/>
          <a:lstStyle/>
          <a:p>
            <a:r>
              <a:rPr lang="en-US" altLang="zh-CN">
                <a:effectLst>
                  <a:outerShdw blurRad="38100" dist="38100" dir="2700000" algn="tl">
                    <a:srgbClr val="C0C0C0"/>
                  </a:outerShdw>
                </a:effectLst>
                <a:latin typeface="华文新魏" panose="02010800040101010101" pitchFamily="2" charset="-122"/>
                <a:ea typeface="华文新魏" panose="02010800040101010101" pitchFamily="2" charset="-122"/>
              </a:rPr>
              <a:t>1.2.2</a:t>
            </a:r>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单道批处理系统</a:t>
            </a:r>
            <a:endParaRPr lang="zh-CN" altLang="en-US"/>
          </a:p>
        </p:txBody>
      </p:sp>
      <p:sp>
        <p:nvSpPr>
          <p:cNvPr id="35843" name="内容占位符 2">
            <a:extLst>
              <a:ext uri="{FF2B5EF4-FFF2-40B4-BE49-F238E27FC236}">
                <a16:creationId xmlns:a16="http://schemas.microsoft.com/office/drawing/2014/main" id="{FBA9FFCF-A708-E14A-84CA-C076ABECE1FE}"/>
              </a:ext>
            </a:extLst>
          </p:cNvPr>
          <p:cNvSpPr>
            <a:spLocks noGrp="1"/>
          </p:cNvSpPr>
          <p:nvPr>
            <p:ph idx="1"/>
          </p:nvPr>
        </p:nvSpPr>
        <p:spPr/>
        <p:txBody>
          <a:bodyPr/>
          <a:lstStyle/>
          <a:p>
            <a:r>
              <a:rPr lang="zh-CN" altLang="en-US" b="1">
                <a:solidFill>
                  <a:srgbClr val="0033CC"/>
                </a:solidFill>
                <a:latin typeface="华文新魏" panose="02010800040101010101" pitchFamily="2" charset="-122"/>
                <a:ea typeface="华文新魏" panose="02010800040101010101" pitchFamily="2" charset="-122"/>
              </a:rPr>
              <a:t>特征</a:t>
            </a:r>
            <a:endParaRPr lang="en-US" altLang="zh-CN" b="1">
              <a:solidFill>
                <a:srgbClr val="0033CC"/>
              </a:solidFill>
              <a:latin typeface="华文新魏" panose="02010800040101010101" pitchFamily="2" charset="-122"/>
              <a:ea typeface="华文新魏" panose="02010800040101010101" pitchFamily="2" charset="-122"/>
            </a:endParaRPr>
          </a:p>
          <a:p>
            <a:pPr>
              <a:buFont typeface="Wingdings" pitchFamily="2" charset="2"/>
              <a:buNone/>
            </a:pPr>
            <a:r>
              <a:rPr lang="zh-CN" altLang="en-US" sz="2400" b="1">
                <a:solidFill>
                  <a:srgbClr val="FF0000"/>
                </a:solidFill>
                <a:latin typeface="华文新魏" panose="02010800040101010101" pitchFamily="2" charset="-122"/>
                <a:ea typeface="华文新魏" panose="02010800040101010101" pitchFamily="2" charset="-122"/>
              </a:rPr>
              <a:t>（</a:t>
            </a:r>
            <a:r>
              <a:rPr lang="en-US" altLang="zh-CN" sz="2400" b="1">
                <a:solidFill>
                  <a:srgbClr val="FF0000"/>
                </a:solidFill>
                <a:latin typeface="华文新魏" panose="02010800040101010101" pitchFamily="2" charset="-122"/>
                <a:ea typeface="华文新魏" panose="02010800040101010101" pitchFamily="2" charset="-122"/>
              </a:rPr>
              <a:t>1</a:t>
            </a:r>
            <a:r>
              <a:rPr lang="zh-CN" altLang="en-US" sz="2400" b="1">
                <a:solidFill>
                  <a:srgbClr val="FF0000"/>
                </a:solidFill>
                <a:latin typeface="华文新魏" panose="02010800040101010101" pitchFamily="2" charset="-122"/>
                <a:ea typeface="华文新魏" panose="02010800040101010101" pitchFamily="2" charset="-122"/>
              </a:rPr>
              <a:t>）自动性：</a:t>
            </a:r>
            <a:r>
              <a:rPr lang="zh-CN" altLang="en-US" sz="2400" b="1">
                <a:solidFill>
                  <a:srgbClr val="000000"/>
                </a:solidFill>
                <a:latin typeface="Arial" panose="020B0604020202020204" pitchFamily="34" charset="0"/>
                <a:ea typeface="幼圆" pitchFamily="49" charset="-122"/>
              </a:rPr>
              <a:t>在</a:t>
            </a:r>
            <a:r>
              <a:rPr lang="zh-CN" altLang="en-US" sz="2800">
                <a:latin typeface="华文新魏" panose="02010800040101010101" pitchFamily="2" charset="-122"/>
                <a:ea typeface="华文新魏" panose="02010800040101010101" pitchFamily="2" charset="-122"/>
              </a:rPr>
              <a:t>顺利情况下，在磁带上的一批作业</a:t>
            </a:r>
          </a:p>
          <a:p>
            <a:pPr>
              <a:buFont typeface="Wingdings" pitchFamily="2" charset="2"/>
              <a:buNone/>
            </a:pPr>
            <a:r>
              <a:rPr lang="zh-CN" altLang="en-US" sz="2800">
                <a:latin typeface="华文新魏" panose="02010800040101010101" pitchFamily="2" charset="-122"/>
                <a:ea typeface="华文新魏" panose="02010800040101010101" pitchFamily="2" charset="-122"/>
              </a:rPr>
              <a:t>能自动地逐个作业依次运行，而无须人工干预。</a:t>
            </a:r>
          </a:p>
          <a:p>
            <a:pPr>
              <a:buFont typeface="Wingdings" pitchFamily="2" charset="2"/>
              <a:buNone/>
            </a:pPr>
            <a:r>
              <a:rPr lang="zh-CN" altLang="en-US" sz="2400" b="1">
                <a:solidFill>
                  <a:srgbClr val="FF0000"/>
                </a:solidFill>
                <a:latin typeface="华文新魏" panose="02010800040101010101" pitchFamily="2" charset="-122"/>
                <a:ea typeface="华文新魏" panose="02010800040101010101" pitchFamily="2" charset="-122"/>
              </a:rPr>
              <a:t>（</a:t>
            </a:r>
            <a:r>
              <a:rPr lang="en-US" altLang="zh-CN" sz="2400" b="1">
                <a:solidFill>
                  <a:srgbClr val="FF0000"/>
                </a:solidFill>
                <a:latin typeface="华文新魏" panose="02010800040101010101" pitchFamily="2" charset="-122"/>
                <a:ea typeface="华文新魏" panose="02010800040101010101" pitchFamily="2" charset="-122"/>
              </a:rPr>
              <a:t>2</a:t>
            </a:r>
            <a:r>
              <a:rPr lang="zh-CN" altLang="en-US" sz="2400" b="1">
                <a:solidFill>
                  <a:srgbClr val="FF0000"/>
                </a:solidFill>
                <a:latin typeface="华文新魏" panose="02010800040101010101" pitchFamily="2" charset="-122"/>
                <a:ea typeface="华文新魏" panose="02010800040101010101" pitchFamily="2" charset="-122"/>
              </a:rPr>
              <a:t>）顺序性：</a:t>
            </a:r>
            <a:r>
              <a:rPr lang="zh-CN" altLang="en-US" sz="2800">
                <a:latin typeface="华文新魏" panose="02010800040101010101" pitchFamily="2" charset="-122"/>
                <a:ea typeface="华文新魏" panose="02010800040101010101" pitchFamily="2" charset="-122"/>
              </a:rPr>
              <a:t>磁带上的各道作业是顺利地进入内存，各道作业完成的顺序与它们进入内存的顺序相</a:t>
            </a:r>
            <a:endParaRPr lang="en-US" altLang="zh-CN" sz="2800">
              <a:latin typeface="华文新魏" panose="02010800040101010101" pitchFamily="2" charset="-122"/>
              <a:ea typeface="华文新魏" panose="02010800040101010101" pitchFamily="2" charset="-122"/>
            </a:endParaRPr>
          </a:p>
          <a:p>
            <a:pPr>
              <a:buFont typeface="Wingdings" pitchFamily="2" charset="2"/>
              <a:buNone/>
            </a:pPr>
            <a:r>
              <a:rPr lang="zh-CN" altLang="en-US" sz="2800">
                <a:latin typeface="华文新魏" panose="02010800040101010101" pitchFamily="2" charset="-122"/>
                <a:ea typeface="华文新魏" panose="02010800040101010101" pitchFamily="2" charset="-122"/>
              </a:rPr>
              <a:t>同也就是先进入内存的先完成。</a:t>
            </a:r>
          </a:p>
          <a:p>
            <a:pPr>
              <a:buFont typeface="Wingdings" pitchFamily="2" charset="2"/>
              <a:buNone/>
            </a:pPr>
            <a:r>
              <a:rPr lang="zh-CN" altLang="en-US" sz="2400" b="1">
                <a:solidFill>
                  <a:srgbClr val="FF0000"/>
                </a:solidFill>
                <a:latin typeface="华文新魏" panose="02010800040101010101" pitchFamily="2" charset="-122"/>
                <a:ea typeface="华文新魏" panose="02010800040101010101" pitchFamily="2" charset="-122"/>
              </a:rPr>
              <a:t>（</a:t>
            </a:r>
            <a:r>
              <a:rPr lang="en-US" altLang="zh-CN" sz="2400" b="1">
                <a:solidFill>
                  <a:srgbClr val="FF0000"/>
                </a:solidFill>
                <a:latin typeface="华文新魏" panose="02010800040101010101" pitchFamily="2" charset="-122"/>
                <a:ea typeface="华文新魏" panose="02010800040101010101" pitchFamily="2" charset="-122"/>
              </a:rPr>
              <a:t>3</a:t>
            </a:r>
            <a:r>
              <a:rPr lang="zh-CN" altLang="en-US" sz="2400" b="1">
                <a:solidFill>
                  <a:srgbClr val="FF0000"/>
                </a:solidFill>
                <a:latin typeface="华文新魏" panose="02010800040101010101" pitchFamily="2" charset="-122"/>
                <a:ea typeface="华文新魏" panose="02010800040101010101" pitchFamily="2" charset="-122"/>
              </a:rPr>
              <a:t>）单道性：</a:t>
            </a:r>
            <a:r>
              <a:rPr lang="zh-CN" altLang="en-US" sz="2800">
                <a:latin typeface="华文新魏" panose="02010800040101010101" pitchFamily="2" charset="-122"/>
                <a:ea typeface="华文新魏" panose="02010800040101010101" pitchFamily="2" charset="-122"/>
              </a:rPr>
              <a:t>只有当前正在运行的程序才能驻留在</a:t>
            </a:r>
          </a:p>
          <a:p>
            <a:pPr>
              <a:buFont typeface="Wingdings" pitchFamily="2" charset="2"/>
              <a:buNone/>
            </a:pPr>
            <a:r>
              <a:rPr lang="zh-CN" altLang="en-US" sz="2800">
                <a:latin typeface="华文新魏" panose="02010800040101010101" pitchFamily="2" charset="-122"/>
                <a:ea typeface="华文新魏" panose="02010800040101010101" pitchFamily="2" charset="-122"/>
              </a:rPr>
              <a:t>内存中。只有当该程序运行结束时或发生异常情时</a:t>
            </a:r>
          </a:p>
          <a:p>
            <a:pPr>
              <a:lnSpc>
                <a:spcPct val="140000"/>
              </a:lnSpc>
              <a:buFont typeface="Wingdings" pitchFamily="2" charset="2"/>
              <a:buNone/>
            </a:pPr>
            <a:r>
              <a:rPr lang="zh-CN" altLang="en-US" sz="2800">
                <a:latin typeface="华文新魏" panose="02010800040101010101" pitchFamily="2" charset="-122"/>
                <a:ea typeface="华文新魏" panose="02010800040101010101" pitchFamily="2" charset="-122"/>
              </a:rPr>
              <a:t>才换放后续程序进入内存。</a:t>
            </a:r>
          </a:p>
          <a:p>
            <a:pPr>
              <a:buFont typeface="Wingdings" pitchFamily="2" charset="2"/>
              <a:buNone/>
            </a:pPr>
            <a:endParaRPr lang="zh-CN" altLang="en-US"/>
          </a:p>
        </p:txBody>
      </p:sp>
      <p:sp>
        <p:nvSpPr>
          <p:cNvPr id="3" name="Slide Number Placeholder 2">
            <a:extLst>
              <a:ext uri="{FF2B5EF4-FFF2-40B4-BE49-F238E27FC236}">
                <a16:creationId xmlns:a16="http://schemas.microsoft.com/office/drawing/2014/main" id="{90252536-2EC3-814C-90C3-04372775EA4F}"/>
              </a:ext>
            </a:extLst>
          </p:cNvPr>
          <p:cNvSpPr>
            <a:spLocks noGrp="1"/>
          </p:cNvSpPr>
          <p:nvPr>
            <p:ph type="sldNum" sz="quarter" idx="12"/>
          </p:nvPr>
        </p:nvSpPr>
        <p:spPr/>
        <p:txBody>
          <a:bodyPr/>
          <a:lstStyle/>
          <a:p>
            <a:fld id="{35076E67-1031-0C41-AAD0-5499F93954D8}" type="slidenum">
              <a:rPr lang="zh-CN" altLang="en-US" smtClean="0"/>
              <a:pPr/>
              <a:t>37</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plus(in)">
                                      <p:cBhvr>
                                        <p:cTn id="7" dur="10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plus(in)">
                                      <p:cBhvr>
                                        <p:cTn id="12" dur="1000"/>
                                        <p:tgtEl>
                                          <p:spTgt spid="35843">
                                            <p:txEl>
                                              <p:pRg st="1" end="1"/>
                                            </p:txEl>
                                          </p:spTgt>
                                        </p:tgtEl>
                                      </p:cBhvr>
                                    </p:animEffect>
                                  </p:childTnLst>
                                </p:cTn>
                              </p:par>
                            </p:childTnLst>
                          </p:cTn>
                        </p:par>
                        <p:par>
                          <p:cTn id="13" fill="hold" nodeType="afterGroup">
                            <p:stCondLst>
                              <p:cond delay="1000"/>
                            </p:stCondLst>
                            <p:childTnLst>
                              <p:par>
                                <p:cTn id="14" presetID="13" presetClass="entr" presetSubtype="16" fill="hold" grpId="0" nodeType="afterEffect">
                                  <p:stCondLst>
                                    <p:cond delay="0"/>
                                  </p:stCondLst>
                                  <p:childTnLst>
                                    <p:set>
                                      <p:cBhvr>
                                        <p:cTn id="15" dur="1" fill="hold">
                                          <p:stCondLst>
                                            <p:cond delay="0"/>
                                          </p:stCondLst>
                                        </p:cTn>
                                        <p:tgtEl>
                                          <p:spTgt spid="35843">
                                            <p:txEl>
                                              <p:pRg st="2" end="2"/>
                                            </p:txEl>
                                          </p:spTgt>
                                        </p:tgtEl>
                                        <p:attrNameLst>
                                          <p:attrName>style.visibility</p:attrName>
                                        </p:attrNameLst>
                                      </p:cBhvr>
                                      <p:to>
                                        <p:strVal val="visible"/>
                                      </p:to>
                                    </p:set>
                                    <p:animEffect transition="in" filter="plus(in)">
                                      <p:cBhvr>
                                        <p:cTn id="16" dur="1000"/>
                                        <p:tgtEl>
                                          <p:spTgt spid="3584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3" presetClass="entr" presetSubtype="16" fill="hold" grpId="0"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Effect transition="in" filter="plus(in)">
                                      <p:cBhvr>
                                        <p:cTn id="21" dur="1000"/>
                                        <p:tgtEl>
                                          <p:spTgt spid="35843">
                                            <p:txEl>
                                              <p:pRg st="3" end="3"/>
                                            </p:txEl>
                                          </p:spTgt>
                                        </p:tgtEl>
                                      </p:cBhvr>
                                    </p:animEffect>
                                  </p:childTnLst>
                                </p:cTn>
                              </p:par>
                            </p:childTnLst>
                          </p:cTn>
                        </p:par>
                        <p:par>
                          <p:cTn id="22" fill="hold" nodeType="afterGroup">
                            <p:stCondLst>
                              <p:cond delay="1000"/>
                            </p:stCondLst>
                            <p:childTnLst>
                              <p:par>
                                <p:cTn id="23" presetID="13" presetClass="entr" presetSubtype="16" fill="hold" grpId="0" nodeType="after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Effect transition="in" filter="plus(in)">
                                      <p:cBhvr>
                                        <p:cTn id="25" dur="1000"/>
                                        <p:tgtEl>
                                          <p:spTgt spid="3584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3" presetClass="entr" presetSubtype="16" fill="hold" grpId="0" nodeType="clickEffect">
                                  <p:stCondLst>
                                    <p:cond delay="0"/>
                                  </p:stCondLst>
                                  <p:childTnLst>
                                    <p:set>
                                      <p:cBhvr>
                                        <p:cTn id="29" dur="1" fill="hold">
                                          <p:stCondLst>
                                            <p:cond delay="0"/>
                                          </p:stCondLst>
                                        </p:cTn>
                                        <p:tgtEl>
                                          <p:spTgt spid="35843">
                                            <p:txEl>
                                              <p:pRg st="5" end="5"/>
                                            </p:txEl>
                                          </p:spTgt>
                                        </p:tgtEl>
                                        <p:attrNameLst>
                                          <p:attrName>style.visibility</p:attrName>
                                        </p:attrNameLst>
                                      </p:cBhvr>
                                      <p:to>
                                        <p:strVal val="visible"/>
                                      </p:to>
                                    </p:set>
                                    <p:animEffect transition="in" filter="plus(in)">
                                      <p:cBhvr>
                                        <p:cTn id="30" dur="1000"/>
                                        <p:tgtEl>
                                          <p:spTgt spid="35843">
                                            <p:txEl>
                                              <p:pRg st="5" end="5"/>
                                            </p:txEl>
                                          </p:spTgt>
                                        </p:tgtEl>
                                      </p:cBhvr>
                                    </p:animEffect>
                                  </p:childTnLst>
                                </p:cTn>
                              </p:par>
                            </p:childTnLst>
                          </p:cTn>
                        </p:par>
                        <p:par>
                          <p:cTn id="31" fill="hold" nodeType="afterGroup">
                            <p:stCondLst>
                              <p:cond delay="1000"/>
                            </p:stCondLst>
                            <p:childTnLst>
                              <p:par>
                                <p:cTn id="32" presetID="13" presetClass="entr" presetSubtype="16" fill="hold" grpId="0" nodeType="afterEffect">
                                  <p:stCondLst>
                                    <p:cond delay="0"/>
                                  </p:stCondLst>
                                  <p:childTnLst>
                                    <p:set>
                                      <p:cBhvr>
                                        <p:cTn id="33" dur="1" fill="hold">
                                          <p:stCondLst>
                                            <p:cond delay="0"/>
                                          </p:stCondLst>
                                        </p:cTn>
                                        <p:tgtEl>
                                          <p:spTgt spid="35843">
                                            <p:txEl>
                                              <p:pRg st="6" end="6"/>
                                            </p:txEl>
                                          </p:spTgt>
                                        </p:tgtEl>
                                        <p:attrNameLst>
                                          <p:attrName>style.visibility</p:attrName>
                                        </p:attrNameLst>
                                      </p:cBhvr>
                                      <p:to>
                                        <p:strVal val="visible"/>
                                      </p:to>
                                    </p:set>
                                    <p:animEffect transition="in" filter="plus(in)">
                                      <p:cBhvr>
                                        <p:cTn id="34" dur="1000"/>
                                        <p:tgtEl>
                                          <p:spTgt spid="35843">
                                            <p:txEl>
                                              <p:pRg st="6" end="6"/>
                                            </p:txEl>
                                          </p:spTgt>
                                        </p:tgtEl>
                                      </p:cBhvr>
                                    </p:animEffect>
                                  </p:childTnLst>
                                </p:cTn>
                              </p:par>
                            </p:childTnLst>
                          </p:cTn>
                        </p:par>
                        <p:par>
                          <p:cTn id="35" fill="hold" nodeType="afterGroup">
                            <p:stCondLst>
                              <p:cond delay="2000"/>
                            </p:stCondLst>
                            <p:childTnLst>
                              <p:par>
                                <p:cTn id="36" presetID="13" presetClass="entr" presetSubtype="16" fill="hold" grpId="0" nodeType="afterEffect">
                                  <p:stCondLst>
                                    <p:cond delay="0"/>
                                  </p:stCondLst>
                                  <p:childTnLst>
                                    <p:set>
                                      <p:cBhvr>
                                        <p:cTn id="37" dur="1" fill="hold">
                                          <p:stCondLst>
                                            <p:cond delay="0"/>
                                          </p:stCondLst>
                                        </p:cTn>
                                        <p:tgtEl>
                                          <p:spTgt spid="35843">
                                            <p:txEl>
                                              <p:pRg st="7" end="7"/>
                                            </p:txEl>
                                          </p:spTgt>
                                        </p:tgtEl>
                                        <p:attrNameLst>
                                          <p:attrName>style.visibility</p:attrName>
                                        </p:attrNameLst>
                                      </p:cBhvr>
                                      <p:to>
                                        <p:strVal val="visible"/>
                                      </p:to>
                                    </p:set>
                                    <p:animEffect transition="in" filter="plus(in)">
                                      <p:cBhvr>
                                        <p:cTn id="38" dur="10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21E8A-3AA2-2647-9F46-9835A3C08786}"/>
              </a:ext>
            </a:extLst>
          </p:cNvPr>
          <p:cNvSpPr>
            <a:spLocks noGrp="1"/>
          </p:cNvSpPr>
          <p:nvPr>
            <p:ph type="title"/>
          </p:nvPr>
        </p:nvSpPr>
        <p:spPr/>
        <p:txBody>
          <a:bodyPr/>
          <a:lstStyle/>
          <a:p>
            <a:r>
              <a:rPr lang="en-US" altLang="zh-CN">
                <a:effectLst>
                  <a:outerShdw blurRad="38100" dist="38100" dir="2700000" algn="tl">
                    <a:srgbClr val="C0C0C0"/>
                  </a:outerShdw>
                </a:effectLst>
                <a:latin typeface="华文新魏" panose="02010800040101010101" pitchFamily="2" charset="-122"/>
                <a:ea typeface="华文新魏" panose="02010800040101010101" pitchFamily="2" charset="-122"/>
              </a:rPr>
              <a:t>1.2.2</a:t>
            </a:r>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单道批处理系统</a:t>
            </a:r>
            <a:endParaRPr lang="zh-CN" altLang="en-US"/>
          </a:p>
        </p:txBody>
      </p:sp>
      <p:sp>
        <p:nvSpPr>
          <p:cNvPr id="37891" name="内容占位符 2">
            <a:extLst>
              <a:ext uri="{FF2B5EF4-FFF2-40B4-BE49-F238E27FC236}">
                <a16:creationId xmlns:a16="http://schemas.microsoft.com/office/drawing/2014/main" id="{C5A72E2E-7E93-AC4E-9D5F-92E147EA7C3F}"/>
              </a:ext>
            </a:extLst>
          </p:cNvPr>
          <p:cNvSpPr>
            <a:spLocks noGrp="1"/>
          </p:cNvSpPr>
          <p:nvPr>
            <p:ph idx="1"/>
          </p:nvPr>
        </p:nvSpPr>
        <p:spPr>
          <a:xfrm>
            <a:off x="357188" y="1214438"/>
            <a:ext cx="8501062" cy="4679950"/>
          </a:xfrm>
        </p:spPr>
        <p:txBody>
          <a:bodyPr/>
          <a:lstStyle/>
          <a:p>
            <a:r>
              <a:rPr lang="zh-CN" altLang="en-US" sz="2800" b="1">
                <a:solidFill>
                  <a:srgbClr val="0033CC"/>
                </a:solidFill>
                <a:latin typeface="华文新魏" panose="02010800040101010101" pitchFamily="2" charset="-122"/>
                <a:ea typeface="华文新魏" panose="02010800040101010101" pitchFamily="2" charset="-122"/>
              </a:rPr>
              <a:t>单道处理的缺点</a:t>
            </a:r>
            <a:br>
              <a:rPr lang="zh-CN" altLang="en-US" sz="2400">
                <a:latin typeface="黑体" panose="02010609060101010101" pitchFamily="49" charset="-122"/>
                <a:ea typeface="黑体" panose="02010609060101010101" pitchFamily="49" charset="-122"/>
              </a:rPr>
            </a:br>
            <a:r>
              <a:rPr lang="zh-CN" altLang="en-US" sz="2400">
                <a:latin typeface="黑体" panose="02010609060101010101" pitchFamily="49" charset="-122"/>
                <a:ea typeface="黑体" panose="02010609060101010101" pitchFamily="49" charset="-122"/>
              </a:rPr>
              <a:t>　　</a:t>
            </a:r>
            <a:r>
              <a:rPr lang="zh-CN" altLang="en-US" sz="2800">
                <a:solidFill>
                  <a:srgbClr val="FF0000"/>
                </a:solidFill>
                <a:latin typeface="华文新魏" panose="02010800040101010101" pitchFamily="2" charset="-122"/>
                <a:ea typeface="华文新魏" panose="02010800040101010101" pitchFamily="2" charset="-122"/>
              </a:rPr>
              <a:t>系统中的资源得不到充分的利用。</a:t>
            </a:r>
            <a:r>
              <a:rPr lang="zh-CN" altLang="en-US" sz="2800">
                <a:latin typeface="华文新魏" panose="02010800040101010101" pitchFamily="2" charset="-122"/>
                <a:ea typeface="华文新魏" panose="02010800040101010101" pitchFamily="2" charset="-122"/>
              </a:rPr>
              <a:t>这是因为在内存中仅有一道程序，每逢该程序在运行中发出</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请求后，</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便处于等待状态，必须在其</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完成后才继续运行。又因</a:t>
            </a:r>
            <a:r>
              <a:rPr lang="en-US" altLang="zh-CN" sz="2800">
                <a:latin typeface="华文新魏" panose="02010800040101010101" pitchFamily="2" charset="-122"/>
                <a:ea typeface="华文新魏" panose="02010800040101010101" pitchFamily="2" charset="-122"/>
              </a:rPr>
              <a:t>I/O</a:t>
            </a:r>
            <a:r>
              <a:rPr lang="zh-CN" altLang="en-US" sz="2800">
                <a:latin typeface="华文新魏" panose="02010800040101010101" pitchFamily="2" charset="-122"/>
                <a:ea typeface="华文新魏" panose="02010800040101010101" pitchFamily="2" charset="-122"/>
              </a:rPr>
              <a:t>设备的低速性，更使</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的利用率显著降低。同时内存利用率低。</a:t>
            </a:r>
          </a:p>
        </p:txBody>
      </p:sp>
      <p:sp>
        <p:nvSpPr>
          <p:cNvPr id="4" name="Rectangle 3">
            <a:extLst>
              <a:ext uri="{FF2B5EF4-FFF2-40B4-BE49-F238E27FC236}">
                <a16:creationId xmlns:a16="http://schemas.microsoft.com/office/drawing/2014/main" id="{FD3BB3DD-B06F-8542-8070-8DEA1A9AA213}"/>
              </a:ext>
            </a:extLst>
          </p:cNvPr>
          <p:cNvSpPr txBox="1">
            <a:spLocks noChangeArrowheads="1"/>
          </p:cNvSpPr>
          <p:nvPr/>
        </p:nvSpPr>
        <p:spPr bwMode="auto">
          <a:xfrm>
            <a:off x="2428875" y="6024563"/>
            <a:ext cx="4572000" cy="476250"/>
          </a:xfrm>
          <a:prstGeom prst="rect">
            <a:avLst/>
          </a:prstGeom>
          <a:noFill/>
          <a:ln w="9525">
            <a:noFill/>
            <a:miter lim="800000"/>
            <a:headEnd/>
            <a:tailEnd/>
          </a:ln>
        </p:spPr>
        <p:txBody>
          <a:bodyP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buClr>
                <a:schemeClr val="folHlink"/>
              </a:buClr>
              <a:buSzPct val="60000"/>
            </a:pPr>
            <a:r>
              <a:rPr kumimoji="0" lang="zh-CN" altLang="en-US" sz="3200">
                <a:solidFill>
                  <a:srgbClr val="0033CC"/>
                </a:solidFill>
                <a:latin typeface="华文新魏" panose="02010800040101010101" pitchFamily="2" charset="-122"/>
                <a:ea typeface="华文新魏" panose="02010800040101010101" pitchFamily="2" charset="-122"/>
              </a:rPr>
              <a:t>单道程序的运行情况</a:t>
            </a:r>
          </a:p>
        </p:txBody>
      </p:sp>
      <p:pic>
        <p:nvPicPr>
          <p:cNvPr id="37893" name="Picture 4" descr="1-5">
            <a:extLst>
              <a:ext uri="{FF2B5EF4-FFF2-40B4-BE49-F238E27FC236}">
                <a16:creationId xmlns:a16="http://schemas.microsoft.com/office/drawing/2014/main" id="{85C66B26-F958-3F4E-B90F-6E7B77231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4140200"/>
            <a:ext cx="756126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5B9696F-A198-D548-A160-40AD76F396A6}"/>
              </a:ext>
            </a:extLst>
          </p:cNvPr>
          <p:cNvSpPr>
            <a:spLocks noGrp="1"/>
          </p:cNvSpPr>
          <p:nvPr>
            <p:ph type="sldNum" sz="quarter" idx="12"/>
          </p:nvPr>
        </p:nvSpPr>
        <p:spPr/>
        <p:txBody>
          <a:bodyPr/>
          <a:lstStyle/>
          <a:p>
            <a:fld id="{35076E67-1031-0C41-AAD0-5499F93954D8}" type="slidenum">
              <a:rPr lang="zh-CN" altLang="en-US" smtClean="0"/>
              <a:pPr/>
              <a:t>38</a:t>
            </a:fld>
            <a:endParaRPr lang="en-US" altLang="zh-CN"/>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B671964-8B07-2741-B13A-C623F88BFD52}"/>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9147CDB4-505C-9E46-BADC-B84B90940666}" type="slidenum">
              <a:rPr kumimoji="0" lang="zh-CN" altLang="en-US" sz="1400">
                <a:latin typeface="Tahoma" panose="020B0604030504040204" pitchFamily="34" charset="0"/>
              </a:rPr>
              <a:pPr eaLnBrk="1" hangingPunct="1"/>
              <a:t>39</a:t>
            </a:fld>
            <a:endParaRPr kumimoji="0" lang="en-US" altLang="zh-CN" sz="1400">
              <a:latin typeface="Tahoma" panose="020B0604030504040204" pitchFamily="34" charset="0"/>
            </a:endParaRPr>
          </a:p>
        </p:txBody>
      </p:sp>
      <p:sp>
        <p:nvSpPr>
          <p:cNvPr id="885762" name="Rectangle 1026">
            <a:extLst>
              <a:ext uri="{FF2B5EF4-FFF2-40B4-BE49-F238E27FC236}">
                <a16:creationId xmlns:a16="http://schemas.microsoft.com/office/drawing/2014/main" id="{9863E4CD-861A-034D-A3EE-80A7ACFCE0CF}"/>
              </a:ext>
            </a:extLst>
          </p:cNvPr>
          <p:cNvSpPr>
            <a:spLocks noGrp="1" noChangeArrowheads="1"/>
          </p:cNvSpPr>
          <p:nvPr>
            <p:ph type="title" idx="4294967295"/>
          </p:nvPr>
        </p:nvSpPr>
        <p:spPr>
          <a:xfrm>
            <a:off x="1042988" y="188913"/>
            <a:ext cx="8020050" cy="863600"/>
          </a:xfrm>
        </p:spPr>
        <p:txBody>
          <a:bodyPr anchor="ctr"/>
          <a:lstStyle/>
          <a:p>
            <a:pPr eaLnBrk="1" hangingPunct="1"/>
            <a:r>
              <a:rPr lang="en-US" altLang="zh-CN" sz="4000" b="1">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effectLst>
                  <a:outerShdw blurRad="38100" dist="38100" dir="2700000" algn="tl">
                    <a:srgbClr val="C0C0C0"/>
                  </a:outerShdw>
                </a:effectLst>
                <a:ea typeface="华文新魏" panose="02010800040101010101" pitchFamily="2" charset="-122"/>
              </a:rPr>
              <a:t>1.2.3</a:t>
            </a:r>
            <a:r>
              <a:rPr lang="zh-CN" altLang="en-US" sz="4000">
                <a:effectLst>
                  <a:outerShdw blurRad="38100" dist="38100" dir="2700000" algn="tl">
                    <a:srgbClr val="C0C0C0"/>
                  </a:outerShdw>
                </a:effectLst>
                <a:ea typeface="华文新魏" panose="02010800040101010101" pitchFamily="2" charset="-122"/>
              </a:rPr>
              <a:t>多道批处理系统</a:t>
            </a:r>
          </a:p>
        </p:txBody>
      </p:sp>
      <p:sp>
        <p:nvSpPr>
          <p:cNvPr id="8195" name="Rectangle 1027">
            <a:extLst>
              <a:ext uri="{FF2B5EF4-FFF2-40B4-BE49-F238E27FC236}">
                <a16:creationId xmlns:a16="http://schemas.microsoft.com/office/drawing/2014/main" id="{FC85706F-174A-B940-8975-123B0E0EC4D0}"/>
              </a:ext>
            </a:extLst>
          </p:cNvPr>
          <p:cNvSpPr>
            <a:spLocks noGrp="1" noChangeArrowheads="1"/>
          </p:cNvSpPr>
          <p:nvPr>
            <p:ph type="body" idx="4294967295"/>
          </p:nvPr>
        </p:nvSpPr>
        <p:spPr>
          <a:xfrm>
            <a:off x="539750" y="1341438"/>
            <a:ext cx="8064500" cy="4895850"/>
          </a:xfrm>
        </p:spPr>
        <p:txBody>
          <a:bodyPr/>
          <a:lstStyle/>
          <a:p>
            <a:pPr algn="just" eaLnBrk="1" hangingPunct="1">
              <a:lnSpc>
                <a:spcPct val="90000"/>
              </a:lnSpc>
              <a:buFont typeface="Wingdings" pitchFamily="2" charset="2"/>
              <a:buNone/>
            </a:pPr>
            <a:r>
              <a:rPr lang="en-US" altLang="zh-CN" sz="3600">
                <a:solidFill>
                  <a:schemeClr val="folHlink"/>
                </a:solidFill>
                <a:effectLst>
                  <a:outerShdw blurRad="38100" dist="38100" dir="2700000" algn="tl">
                    <a:srgbClr val="C0C0C0"/>
                  </a:outerShdw>
                </a:effectLst>
                <a:ea typeface="华文新魏" panose="02010800040101010101" pitchFamily="2" charset="-122"/>
              </a:rPr>
              <a:t>1.</a:t>
            </a:r>
            <a:r>
              <a:rPr lang="zh-CN" altLang="en-US" sz="3600" b="1">
                <a:solidFill>
                  <a:schemeClr val="folHlink"/>
                </a:solidFill>
                <a:effectLst>
                  <a:outerShdw blurRad="38100" dist="38100" dir="2700000" algn="tl">
                    <a:srgbClr val="C0C0C0"/>
                  </a:outerShdw>
                </a:effectLst>
                <a:ea typeface="华文新魏" panose="02010800040101010101" pitchFamily="2" charset="-122"/>
              </a:rPr>
              <a:t>多道程序设计的概念</a:t>
            </a:r>
            <a:endParaRPr lang="zh-CN" altLang="en-US" sz="3600">
              <a:solidFill>
                <a:schemeClr val="folHlink"/>
              </a:solidFill>
              <a:latin typeface="华文新魏" panose="02010800040101010101" pitchFamily="2" charset="-122"/>
              <a:ea typeface="华文新魏" panose="02010800040101010101" pitchFamily="2" charset="-122"/>
            </a:endParaRPr>
          </a:p>
          <a:p>
            <a:pPr algn="just" eaLnBrk="1" hangingPunct="1">
              <a:lnSpc>
                <a:spcPct val="90000"/>
              </a:lnSpc>
            </a:pPr>
            <a:r>
              <a:rPr lang="zh-CN" altLang="en-US" sz="3600">
                <a:solidFill>
                  <a:schemeClr val="hlink"/>
                </a:solidFill>
                <a:latin typeface="华文新魏" panose="02010800040101010101" pitchFamily="2" charset="-122"/>
                <a:ea typeface="华文新魏" panose="02010800040101010101" pitchFamily="2" charset="-122"/>
              </a:rPr>
              <a:t>多道程序设计是指允许多个程序同时进入一个计算机系统的主存储器并启动进行计算的方法</a:t>
            </a:r>
            <a:r>
              <a:rPr lang="zh-CN" altLang="en-US" sz="3600">
                <a:latin typeface="华文新魏" panose="02010800040101010101" pitchFamily="2" charset="-122"/>
                <a:ea typeface="华文新魏" panose="02010800040101010101" pitchFamily="2" charset="-122"/>
              </a:rPr>
              <a:t> </a:t>
            </a:r>
          </a:p>
          <a:p>
            <a:pPr eaLnBrk="1" hangingPunct="1">
              <a:lnSpc>
                <a:spcPct val="90000"/>
              </a:lnSpc>
            </a:pPr>
            <a:r>
              <a:rPr lang="zh-CN" altLang="en-US" sz="3600">
                <a:latin typeface="华文新魏" panose="02010800040101010101" pitchFamily="2" charset="-122"/>
                <a:ea typeface="华文新魏" panose="02010800040101010101" pitchFamily="2" charset="-122"/>
              </a:rPr>
              <a:t>引入多道程序设计技术的目的</a:t>
            </a:r>
          </a:p>
          <a:p>
            <a:pPr lvl="1" eaLnBrk="1" hangingPunct="1">
              <a:lnSpc>
                <a:spcPct val="90000"/>
              </a:lnSpc>
            </a:pPr>
            <a:r>
              <a:rPr lang="zh-CN" altLang="en-US" sz="3200">
                <a:latin typeface="华文新魏" panose="02010800040101010101" pitchFamily="2" charset="-122"/>
                <a:ea typeface="华文新魏" panose="02010800040101010101" pitchFamily="2" charset="-122"/>
              </a:rPr>
              <a:t>提高</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利用率</a:t>
            </a:r>
          </a:p>
          <a:p>
            <a:pPr lvl="1" eaLnBrk="1" hangingPunct="1">
              <a:lnSpc>
                <a:spcPct val="90000"/>
              </a:lnSpc>
            </a:pPr>
            <a:r>
              <a:rPr lang="zh-CN" altLang="en-US" sz="3200">
                <a:latin typeface="华文新魏" panose="02010800040101010101" pitchFamily="2" charset="-122"/>
                <a:ea typeface="华文新魏" panose="02010800040101010101" pitchFamily="2" charset="-122"/>
              </a:rPr>
              <a:t>提高内存和</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设备的利用率 </a:t>
            </a:r>
          </a:p>
          <a:p>
            <a:pPr lvl="1" eaLnBrk="1" hangingPunct="1">
              <a:lnSpc>
                <a:spcPct val="90000"/>
              </a:lnSpc>
            </a:pPr>
            <a:r>
              <a:rPr lang="zh-CN" altLang="en-US" sz="3200">
                <a:latin typeface="华文新魏" panose="02010800040101010101" pitchFamily="2" charset="-122"/>
                <a:ea typeface="华文新魏" panose="02010800040101010101" pitchFamily="2" charset="-122"/>
              </a:rPr>
              <a:t>增加系统吞吐量，降低作业加工所需的费用</a:t>
            </a: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0" fill="hold">
                                          <p:stCondLst>
                                            <p:cond delay="0"/>
                                          </p:stCondLst>
                                        </p:cTn>
                                        <p:tgtEl>
                                          <p:spTgt spid="885762"/>
                                        </p:tgtEl>
                                        <p:attrNameLst>
                                          <p:attrName>style.visibility</p:attrName>
                                        </p:attrNameLst>
                                      </p:cBhvr>
                                      <p:to>
                                        <p:strVal val="visible"/>
                                      </p:to>
                                    </p:set>
                                    <p:anim calcmode="lin" valueType="num">
                                      <p:cBhvr additive="base">
                                        <p:cTn id="7" dur="799" fill="hold">
                                          <p:stCondLst>
                                            <p:cond delay="0"/>
                                          </p:stCondLst>
                                        </p:cTn>
                                        <p:tgtEl>
                                          <p:spTgt spid="885762"/>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8857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0" presetClass="entr" presetSubtype="0" fill="hold" grpId="0" nodeType="clickEffect">
                                  <p:stCondLst>
                                    <p:cond delay="0"/>
                                  </p:stCondLst>
                                  <p:iterate type="lt">
                                    <p:tmPct val="10000"/>
                                  </p:iterate>
                                  <p:childTnLst>
                                    <p:set>
                                      <p:cBhvr>
                                        <p:cTn id="12" dur="0" fill="hold">
                                          <p:stCondLst>
                                            <p:cond delay="0"/>
                                          </p:stCondLst>
                                        </p:cTn>
                                        <p:tgtEl>
                                          <p:spTgt spid="8195">
                                            <p:txEl>
                                              <p:pRg st="0" end="0"/>
                                            </p:txEl>
                                          </p:spTgt>
                                        </p:tgtEl>
                                        <p:attrNameLst>
                                          <p:attrName>style.visibility</p:attrName>
                                        </p:attrNameLst>
                                      </p:cBhvr>
                                      <p:to>
                                        <p:strVal val="visible"/>
                                      </p:to>
                                    </p:set>
                                    <p:animEffect transition="in" filter="fade">
                                      <p:cBhvr>
                                        <p:cTn id="13" dur="1000"/>
                                        <p:tgtEl>
                                          <p:spTgt spid="8195">
                                            <p:txEl>
                                              <p:pRg st="0" end="0"/>
                                            </p:txEl>
                                          </p:spTgt>
                                        </p:tgtEl>
                                      </p:cBhvr>
                                    </p:animEffect>
                                    <p:anim calcmode="lin" valueType="num">
                                      <p:cBhvr>
                                        <p:cTn id="14" dur="1000" fill="hold"/>
                                        <p:tgtEl>
                                          <p:spTgt spid="8195">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0" presetClass="entr" presetSubtype="0" fill="hold" grpId="0" nodeType="clickEffect">
                                  <p:stCondLst>
                                    <p:cond delay="0"/>
                                  </p:stCondLst>
                                  <p:iterate type="lt">
                                    <p:tmPct val="10000"/>
                                  </p:iterate>
                                  <p:childTnLst>
                                    <p:set>
                                      <p:cBhvr>
                                        <p:cTn id="19" dur="0" fill="hold">
                                          <p:stCondLst>
                                            <p:cond delay="0"/>
                                          </p:stCondLst>
                                        </p:cTn>
                                        <p:tgtEl>
                                          <p:spTgt spid="8195">
                                            <p:txEl>
                                              <p:pRg st="1" end="1"/>
                                            </p:txEl>
                                          </p:spTgt>
                                        </p:tgtEl>
                                        <p:attrNameLst>
                                          <p:attrName>style.visibility</p:attrName>
                                        </p:attrNameLst>
                                      </p:cBhvr>
                                      <p:to>
                                        <p:strVal val="visible"/>
                                      </p:to>
                                    </p:set>
                                    <p:animEffect transition="in" filter="fade">
                                      <p:cBhvr>
                                        <p:cTn id="20" dur="1000"/>
                                        <p:tgtEl>
                                          <p:spTgt spid="8195">
                                            <p:txEl>
                                              <p:pRg st="1" end="1"/>
                                            </p:txEl>
                                          </p:spTgt>
                                        </p:tgtEl>
                                      </p:cBhvr>
                                    </p:animEffect>
                                    <p:anim calcmode="lin" valueType="num">
                                      <p:cBhvr>
                                        <p:cTn id="21" dur="1000" fill="hold"/>
                                        <p:tgtEl>
                                          <p:spTgt spid="8195">
                                            <p:txEl>
                                              <p:pRg st="1" end="1"/>
                                            </p:txEl>
                                          </p:spTgt>
                                        </p:tgtEl>
                                        <p:attrNameLst>
                                          <p:attrName>ppt_x</p:attrName>
                                        </p:attrNameLst>
                                      </p:cBhvr>
                                      <p:tavLst>
                                        <p:tav tm="0">
                                          <p:val>
                                            <p:strVal val="#ppt_x-.1"/>
                                          </p:val>
                                        </p:tav>
                                        <p:tav tm="100000">
                                          <p:val>
                                            <p:strVal val="#ppt_x"/>
                                          </p:val>
                                        </p:tav>
                                      </p:tavLst>
                                    </p:anim>
                                    <p:anim calcmode="lin" valueType="num">
                                      <p:cBhvr>
                                        <p:cTn id="22" dur="1000" fill="hold"/>
                                        <p:tgtEl>
                                          <p:spTgt spid="8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0" presetClass="entr" presetSubtype="0" fill="hold" grpId="0" nodeType="clickEffect">
                                  <p:stCondLst>
                                    <p:cond delay="0"/>
                                  </p:stCondLst>
                                  <p:iterate type="lt">
                                    <p:tmPct val="10000"/>
                                  </p:iterate>
                                  <p:childTnLst>
                                    <p:set>
                                      <p:cBhvr>
                                        <p:cTn id="26" dur="0" fill="hold">
                                          <p:stCondLst>
                                            <p:cond delay="0"/>
                                          </p:stCondLst>
                                        </p:cTn>
                                        <p:tgtEl>
                                          <p:spTgt spid="8195">
                                            <p:txEl>
                                              <p:pRg st="2" end="2"/>
                                            </p:txEl>
                                          </p:spTgt>
                                        </p:tgtEl>
                                        <p:attrNameLst>
                                          <p:attrName>style.visibility</p:attrName>
                                        </p:attrNameLst>
                                      </p:cBhvr>
                                      <p:to>
                                        <p:strVal val="visible"/>
                                      </p:to>
                                    </p:set>
                                    <p:animEffect transition="in" filter="fade">
                                      <p:cBhvr>
                                        <p:cTn id="27" dur="1000"/>
                                        <p:tgtEl>
                                          <p:spTgt spid="8195">
                                            <p:txEl>
                                              <p:pRg st="2" end="2"/>
                                            </p:txEl>
                                          </p:spTgt>
                                        </p:tgtEl>
                                      </p:cBhvr>
                                    </p:animEffect>
                                    <p:anim calcmode="lin" valueType="num">
                                      <p:cBhvr>
                                        <p:cTn id="28" dur="1000" fill="hold"/>
                                        <p:tgtEl>
                                          <p:spTgt spid="8195">
                                            <p:txEl>
                                              <p:pRg st="2" end="2"/>
                                            </p:txEl>
                                          </p:spTgt>
                                        </p:tgtEl>
                                        <p:attrNameLst>
                                          <p:attrName>ppt_x</p:attrName>
                                        </p:attrNameLst>
                                      </p:cBhvr>
                                      <p:tavLst>
                                        <p:tav tm="0">
                                          <p:val>
                                            <p:strVal val="#ppt_x-.1"/>
                                          </p:val>
                                        </p:tav>
                                        <p:tav tm="100000">
                                          <p:val>
                                            <p:strVal val="#ppt_x"/>
                                          </p:val>
                                        </p:tav>
                                      </p:tavLst>
                                    </p:anim>
                                    <p:anim calcmode="lin" valueType="num">
                                      <p:cBhvr>
                                        <p:cTn id="29" dur="1000" fill="hold"/>
                                        <p:tgtEl>
                                          <p:spTgt spid="8195">
                                            <p:txEl>
                                              <p:pRg st="2" end="2"/>
                                            </p:txEl>
                                          </p:spTgt>
                                        </p:tgtEl>
                                        <p:attrNameLst>
                                          <p:attrName>ppt_y</p:attrName>
                                        </p:attrNameLst>
                                      </p:cBhvr>
                                      <p:tavLst>
                                        <p:tav tm="0">
                                          <p:val>
                                            <p:strVal val="#ppt_y"/>
                                          </p:val>
                                        </p:tav>
                                        <p:tav tm="100000">
                                          <p:val>
                                            <p:strVal val="#ppt_y"/>
                                          </p:val>
                                        </p:tav>
                                      </p:tavLst>
                                    </p:anim>
                                  </p:childTnLst>
                                </p:cTn>
                              </p:par>
                              <p:par>
                                <p:cTn id="30" presetID="40" presetClass="entr" presetSubtype="0" fill="hold" grpId="0" nodeType="withEffect">
                                  <p:stCondLst>
                                    <p:cond delay="0"/>
                                  </p:stCondLst>
                                  <p:iterate type="lt">
                                    <p:tmPct val="10000"/>
                                  </p:iterate>
                                  <p:childTnLst>
                                    <p:set>
                                      <p:cBhvr>
                                        <p:cTn id="31" dur="0" fill="hold">
                                          <p:stCondLst>
                                            <p:cond delay="0"/>
                                          </p:stCondLst>
                                        </p:cTn>
                                        <p:tgtEl>
                                          <p:spTgt spid="8195">
                                            <p:txEl>
                                              <p:pRg st="3" end="3"/>
                                            </p:txEl>
                                          </p:spTgt>
                                        </p:tgtEl>
                                        <p:attrNameLst>
                                          <p:attrName>style.visibility</p:attrName>
                                        </p:attrNameLst>
                                      </p:cBhvr>
                                      <p:to>
                                        <p:strVal val="visible"/>
                                      </p:to>
                                    </p:set>
                                    <p:animEffect transition="in" filter="fade">
                                      <p:cBhvr>
                                        <p:cTn id="32" dur="1000"/>
                                        <p:tgtEl>
                                          <p:spTgt spid="8195">
                                            <p:txEl>
                                              <p:pRg st="3" end="3"/>
                                            </p:txEl>
                                          </p:spTgt>
                                        </p:tgtEl>
                                      </p:cBhvr>
                                    </p:animEffect>
                                    <p:anim calcmode="lin" valueType="num">
                                      <p:cBhvr>
                                        <p:cTn id="33" dur="1000" fill="hold"/>
                                        <p:tgtEl>
                                          <p:spTgt spid="8195">
                                            <p:txEl>
                                              <p:pRg st="3" end="3"/>
                                            </p:txEl>
                                          </p:spTgt>
                                        </p:tgtEl>
                                        <p:attrNameLst>
                                          <p:attrName>ppt_x</p:attrName>
                                        </p:attrNameLst>
                                      </p:cBhvr>
                                      <p:tavLst>
                                        <p:tav tm="0">
                                          <p:val>
                                            <p:strVal val="#ppt_x-.1"/>
                                          </p:val>
                                        </p:tav>
                                        <p:tav tm="100000">
                                          <p:val>
                                            <p:strVal val="#ppt_x"/>
                                          </p:val>
                                        </p:tav>
                                      </p:tavLst>
                                    </p:anim>
                                    <p:anim calcmode="lin" valueType="num">
                                      <p:cBhvr>
                                        <p:cTn id="34" dur="1000" fill="hold"/>
                                        <p:tgtEl>
                                          <p:spTgt spid="8195">
                                            <p:txEl>
                                              <p:pRg st="3" end="3"/>
                                            </p:txEl>
                                          </p:spTgt>
                                        </p:tgtEl>
                                        <p:attrNameLst>
                                          <p:attrName>ppt_y</p:attrName>
                                        </p:attrNameLst>
                                      </p:cBhvr>
                                      <p:tavLst>
                                        <p:tav tm="0">
                                          <p:val>
                                            <p:strVal val="#ppt_y"/>
                                          </p:val>
                                        </p:tav>
                                        <p:tav tm="100000">
                                          <p:val>
                                            <p:strVal val="#ppt_y"/>
                                          </p:val>
                                        </p:tav>
                                      </p:tavLst>
                                    </p:anim>
                                  </p:childTnLst>
                                </p:cTn>
                              </p:par>
                              <p:par>
                                <p:cTn id="35" presetID="40" presetClass="entr" presetSubtype="0" fill="hold" grpId="0" nodeType="withEffect">
                                  <p:stCondLst>
                                    <p:cond delay="0"/>
                                  </p:stCondLst>
                                  <p:iterate type="lt">
                                    <p:tmPct val="10000"/>
                                  </p:iterate>
                                  <p:childTnLst>
                                    <p:set>
                                      <p:cBhvr>
                                        <p:cTn id="36" dur="0" fill="hold">
                                          <p:stCondLst>
                                            <p:cond delay="0"/>
                                          </p:stCondLst>
                                        </p:cTn>
                                        <p:tgtEl>
                                          <p:spTgt spid="8195">
                                            <p:txEl>
                                              <p:pRg st="4" end="4"/>
                                            </p:txEl>
                                          </p:spTgt>
                                        </p:tgtEl>
                                        <p:attrNameLst>
                                          <p:attrName>style.visibility</p:attrName>
                                        </p:attrNameLst>
                                      </p:cBhvr>
                                      <p:to>
                                        <p:strVal val="visible"/>
                                      </p:to>
                                    </p:set>
                                    <p:animEffect transition="in" filter="fade">
                                      <p:cBhvr>
                                        <p:cTn id="37" dur="1000"/>
                                        <p:tgtEl>
                                          <p:spTgt spid="8195">
                                            <p:txEl>
                                              <p:pRg st="4" end="4"/>
                                            </p:txEl>
                                          </p:spTgt>
                                        </p:tgtEl>
                                      </p:cBhvr>
                                    </p:animEffect>
                                    <p:anim calcmode="lin" valueType="num">
                                      <p:cBhvr>
                                        <p:cTn id="38" dur="1000" fill="hold"/>
                                        <p:tgtEl>
                                          <p:spTgt spid="8195">
                                            <p:txEl>
                                              <p:pRg st="4" end="4"/>
                                            </p:txEl>
                                          </p:spTgt>
                                        </p:tgtEl>
                                        <p:attrNameLst>
                                          <p:attrName>ppt_x</p:attrName>
                                        </p:attrNameLst>
                                      </p:cBhvr>
                                      <p:tavLst>
                                        <p:tav tm="0">
                                          <p:val>
                                            <p:strVal val="#ppt_x-.1"/>
                                          </p:val>
                                        </p:tav>
                                        <p:tav tm="100000">
                                          <p:val>
                                            <p:strVal val="#ppt_x"/>
                                          </p:val>
                                        </p:tav>
                                      </p:tavLst>
                                    </p:anim>
                                    <p:anim calcmode="lin" valueType="num">
                                      <p:cBhvr>
                                        <p:cTn id="39" dur="1000" fill="hold"/>
                                        <p:tgtEl>
                                          <p:spTgt spid="8195">
                                            <p:txEl>
                                              <p:pRg st="4" end="4"/>
                                            </p:txEl>
                                          </p:spTgt>
                                        </p:tgtEl>
                                        <p:attrNameLst>
                                          <p:attrName>ppt_y</p:attrName>
                                        </p:attrNameLst>
                                      </p:cBhvr>
                                      <p:tavLst>
                                        <p:tav tm="0">
                                          <p:val>
                                            <p:strVal val="#ppt_y"/>
                                          </p:val>
                                        </p:tav>
                                        <p:tav tm="100000">
                                          <p:val>
                                            <p:strVal val="#ppt_y"/>
                                          </p:val>
                                        </p:tav>
                                      </p:tavLst>
                                    </p:anim>
                                  </p:childTnLst>
                                </p:cTn>
                              </p:par>
                              <p:par>
                                <p:cTn id="40" presetID="40" presetClass="entr" presetSubtype="0" fill="hold" grpId="0" nodeType="withEffect">
                                  <p:stCondLst>
                                    <p:cond delay="0"/>
                                  </p:stCondLst>
                                  <p:iterate type="lt">
                                    <p:tmPct val="10000"/>
                                  </p:iterate>
                                  <p:childTnLst>
                                    <p:set>
                                      <p:cBhvr>
                                        <p:cTn id="41" dur="0" fill="hold">
                                          <p:stCondLst>
                                            <p:cond delay="0"/>
                                          </p:stCondLst>
                                        </p:cTn>
                                        <p:tgtEl>
                                          <p:spTgt spid="8195">
                                            <p:txEl>
                                              <p:pRg st="5" end="5"/>
                                            </p:txEl>
                                          </p:spTgt>
                                        </p:tgtEl>
                                        <p:attrNameLst>
                                          <p:attrName>style.visibility</p:attrName>
                                        </p:attrNameLst>
                                      </p:cBhvr>
                                      <p:to>
                                        <p:strVal val="visible"/>
                                      </p:to>
                                    </p:set>
                                    <p:animEffect transition="in" filter="fade">
                                      <p:cBhvr>
                                        <p:cTn id="42" dur="1000"/>
                                        <p:tgtEl>
                                          <p:spTgt spid="8195">
                                            <p:txEl>
                                              <p:pRg st="5" end="5"/>
                                            </p:txEl>
                                          </p:spTgt>
                                        </p:tgtEl>
                                      </p:cBhvr>
                                    </p:animEffect>
                                    <p:anim calcmode="lin" valueType="num">
                                      <p:cBhvr>
                                        <p:cTn id="43" dur="1000" fill="hold"/>
                                        <p:tgtEl>
                                          <p:spTgt spid="8195">
                                            <p:txEl>
                                              <p:pRg st="5" end="5"/>
                                            </p:txEl>
                                          </p:spTgt>
                                        </p:tgtEl>
                                        <p:attrNameLst>
                                          <p:attrName>ppt_x</p:attrName>
                                        </p:attrNameLst>
                                      </p:cBhvr>
                                      <p:tavLst>
                                        <p:tav tm="0">
                                          <p:val>
                                            <p:strVal val="#ppt_x-.1"/>
                                          </p:val>
                                        </p:tav>
                                        <p:tav tm="100000">
                                          <p:val>
                                            <p:strVal val="#ppt_x"/>
                                          </p:val>
                                        </p:tav>
                                      </p:tavLst>
                                    </p:anim>
                                    <p:anim calcmode="lin" valueType="num">
                                      <p:cBhvr>
                                        <p:cTn id="44" dur="1000" fill="hold"/>
                                        <p:tgtEl>
                                          <p:spTgt spid="81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p:bldP spid="819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1" name="Rectangle 3">
            <a:extLst>
              <a:ext uri="{FF2B5EF4-FFF2-40B4-BE49-F238E27FC236}">
                <a16:creationId xmlns:a16="http://schemas.microsoft.com/office/drawing/2014/main" id="{85B1CBA8-06E1-554D-BE5E-B28A02044BE2}"/>
              </a:ext>
            </a:extLst>
          </p:cNvPr>
          <p:cNvSpPr>
            <a:spLocks noGrp="1" noChangeArrowheads="1"/>
          </p:cNvSpPr>
          <p:nvPr>
            <p:ph type="body" idx="4294967295"/>
          </p:nvPr>
        </p:nvSpPr>
        <p:spPr>
          <a:xfrm>
            <a:off x="685800" y="1263650"/>
            <a:ext cx="8207375" cy="5334000"/>
          </a:xfrm>
        </p:spPr>
        <p:txBody>
          <a:bodyPr/>
          <a:lstStyle/>
          <a:p>
            <a:pPr eaLnBrk="1" hangingPunct="1">
              <a:lnSpc>
                <a:spcPct val="120000"/>
              </a:lnSpc>
            </a:pPr>
            <a:r>
              <a:rPr lang="zh-CN" altLang="en-US" sz="4000" b="1" dirty="0">
                <a:solidFill>
                  <a:srgbClr val="0000FF"/>
                </a:solidFill>
              </a:rPr>
              <a:t>课程的性质地位</a:t>
            </a:r>
          </a:p>
          <a:p>
            <a:pPr lvl="1" eaLnBrk="1" hangingPunct="1">
              <a:lnSpc>
                <a:spcPct val="120000"/>
              </a:lnSpc>
            </a:pPr>
            <a:r>
              <a:rPr lang="zh-CN" altLang="en-US" sz="3200" dirty="0">
                <a:solidFill>
                  <a:srgbClr val="121C14"/>
                </a:solidFill>
                <a:latin typeface="宋体" panose="02010600030101010101" pitchFamily="2" charset="-122"/>
              </a:rPr>
              <a:t>操作系统（</a:t>
            </a:r>
            <a:r>
              <a:rPr lang="en-US" altLang="zh-CN" sz="3200" dirty="0">
                <a:solidFill>
                  <a:srgbClr val="121C14"/>
                </a:solidFill>
                <a:latin typeface="宋体" panose="02010600030101010101" pitchFamily="2" charset="-122"/>
              </a:rPr>
              <a:t>Operating System</a:t>
            </a:r>
            <a:r>
              <a:rPr lang="zh-CN" altLang="en-US" sz="3200" dirty="0">
                <a:solidFill>
                  <a:srgbClr val="121C14"/>
                </a:solidFill>
                <a:latin typeface="宋体" panose="02010600030101010101" pitchFamily="2" charset="-122"/>
              </a:rPr>
              <a:t>）是计算机和网络的核心软件</a:t>
            </a:r>
            <a:endParaRPr lang="en-US" altLang="zh-CN" sz="3200" dirty="0">
              <a:solidFill>
                <a:srgbClr val="121C14"/>
              </a:solidFill>
              <a:latin typeface="宋体" panose="02010600030101010101" pitchFamily="2" charset="-122"/>
            </a:endParaRPr>
          </a:p>
          <a:p>
            <a:pPr lvl="1" eaLnBrk="1" hangingPunct="1">
              <a:lnSpc>
                <a:spcPct val="120000"/>
              </a:lnSpc>
            </a:pPr>
            <a:r>
              <a:rPr lang="zh-CN" altLang="en-US" sz="3200" dirty="0">
                <a:solidFill>
                  <a:srgbClr val="121C14"/>
                </a:solidFill>
                <a:latin typeface="宋体" panose="02010600030101010101" pitchFamily="2" charset="-122"/>
              </a:rPr>
              <a:t>本课程是计算机科学与技术、网络工程、信息安全专业及相关专业本科生的</a:t>
            </a:r>
            <a:r>
              <a:rPr lang="zh-CN" altLang="en-US" sz="3200" dirty="0">
                <a:latin typeface="宋体" panose="02010600030101010101" pitchFamily="2" charset="-122"/>
              </a:rPr>
              <a:t>核心</a:t>
            </a:r>
            <a:r>
              <a:rPr lang="zh-CN" altLang="en-US" sz="3200" dirty="0">
                <a:solidFill>
                  <a:srgbClr val="121C14"/>
                </a:solidFill>
                <a:latin typeface="宋体" panose="02010600030101010101" pitchFamily="2" charset="-122"/>
              </a:rPr>
              <a:t>专业基础课。</a:t>
            </a:r>
          </a:p>
          <a:p>
            <a:pPr eaLnBrk="1" hangingPunct="1">
              <a:lnSpc>
                <a:spcPct val="120000"/>
              </a:lnSpc>
              <a:buFont typeface="Wingdings" pitchFamily="2" charset="2"/>
              <a:buNone/>
            </a:pPr>
            <a:r>
              <a:rPr lang="zh-CN" altLang="en-US" dirty="0">
                <a:solidFill>
                  <a:srgbClr val="121C14"/>
                </a:solidFill>
                <a:latin typeface="楷体_GB2312" charset="-122"/>
                <a:ea typeface="楷体_GB2312" charset="-122"/>
              </a:rPr>
              <a:t>      </a:t>
            </a:r>
            <a:endParaRPr lang="zh-CN" altLang="en-US" dirty="0">
              <a:solidFill>
                <a:srgbClr val="0000FF"/>
              </a:solidFill>
              <a:latin typeface="楷体_GB2312" charset="-122"/>
              <a:ea typeface="楷体_GB2312" charset="-122"/>
            </a:endParaRPr>
          </a:p>
        </p:txBody>
      </p:sp>
      <p:sp>
        <p:nvSpPr>
          <p:cNvPr id="3" name="Rectangle 2">
            <a:extLst>
              <a:ext uri="{FF2B5EF4-FFF2-40B4-BE49-F238E27FC236}">
                <a16:creationId xmlns:a16="http://schemas.microsoft.com/office/drawing/2014/main" id="{1F2B7E8E-E877-DF46-A433-5E97385BF5BB}"/>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2" name="Slide Number Placeholder 1">
            <a:extLst>
              <a:ext uri="{FF2B5EF4-FFF2-40B4-BE49-F238E27FC236}">
                <a16:creationId xmlns:a16="http://schemas.microsoft.com/office/drawing/2014/main" id="{5C774E5E-E76E-7A44-8317-7F80B7AD627B}"/>
              </a:ext>
            </a:extLst>
          </p:cNvPr>
          <p:cNvSpPr>
            <a:spLocks noGrp="1"/>
          </p:cNvSpPr>
          <p:nvPr>
            <p:ph type="sldNum" sz="quarter" idx="12"/>
          </p:nvPr>
        </p:nvSpPr>
        <p:spPr/>
        <p:txBody>
          <a:bodyPr/>
          <a:lstStyle/>
          <a:p>
            <a:fld id="{0EC01821-FBC1-0943-A98A-47205D9EC5A4}"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barn(outVertical)">
                                      <p:cBhvr>
                                        <p:cTn id="7" dur="500"/>
                                        <p:tgtEl>
                                          <p:spTgt spid="309251">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barn(outVertical)">
                                      <p:cBhvr>
                                        <p:cTn id="10" dur="500"/>
                                        <p:tgtEl>
                                          <p:spTgt spid="309251">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animEffect transition="in" filter="barn(outVertical)">
                                      <p:cBhvr>
                                        <p:cTn id="13" dur="500"/>
                                        <p:tgtEl>
                                          <p:spTgt spid="30925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09251">
                                            <p:txEl>
                                              <p:pRg st="3" end="3"/>
                                            </p:txEl>
                                          </p:spTgt>
                                        </p:tgtEl>
                                        <p:attrNameLst>
                                          <p:attrName>style.visibility</p:attrName>
                                        </p:attrNameLst>
                                      </p:cBhvr>
                                      <p:to>
                                        <p:strVal val="visible"/>
                                      </p:to>
                                    </p:set>
                                    <p:animEffect transition="in" filter="barn(outVertical)">
                                      <p:cBhvr>
                                        <p:cTn id="18" dur="500"/>
                                        <p:tgtEl>
                                          <p:spTgt spid="309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a:extLst>
              <a:ext uri="{FF2B5EF4-FFF2-40B4-BE49-F238E27FC236}">
                <a16:creationId xmlns:a16="http://schemas.microsoft.com/office/drawing/2014/main" id="{DBE7BDC1-9AC8-8448-831D-51E1E8508FBB}"/>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45478A2-3258-8645-9C3D-523313B8BC50}" type="slidenum">
              <a:rPr kumimoji="0" lang="zh-CN" altLang="en-US" sz="1400">
                <a:latin typeface="Tahoma" panose="020B0604030504040204" pitchFamily="34" charset="0"/>
              </a:rPr>
              <a:pPr eaLnBrk="1" hangingPunct="1"/>
              <a:t>40</a:t>
            </a:fld>
            <a:endParaRPr kumimoji="0" lang="en-US" altLang="zh-CN" sz="1400">
              <a:latin typeface="Tahoma" panose="020B0604030504040204" pitchFamily="34" charset="0"/>
            </a:endParaRPr>
          </a:p>
        </p:txBody>
      </p:sp>
      <p:sp>
        <p:nvSpPr>
          <p:cNvPr id="59397" name="Rectangle 3">
            <a:extLst>
              <a:ext uri="{FF2B5EF4-FFF2-40B4-BE49-F238E27FC236}">
                <a16:creationId xmlns:a16="http://schemas.microsoft.com/office/drawing/2014/main" id="{9EAD0400-6924-A946-835E-A9F2ED78F123}"/>
              </a:ext>
            </a:extLst>
          </p:cNvPr>
          <p:cNvSpPr>
            <a:spLocks noGrp="1" noChangeArrowheads="1"/>
          </p:cNvSpPr>
          <p:nvPr>
            <p:ph type="body" idx="4294967295"/>
          </p:nvPr>
        </p:nvSpPr>
        <p:spPr>
          <a:xfrm>
            <a:off x="539750" y="1196975"/>
            <a:ext cx="8324850" cy="4876800"/>
          </a:xfrm>
        </p:spPr>
        <p:txBody>
          <a:bodyPr/>
          <a:lstStyle/>
          <a:p>
            <a:pPr eaLnBrk="1" hangingPunct="1"/>
            <a:r>
              <a:rPr lang="zh-CN" altLang="en-US">
                <a:solidFill>
                  <a:srgbClr val="3333FF"/>
                </a:solidFill>
                <a:effectLst>
                  <a:outerShdw blurRad="38100" dist="38100" dir="2700000" algn="tl">
                    <a:srgbClr val="C0C0C0"/>
                  </a:outerShdw>
                </a:effectLst>
                <a:ea typeface="华文新魏" panose="02010800040101010101" pitchFamily="2" charset="-122"/>
              </a:rPr>
              <a:t>单道算题运行时处理器的使用效率</a:t>
            </a:r>
            <a:endParaRPr lang="en-US" altLang="zh-CN">
              <a:solidFill>
                <a:srgbClr val="3333FF"/>
              </a:solidFill>
            </a:endParaRPr>
          </a:p>
          <a:p>
            <a:pPr eaLnBrk="1" hangingPunct="1">
              <a:buFont typeface="Wingdings" pitchFamily="2" charset="2"/>
              <a:buNone/>
            </a:pPr>
            <a:endParaRPr lang="en-US" altLang="zh-CN"/>
          </a:p>
        </p:txBody>
      </p:sp>
      <p:grpSp>
        <p:nvGrpSpPr>
          <p:cNvPr id="39941" name="Group 4">
            <a:extLst>
              <a:ext uri="{FF2B5EF4-FFF2-40B4-BE49-F238E27FC236}">
                <a16:creationId xmlns:a16="http://schemas.microsoft.com/office/drawing/2014/main" id="{511016C3-4FB3-7542-940F-967097A706C1}"/>
              </a:ext>
            </a:extLst>
          </p:cNvPr>
          <p:cNvGrpSpPr>
            <a:grpSpLocks/>
          </p:cNvGrpSpPr>
          <p:nvPr/>
        </p:nvGrpSpPr>
        <p:grpSpPr bwMode="auto">
          <a:xfrm>
            <a:off x="395288" y="2046288"/>
            <a:ext cx="8153400" cy="4191000"/>
            <a:chOff x="1980" y="6744"/>
            <a:chExt cx="7920" cy="1872"/>
          </a:xfrm>
        </p:grpSpPr>
        <p:sp>
          <p:nvSpPr>
            <p:cNvPr id="39943" name="Text Box 5">
              <a:extLst>
                <a:ext uri="{FF2B5EF4-FFF2-40B4-BE49-F238E27FC236}">
                  <a16:creationId xmlns:a16="http://schemas.microsoft.com/office/drawing/2014/main" id="{1AFD873A-662D-8941-B290-2BF3326843C4}"/>
                </a:ext>
              </a:extLst>
            </p:cNvPr>
            <p:cNvSpPr txBox="1">
              <a:spLocks noChangeArrowheads="1"/>
            </p:cNvSpPr>
            <p:nvPr/>
          </p:nvSpPr>
          <p:spPr bwMode="auto">
            <a:xfrm>
              <a:off x="414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78</a:t>
              </a:r>
            </a:p>
          </p:txBody>
        </p:sp>
        <p:sp>
          <p:nvSpPr>
            <p:cNvPr id="39944" name="Text Box 6">
              <a:extLst>
                <a:ext uri="{FF2B5EF4-FFF2-40B4-BE49-F238E27FC236}">
                  <a16:creationId xmlns:a16="http://schemas.microsoft.com/office/drawing/2014/main" id="{E2E667D8-9B93-B745-8329-9A56584DB358}"/>
                </a:ext>
              </a:extLst>
            </p:cNvPr>
            <p:cNvSpPr txBox="1">
              <a:spLocks noChangeArrowheads="1"/>
            </p:cNvSpPr>
            <p:nvPr/>
          </p:nvSpPr>
          <p:spPr bwMode="auto">
            <a:xfrm>
              <a:off x="1980" y="7368"/>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输入机</a:t>
              </a:r>
            </a:p>
          </p:txBody>
        </p:sp>
        <p:sp>
          <p:nvSpPr>
            <p:cNvPr id="39945" name="Text Box 7">
              <a:extLst>
                <a:ext uri="{FF2B5EF4-FFF2-40B4-BE49-F238E27FC236}">
                  <a16:creationId xmlns:a16="http://schemas.microsoft.com/office/drawing/2014/main" id="{619F51DE-C569-4649-8907-E020090FE0BE}"/>
                </a:ext>
              </a:extLst>
            </p:cNvPr>
            <p:cNvSpPr txBox="1">
              <a:spLocks noChangeArrowheads="1"/>
            </p:cNvSpPr>
            <p:nvPr/>
          </p:nvSpPr>
          <p:spPr bwMode="auto">
            <a:xfrm>
              <a:off x="1980" y="783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处理器</a:t>
              </a:r>
            </a:p>
          </p:txBody>
        </p:sp>
        <p:sp>
          <p:nvSpPr>
            <p:cNvPr id="39946" name="Text Box 8">
              <a:extLst>
                <a:ext uri="{FF2B5EF4-FFF2-40B4-BE49-F238E27FC236}">
                  <a16:creationId xmlns:a16="http://schemas.microsoft.com/office/drawing/2014/main" id="{3A241BB9-8988-B74F-A2F1-16F5AFA0D3FC}"/>
                </a:ext>
              </a:extLst>
            </p:cNvPr>
            <p:cNvSpPr txBox="1">
              <a:spLocks noChangeArrowheads="1"/>
            </p:cNvSpPr>
            <p:nvPr/>
          </p:nvSpPr>
          <p:spPr bwMode="auto">
            <a:xfrm>
              <a:off x="1980" y="8304"/>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2000" b="1">
                  <a:solidFill>
                    <a:srgbClr val="3333FF"/>
                  </a:solidFill>
                </a:rPr>
                <a:t>磁带机</a:t>
              </a:r>
            </a:p>
          </p:txBody>
        </p:sp>
        <p:sp>
          <p:nvSpPr>
            <p:cNvPr id="39947" name="Line 9">
              <a:extLst>
                <a:ext uri="{FF2B5EF4-FFF2-40B4-BE49-F238E27FC236}">
                  <a16:creationId xmlns:a16="http://schemas.microsoft.com/office/drawing/2014/main" id="{FE57DF7F-7F86-4A40-9705-B4D32642F62D}"/>
                </a:ext>
              </a:extLst>
            </p:cNvPr>
            <p:cNvSpPr>
              <a:spLocks noChangeShapeType="1"/>
            </p:cNvSpPr>
            <p:nvPr/>
          </p:nvSpPr>
          <p:spPr bwMode="auto">
            <a:xfrm>
              <a:off x="3240" y="7056"/>
              <a:ext cx="66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48" name="Group 10">
              <a:extLst>
                <a:ext uri="{FF2B5EF4-FFF2-40B4-BE49-F238E27FC236}">
                  <a16:creationId xmlns:a16="http://schemas.microsoft.com/office/drawing/2014/main" id="{E9BEEDAD-8FC3-6F41-929A-BC00BE02B652}"/>
                </a:ext>
              </a:extLst>
            </p:cNvPr>
            <p:cNvGrpSpPr>
              <a:grpSpLocks/>
            </p:cNvGrpSpPr>
            <p:nvPr/>
          </p:nvGrpSpPr>
          <p:grpSpPr bwMode="auto">
            <a:xfrm>
              <a:off x="3240" y="7056"/>
              <a:ext cx="2160" cy="1404"/>
              <a:chOff x="3240" y="7056"/>
              <a:chExt cx="2160" cy="1404"/>
            </a:xfrm>
          </p:grpSpPr>
          <p:sp>
            <p:nvSpPr>
              <p:cNvPr id="39972" name="Line 11">
                <a:extLst>
                  <a:ext uri="{FF2B5EF4-FFF2-40B4-BE49-F238E27FC236}">
                    <a16:creationId xmlns:a16="http://schemas.microsoft.com/office/drawing/2014/main" id="{52BA3D5B-E9A6-C74E-A5CD-3CE233DDBBBD}"/>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3" name="Line 12">
                <a:extLst>
                  <a:ext uri="{FF2B5EF4-FFF2-40B4-BE49-F238E27FC236}">
                    <a16:creationId xmlns:a16="http://schemas.microsoft.com/office/drawing/2014/main" id="{D5A814D8-6207-E845-AD3A-2AFBF0A5D24D}"/>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4" name="Line 13">
                <a:extLst>
                  <a:ext uri="{FF2B5EF4-FFF2-40B4-BE49-F238E27FC236}">
                    <a16:creationId xmlns:a16="http://schemas.microsoft.com/office/drawing/2014/main" id="{9EF48D0E-761B-604C-8E3C-552BEE83AB76}"/>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5" name="Line 14">
                <a:extLst>
                  <a:ext uri="{FF2B5EF4-FFF2-40B4-BE49-F238E27FC236}">
                    <a16:creationId xmlns:a16="http://schemas.microsoft.com/office/drawing/2014/main" id="{54EB6847-EA04-1845-84F1-D2451420B21C}"/>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76" name="Line 15">
                <a:extLst>
                  <a:ext uri="{FF2B5EF4-FFF2-40B4-BE49-F238E27FC236}">
                    <a16:creationId xmlns:a16="http://schemas.microsoft.com/office/drawing/2014/main" id="{7C764A12-99FF-7648-B39B-15F95AFD0B25}"/>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77" name="Line 16">
                <a:extLst>
                  <a:ext uri="{FF2B5EF4-FFF2-40B4-BE49-F238E27FC236}">
                    <a16:creationId xmlns:a16="http://schemas.microsoft.com/office/drawing/2014/main" id="{E54CB949-510E-504F-92C5-CB0D58CB4829}"/>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9" name="Group 17">
              <a:extLst>
                <a:ext uri="{FF2B5EF4-FFF2-40B4-BE49-F238E27FC236}">
                  <a16:creationId xmlns:a16="http://schemas.microsoft.com/office/drawing/2014/main" id="{7591D8BD-959F-774D-A35D-987AE48B7268}"/>
                </a:ext>
              </a:extLst>
            </p:cNvPr>
            <p:cNvGrpSpPr>
              <a:grpSpLocks/>
            </p:cNvGrpSpPr>
            <p:nvPr/>
          </p:nvGrpSpPr>
          <p:grpSpPr bwMode="auto">
            <a:xfrm>
              <a:off x="5400" y="7056"/>
              <a:ext cx="2160" cy="1404"/>
              <a:chOff x="3240" y="7056"/>
              <a:chExt cx="2160" cy="1404"/>
            </a:xfrm>
          </p:grpSpPr>
          <p:sp>
            <p:nvSpPr>
              <p:cNvPr id="39966" name="Line 18">
                <a:extLst>
                  <a:ext uri="{FF2B5EF4-FFF2-40B4-BE49-F238E27FC236}">
                    <a16:creationId xmlns:a16="http://schemas.microsoft.com/office/drawing/2014/main" id="{7E87D582-2913-D544-8905-D5D7AA0DD5D3}"/>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19">
                <a:extLst>
                  <a:ext uri="{FF2B5EF4-FFF2-40B4-BE49-F238E27FC236}">
                    <a16:creationId xmlns:a16="http://schemas.microsoft.com/office/drawing/2014/main" id="{6E67A6A1-A07D-1649-B9F2-76FDD81D3B41}"/>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20">
                <a:extLst>
                  <a:ext uri="{FF2B5EF4-FFF2-40B4-BE49-F238E27FC236}">
                    <a16:creationId xmlns:a16="http://schemas.microsoft.com/office/drawing/2014/main" id="{06039589-3505-B243-93C4-BAC6C52918D6}"/>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21">
                <a:extLst>
                  <a:ext uri="{FF2B5EF4-FFF2-40B4-BE49-F238E27FC236}">
                    <a16:creationId xmlns:a16="http://schemas.microsoft.com/office/drawing/2014/main" id="{12F07B83-EFD8-0C4D-A870-EA6436013856}"/>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70" name="Line 22">
                <a:extLst>
                  <a:ext uri="{FF2B5EF4-FFF2-40B4-BE49-F238E27FC236}">
                    <a16:creationId xmlns:a16="http://schemas.microsoft.com/office/drawing/2014/main" id="{BBB314C8-DCDA-C346-B7E6-9D13C1E9AAB5}"/>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71" name="Line 23">
                <a:extLst>
                  <a:ext uri="{FF2B5EF4-FFF2-40B4-BE49-F238E27FC236}">
                    <a16:creationId xmlns:a16="http://schemas.microsoft.com/office/drawing/2014/main" id="{1FBFB451-F25E-E244-9C2F-069DF8A8A462}"/>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50" name="Group 24">
              <a:extLst>
                <a:ext uri="{FF2B5EF4-FFF2-40B4-BE49-F238E27FC236}">
                  <a16:creationId xmlns:a16="http://schemas.microsoft.com/office/drawing/2014/main" id="{9254DF08-4800-8C48-97F7-35FC77BC6433}"/>
                </a:ext>
              </a:extLst>
            </p:cNvPr>
            <p:cNvGrpSpPr>
              <a:grpSpLocks/>
            </p:cNvGrpSpPr>
            <p:nvPr/>
          </p:nvGrpSpPr>
          <p:grpSpPr bwMode="auto">
            <a:xfrm>
              <a:off x="7560" y="7056"/>
              <a:ext cx="2160" cy="1404"/>
              <a:chOff x="3240" y="7056"/>
              <a:chExt cx="2160" cy="1404"/>
            </a:xfrm>
          </p:grpSpPr>
          <p:sp>
            <p:nvSpPr>
              <p:cNvPr id="39960" name="Line 25">
                <a:extLst>
                  <a:ext uri="{FF2B5EF4-FFF2-40B4-BE49-F238E27FC236}">
                    <a16:creationId xmlns:a16="http://schemas.microsoft.com/office/drawing/2014/main" id="{1FB3E661-8644-794B-9F9D-AF6B59CC5D91}"/>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6">
                <a:extLst>
                  <a:ext uri="{FF2B5EF4-FFF2-40B4-BE49-F238E27FC236}">
                    <a16:creationId xmlns:a16="http://schemas.microsoft.com/office/drawing/2014/main" id="{8F251118-54BF-E040-9744-2976006D0DCC}"/>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7">
                <a:extLst>
                  <a:ext uri="{FF2B5EF4-FFF2-40B4-BE49-F238E27FC236}">
                    <a16:creationId xmlns:a16="http://schemas.microsoft.com/office/drawing/2014/main" id="{46652CBD-7F4C-7A43-AC9A-930E081B6F43}"/>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28">
                <a:extLst>
                  <a:ext uri="{FF2B5EF4-FFF2-40B4-BE49-F238E27FC236}">
                    <a16:creationId xmlns:a16="http://schemas.microsoft.com/office/drawing/2014/main" id="{9154FC54-1715-E14B-B0FB-443F11C667C9}"/>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29">
                <a:extLst>
                  <a:ext uri="{FF2B5EF4-FFF2-40B4-BE49-F238E27FC236}">
                    <a16:creationId xmlns:a16="http://schemas.microsoft.com/office/drawing/2014/main" id="{62058EAE-28B4-ED4A-BEB2-7432F56E1549}"/>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0">
                <a:extLst>
                  <a:ext uri="{FF2B5EF4-FFF2-40B4-BE49-F238E27FC236}">
                    <a16:creationId xmlns:a16="http://schemas.microsoft.com/office/drawing/2014/main" id="{17A6973C-EB8B-3941-862E-1CC2EC125C74}"/>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51" name="Text Box 31">
              <a:extLst>
                <a:ext uri="{FF2B5EF4-FFF2-40B4-BE49-F238E27FC236}">
                  <a16:creationId xmlns:a16="http://schemas.microsoft.com/office/drawing/2014/main" id="{A8336988-D50F-F949-AA4F-4B545FEDA85C}"/>
                </a:ext>
              </a:extLst>
            </p:cNvPr>
            <p:cNvSpPr txBox="1">
              <a:spLocks noChangeArrowheads="1"/>
            </p:cNvSpPr>
            <p:nvPr/>
          </p:nvSpPr>
          <p:spPr bwMode="auto">
            <a:xfrm>
              <a:off x="486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130</a:t>
              </a:r>
            </a:p>
          </p:txBody>
        </p:sp>
        <p:sp>
          <p:nvSpPr>
            <p:cNvPr id="39952" name="Text Box 32">
              <a:extLst>
                <a:ext uri="{FF2B5EF4-FFF2-40B4-BE49-F238E27FC236}">
                  <a16:creationId xmlns:a16="http://schemas.microsoft.com/office/drawing/2014/main" id="{4E697486-ECBB-7740-91A6-000B83C3D178}"/>
                </a:ext>
              </a:extLst>
            </p:cNvPr>
            <p:cNvSpPr txBox="1">
              <a:spLocks noChangeArrowheads="1"/>
            </p:cNvSpPr>
            <p:nvPr/>
          </p:nvSpPr>
          <p:spPr bwMode="auto">
            <a:xfrm>
              <a:off x="522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150</a:t>
              </a:r>
            </a:p>
          </p:txBody>
        </p:sp>
        <p:sp>
          <p:nvSpPr>
            <p:cNvPr id="39953" name="Text Box 33">
              <a:extLst>
                <a:ext uri="{FF2B5EF4-FFF2-40B4-BE49-F238E27FC236}">
                  <a16:creationId xmlns:a16="http://schemas.microsoft.com/office/drawing/2014/main" id="{75D52D9E-402F-6E4E-B42F-F10E35BB7286}"/>
                </a:ext>
              </a:extLst>
            </p:cNvPr>
            <p:cNvSpPr txBox="1">
              <a:spLocks noChangeArrowheads="1"/>
            </p:cNvSpPr>
            <p:nvPr/>
          </p:nvSpPr>
          <p:spPr bwMode="auto">
            <a:xfrm>
              <a:off x="630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228</a:t>
              </a:r>
            </a:p>
          </p:txBody>
        </p:sp>
        <p:sp>
          <p:nvSpPr>
            <p:cNvPr id="39954" name="Text Box 34">
              <a:extLst>
                <a:ext uri="{FF2B5EF4-FFF2-40B4-BE49-F238E27FC236}">
                  <a16:creationId xmlns:a16="http://schemas.microsoft.com/office/drawing/2014/main" id="{AE811B5B-46BC-7D44-AD4D-1BD11B71C821}"/>
                </a:ext>
              </a:extLst>
            </p:cNvPr>
            <p:cNvSpPr txBox="1">
              <a:spLocks noChangeArrowheads="1"/>
            </p:cNvSpPr>
            <p:nvPr/>
          </p:nvSpPr>
          <p:spPr bwMode="auto">
            <a:xfrm>
              <a:off x="702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280</a:t>
              </a:r>
            </a:p>
          </p:txBody>
        </p:sp>
        <p:sp>
          <p:nvSpPr>
            <p:cNvPr id="39955" name="Text Box 35">
              <a:extLst>
                <a:ext uri="{FF2B5EF4-FFF2-40B4-BE49-F238E27FC236}">
                  <a16:creationId xmlns:a16="http://schemas.microsoft.com/office/drawing/2014/main" id="{64D9BF8A-ABB8-414A-8CD7-EC41D3547463}"/>
                </a:ext>
              </a:extLst>
            </p:cNvPr>
            <p:cNvSpPr txBox="1">
              <a:spLocks noChangeArrowheads="1"/>
            </p:cNvSpPr>
            <p:nvPr/>
          </p:nvSpPr>
          <p:spPr bwMode="auto">
            <a:xfrm>
              <a:off x="738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300</a:t>
              </a:r>
            </a:p>
          </p:txBody>
        </p:sp>
        <p:sp>
          <p:nvSpPr>
            <p:cNvPr id="39956" name="Text Box 36">
              <a:extLst>
                <a:ext uri="{FF2B5EF4-FFF2-40B4-BE49-F238E27FC236}">
                  <a16:creationId xmlns:a16="http://schemas.microsoft.com/office/drawing/2014/main" id="{9F87D058-BF1D-AC47-A739-736C980B388C}"/>
                </a:ext>
              </a:extLst>
            </p:cNvPr>
            <p:cNvSpPr txBox="1">
              <a:spLocks noChangeArrowheads="1"/>
            </p:cNvSpPr>
            <p:nvPr/>
          </p:nvSpPr>
          <p:spPr bwMode="auto">
            <a:xfrm>
              <a:off x="846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378</a:t>
              </a:r>
            </a:p>
          </p:txBody>
        </p:sp>
        <p:sp>
          <p:nvSpPr>
            <p:cNvPr id="39957" name="Text Box 37">
              <a:extLst>
                <a:ext uri="{FF2B5EF4-FFF2-40B4-BE49-F238E27FC236}">
                  <a16:creationId xmlns:a16="http://schemas.microsoft.com/office/drawing/2014/main" id="{8600DC66-585B-F74F-8799-F9769474D164}"/>
                </a:ext>
              </a:extLst>
            </p:cNvPr>
            <p:cNvSpPr txBox="1">
              <a:spLocks noChangeArrowheads="1"/>
            </p:cNvSpPr>
            <p:nvPr/>
          </p:nvSpPr>
          <p:spPr bwMode="auto">
            <a:xfrm>
              <a:off x="918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430</a:t>
              </a:r>
            </a:p>
          </p:txBody>
        </p:sp>
        <p:sp>
          <p:nvSpPr>
            <p:cNvPr id="39958" name="Text Box 38">
              <a:extLst>
                <a:ext uri="{FF2B5EF4-FFF2-40B4-BE49-F238E27FC236}">
                  <a16:creationId xmlns:a16="http://schemas.microsoft.com/office/drawing/2014/main" id="{08D3E640-3384-CF48-9F81-56704B3A5E0D}"/>
                </a:ext>
              </a:extLst>
            </p:cNvPr>
            <p:cNvSpPr txBox="1">
              <a:spLocks noChangeArrowheads="1"/>
            </p:cNvSpPr>
            <p:nvPr/>
          </p:nvSpPr>
          <p:spPr bwMode="auto">
            <a:xfrm>
              <a:off x="954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400" b="1">
                  <a:solidFill>
                    <a:srgbClr val="FF0000"/>
                  </a:solidFill>
                </a:rPr>
                <a:t>450</a:t>
              </a:r>
            </a:p>
          </p:txBody>
        </p:sp>
        <p:sp>
          <p:nvSpPr>
            <p:cNvPr id="39959" name="Text Box 39">
              <a:extLst>
                <a:ext uri="{FF2B5EF4-FFF2-40B4-BE49-F238E27FC236}">
                  <a16:creationId xmlns:a16="http://schemas.microsoft.com/office/drawing/2014/main" id="{D0A07597-CEF5-774C-A14D-E25FAB7013EC}"/>
                </a:ext>
              </a:extLst>
            </p:cNvPr>
            <p:cNvSpPr txBox="1">
              <a:spLocks noChangeArrowheads="1"/>
            </p:cNvSpPr>
            <p:nvPr/>
          </p:nvSpPr>
          <p:spPr bwMode="auto">
            <a:xfrm>
              <a:off x="1980" y="690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FF0000"/>
                  </a:solidFill>
                </a:rPr>
                <a:t>时  间</a:t>
              </a:r>
            </a:p>
          </p:txBody>
        </p:sp>
      </p:grpSp>
      <p:sp>
        <p:nvSpPr>
          <p:cNvPr id="885762" name="Rectangle 1026">
            <a:extLst>
              <a:ext uri="{FF2B5EF4-FFF2-40B4-BE49-F238E27FC236}">
                <a16:creationId xmlns:a16="http://schemas.microsoft.com/office/drawing/2014/main" id="{ADE18C27-4F04-5941-940E-A5CFAA2CDEF0}"/>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a:extLst>
              <a:ext uri="{FF2B5EF4-FFF2-40B4-BE49-F238E27FC236}">
                <a16:creationId xmlns:a16="http://schemas.microsoft.com/office/drawing/2014/main" id="{152E1F06-073D-9842-8E81-B1746B506FF4}"/>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97A63504-6228-D34F-8A78-AF2A4156285C}" type="slidenum">
              <a:rPr kumimoji="0" lang="zh-CN" altLang="en-US" sz="1400">
                <a:latin typeface="Tahoma" panose="020B0604030504040204" pitchFamily="34" charset="0"/>
              </a:rPr>
              <a:pPr eaLnBrk="1" hangingPunct="1"/>
              <a:t>41</a:t>
            </a:fld>
            <a:endParaRPr kumimoji="0" lang="en-US" altLang="zh-CN" sz="1400">
              <a:latin typeface="Tahoma" panose="020B0604030504040204" pitchFamily="34" charset="0"/>
            </a:endParaRPr>
          </a:p>
        </p:txBody>
      </p:sp>
      <p:sp>
        <p:nvSpPr>
          <p:cNvPr id="60421" name="Rectangle 1027">
            <a:extLst>
              <a:ext uri="{FF2B5EF4-FFF2-40B4-BE49-F238E27FC236}">
                <a16:creationId xmlns:a16="http://schemas.microsoft.com/office/drawing/2014/main" id="{44045E6F-AAFA-CF42-9533-8146A69752A2}"/>
              </a:ext>
            </a:extLst>
          </p:cNvPr>
          <p:cNvSpPr>
            <a:spLocks noGrp="1" noChangeArrowheads="1"/>
          </p:cNvSpPr>
          <p:nvPr>
            <p:ph type="body" idx="4294967295"/>
          </p:nvPr>
        </p:nvSpPr>
        <p:spPr>
          <a:xfrm>
            <a:off x="468313" y="1125538"/>
            <a:ext cx="8339137" cy="5413375"/>
          </a:xfrm>
        </p:spPr>
        <p:txBody>
          <a:bodyPr/>
          <a:lstStyle/>
          <a:p>
            <a:pPr eaLnBrk="1" hangingPunct="1"/>
            <a:r>
              <a:rPr lang="zh-CN" altLang="en-US">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两道算题运行时处理器的使用效率</a:t>
            </a:r>
            <a:endParaRPr lang="en-US" altLang="zh-CN">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40965" name="Text Box 1029">
            <a:extLst>
              <a:ext uri="{FF2B5EF4-FFF2-40B4-BE49-F238E27FC236}">
                <a16:creationId xmlns:a16="http://schemas.microsoft.com/office/drawing/2014/main" id="{0BC2B0E8-49D2-264B-99C1-04C46C658F4C}"/>
              </a:ext>
            </a:extLst>
          </p:cNvPr>
          <p:cNvSpPr txBox="1">
            <a:spLocks noChangeArrowheads="1"/>
          </p:cNvSpPr>
          <p:nvPr/>
        </p:nvSpPr>
        <p:spPr bwMode="auto">
          <a:xfrm>
            <a:off x="2530475" y="1817688"/>
            <a:ext cx="33813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78</a:t>
            </a:r>
          </a:p>
        </p:txBody>
      </p:sp>
      <p:sp>
        <p:nvSpPr>
          <p:cNvPr id="40966" name="Text Box 1030">
            <a:extLst>
              <a:ext uri="{FF2B5EF4-FFF2-40B4-BE49-F238E27FC236}">
                <a16:creationId xmlns:a16="http://schemas.microsoft.com/office/drawing/2014/main" id="{D68C3051-6B25-BA4F-8053-3D02F9570FEC}"/>
              </a:ext>
            </a:extLst>
          </p:cNvPr>
          <p:cNvSpPr txBox="1">
            <a:spLocks noChangeArrowheads="1"/>
          </p:cNvSpPr>
          <p:nvPr/>
        </p:nvSpPr>
        <p:spPr bwMode="auto">
          <a:xfrm>
            <a:off x="508000" y="2800350"/>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输入机</a:t>
            </a:r>
          </a:p>
        </p:txBody>
      </p:sp>
      <p:sp>
        <p:nvSpPr>
          <p:cNvPr id="40967" name="Text Box 1031">
            <a:extLst>
              <a:ext uri="{FF2B5EF4-FFF2-40B4-BE49-F238E27FC236}">
                <a16:creationId xmlns:a16="http://schemas.microsoft.com/office/drawing/2014/main" id="{DE3BD6EE-3604-7042-9EB7-D26A20E8054E}"/>
              </a:ext>
            </a:extLst>
          </p:cNvPr>
          <p:cNvSpPr txBox="1">
            <a:spLocks noChangeArrowheads="1"/>
          </p:cNvSpPr>
          <p:nvPr/>
        </p:nvSpPr>
        <p:spPr bwMode="auto">
          <a:xfrm>
            <a:off x="508000" y="3536950"/>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处理器</a:t>
            </a:r>
          </a:p>
        </p:txBody>
      </p:sp>
      <p:sp>
        <p:nvSpPr>
          <p:cNvPr id="40968" name="Text Box 1032">
            <a:extLst>
              <a:ext uri="{FF2B5EF4-FFF2-40B4-BE49-F238E27FC236}">
                <a16:creationId xmlns:a16="http://schemas.microsoft.com/office/drawing/2014/main" id="{3F0F07B8-8086-404A-8CA1-4C84ABF31534}"/>
              </a:ext>
            </a:extLst>
          </p:cNvPr>
          <p:cNvSpPr txBox="1">
            <a:spLocks noChangeArrowheads="1"/>
          </p:cNvSpPr>
          <p:nvPr/>
        </p:nvSpPr>
        <p:spPr bwMode="auto">
          <a:xfrm>
            <a:off x="508000" y="4273550"/>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磁带机</a:t>
            </a:r>
            <a:r>
              <a:rPr kumimoji="0" lang="en-US" altLang="zh-CN" sz="1800" b="1">
                <a:solidFill>
                  <a:srgbClr val="3333FF"/>
                </a:solidFill>
              </a:rPr>
              <a:t>1</a:t>
            </a:r>
          </a:p>
        </p:txBody>
      </p:sp>
      <p:sp>
        <p:nvSpPr>
          <p:cNvPr id="40969" name="Line 1033">
            <a:extLst>
              <a:ext uri="{FF2B5EF4-FFF2-40B4-BE49-F238E27FC236}">
                <a16:creationId xmlns:a16="http://schemas.microsoft.com/office/drawing/2014/main" id="{1399B7BC-F2DA-E445-BD73-E5CC521DD607}"/>
              </a:ext>
            </a:extLst>
          </p:cNvPr>
          <p:cNvSpPr>
            <a:spLocks noChangeShapeType="1"/>
          </p:cNvSpPr>
          <p:nvPr/>
        </p:nvSpPr>
        <p:spPr bwMode="auto">
          <a:xfrm>
            <a:off x="1687513" y="2308225"/>
            <a:ext cx="62372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Text Box 1034">
            <a:extLst>
              <a:ext uri="{FF2B5EF4-FFF2-40B4-BE49-F238E27FC236}">
                <a16:creationId xmlns:a16="http://schemas.microsoft.com/office/drawing/2014/main" id="{5D4FA3A5-6C26-1C47-8F9D-5473AC39830A}"/>
              </a:ext>
            </a:extLst>
          </p:cNvPr>
          <p:cNvSpPr txBox="1">
            <a:spLocks noChangeArrowheads="1"/>
          </p:cNvSpPr>
          <p:nvPr/>
        </p:nvSpPr>
        <p:spPr bwMode="auto">
          <a:xfrm>
            <a:off x="3205163" y="18176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130</a:t>
            </a:r>
          </a:p>
        </p:txBody>
      </p:sp>
      <p:sp>
        <p:nvSpPr>
          <p:cNvPr id="40971" name="Text Box 1035">
            <a:extLst>
              <a:ext uri="{FF2B5EF4-FFF2-40B4-BE49-F238E27FC236}">
                <a16:creationId xmlns:a16="http://schemas.microsoft.com/office/drawing/2014/main" id="{468AECF5-74A5-8D41-9895-DA8E6DA71FDB}"/>
              </a:ext>
            </a:extLst>
          </p:cNvPr>
          <p:cNvSpPr txBox="1">
            <a:spLocks noChangeArrowheads="1"/>
          </p:cNvSpPr>
          <p:nvPr/>
        </p:nvSpPr>
        <p:spPr bwMode="auto">
          <a:xfrm>
            <a:off x="3541713" y="1817688"/>
            <a:ext cx="33813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150</a:t>
            </a:r>
          </a:p>
        </p:txBody>
      </p:sp>
      <p:sp>
        <p:nvSpPr>
          <p:cNvPr id="40972" name="Text Box 1036">
            <a:extLst>
              <a:ext uri="{FF2B5EF4-FFF2-40B4-BE49-F238E27FC236}">
                <a16:creationId xmlns:a16="http://schemas.microsoft.com/office/drawing/2014/main" id="{86258B2D-143B-4245-865F-20156504ABA8}"/>
              </a:ext>
            </a:extLst>
          </p:cNvPr>
          <p:cNvSpPr txBox="1">
            <a:spLocks noChangeArrowheads="1"/>
          </p:cNvSpPr>
          <p:nvPr/>
        </p:nvSpPr>
        <p:spPr bwMode="auto">
          <a:xfrm>
            <a:off x="4552950" y="1817688"/>
            <a:ext cx="33813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228</a:t>
            </a:r>
          </a:p>
        </p:txBody>
      </p:sp>
      <p:sp>
        <p:nvSpPr>
          <p:cNvPr id="40973" name="Text Box 1037">
            <a:extLst>
              <a:ext uri="{FF2B5EF4-FFF2-40B4-BE49-F238E27FC236}">
                <a16:creationId xmlns:a16="http://schemas.microsoft.com/office/drawing/2014/main" id="{19490D69-5E68-7340-9559-274B1D5EE4A7}"/>
              </a:ext>
            </a:extLst>
          </p:cNvPr>
          <p:cNvSpPr txBox="1">
            <a:spLocks noChangeArrowheads="1"/>
          </p:cNvSpPr>
          <p:nvPr/>
        </p:nvSpPr>
        <p:spPr bwMode="auto">
          <a:xfrm>
            <a:off x="5227638" y="18176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280</a:t>
            </a:r>
          </a:p>
        </p:txBody>
      </p:sp>
      <p:sp>
        <p:nvSpPr>
          <p:cNvPr id="40974" name="Text Box 1038">
            <a:extLst>
              <a:ext uri="{FF2B5EF4-FFF2-40B4-BE49-F238E27FC236}">
                <a16:creationId xmlns:a16="http://schemas.microsoft.com/office/drawing/2014/main" id="{D709792B-DD5E-824E-9DC6-E776F0251D0F}"/>
              </a:ext>
            </a:extLst>
          </p:cNvPr>
          <p:cNvSpPr txBox="1">
            <a:spLocks noChangeArrowheads="1"/>
          </p:cNvSpPr>
          <p:nvPr/>
        </p:nvSpPr>
        <p:spPr bwMode="auto">
          <a:xfrm>
            <a:off x="5564188" y="1817688"/>
            <a:ext cx="33813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300</a:t>
            </a:r>
          </a:p>
        </p:txBody>
      </p:sp>
      <p:sp>
        <p:nvSpPr>
          <p:cNvPr id="40975" name="Text Box 1039">
            <a:extLst>
              <a:ext uri="{FF2B5EF4-FFF2-40B4-BE49-F238E27FC236}">
                <a16:creationId xmlns:a16="http://schemas.microsoft.com/office/drawing/2014/main" id="{8C92AD9D-2F1D-B74D-A6BE-0DB4E0669F49}"/>
              </a:ext>
            </a:extLst>
          </p:cNvPr>
          <p:cNvSpPr txBox="1">
            <a:spLocks noChangeArrowheads="1"/>
          </p:cNvSpPr>
          <p:nvPr/>
        </p:nvSpPr>
        <p:spPr bwMode="auto">
          <a:xfrm>
            <a:off x="6577013" y="18176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378</a:t>
            </a:r>
          </a:p>
        </p:txBody>
      </p:sp>
      <p:sp>
        <p:nvSpPr>
          <p:cNvPr id="40976" name="Text Box 1040">
            <a:extLst>
              <a:ext uri="{FF2B5EF4-FFF2-40B4-BE49-F238E27FC236}">
                <a16:creationId xmlns:a16="http://schemas.microsoft.com/office/drawing/2014/main" id="{16368C6B-9139-D748-A670-C00547CAC368}"/>
              </a:ext>
            </a:extLst>
          </p:cNvPr>
          <p:cNvSpPr txBox="1">
            <a:spLocks noChangeArrowheads="1"/>
          </p:cNvSpPr>
          <p:nvPr/>
        </p:nvSpPr>
        <p:spPr bwMode="auto">
          <a:xfrm>
            <a:off x="7250113" y="1817688"/>
            <a:ext cx="33813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430</a:t>
            </a:r>
          </a:p>
        </p:txBody>
      </p:sp>
      <p:sp>
        <p:nvSpPr>
          <p:cNvPr id="40977" name="Text Box 1041">
            <a:extLst>
              <a:ext uri="{FF2B5EF4-FFF2-40B4-BE49-F238E27FC236}">
                <a16:creationId xmlns:a16="http://schemas.microsoft.com/office/drawing/2014/main" id="{8585CA42-63CB-CE41-BA14-2CDDF1B51E25}"/>
              </a:ext>
            </a:extLst>
          </p:cNvPr>
          <p:cNvSpPr txBox="1">
            <a:spLocks noChangeArrowheads="1"/>
          </p:cNvSpPr>
          <p:nvPr/>
        </p:nvSpPr>
        <p:spPr bwMode="auto">
          <a:xfrm>
            <a:off x="7588250" y="18176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en-US" altLang="zh-CN" sz="1600" b="1">
                <a:solidFill>
                  <a:srgbClr val="FF0000"/>
                </a:solidFill>
              </a:rPr>
              <a:t>450</a:t>
            </a:r>
          </a:p>
        </p:txBody>
      </p:sp>
      <p:sp>
        <p:nvSpPr>
          <p:cNvPr id="40978" name="Text Box 1042">
            <a:extLst>
              <a:ext uri="{FF2B5EF4-FFF2-40B4-BE49-F238E27FC236}">
                <a16:creationId xmlns:a16="http://schemas.microsoft.com/office/drawing/2014/main" id="{8A739437-2AA4-564C-8D4E-FC44C950ABF7}"/>
              </a:ext>
            </a:extLst>
          </p:cNvPr>
          <p:cNvSpPr txBox="1">
            <a:spLocks noChangeArrowheads="1"/>
          </p:cNvSpPr>
          <p:nvPr/>
        </p:nvSpPr>
        <p:spPr bwMode="auto">
          <a:xfrm>
            <a:off x="508000" y="2063750"/>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FF0000"/>
                </a:solidFill>
              </a:rPr>
              <a:t>时  间</a:t>
            </a:r>
          </a:p>
        </p:txBody>
      </p:sp>
      <p:sp>
        <p:nvSpPr>
          <p:cNvPr id="40979" name="Text Box 1043">
            <a:extLst>
              <a:ext uri="{FF2B5EF4-FFF2-40B4-BE49-F238E27FC236}">
                <a16:creationId xmlns:a16="http://schemas.microsoft.com/office/drawing/2014/main" id="{2398D4E7-B132-DC4A-A6F2-D5B567AD106E}"/>
              </a:ext>
            </a:extLst>
          </p:cNvPr>
          <p:cNvSpPr txBox="1">
            <a:spLocks noChangeArrowheads="1"/>
          </p:cNvSpPr>
          <p:nvPr/>
        </p:nvSpPr>
        <p:spPr bwMode="auto">
          <a:xfrm>
            <a:off x="508000" y="5010150"/>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磁带机</a:t>
            </a:r>
            <a:r>
              <a:rPr kumimoji="0" lang="en-US" altLang="zh-CN" sz="1800" b="1">
                <a:solidFill>
                  <a:srgbClr val="3333FF"/>
                </a:solidFill>
              </a:rPr>
              <a:t>2</a:t>
            </a:r>
          </a:p>
        </p:txBody>
      </p:sp>
      <p:sp>
        <p:nvSpPr>
          <p:cNvPr id="40980" name="Text Box 1044">
            <a:extLst>
              <a:ext uri="{FF2B5EF4-FFF2-40B4-BE49-F238E27FC236}">
                <a16:creationId xmlns:a16="http://schemas.microsoft.com/office/drawing/2014/main" id="{8EE6EA03-3A7E-4745-89FA-0E3568E94E0F}"/>
              </a:ext>
            </a:extLst>
          </p:cNvPr>
          <p:cNvSpPr txBox="1">
            <a:spLocks noChangeArrowheads="1"/>
          </p:cNvSpPr>
          <p:nvPr/>
        </p:nvSpPr>
        <p:spPr bwMode="auto">
          <a:xfrm>
            <a:off x="508000" y="5746750"/>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kumimoji="0" lang="zh-CN" altLang="en-US" sz="1800" b="1">
                <a:solidFill>
                  <a:srgbClr val="3333FF"/>
                </a:solidFill>
              </a:rPr>
              <a:t>打印机</a:t>
            </a:r>
          </a:p>
        </p:txBody>
      </p:sp>
      <p:grpSp>
        <p:nvGrpSpPr>
          <p:cNvPr id="40981" name="Group 1045">
            <a:extLst>
              <a:ext uri="{FF2B5EF4-FFF2-40B4-BE49-F238E27FC236}">
                <a16:creationId xmlns:a16="http://schemas.microsoft.com/office/drawing/2014/main" id="{5DF7D563-7411-9741-834F-BE67BB78CA95}"/>
              </a:ext>
            </a:extLst>
          </p:cNvPr>
          <p:cNvGrpSpPr>
            <a:grpSpLocks/>
          </p:cNvGrpSpPr>
          <p:nvPr/>
        </p:nvGrpSpPr>
        <p:grpSpPr bwMode="auto">
          <a:xfrm>
            <a:off x="1687513" y="2308225"/>
            <a:ext cx="2032000" cy="3683000"/>
            <a:chOff x="3240" y="12828"/>
            <a:chExt cx="2170" cy="2340"/>
          </a:xfrm>
        </p:grpSpPr>
        <p:grpSp>
          <p:nvGrpSpPr>
            <p:cNvPr id="41026" name="Group 1046">
              <a:extLst>
                <a:ext uri="{FF2B5EF4-FFF2-40B4-BE49-F238E27FC236}">
                  <a16:creationId xmlns:a16="http://schemas.microsoft.com/office/drawing/2014/main" id="{1AFC7D28-1FFF-CC40-B381-6FB185A62162}"/>
                </a:ext>
              </a:extLst>
            </p:cNvPr>
            <p:cNvGrpSpPr>
              <a:grpSpLocks/>
            </p:cNvGrpSpPr>
            <p:nvPr/>
          </p:nvGrpSpPr>
          <p:grpSpPr bwMode="auto">
            <a:xfrm>
              <a:off x="3240" y="12828"/>
              <a:ext cx="2160" cy="1404"/>
              <a:chOff x="3240" y="7056"/>
              <a:chExt cx="2160" cy="1404"/>
            </a:xfrm>
          </p:grpSpPr>
          <p:sp>
            <p:nvSpPr>
              <p:cNvPr id="41033" name="Line 1047">
                <a:extLst>
                  <a:ext uri="{FF2B5EF4-FFF2-40B4-BE49-F238E27FC236}">
                    <a16:creationId xmlns:a16="http://schemas.microsoft.com/office/drawing/2014/main" id="{AB8BBE31-438E-CC44-9883-D0C064D65C0E}"/>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4" name="Line 1048">
                <a:extLst>
                  <a:ext uri="{FF2B5EF4-FFF2-40B4-BE49-F238E27FC236}">
                    <a16:creationId xmlns:a16="http://schemas.microsoft.com/office/drawing/2014/main" id="{6C1A5029-F31E-5045-9506-C28E39A9A8A2}"/>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5" name="Line 1049">
                <a:extLst>
                  <a:ext uri="{FF2B5EF4-FFF2-40B4-BE49-F238E27FC236}">
                    <a16:creationId xmlns:a16="http://schemas.microsoft.com/office/drawing/2014/main" id="{E397AD76-B738-EA46-BD79-7F6C2A688D33}"/>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6" name="Line 1050">
                <a:extLst>
                  <a:ext uri="{FF2B5EF4-FFF2-40B4-BE49-F238E27FC236}">
                    <a16:creationId xmlns:a16="http://schemas.microsoft.com/office/drawing/2014/main" id="{CFAE49CC-7BAA-024E-83F5-F09B0AD5FBAF}"/>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37" name="Line 1051">
                <a:extLst>
                  <a:ext uri="{FF2B5EF4-FFF2-40B4-BE49-F238E27FC236}">
                    <a16:creationId xmlns:a16="http://schemas.microsoft.com/office/drawing/2014/main" id="{A90D4ED1-524C-1E4E-AB44-5C6F7727548E}"/>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38" name="Line 1052">
                <a:extLst>
                  <a:ext uri="{FF2B5EF4-FFF2-40B4-BE49-F238E27FC236}">
                    <a16:creationId xmlns:a16="http://schemas.microsoft.com/office/drawing/2014/main" id="{CB38624B-F4A5-EA4D-BAF8-530C17AB7753}"/>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27" name="Line 1053">
              <a:extLst>
                <a:ext uri="{FF2B5EF4-FFF2-40B4-BE49-F238E27FC236}">
                  <a16:creationId xmlns:a16="http://schemas.microsoft.com/office/drawing/2014/main" id="{88C02502-B9AE-4B40-A5C6-BAF3751664EC}"/>
                </a:ext>
              </a:extLst>
            </p:cNvPr>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8" name="Line 1054">
              <a:extLst>
                <a:ext uri="{FF2B5EF4-FFF2-40B4-BE49-F238E27FC236}">
                  <a16:creationId xmlns:a16="http://schemas.microsoft.com/office/drawing/2014/main" id="{6C8190C1-2D17-1340-B489-7B68DCFCA078}"/>
                </a:ext>
              </a:extLst>
            </p:cNvPr>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9" name="Line 1055">
              <a:extLst>
                <a:ext uri="{FF2B5EF4-FFF2-40B4-BE49-F238E27FC236}">
                  <a16:creationId xmlns:a16="http://schemas.microsoft.com/office/drawing/2014/main" id="{17CDDF4B-BCE4-2D4E-9E8F-BE15E7419E06}"/>
                </a:ext>
              </a:extLst>
            </p:cNvPr>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30" name="Line 1056">
              <a:extLst>
                <a:ext uri="{FF2B5EF4-FFF2-40B4-BE49-F238E27FC236}">
                  <a16:creationId xmlns:a16="http://schemas.microsoft.com/office/drawing/2014/main" id="{E7E82887-20E7-4C4F-8B33-7A84EB8659C5}"/>
                </a:ext>
              </a:extLst>
            </p:cNvPr>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31" name="Line 1057">
              <a:extLst>
                <a:ext uri="{FF2B5EF4-FFF2-40B4-BE49-F238E27FC236}">
                  <a16:creationId xmlns:a16="http://schemas.microsoft.com/office/drawing/2014/main" id="{1A8DCAC3-2968-534D-A624-E35FE4421CCE}"/>
                </a:ext>
              </a:extLst>
            </p:cNvPr>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32" name="Line 1058">
              <a:extLst>
                <a:ext uri="{FF2B5EF4-FFF2-40B4-BE49-F238E27FC236}">
                  <a16:creationId xmlns:a16="http://schemas.microsoft.com/office/drawing/2014/main" id="{78B216D7-4301-A441-8D5C-2CF0288A9D8F}"/>
                </a:ext>
              </a:extLst>
            </p:cNvPr>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982" name="Group 1059">
            <a:extLst>
              <a:ext uri="{FF2B5EF4-FFF2-40B4-BE49-F238E27FC236}">
                <a16:creationId xmlns:a16="http://schemas.microsoft.com/office/drawing/2014/main" id="{8F1C3C08-3700-B446-9AD7-F928F689AD61}"/>
              </a:ext>
            </a:extLst>
          </p:cNvPr>
          <p:cNvGrpSpPr>
            <a:grpSpLocks/>
          </p:cNvGrpSpPr>
          <p:nvPr/>
        </p:nvGrpSpPr>
        <p:grpSpPr bwMode="auto">
          <a:xfrm>
            <a:off x="3709988" y="2308225"/>
            <a:ext cx="2033587" cy="3683000"/>
            <a:chOff x="3240" y="12828"/>
            <a:chExt cx="2170" cy="2340"/>
          </a:xfrm>
        </p:grpSpPr>
        <p:grpSp>
          <p:nvGrpSpPr>
            <p:cNvPr id="41013" name="Group 1060">
              <a:extLst>
                <a:ext uri="{FF2B5EF4-FFF2-40B4-BE49-F238E27FC236}">
                  <a16:creationId xmlns:a16="http://schemas.microsoft.com/office/drawing/2014/main" id="{222526C2-C338-4744-B861-C15C256040C3}"/>
                </a:ext>
              </a:extLst>
            </p:cNvPr>
            <p:cNvGrpSpPr>
              <a:grpSpLocks/>
            </p:cNvGrpSpPr>
            <p:nvPr/>
          </p:nvGrpSpPr>
          <p:grpSpPr bwMode="auto">
            <a:xfrm>
              <a:off x="3240" y="12828"/>
              <a:ext cx="2160" cy="1404"/>
              <a:chOff x="3240" y="7056"/>
              <a:chExt cx="2160" cy="1404"/>
            </a:xfrm>
          </p:grpSpPr>
          <p:sp>
            <p:nvSpPr>
              <p:cNvPr id="41020" name="Line 1061">
                <a:extLst>
                  <a:ext uri="{FF2B5EF4-FFF2-40B4-BE49-F238E27FC236}">
                    <a16:creationId xmlns:a16="http://schemas.microsoft.com/office/drawing/2014/main" id="{07B92ABE-8F1C-2441-890C-308C1C027F44}"/>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1" name="Line 1062">
                <a:extLst>
                  <a:ext uri="{FF2B5EF4-FFF2-40B4-BE49-F238E27FC236}">
                    <a16:creationId xmlns:a16="http://schemas.microsoft.com/office/drawing/2014/main" id="{CE41BA17-8FD5-F34F-B1EA-064FBC80E403}"/>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 name="Line 1063">
                <a:extLst>
                  <a:ext uri="{FF2B5EF4-FFF2-40B4-BE49-F238E27FC236}">
                    <a16:creationId xmlns:a16="http://schemas.microsoft.com/office/drawing/2014/main" id="{CC1DB4FF-C7DC-0044-9C41-72F164DAA97C}"/>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Line 1064">
                <a:extLst>
                  <a:ext uri="{FF2B5EF4-FFF2-40B4-BE49-F238E27FC236}">
                    <a16:creationId xmlns:a16="http://schemas.microsoft.com/office/drawing/2014/main" id="{6AE9ADFE-F8AA-6C48-9FDB-8464E1C15E7D}"/>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24" name="Line 1065">
                <a:extLst>
                  <a:ext uri="{FF2B5EF4-FFF2-40B4-BE49-F238E27FC236}">
                    <a16:creationId xmlns:a16="http://schemas.microsoft.com/office/drawing/2014/main" id="{F45F0F44-6A39-264C-8FA9-FCC70790706B}"/>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Line 1066">
                <a:extLst>
                  <a:ext uri="{FF2B5EF4-FFF2-40B4-BE49-F238E27FC236}">
                    <a16:creationId xmlns:a16="http://schemas.microsoft.com/office/drawing/2014/main" id="{9E666ECB-4045-C54F-85FA-2B8FBD7E51EF}"/>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14" name="Line 1067">
              <a:extLst>
                <a:ext uri="{FF2B5EF4-FFF2-40B4-BE49-F238E27FC236}">
                  <a16:creationId xmlns:a16="http://schemas.microsoft.com/office/drawing/2014/main" id="{00A6F37C-8FA9-9846-8C53-FE9961E65110}"/>
                </a:ext>
              </a:extLst>
            </p:cNvPr>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Line 1068">
              <a:extLst>
                <a:ext uri="{FF2B5EF4-FFF2-40B4-BE49-F238E27FC236}">
                  <a16:creationId xmlns:a16="http://schemas.microsoft.com/office/drawing/2014/main" id="{FACCFE6D-0977-414B-B896-592E1ACE5A02}"/>
                </a:ext>
              </a:extLst>
            </p:cNvPr>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6" name="Line 1069">
              <a:extLst>
                <a:ext uri="{FF2B5EF4-FFF2-40B4-BE49-F238E27FC236}">
                  <a16:creationId xmlns:a16="http://schemas.microsoft.com/office/drawing/2014/main" id="{4C678E9E-4850-1C44-9DED-9AC2F17A1C2F}"/>
                </a:ext>
              </a:extLst>
            </p:cNvPr>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7" name="Line 1070">
              <a:extLst>
                <a:ext uri="{FF2B5EF4-FFF2-40B4-BE49-F238E27FC236}">
                  <a16:creationId xmlns:a16="http://schemas.microsoft.com/office/drawing/2014/main" id="{2DAF4CC7-73B3-6246-96D1-70E0ACD20A58}"/>
                </a:ext>
              </a:extLst>
            </p:cNvPr>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Line 1071">
              <a:extLst>
                <a:ext uri="{FF2B5EF4-FFF2-40B4-BE49-F238E27FC236}">
                  <a16:creationId xmlns:a16="http://schemas.microsoft.com/office/drawing/2014/main" id="{E80282EE-7F94-AA4E-B4D9-E734BFBD578E}"/>
                </a:ext>
              </a:extLst>
            </p:cNvPr>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9" name="Line 1072">
              <a:extLst>
                <a:ext uri="{FF2B5EF4-FFF2-40B4-BE49-F238E27FC236}">
                  <a16:creationId xmlns:a16="http://schemas.microsoft.com/office/drawing/2014/main" id="{C711D3E7-C838-6043-AF8B-5AE952335853}"/>
                </a:ext>
              </a:extLst>
            </p:cNvPr>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983" name="Group 1073">
            <a:extLst>
              <a:ext uri="{FF2B5EF4-FFF2-40B4-BE49-F238E27FC236}">
                <a16:creationId xmlns:a16="http://schemas.microsoft.com/office/drawing/2014/main" id="{6EBD0BE9-22B3-8C4D-AD66-E159F421E490}"/>
              </a:ext>
            </a:extLst>
          </p:cNvPr>
          <p:cNvGrpSpPr>
            <a:grpSpLocks/>
          </p:cNvGrpSpPr>
          <p:nvPr/>
        </p:nvGrpSpPr>
        <p:grpSpPr bwMode="auto">
          <a:xfrm>
            <a:off x="5734050" y="2308225"/>
            <a:ext cx="2032000" cy="3683000"/>
            <a:chOff x="3240" y="12828"/>
            <a:chExt cx="2170" cy="2340"/>
          </a:xfrm>
        </p:grpSpPr>
        <p:grpSp>
          <p:nvGrpSpPr>
            <p:cNvPr id="41000" name="Group 1074">
              <a:extLst>
                <a:ext uri="{FF2B5EF4-FFF2-40B4-BE49-F238E27FC236}">
                  <a16:creationId xmlns:a16="http://schemas.microsoft.com/office/drawing/2014/main" id="{A5F5BFD2-5463-5440-AC62-96C34717AF64}"/>
                </a:ext>
              </a:extLst>
            </p:cNvPr>
            <p:cNvGrpSpPr>
              <a:grpSpLocks/>
            </p:cNvGrpSpPr>
            <p:nvPr/>
          </p:nvGrpSpPr>
          <p:grpSpPr bwMode="auto">
            <a:xfrm>
              <a:off x="3240" y="12828"/>
              <a:ext cx="2160" cy="1404"/>
              <a:chOff x="3240" y="7056"/>
              <a:chExt cx="2160" cy="1404"/>
            </a:xfrm>
          </p:grpSpPr>
          <p:sp>
            <p:nvSpPr>
              <p:cNvPr id="41007" name="Line 1075">
                <a:extLst>
                  <a:ext uri="{FF2B5EF4-FFF2-40B4-BE49-F238E27FC236}">
                    <a16:creationId xmlns:a16="http://schemas.microsoft.com/office/drawing/2014/main" id="{C6C0098A-0013-5F40-A751-93C8F5FAF72A}"/>
                  </a:ext>
                </a:extLst>
              </p:cNvPr>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8" name="Line 1076">
                <a:extLst>
                  <a:ext uri="{FF2B5EF4-FFF2-40B4-BE49-F238E27FC236}">
                    <a16:creationId xmlns:a16="http://schemas.microsoft.com/office/drawing/2014/main" id="{D54C7346-101E-8749-941F-6ACAACF1E0E1}"/>
                  </a:ext>
                </a:extLst>
              </p:cNvPr>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9" name="Line 1077">
                <a:extLst>
                  <a:ext uri="{FF2B5EF4-FFF2-40B4-BE49-F238E27FC236}">
                    <a16:creationId xmlns:a16="http://schemas.microsoft.com/office/drawing/2014/main" id="{6B790BBC-1993-664C-BD85-D1B0C662D6A5}"/>
                  </a:ext>
                </a:extLst>
              </p:cNvPr>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Line 1078">
                <a:extLst>
                  <a:ext uri="{FF2B5EF4-FFF2-40B4-BE49-F238E27FC236}">
                    <a16:creationId xmlns:a16="http://schemas.microsoft.com/office/drawing/2014/main" id="{E4DDBA7F-A2D2-1A41-A4F1-13414B385D33}"/>
                  </a:ext>
                </a:extLst>
              </p:cNvPr>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1079">
                <a:extLst>
                  <a:ext uri="{FF2B5EF4-FFF2-40B4-BE49-F238E27FC236}">
                    <a16:creationId xmlns:a16="http://schemas.microsoft.com/office/drawing/2014/main" id="{75E0C5E4-A248-F846-92E5-0EE9A72949F4}"/>
                  </a:ext>
                </a:extLst>
              </p:cNvPr>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1080">
                <a:extLst>
                  <a:ext uri="{FF2B5EF4-FFF2-40B4-BE49-F238E27FC236}">
                    <a16:creationId xmlns:a16="http://schemas.microsoft.com/office/drawing/2014/main" id="{D71BAFF8-9425-7B4B-8BA1-ADA2C7AD4885}"/>
                  </a:ext>
                </a:extLst>
              </p:cNvPr>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01" name="Line 1081">
              <a:extLst>
                <a:ext uri="{FF2B5EF4-FFF2-40B4-BE49-F238E27FC236}">
                  <a16:creationId xmlns:a16="http://schemas.microsoft.com/office/drawing/2014/main" id="{D7AE40A6-5891-D34D-A835-D149003E1A4F}"/>
                </a:ext>
              </a:extLst>
            </p:cNvPr>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Line 1082">
              <a:extLst>
                <a:ext uri="{FF2B5EF4-FFF2-40B4-BE49-F238E27FC236}">
                  <a16:creationId xmlns:a16="http://schemas.microsoft.com/office/drawing/2014/main" id="{7ED27793-4CA1-074B-A37C-2B04BA40E94D}"/>
                </a:ext>
              </a:extLst>
            </p:cNvPr>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Line 1083">
              <a:extLst>
                <a:ext uri="{FF2B5EF4-FFF2-40B4-BE49-F238E27FC236}">
                  <a16:creationId xmlns:a16="http://schemas.microsoft.com/office/drawing/2014/main" id="{66039588-E7B4-4E46-BBEF-6AE5D3616494}"/>
                </a:ext>
              </a:extLst>
            </p:cNvPr>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Line 1084">
              <a:extLst>
                <a:ext uri="{FF2B5EF4-FFF2-40B4-BE49-F238E27FC236}">
                  <a16:creationId xmlns:a16="http://schemas.microsoft.com/office/drawing/2014/main" id="{E08A1F13-FE69-684E-916D-FE0B3611B21C}"/>
                </a:ext>
              </a:extLst>
            </p:cNvPr>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05" name="Line 1085">
              <a:extLst>
                <a:ext uri="{FF2B5EF4-FFF2-40B4-BE49-F238E27FC236}">
                  <a16:creationId xmlns:a16="http://schemas.microsoft.com/office/drawing/2014/main" id="{46F0B689-0265-E245-BAE4-0A97D09A6DEB}"/>
                </a:ext>
              </a:extLst>
            </p:cNvPr>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Line 1086">
              <a:extLst>
                <a:ext uri="{FF2B5EF4-FFF2-40B4-BE49-F238E27FC236}">
                  <a16:creationId xmlns:a16="http://schemas.microsoft.com/office/drawing/2014/main" id="{871AD586-2F8D-A24A-AC0D-9D427EDD823A}"/>
                </a:ext>
              </a:extLst>
            </p:cNvPr>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84" name="Text Box 1087">
            <a:extLst>
              <a:ext uri="{FF2B5EF4-FFF2-40B4-BE49-F238E27FC236}">
                <a16:creationId xmlns:a16="http://schemas.microsoft.com/office/drawing/2014/main" id="{C75E4B8B-8D27-B24E-A76F-136C76FD0103}"/>
              </a:ext>
            </a:extLst>
          </p:cNvPr>
          <p:cNvSpPr txBox="1">
            <a:spLocks noChangeArrowheads="1"/>
          </p:cNvSpPr>
          <p:nvPr/>
        </p:nvSpPr>
        <p:spPr bwMode="auto">
          <a:xfrm>
            <a:off x="2868613" y="32908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en-US" altLang="zh-CN" sz="2000">
                <a:latin typeface="Times New Roman" panose="02020603050405020304" pitchFamily="18" charset="0"/>
              </a:rPr>
              <a:t>P</a:t>
            </a:r>
            <a:r>
              <a:rPr lang="zh-CN" altLang="zh-CN" sz="2000" baseline="-25000">
                <a:latin typeface="Times New Roman" panose="02020603050405020304" pitchFamily="18" charset="0"/>
              </a:rPr>
              <a:t>甲</a:t>
            </a:r>
            <a:endParaRPr kumimoji="0" lang="en-US" altLang="zh-CN" sz="2000" b="1">
              <a:solidFill>
                <a:srgbClr val="FF0000"/>
              </a:solidFill>
            </a:endParaRPr>
          </a:p>
        </p:txBody>
      </p:sp>
      <p:sp>
        <p:nvSpPr>
          <p:cNvPr id="40985" name="Text Box 1088">
            <a:extLst>
              <a:ext uri="{FF2B5EF4-FFF2-40B4-BE49-F238E27FC236}">
                <a16:creationId xmlns:a16="http://schemas.microsoft.com/office/drawing/2014/main" id="{48087A8A-4ACF-644C-9C5F-B712E721C9EA}"/>
              </a:ext>
            </a:extLst>
          </p:cNvPr>
          <p:cNvSpPr txBox="1">
            <a:spLocks noChangeArrowheads="1"/>
          </p:cNvSpPr>
          <p:nvPr/>
        </p:nvSpPr>
        <p:spPr bwMode="auto">
          <a:xfrm>
            <a:off x="6070600" y="32908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en-US" altLang="zh-CN" sz="2000">
                <a:latin typeface="Times New Roman" panose="02020603050405020304" pitchFamily="18" charset="0"/>
              </a:rPr>
              <a:t>P</a:t>
            </a:r>
            <a:r>
              <a:rPr lang="zh-CN" altLang="zh-CN" sz="2000" baseline="-25000">
                <a:latin typeface="Times New Roman" panose="02020603050405020304" pitchFamily="18" charset="0"/>
              </a:rPr>
              <a:t>乙</a:t>
            </a:r>
            <a:endParaRPr kumimoji="0" lang="en-US" altLang="zh-CN" sz="2000" b="1">
              <a:solidFill>
                <a:srgbClr val="FF0000"/>
              </a:solidFill>
            </a:endParaRPr>
          </a:p>
        </p:txBody>
      </p:sp>
      <p:sp>
        <p:nvSpPr>
          <p:cNvPr id="40986" name="Text Box 1089">
            <a:extLst>
              <a:ext uri="{FF2B5EF4-FFF2-40B4-BE49-F238E27FC236}">
                <a16:creationId xmlns:a16="http://schemas.microsoft.com/office/drawing/2014/main" id="{C9815C24-0E8E-D34F-8549-528382D9AAB0}"/>
              </a:ext>
            </a:extLst>
          </p:cNvPr>
          <p:cNvSpPr txBox="1">
            <a:spLocks noChangeArrowheads="1"/>
          </p:cNvSpPr>
          <p:nvPr/>
        </p:nvSpPr>
        <p:spPr bwMode="auto">
          <a:xfrm>
            <a:off x="4891088" y="3290888"/>
            <a:ext cx="3365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en-US" altLang="zh-CN" sz="2000">
                <a:latin typeface="Times New Roman" panose="02020603050405020304" pitchFamily="18" charset="0"/>
              </a:rPr>
              <a:t>P</a:t>
            </a:r>
            <a:r>
              <a:rPr lang="zh-CN" altLang="zh-CN" sz="2000" baseline="-25000">
                <a:latin typeface="Times New Roman" panose="02020603050405020304" pitchFamily="18" charset="0"/>
              </a:rPr>
              <a:t>甲</a:t>
            </a:r>
            <a:endParaRPr kumimoji="0" lang="en-US" altLang="zh-CN" sz="2000" b="1">
              <a:solidFill>
                <a:srgbClr val="FF0000"/>
              </a:solidFill>
            </a:endParaRPr>
          </a:p>
        </p:txBody>
      </p:sp>
      <p:sp>
        <p:nvSpPr>
          <p:cNvPr id="40987" name="Text Box 1090">
            <a:extLst>
              <a:ext uri="{FF2B5EF4-FFF2-40B4-BE49-F238E27FC236}">
                <a16:creationId xmlns:a16="http://schemas.microsoft.com/office/drawing/2014/main" id="{27268DB8-BB23-FF4B-ADBD-F64D14C36C44}"/>
              </a:ext>
            </a:extLst>
          </p:cNvPr>
          <p:cNvSpPr txBox="1">
            <a:spLocks noChangeArrowheads="1"/>
          </p:cNvSpPr>
          <p:nvPr/>
        </p:nvSpPr>
        <p:spPr bwMode="auto">
          <a:xfrm>
            <a:off x="4048125" y="3290888"/>
            <a:ext cx="4016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r>
              <a:rPr lang="en-US" altLang="zh-CN" sz="2000">
                <a:latin typeface="Times New Roman" panose="02020603050405020304" pitchFamily="18" charset="0"/>
              </a:rPr>
              <a:t>P</a:t>
            </a:r>
            <a:r>
              <a:rPr lang="zh-CN" altLang="zh-CN" sz="2000" baseline="-25000">
                <a:latin typeface="Times New Roman" panose="02020603050405020304" pitchFamily="18" charset="0"/>
              </a:rPr>
              <a:t>乙</a:t>
            </a:r>
            <a:endParaRPr kumimoji="0" lang="en-US" altLang="zh-CN" sz="2000" b="1">
              <a:solidFill>
                <a:srgbClr val="FF0000"/>
              </a:solidFill>
            </a:endParaRPr>
          </a:p>
        </p:txBody>
      </p:sp>
      <p:cxnSp>
        <p:nvCxnSpPr>
          <p:cNvPr id="40988" name="直接连接符 71">
            <a:extLst>
              <a:ext uri="{FF2B5EF4-FFF2-40B4-BE49-F238E27FC236}">
                <a16:creationId xmlns:a16="http://schemas.microsoft.com/office/drawing/2014/main" id="{A914F8FC-B04C-414C-B1B8-33D39148DE94}"/>
              </a:ext>
            </a:extLst>
          </p:cNvPr>
          <p:cNvCxnSpPr>
            <a:cxnSpLocks noChangeShapeType="1"/>
            <a:stCxn id="41028" idx="0"/>
            <a:endCxn id="41029" idx="1"/>
          </p:cNvCxnSpPr>
          <p:nvPr/>
        </p:nvCxnSpPr>
        <p:spPr bwMode="auto">
          <a:xfrm>
            <a:off x="1687513" y="5245100"/>
            <a:ext cx="323850" cy="9525"/>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74" name="直接连接符 73">
            <a:extLst>
              <a:ext uri="{FF2B5EF4-FFF2-40B4-BE49-F238E27FC236}">
                <a16:creationId xmlns:a16="http://schemas.microsoft.com/office/drawing/2014/main" id="{3FCEEAB9-8D90-304A-92FC-9AA1D5D40703}"/>
              </a:ext>
            </a:extLst>
          </p:cNvPr>
          <p:cNvCxnSpPr/>
          <p:nvPr/>
        </p:nvCxnSpPr>
        <p:spPr>
          <a:xfrm>
            <a:off x="2000250" y="3773488"/>
            <a:ext cx="500063"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63FA6BE-C074-3649-8131-079F9ABC1A45}"/>
              </a:ext>
            </a:extLst>
          </p:cNvPr>
          <p:cNvCxnSpPr/>
          <p:nvPr/>
        </p:nvCxnSpPr>
        <p:spPr>
          <a:xfrm flipV="1">
            <a:off x="2500313" y="5980113"/>
            <a:ext cx="1209675" cy="6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D0F5EF7-74C3-B74F-B2CC-50E9ED9B3F88}"/>
              </a:ext>
            </a:extLst>
          </p:cNvPr>
          <p:cNvCxnSpPr/>
          <p:nvPr/>
        </p:nvCxnSpPr>
        <p:spPr>
          <a:xfrm flipV="1">
            <a:off x="4500563" y="5992813"/>
            <a:ext cx="1209675" cy="6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AA2766CB-679F-DD46-A89B-3C1218DC6BDE}"/>
              </a:ext>
            </a:extLst>
          </p:cNvPr>
          <p:cNvCxnSpPr/>
          <p:nvPr/>
        </p:nvCxnSpPr>
        <p:spPr>
          <a:xfrm flipV="1">
            <a:off x="6500813" y="5999163"/>
            <a:ext cx="1209675" cy="6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4FCD7F0-74C8-3F43-8C5C-84FF0B8DAAFB}"/>
              </a:ext>
            </a:extLst>
          </p:cNvPr>
          <p:cNvCxnSpPr/>
          <p:nvPr/>
        </p:nvCxnSpPr>
        <p:spPr>
          <a:xfrm rot="16200000" flipH="1">
            <a:off x="3875088" y="5086350"/>
            <a:ext cx="1587" cy="3222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41C483F-CDDA-9249-A95C-12C59EEE3EAB}"/>
              </a:ext>
            </a:extLst>
          </p:cNvPr>
          <p:cNvCxnSpPr/>
          <p:nvPr/>
        </p:nvCxnSpPr>
        <p:spPr>
          <a:xfrm rot="16200000" flipH="1">
            <a:off x="5910263" y="5086350"/>
            <a:ext cx="1587" cy="3222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E1143F33-804A-F84C-AEF6-ED04F3074278}"/>
              </a:ext>
            </a:extLst>
          </p:cNvPr>
          <p:cNvCxnSpPr/>
          <p:nvPr/>
        </p:nvCxnSpPr>
        <p:spPr>
          <a:xfrm>
            <a:off x="4011613" y="3770313"/>
            <a:ext cx="500062"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B019272B-3B68-CC4F-8F21-2D5CE0B7B532}"/>
              </a:ext>
            </a:extLst>
          </p:cNvPr>
          <p:cNvCxnSpPr/>
          <p:nvPr/>
        </p:nvCxnSpPr>
        <p:spPr>
          <a:xfrm>
            <a:off x="6049963" y="3778250"/>
            <a:ext cx="50006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85762" name="Rectangle 1026">
            <a:extLst>
              <a:ext uri="{FF2B5EF4-FFF2-40B4-BE49-F238E27FC236}">
                <a16:creationId xmlns:a16="http://schemas.microsoft.com/office/drawing/2014/main" id="{73770F6D-B9FB-3649-B50C-39ACB2DBF4ED}"/>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
        <p:nvSpPr>
          <p:cNvPr id="40998" name="TextBox 82">
            <a:extLst>
              <a:ext uri="{FF2B5EF4-FFF2-40B4-BE49-F238E27FC236}">
                <a16:creationId xmlns:a16="http://schemas.microsoft.com/office/drawing/2014/main" id="{C00267DA-D237-9C46-974C-E6B073217570}"/>
              </a:ext>
            </a:extLst>
          </p:cNvPr>
          <p:cNvSpPr txBox="1">
            <a:spLocks noChangeArrowheads="1"/>
          </p:cNvSpPr>
          <p:nvPr/>
        </p:nvSpPr>
        <p:spPr bwMode="auto">
          <a:xfrm>
            <a:off x="7885113" y="3451225"/>
            <a:ext cx="1187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1600"/>
              <a:t>P</a:t>
            </a:r>
            <a:r>
              <a:rPr lang="zh-CN" altLang="en-US" sz="1600" baseline="-25000"/>
              <a:t>甲</a:t>
            </a:r>
            <a:r>
              <a:rPr lang="en-US" altLang="zh-CN" sz="1600"/>
              <a:t>—</a:t>
            </a:r>
            <a:r>
              <a:rPr lang="zh-CN" altLang="en-US" sz="1600"/>
              <a:t>黑色</a:t>
            </a:r>
          </a:p>
        </p:txBody>
      </p:sp>
      <p:sp>
        <p:nvSpPr>
          <p:cNvPr id="40999" name="TextBox 83">
            <a:extLst>
              <a:ext uri="{FF2B5EF4-FFF2-40B4-BE49-F238E27FC236}">
                <a16:creationId xmlns:a16="http://schemas.microsoft.com/office/drawing/2014/main" id="{E4C47D8D-FD83-A04C-9DC3-2251845FAAA6}"/>
              </a:ext>
            </a:extLst>
          </p:cNvPr>
          <p:cNvSpPr txBox="1">
            <a:spLocks noChangeArrowheads="1"/>
          </p:cNvSpPr>
          <p:nvPr/>
        </p:nvSpPr>
        <p:spPr bwMode="auto">
          <a:xfrm>
            <a:off x="7885113" y="3883025"/>
            <a:ext cx="1187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en-US" altLang="zh-CN" sz="1600"/>
              <a:t>P</a:t>
            </a:r>
            <a:r>
              <a:rPr lang="zh-CN" altLang="en-US" sz="1600" baseline="-25000"/>
              <a:t>乙</a:t>
            </a:r>
            <a:r>
              <a:rPr lang="en-US" altLang="zh-CN" sz="1600"/>
              <a:t>—</a:t>
            </a:r>
            <a:r>
              <a:rPr lang="zh-CN" altLang="en-US" sz="1600"/>
              <a:t>红色</a:t>
            </a:r>
          </a:p>
        </p:txBody>
      </p:sp>
    </p:spTree>
  </p:cSld>
  <p:clrMapOvr>
    <a:masterClrMapping/>
  </p:clrMapOvr>
  <p:transition>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13">
            <a:extLst>
              <a:ext uri="{FF2B5EF4-FFF2-40B4-BE49-F238E27FC236}">
                <a16:creationId xmlns:a16="http://schemas.microsoft.com/office/drawing/2014/main" id="{B8251D7F-0E05-0F4C-8E3A-4FB9E88D0C51}"/>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FDD8DEF-5627-954C-91DF-698F330B8567}" type="slidenum">
              <a:rPr kumimoji="0" lang="zh-CN" altLang="en-US" sz="1400">
                <a:latin typeface="Tahoma" panose="020B0604030504040204" pitchFamily="34" charset="0"/>
              </a:rPr>
              <a:pPr eaLnBrk="1" hangingPunct="1"/>
              <a:t>42</a:t>
            </a:fld>
            <a:endParaRPr kumimoji="0" lang="en-US" altLang="zh-CN" sz="1400">
              <a:latin typeface="Tahoma" panose="020B0604030504040204" pitchFamily="34" charset="0"/>
            </a:endParaRPr>
          </a:p>
        </p:txBody>
      </p:sp>
      <p:sp>
        <p:nvSpPr>
          <p:cNvPr id="81924" name="Rectangle 2">
            <a:extLst>
              <a:ext uri="{FF2B5EF4-FFF2-40B4-BE49-F238E27FC236}">
                <a16:creationId xmlns:a16="http://schemas.microsoft.com/office/drawing/2014/main" id="{3EA5AE83-3A19-3140-BCAC-9CF31270EE80}"/>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多道与单道对比</a:t>
            </a:r>
          </a:p>
        </p:txBody>
      </p:sp>
      <p:grpSp>
        <p:nvGrpSpPr>
          <p:cNvPr id="41989" name="Group 2">
            <a:extLst>
              <a:ext uri="{FF2B5EF4-FFF2-40B4-BE49-F238E27FC236}">
                <a16:creationId xmlns:a16="http://schemas.microsoft.com/office/drawing/2014/main" id="{5D922979-5CF6-2C44-9C7D-596F6585FA0D}"/>
              </a:ext>
            </a:extLst>
          </p:cNvPr>
          <p:cNvGrpSpPr>
            <a:grpSpLocks/>
          </p:cNvGrpSpPr>
          <p:nvPr/>
        </p:nvGrpSpPr>
        <p:grpSpPr bwMode="auto">
          <a:xfrm>
            <a:off x="539750" y="1484313"/>
            <a:ext cx="7704138" cy="5084762"/>
            <a:chOff x="288" y="288"/>
            <a:chExt cx="5328" cy="3840"/>
          </a:xfrm>
        </p:grpSpPr>
        <p:sp>
          <p:nvSpPr>
            <p:cNvPr id="41990" name="Line 3">
              <a:extLst>
                <a:ext uri="{FF2B5EF4-FFF2-40B4-BE49-F238E27FC236}">
                  <a16:creationId xmlns:a16="http://schemas.microsoft.com/office/drawing/2014/main" id="{DF454015-561D-B245-A3FE-DD30D6BA8571}"/>
                </a:ext>
              </a:extLst>
            </p:cNvPr>
            <p:cNvSpPr>
              <a:spLocks noChangeShapeType="1"/>
            </p:cNvSpPr>
            <p:nvPr/>
          </p:nvSpPr>
          <p:spPr bwMode="auto">
            <a:xfrm>
              <a:off x="1104" y="720"/>
              <a:ext cx="4464"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Rectangle 4">
              <a:extLst>
                <a:ext uri="{FF2B5EF4-FFF2-40B4-BE49-F238E27FC236}">
                  <a16:creationId xmlns:a16="http://schemas.microsoft.com/office/drawing/2014/main" id="{DD567F8F-A6A7-D447-9F4E-D7F5FFF24E53}"/>
                </a:ext>
              </a:extLst>
            </p:cNvPr>
            <p:cNvSpPr>
              <a:spLocks noChangeArrowheads="1"/>
            </p:cNvSpPr>
            <p:nvPr/>
          </p:nvSpPr>
          <p:spPr bwMode="auto">
            <a:xfrm>
              <a:off x="1056" y="288"/>
              <a:ext cx="528" cy="432"/>
            </a:xfrm>
            <a:prstGeom prst="rect">
              <a:avLst/>
            </a:prstGeom>
            <a:solidFill>
              <a:schemeClr val="bg1"/>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1992" name="WordArt 5">
              <a:extLst>
                <a:ext uri="{FF2B5EF4-FFF2-40B4-BE49-F238E27FC236}">
                  <a16:creationId xmlns:a16="http://schemas.microsoft.com/office/drawing/2014/main" id="{79241B88-4099-1943-A4DE-CAB1B101B44C}"/>
                </a:ext>
              </a:extLst>
            </p:cNvPr>
            <p:cNvSpPr>
              <a:spLocks noChangeArrowheads="1" noChangeShapeType="1" noTextEdit="1"/>
            </p:cNvSpPr>
            <p:nvPr/>
          </p:nvSpPr>
          <p:spPr bwMode="auto">
            <a:xfrm>
              <a:off x="1152" y="432"/>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1993" name="Rectangle 6">
              <a:extLst>
                <a:ext uri="{FF2B5EF4-FFF2-40B4-BE49-F238E27FC236}">
                  <a16:creationId xmlns:a16="http://schemas.microsoft.com/office/drawing/2014/main" id="{EB6462B4-8501-5840-848A-8A454A9D6975}"/>
                </a:ext>
              </a:extLst>
            </p:cNvPr>
            <p:cNvSpPr>
              <a:spLocks noChangeArrowheads="1"/>
            </p:cNvSpPr>
            <p:nvPr/>
          </p:nvSpPr>
          <p:spPr bwMode="auto">
            <a:xfrm>
              <a:off x="3312" y="288"/>
              <a:ext cx="528" cy="432"/>
            </a:xfrm>
            <a:prstGeom prst="rect">
              <a:avLst/>
            </a:prstGeom>
            <a:solidFill>
              <a:schemeClr val="bg1"/>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endParaRPr lang="zh-CN" altLang="en-US" sz="2800">
                <a:solidFill>
                  <a:schemeClr val="hlink"/>
                </a:solidFill>
                <a:latin typeface="Arial Narrow" panose="020B0604020202020204" pitchFamily="34" charset="0"/>
              </a:endParaRPr>
            </a:p>
          </p:txBody>
        </p:sp>
        <p:sp>
          <p:nvSpPr>
            <p:cNvPr id="41994" name="WordArt 7">
              <a:extLst>
                <a:ext uri="{FF2B5EF4-FFF2-40B4-BE49-F238E27FC236}">
                  <a16:creationId xmlns:a16="http://schemas.microsoft.com/office/drawing/2014/main" id="{A50023DA-F27E-324A-A34F-A7D0D81706AD}"/>
                </a:ext>
              </a:extLst>
            </p:cNvPr>
            <p:cNvSpPr>
              <a:spLocks noChangeArrowheads="1" noChangeShapeType="1" noTextEdit="1"/>
            </p:cNvSpPr>
            <p:nvPr/>
          </p:nvSpPr>
          <p:spPr bwMode="auto">
            <a:xfrm>
              <a:off x="3408" y="432"/>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1995" name="WordArt 8">
              <a:extLst>
                <a:ext uri="{FF2B5EF4-FFF2-40B4-BE49-F238E27FC236}">
                  <a16:creationId xmlns:a16="http://schemas.microsoft.com/office/drawing/2014/main" id="{4C1627FD-F65D-1244-ACE9-617038CF81A0}"/>
                </a:ext>
              </a:extLst>
            </p:cNvPr>
            <p:cNvSpPr>
              <a:spLocks noChangeArrowheads="1" noChangeShapeType="1" noTextEdit="1"/>
            </p:cNvSpPr>
            <p:nvPr/>
          </p:nvSpPr>
          <p:spPr bwMode="auto">
            <a:xfrm>
              <a:off x="2160" y="480"/>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1996" name="WordArt 9">
              <a:extLst>
                <a:ext uri="{FF2B5EF4-FFF2-40B4-BE49-F238E27FC236}">
                  <a16:creationId xmlns:a16="http://schemas.microsoft.com/office/drawing/2014/main" id="{0FAC6321-DAC6-1646-8A96-93D33D4BC6C4}"/>
                </a:ext>
              </a:extLst>
            </p:cNvPr>
            <p:cNvSpPr>
              <a:spLocks noChangeArrowheads="1" noChangeShapeType="1" noTextEdit="1"/>
            </p:cNvSpPr>
            <p:nvPr/>
          </p:nvSpPr>
          <p:spPr bwMode="auto">
            <a:xfrm>
              <a:off x="4416" y="480"/>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1997" name="Line 10">
              <a:extLst>
                <a:ext uri="{FF2B5EF4-FFF2-40B4-BE49-F238E27FC236}">
                  <a16:creationId xmlns:a16="http://schemas.microsoft.com/office/drawing/2014/main" id="{5684637F-8654-8A47-8EA4-321C7E8CE122}"/>
                </a:ext>
              </a:extLst>
            </p:cNvPr>
            <p:cNvSpPr>
              <a:spLocks noChangeShapeType="1"/>
            </p:cNvSpPr>
            <p:nvPr/>
          </p:nvSpPr>
          <p:spPr bwMode="auto">
            <a:xfrm>
              <a:off x="1872" y="912"/>
              <a:ext cx="2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8" name="WordArt 11">
              <a:extLst>
                <a:ext uri="{FF2B5EF4-FFF2-40B4-BE49-F238E27FC236}">
                  <a16:creationId xmlns:a16="http://schemas.microsoft.com/office/drawing/2014/main" id="{094BA6AC-BA6B-244F-87C3-005BE214C19C}"/>
                </a:ext>
              </a:extLst>
            </p:cNvPr>
            <p:cNvSpPr>
              <a:spLocks noChangeArrowheads="1" noChangeShapeType="1" noTextEdit="1"/>
            </p:cNvSpPr>
            <p:nvPr/>
          </p:nvSpPr>
          <p:spPr bwMode="auto">
            <a:xfrm>
              <a:off x="1440" y="816"/>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时间</a:t>
              </a:r>
              <a:endParaRPr lang="en-US" sz="1800" kern="10">
                <a:ln w="9525">
                  <a:solidFill>
                    <a:srgbClr val="000000"/>
                  </a:solidFill>
                  <a:round/>
                  <a:headEnd/>
                  <a:tailEnd/>
                </a:ln>
                <a:solidFill>
                  <a:srgbClr val="FFFFFF"/>
                </a:solidFill>
              </a:endParaRPr>
            </a:p>
          </p:txBody>
        </p:sp>
        <p:sp>
          <p:nvSpPr>
            <p:cNvPr id="288780" name="WordArt 12">
              <a:extLst>
                <a:ext uri="{FF2B5EF4-FFF2-40B4-BE49-F238E27FC236}">
                  <a16:creationId xmlns:a16="http://schemas.microsoft.com/office/drawing/2014/main" id="{02F3A548-E4B9-F749-AA6F-2E4124BD7737}"/>
                </a:ext>
              </a:extLst>
            </p:cNvPr>
            <p:cNvSpPr>
              <a:spLocks noChangeArrowheads="1" noChangeShapeType="1" noTextEdit="1"/>
            </p:cNvSpPr>
            <p:nvPr/>
          </p:nvSpPr>
          <p:spPr bwMode="auto">
            <a:xfrm>
              <a:off x="2064" y="1104"/>
              <a:ext cx="1224" cy="144"/>
            </a:xfrm>
            <a:prstGeom prst="rect">
              <a:avLst/>
            </a:prstGeom>
          </p:spPr>
          <p:txBody>
            <a:bodyPr wrap="none" fromWordArt="1">
              <a:prstTxWarp prst="textPlain">
                <a:avLst>
                  <a:gd name="adj" fmla="val 50000"/>
                </a:avLst>
              </a:prstTxWarp>
            </a:bodyPr>
            <a:lstStyle/>
            <a:p>
              <a:pPr algn="ctr" eaLnBrk="0" hangingPunct="0">
                <a:spcBef>
                  <a:spcPct val="0"/>
                </a:spcBef>
                <a:defRPr/>
              </a:pPr>
              <a:r>
                <a:rPr lang="zh-CN" altLang="en-US" sz="1800" kern="10">
                  <a:ln w="9525">
                    <a:solidFill>
                      <a:srgbClr val="000000"/>
                    </a:solidFill>
                    <a:round/>
                    <a:headEnd/>
                    <a:tailEnd/>
                  </a:ln>
                  <a:solidFill>
                    <a:srgbClr val="FFFFFF"/>
                  </a:solidFill>
                  <a:latin typeface="宋体"/>
                  <a:ea typeface="宋体"/>
                </a:rPr>
                <a:t>（</a:t>
              </a:r>
              <a:r>
                <a:rPr lang="en-US" altLang="zh-CN" sz="1800" kern="10">
                  <a:ln w="9525">
                    <a:solidFill>
                      <a:srgbClr val="000000"/>
                    </a:solidFill>
                    <a:round/>
                    <a:headEnd/>
                    <a:tailEnd/>
                  </a:ln>
                  <a:solidFill>
                    <a:srgbClr val="FFFFFF"/>
                  </a:solidFill>
                  <a:latin typeface="宋体"/>
                  <a:ea typeface="宋体"/>
                </a:rPr>
                <a:t>a</a:t>
              </a:r>
              <a:r>
                <a:rPr lang="zh-CN" altLang="en-US" sz="1800" kern="10">
                  <a:ln w="9525">
                    <a:solidFill>
                      <a:srgbClr val="000000"/>
                    </a:solidFill>
                    <a:round/>
                    <a:headEnd/>
                    <a:tailEnd/>
                  </a:ln>
                  <a:solidFill>
                    <a:srgbClr val="FFFFFF"/>
                  </a:solidFill>
                  <a:latin typeface="宋体"/>
                  <a:ea typeface="宋体"/>
                </a:rPr>
                <a:t>）单道程序设计</a:t>
              </a:r>
            </a:p>
          </p:txBody>
        </p:sp>
        <p:sp>
          <p:nvSpPr>
            <p:cNvPr id="288781" name="WordArt 13">
              <a:extLst>
                <a:ext uri="{FF2B5EF4-FFF2-40B4-BE49-F238E27FC236}">
                  <a16:creationId xmlns:a16="http://schemas.microsoft.com/office/drawing/2014/main" id="{2580B498-965F-DA44-B849-B5DD8EA4EA34}"/>
                </a:ext>
              </a:extLst>
            </p:cNvPr>
            <p:cNvSpPr>
              <a:spLocks noChangeArrowheads="1" noChangeShapeType="1" noTextEdit="1"/>
            </p:cNvSpPr>
            <p:nvPr/>
          </p:nvSpPr>
          <p:spPr bwMode="auto">
            <a:xfrm>
              <a:off x="336" y="432"/>
              <a:ext cx="360" cy="144"/>
            </a:xfrm>
            <a:prstGeom prst="rect">
              <a:avLst/>
            </a:prstGeom>
          </p:spPr>
          <p:txBody>
            <a:bodyPr wrap="none" fromWordArt="1">
              <a:prstTxWarp prst="textPlain">
                <a:avLst>
                  <a:gd name="adj" fmla="val 50000"/>
                </a:avLst>
              </a:prstTxWarp>
            </a:bodyPr>
            <a:lstStyle/>
            <a:p>
              <a:pPr algn="ctr" eaLnBrk="0" hangingPunct="0">
                <a:spcBef>
                  <a:spcPct val="0"/>
                </a:spcBef>
                <a:defRPr/>
              </a:pPr>
              <a:r>
                <a:rPr lang="zh-CN" altLang="en-US" sz="1800" kern="10">
                  <a:ln w="9525">
                    <a:solidFill>
                      <a:srgbClr val="000000"/>
                    </a:solidFill>
                    <a:round/>
                    <a:headEnd/>
                    <a:tailEnd/>
                  </a:ln>
                  <a:solidFill>
                    <a:srgbClr val="FFFFFF"/>
                  </a:solidFill>
                  <a:latin typeface="宋体"/>
                  <a:ea typeface="宋体"/>
                </a:rPr>
                <a:t>程序</a:t>
              </a:r>
              <a:r>
                <a:rPr lang="en-US" altLang="zh-CN" sz="1800" kern="10">
                  <a:ln w="9525">
                    <a:solidFill>
                      <a:srgbClr val="000000"/>
                    </a:solidFill>
                    <a:round/>
                    <a:headEnd/>
                    <a:tailEnd/>
                  </a:ln>
                  <a:solidFill>
                    <a:srgbClr val="FFFFFF"/>
                  </a:solidFill>
                  <a:latin typeface="宋体"/>
                  <a:ea typeface="宋体"/>
                </a:rPr>
                <a:t>A</a:t>
              </a:r>
              <a:endParaRPr lang="zh-CN" altLang="en-US" sz="1800" kern="10">
                <a:ln w="9525">
                  <a:solidFill>
                    <a:srgbClr val="000000"/>
                  </a:solidFill>
                  <a:round/>
                  <a:headEnd/>
                  <a:tailEnd/>
                </a:ln>
                <a:solidFill>
                  <a:srgbClr val="FFFFFF"/>
                </a:solidFill>
                <a:latin typeface="宋体"/>
                <a:ea typeface="宋体"/>
              </a:endParaRPr>
            </a:p>
          </p:txBody>
        </p:sp>
        <p:sp>
          <p:nvSpPr>
            <p:cNvPr id="42001" name="Line 14">
              <a:extLst>
                <a:ext uri="{FF2B5EF4-FFF2-40B4-BE49-F238E27FC236}">
                  <a16:creationId xmlns:a16="http://schemas.microsoft.com/office/drawing/2014/main" id="{D73E57B8-ABEA-FA4B-AAD6-76CDF477A294}"/>
                </a:ext>
              </a:extLst>
            </p:cNvPr>
            <p:cNvSpPr>
              <a:spLocks noChangeShapeType="1"/>
            </p:cNvSpPr>
            <p:nvPr/>
          </p:nvSpPr>
          <p:spPr bwMode="auto">
            <a:xfrm>
              <a:off x="1056" y="1968"/>
              <a:ext cx="4464"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Rectangle 15">
              <a:extLst>
                <a:ext uri="{FF2B5EF4-FFF2-40B4-BE49-F238E27FC236}">
                  <a16:creationId xmlns:a16="http://schemas.microsoft.com/office/drawing/2014/main" id="{605518B0-F08D-C14F-950B-B45D1B942401}"/>
                </a:ext>
              </a:extLst>
            </p:cNvPr>
            <p:cNvSpPr>
              <a:spLocks noChangeArrowheads="1"/>
            </p:cNvSpPr>
            <p:nvPr/>
          </p:nvSpPr>
          <p:spPr bwMode="auto">
            <a:xfrm>
              <a:off x="1008" y="1536"/>
              <a:ext cx="528" cy="432"/>
            </a:xfrm>
            <a:prstGeom prst="rect">
              <a:avLst/>
            </a:prstGeom>
            <a:solidFill>
              <a:schemeClr val="bg1"/>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03" name="WordArt 16">
              <a:extLst>
                <a:ext uri="{FF2B5EF4-FFF2-40B4-BE49-F238E27FC236}">
                  <a16:creationId xmlns:a16="http://schemas.microsoft.com/office/drawing/2014/main" id="{29E63174-0280-234B-A573-653106B4B136}"/>
                </a:ext>
              </a:extLst>
            </p:cNvPr>
            <p:cNvSpPr>
              <a:spLocks noChangeArrowheads="1" noChangeShapeType="1" noTextEdit="1"/>
            </p:cNvSpPr>
            <p:nvPr/>
          </p:nvSpPr>
          <p:spPr bwMode="auto">
            <a:xfrm>
              <a:off x="1104" y="168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04" name="Rectangle 17">
              <a:extLst>
                <a:ext uri="{FF2B5EF4-FFF2-40B4-BE49-F238E27FC236}">
                  <a16:creationId xmlns:a16="http://schemas.microsoft.com/office/drawing/2014/main" id="{59E71A50-CB2F-3547-BBEC-9AE78DFF834D}"/>
                </a:ext>
              </a:extLst>
            </p:cNvPr>
            <p:cNvSpPr>
              <a:spLocks noChangeArrowheads="1"/>
            </p:cNvSpPr>
            <p:nvPr/>
          </p:nvSpPr>
          <p:spPr bwMode="auto">
            <a:xfrm>
              <a:off x="3264" y="1536"/>
              <a:ext cx="528" cy="432"/>
            </a:xfrm>
            <a:prstGeom prst="rect">
              <a:avLst/>
            </a:prstGeom>
            <a:solidFill>
              <a:schemeClr val="bg1"/>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endParaRPr lang="zh-CN" altLang="en-US" sz="2800">
                <a:solidFill>
                  <a:schemeClr val="hlink"/>
                </a:solidFill>
                <a:latin typeface="Arial Narrow" panose="020B0604020202020204" pitchFamily="34" charset="0"/>
              </a:endParaRPr>
            </a:p>
          </p:txBody>
        </p:sp>
        <p:sp>
          <p:nvSpPr>
            <p:cNvPr id="42005" name="WordArt 18">
              <a:extLst>
                <a:ext uri="{FF2B5EF4-FFF2-40B4-BE49-F238E27FC236}">
                  <a16:creationId xmlns:a16="http://schemas.microsoft.com/office/drawing/2014/main" id="{48E64B09-FA85-164E-9D87-49C9ED336440}"/>
                </a:ext>
              </a:extLst>
            </p:cNvPr>
            <p:cNvSpPr>
              <a:spLocks noChangeArrowheads="1" noChangeShapeType="1" noTextEdit="1"/>
            </p:cNvSpPr>
            <p:nvPr/>
          </p:nvSpPr>
          <p:spPr bwMode="auto">
            <a:xfrm>
              <a:off x="3360" y="168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06" name="WordArt 19">
              <a:extLst>
                <a:ext uri="{FF2B5EF4-FFF2-40B4-BE49-F238E27FC236}">
                  <a16:creationId xmlns:a16="http://schemas.microsoft.com/office/drawing/2014/main" id="{9698529D-B96C-BB41-ACE1-072AED926E8B}"/>
                </a:ext>
              </a:extLst>
            </p:cNvPr>
            <p:cNvSpPr>
              <a:spLocks noChangeArrowheads="1" noChangeShapeType="1" noTextEdit="1"/>
            </p:cNvSpPr>
            <p:nvPr/>
          </p:nvSpPr>
          <p:spPr bwMode="auto">
            <a:xfrm>
              <a:off x="2112" y="1728"/>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07" name="WordArt 20">
              <a:extLst>
                <a:ext uri="{FF2B5EF4-FFF2-40B4-BE49-F238E27FC236}">
                  <a16:creationId xmlns:a16="http://schemas.microsoft.com/office/drawing/2014/main" id="{779A878B-F965-8142-8740-3104210E20E9}"/>
                </a:ext>
              </a:extLst>
            </p:cNvPr>
            <p:cNvSpPr>
              <a:spLocks noChangeArrowheads="1" noChangeShapeType="1" noTextEdit="1"/>
            </p:cNvSpPr>
            <p:nvPr/>
          </p:nvSpPr>
          <p:spPr bwMode="auto">
            <a:xfrm>
              <a:off x="4368" y="1728"/>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08" name="Line 21">
              <a:extLst>
                <a:ext uri="{FF2B5EF4-FFF2-40B4-BE49-F238E27FC236}">
                  <a16:creationId xmlns:a16="http://schemas.microsoft.com/office/drawing/2014/main" id="{8D57529E-BA27-B845-991D-4CEEF7F5BE5F}"/>
                </a:ext>
              </a:extLst>
            </p:cNvPr>
            <p:cNvSpPr>
              <a:spLocks noChangeShapeType="1"/>
            </p:cNvSpPr>
            <p:nvPr/>
          </p:nvSpPr>
          <p:spPr bwMode="auto">
            <a:xfrm>
              <a:off x="1920" y="3840"/>
              <a:ext cx="2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9" name="WordArt 22">
              <a:extLst>
                <a:ext uri="{FF2B5EF4-FFF2-40B4-BE49-F238E27FC236}">
                  <a16:creationId xmlns:a16="http://schemas.microsoft.com/office/drawing/2014/main" id="{B3278C32-31F5-1443-BF33-4679F64B66CC}"/>
                </a:ext>
              </a:extLst>
            </p:cNvPr>
            <p:cNvSpPr>
              <a:spLocks noChangeArrowheads="1" noChangeShapeType="1" noTextEdit="1"/>
            </p:cNvSpPr>
            <p:nvPr/>
          </p:nvSpPr>
          <p:spPr bwMode="auto">
            <a:xfrm>
              <a:off x="1488" y="3744"/>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时间</a:t>
              </a:r>
              <a:endParaRPr lang="en-US" sz="1800" kern="10">
                <a:ln w="9525">
                  <a:solidFill>
                    <a:srgbClr val="000000"/>
                  </a:solidFill>
                  <a:round/>
                  <a:headEnd/>
                  <a:tailEnd/>
                </a:ln>
                <a:solidFill>
                  <a:srgbClr val="FFFFFF"/>
                </a:solidFill>
              </a:endParaRPr>
            </a:p>
          </p:txBody>
        </p:sp>
        <p:sp>
          <p:nvSpPr>
            <p:cNvPr id="288791" name="WordArt 23">
              <a:extLst>
                <a:ext uri="{FF2B5EF4-FFF2-40B4-BE49-F238E27FC236}">
                  <a16:creationId xmlns:a16="http://schemas.microsoft.com/office/drawing/2014/main" id="{420535E2-6E45-3B44-AAD8-17CB8DD9FE34}"/>
                </a:ext>
              </a:extLst>
            </p:cNvPr>
            <p:cNvSpPr>
              <a:spLocks noChangeArrowheads="1" noChangeShapeType="1" noTextEdit="1"/>
            </p:cNvSpPr>
            <p:nvPr/>
          </p:nvSpPr>
          <p:spPr bwMode="auto">
            <a:xfrm>
              <a:off x="288" y="1680"/>
              <a:ext cx="360" cy="144"/>
            </a:xfrm>
            <a:prstGeom prst="rect">
              <a:avLst/>
            </a:prstGeom>
          </p:spPr>
          <p:txBody>
            <a:bodyPr wrap="none" fromWordArt="1">
              <a:prstTxWarp prst="textPlain">
                <a:avLst>
                  <a:gd name="adj" fmla="val 50000"/>
                </a:avLst>
              </a:prstTxWarp>
            </a:bodyPr>
            <a:lstStyle/>
            <a:p>
              <a:pPr algn="ctr" eaLnBrk="0" hangingPunct="0">
                <a:spcBef>
                  <a:spcPct val="0"/>
                </a:spcBef>
                <a:defRPr/>
              </a:pPr>
              <a:r>
                <a:rPr lang="zh-CN" altLang="en-US" sz="1800" kern="10">
                  <a:ln w="9525">
                    <a:solidFill>
                      <a:srgbClr val="000000"/>
                    </a:solidFill>
                    <a:round/>
                    <a:headEnd/>
                    <a:tailEnd/>
                  </a:ln>
                  <a:solidFill>
                    <a:srgbClr val="FFFFFF"/>
                  </a:solidFill>
                  <a:latin typeface="宋体"/>
                  <a:ea typeface="宋体"/>
                </a:rPr>
                <a:t>程序</a:t>
              </a:r>
              <a:r>
                <a:rPr lang="en-US" altLang="zh-CN" sz="1800" kern="10">
                  <a:ln w="9525">
                    <a:solidFill>
                      <a:srgbClr val="000000"/>
                    </a:solidFill>
                    <a:round/>
                    <a:headEnd/>
                    <a:tailEnd/>
                  </a:ln>
                  <a:solidFill>
                    <a:srgbClr val="FFFFFF"/>
                  </a:solidFill>
                  <a:latin typeface="宋体"/>
                  <a:ea typeface="宋体"/>
                </a:rPr>
                <a:t>A</a:t>
              </a:r>
              <a:endParaRPr lang="zh-CN" altLang="en-US" sz="1800" kern="10">
                <a:ln w="9525">
                  <a:solidFill>
                    <a:srgbClr val="000000"/>
                  </a:solidFill>
                  <a:round/>
                  <a:headEnd/>
                  <a:tailEnd/>
                </a:ln>
                <a:solidFill>
                  <a:srgbClr val="FFFFFF"/>
                </a:solidFill>
                <a:latin typeface="宋体"/>
                <a:ea typeface="宋体"/>
              </a:endParaRPr>
            </a:p>
          </p:txBody>
        </p:sp>
        <p:sp>
          <p:nvSpPr>
            <p:cNvPr id="42011" name="Line 24">
              <a:extLst>
                <a:ext uri="{FF2B5EF4-FFF2-40B4-BE49-F238E27FC236}">
                  <a16:creationId xmlns:a16="http://schemas.microsoft.com/office/drawing/2014/main" id="{A17F4DEE-7AFD-AA49-B380-56360AD6A459}"/>
                </a:ext>
              </a:extLst>
            </p:cNvPr>
            <p:cNvSpPr>
              <a:spLocks noChangeShapeType="1"/>
            </p:cNvSpPr>
            <p:nvPr/>
          </p:nvSpPr>
          <p:spPr bwMode="auto">
            <a:xfrm>
              <a:off x="1056" y="2544"/>
              <a:ext cx="4464"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2" name="Rectangle 25">
              <a:extLst>
                <a:ext uri="{FF2B5EF4-FFF2-40B4-BE49-F238E27FC236}">
                  <a16:creationId xmlns:a16="http://schemas.microsoft.com/office/drawing/2014/main" id="{D23DBBDF-3FE0-E749-B384-B5EC48391C9F}"/>
                </a:ext>
              </a:extLst>
            </p:cNvPr>
            <p:cNvSpPr>
              <a:spLocks noChangeArrowheads="1"/>
            </p:cNvSpPr>
            <p:nvPr/>
          </p:nvSpPr>
          <p:spPr bwMode="auto">
            <a:xfrm>
              <a:off x="1536" y="2112"/>
              <a:ext cx="528" cy="432"/>
            </a:xfrm>
            <a:prstGeom prst="rect">
              <a:avLst/>
            </a:prstGeom>
            <a:solidFill>
              <a:srgbClr val="66FF66"/>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13" name="WordArt 26">
              <a:extLst>
                <a:ext uri="{FF2B5EF4-FFF2-40B4-BE49-F238E27FC236}">
                  <a16:creationId xmlns:a16="http://schemas.microsoft.com/office/drawing/2014/main" id="{328E903C-DD61-DC4C-B482-AACAF7F79C63}"/>
                </a:ext>
              </a:extLst>
            </p:cNvPr>
            <p:cNvSpPr>
              <a:spLocks noChangeArrowheads="1" noChangeShapeType="1" noTextEdit="1"/>
            </p:cNvSpPr>
            <p:nvPr/>
          </p:nvSpPr>
          <p:spPr bwMode="auto">
            <a:xfrm>
              <a:off x="1632" y="2256"/>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14" name="Rectangle 27">
              <a:extLst>
                <a:ext uri="{FF2B5EF4-FFF2-40B4-BE49-F238E27FC236}">
                  <a16:creationId xmlns:a16="http://schemas.microsoft.com/office/drawing/2014/main" id="{3110F43E-966C-AB4A-B87A-BA2E03800D8C}"/>
                </a:ext>
              </a:extLst>
            </p:cNvPr>
            <p:cNvSpPr>
              <a:spLocks noChangeArrowheads="1"/>
            </p:cNvSpPr>
            <p:nvPr/>
          </p:nvSpPr>
          <p:spPr bwMode="auto">
            <a:xfrm>
              <a:off x="3792" y="2112"/>
              <a:ext cx="528" cy="432"/>
            </a:xfrm>
            <a:prstGeom prst="rect">
              <a:avLst/>
            </a:prstGeom>
            <a:solidFill>
              <a:srgbClr val="66FF66"/>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endParaRPr lang="zh-CN" altLang="en-US" sz="2800">
                <a:solidFill>
                  <a:schemeClr val="hlink"/>
                </a:solidFill>
                <a:latin typeface="Arial Narrow" panose="020B0604020202020204" pitchFamily="34" charset="0"/>
              </a:endParaRPr>
            </a:p>
          </p:txBody>
        </p:sp>
        <p:sp>
          <p:nvSpPr>
            <p:cNvPr id="42015" name="WordArt 28">
              <a:extLst>
                <a:ext uri="{FF2B5EF4-FFF2-40B4-BE49-F238E27FC236}">
                  <a16:creationId xmlns:a16="http://schemas.microsoft.com/office/drawing/2014/main" id="{CD4A47F2-76E5-6D46-B2C5-91AB85407495}"/>
                </a:ext>
              </a:extLst>
            </p:cNvPr>
            <p:cNvSpPr>
              <a:spLocks noChangeArrowheads="1" noChangeShapeType="1" noTextEdit="1"/>
            </p:cNvSpPr>
            <p:nvPr/>
          </p:nvSpPr>
          <p:spPr bwMode="auto">
            <a:xfrm>
              <a:off x="3888" y="2256"/>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16" name="WordArt 29">
              <a:extLst>
                <a:ext uri="{FF2B5EF4-FFF2-40B4-BE49-F238E27FC236}">
                  <a16:creationId xmlns:a16="http://schemas.microsoft.com/office/drawing/2014/main" id="{08DBE8E5-B339-4346-B710-999F87925EB4}"/>
                </a:ext>
              </a:extLst>
            </p:cNvPr>
            <p:cNvSpPr>
              <a:spLocks noChangeArrowheads="1" noChangeShapeType="1" noTextEdit="1"/>
            </p:cNvSpPr>
            <p:nvPr/>
          </p:nvSpPr>
          <p:spPr bwMode="auto">
            <a:xfrm>
              <a:off x="2496" y="2304"/>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17" name="WordArt 30">
              <a:extLst>
                <a:ext uri="{FF2B5EF4-FFF2-40B4-BE49-F238E27FC236}">
                  <a16:creationId xmlns:a16="http://schemas.microsoft.com/office/drawing/2014/main" id="{69A98069-F8D0-7548-9DDE-A42C4A868E4F}"/>
                </a:ext>
              </a:extLst>
            </p:cNvPr>
            <p:cNvSpPr>
              <a:spLocks noChangeArrowheads="1" noChangeShapeType="1" noTextEdit="1"/>
            </p:cNvSpPr>
            <p:nvPr/>
          </p:nvSpPr>
          <p:spPr bwMode="auto">
            <a:xfrm>
              <a:off x="4656" y="2304"/>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288799" name="WordArt 31">
              <a:extLst>
                <a:ext uri="{FF2B5EF4-FFF2-40B4-BE49-F238E27FC236}">
                  <a16:creationId xmlns:a16="http://schemas.microsoft.com/office/drawing/2014/main" id="{2CD312AC-C5EC-AA4E-9CD7-A03390B0F95F}"/>
                </a:ext>
              </a:extLst>
            </p:cNvPr>
            <p:cNvSpPr>
              <a:spLocks noChangeArrowheads="1" noChangeShapeType="1" noTextEdit="1"/>
            </p:cNvSpPr>
            <p:nvPr/>
          </p:nvSpPr>
          <p:spPr bwMode="auto">
            <a:xfrm>
              <a:off x="288" y="2256"/>
              <a:ext cx="360" cy="144"/>
            </a:xfrm>
            <a:prstGeom prst="rect">
              <a:avLst/>
            </a:prstGeom>
          </p:spPr>
          <p:txBody>
            <a:bodyPr wrap="none" fromWordArt="1">
              <a:prstTxWarp prst="textPlain">
                <a:avLst>
                  <a:gd name="adj" fmla="val 50000"/>
                </a:avLst>
              </a:prstTxWarp>
            </a:bodyPr>
            <a:lstStyle/>
            <a:p>
              <a:pPr algn="ctr" eaLnBrk="0" hangingPunct="0">
                <a:spcBef>
                  <a:spcPct val="0"/>
                </a:spcBef>
                <a:defRPr/>
              </a:pPr>
              <a:r>
                <a:rPr lang="zh-CN" altLang="en-US" sz="1800" kern="10">
                  <a:ln w="9525">
                    <a:solidFill>
                      <a:srgbClr val="000000"/>
                    </a:solidFill>
                    <a:round/>
                    <a:headEnd/>
                    <a:tailEnd/>
                  </a:ln>
                  <a:solidFill>
                    <a:srgbClr val="FFFFFF"/>
                  </a:solidFill>
                  <a:latin typeface="宋体"/>
                  <a:ea typeface="宋体"/>
                </a:rPr>
                <a:t>程序</a:t>
              </a:r>
              <a:r>
                <a:rPr lang="en-US" altLang="zh-CN" sz="1800" kern="10">
                  <a:ln w="9525">
                    <a:solidFill>
                      <a:srgbClr val="000000"/>
                    </a:solidFill>
                    <a:round/>
                    <a:headEnd/>
                    <a:tailEnd/>
                  </a:ln>
                  <a:solidFill>
                    <a:srgbClr val="FFFFFF"/>
                  </a:solidFill>
                  <a:latin typeface="宋体"/>
                  <a:ea typeface="宋体"/>
                </a:rPr>
                <a:t>B</a:t>
              </a:r>
              <a:endParaRPr lang="zh-CN" altLang="en-US" sz="1800" kern="10">
                <a:ln w="9525">
                  <a:solidFill>
                    <a:srgbClr val="000000"/>
                  </a:solidFill>
                  <a:round/>
                  <a:headEnd/>
                  <a:tailEnd/>
                </a:ln>
                <a:solidFill>
                  <a:srgbClr val="FFFFFF"/>
                </a:solidFill>
                <a:latin typeface="宋体"/>
                <a:ea typeface="宋体"/>
              </a:endParaRPr>
            </a:p>
          </p:txBody>
        </p:sp>
        <p:sp>
          <p:nvSpPr>
            <p:cNvPr id="42019" name="WordArt 32">
              <a:extLst>
                <a:ext uri="{FF2B5EF4-FFF2-40B4-BE49-F238E27FC236}">
                  <a16:creationId xmlns:a16="http://schemas.microsoft.com/office/drawing/2014/main" id="{6B238FF6-4B1D-B644-A901-162F15C75354}"/>
                </a:ext>
              </a:extLst>
            </p:cNvPr>
            <p:cNvSpPr>
              <a:spLocks noChangeArrowheads="1" noChangeShapeType="1" noTextEdit="1"/>
            </p:cNvSpPr>
            <p:nvPr/>
          </p:nvSpPr>
          <p:spPr bwMode="auto">
            <a:xfrm>
              <a:off x="1152" y="2256"/>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20" name="Line 33">
              <a:extLst>
                <a:ext uri="{FF2B5EF4-FFF2-40B4-BE49-F238E27FC236}">
                  <a16:creationId xmlns:a16="http://schemas.microsoft.com/office/drawing/2014/main" id="{DCC8FEEC-EB8B-4B4B-894F-B53EECA66E7B}"/>
                </a:ext>
              </a:extLst>
            </p:cNvPr>
            <p:cNvSpPr>
              <a:spLocks noChangeShapeType="1"/>
            </p:cNvSpPr>
            <p:nvPr/>
          </p:nvSpPr>
          <p:spPr bwMode="auto">
            <a:xfrm>
              <a:off x="1152" y="3072"/>
              <a:ext cx="4464" cy="1"/>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Rectangle 34">
              <a:extLst>
                <a:ext uri="{FF2B5EF4-FFF2-40B4-BE49-F238E27FC236}">
                  <a16:creationId xmlns:a16="http://schemas.microsoft.com/office/drawing/2014/main" id="{ADAD44CF-1BFC-4B47-A2CB-BE1C6BD1A705}"/>
                </a:ext>
              </a:extLst>
            </p:cNvPr>
            <p:cNvSpPr>
              <a:spLocks noChangeArrowheads="1"/>
            </p:cNvSpPr>
            <p:nvPr/>
          </p:nvSpPr>
          <p:spPr bwMode="auto">
            <a:xfrm>
              <a:off x="2064" y="2640"/>
              <a:ext cx="528" cy="432"/>
            </a:xfrm>
            <a:prstGeom prst="rect">
              <a:avLst/>
            </a:prstGeom>
            <a:solidFill>
              <a:srgbClr val="FF9999"/>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22" name="WordArt 35">
              <a:extLst>
                <a:ext uri="{FF2B5EF4-FFF2-40B4-BE49-F238E27FC236}">
                  <a16:creationId xmlns:a16="http://schemas.microsoft.com/office/drawing/2014/main" id="{93B39188-F3B5-2E4E-9A08-ED216284F60C}"/>
                </a:ext>
              </a:extLst>
            </p:cNvPr>
            <p:cNvSpPr>
              <a:spLocks noChangeArrowheads="1" noChangeShapeType="1" noTextEdit="1"/>
            </p:cNvSpPr>
            <p:nvPr/>
          </p:nvSpPr>
          <p:spPr bwMode="auto">
            <a:xfrm>
              <a:off x="2160" y="2784"/>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23" name="Rectangle 36">
              <a:extLst>
                <a:ext uri="{FF2B5EF4-FFF2-40B4-BE49-F238E27FC236}">
                  <a16:creationId xmlns:a16="http://schemas.microsoft.com/office/drawing/2014/main" id="{2BBE80AC-7627-6848-A748-C61C2399B621}"/>
                </a:ext>
              </a:extLst>
            </p:cNvPr>
            <p:cNvSpPr>
              <a:spLocks noChangeArrowheads="1"/>
            </p:cNvSpPr>
            <p:nvPr/>
          </p:nvSpPr>
          <p:spPr bwMode="auto">
            <a:xfrm>
              <a:off x="4320" y="2640"/>
              <a:ext cx="528" cy="432"/>
            </a:xfrm>
            <a:prstGeom prst="rect">
              <a:avLst/>
            </a:prstGeom>
            <a:solidFill>
              <a:srgbClr val="FF9999"/>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endParaRPr lang="zh-CN" altLang="en-US" sz="2800">
                <a:solidFill>
                  <a:schemeClr val="hlink"/>
                </a:solidFill>
                <a:latin typeface="Arial Narrow" panose="020B0604020202020204" pitchFamily="34" charset="0"/>
              </a:endParaRPr>
            </a:p>
          </p:txBody>
        </p:sp>
        <p:sp>
          <p:nvSpPr>
            <p:cNvPr id="42024" name="WordArt 37">
              <a:extLst>
                <a:ext uri="{FF2B5EF4-FFF2-40B4-BE49-F238E27FC236}">
                  <a16:creationId xmlns:a16="http://schemas.microsoft.com/office/drawing/2014/main" id="{E4610142-9899-8D49-8A59-7750E2947A58}"/>
                </a:ext>
              </a:extLst>
            </p:cNvPr>
            <p:cNvSpPr>
              <a:spLocks noChangeArrowheads="1" noChangeShapeType="1" noTextEdit="1"/>
            </p:cNvSpPr>
            <p:nvPr/>
          </p:nvSpPr>
          <p:spPr bwMode="auto">
            <a:xfrm>
              <a:off x="4416" y="2784"/>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25" name="WordArt 38">
              <a:extLst>
                <a:ext uri="{FF2B5EF4-FFF2-40B4-BE49-F238E27FC236}">
                  <a16:creationId xmlns:a16="http://schemas.microsoft.com/office/drawing/2014/main" id="{A4FE20B3-8B21-F441-AC29-E52E2A6C93EB}"/>
                </a:ext>
              </a:extLst>
            </p:cNvPr>
            <p:cNvSpPr>
              <a:spLocks noChangeArrowheads="1" noChangeShapeType="1" noTextEdit="1"/>
            </p:cNvSpPr>
            <p:nvPr/>
          </p:nvSpPr>
          <p:spPr bwMode="auto">
            <a:xfrm>
              <a:off x="2880" y="2832"/>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26" name="WordArt 39">
              <a:extLst>
                <a:ext uri="{FF2B5EF4-FFF2-40B4-BE49-F238E27FC236}">
                  <a16:creationId xmlns:a16="http://schemas.microsoft.com/office/drawing/2014/main" id="{4A5F8AB0-8940-A345-B6BD-C3232B3A2AE9}"/>
                </a:ext>
              </a:extLst>
            </p:cNvPr>
            <p:cNvSpPr>
              <a:spLocks noChangeArrowheads="1" noChangeShapeType="1" noTextEdit="1"/>
            </p:cNvSpPr>
            <p:nvPr/>
          </p:nvSpPr>
          <p:spPr bwMode="auto">
            <a:xfrm>
              <a:off x="5040" y="2832"/>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27" name="WordArt 40">
              <a:extLst>
                <a:ext uri="{FF2B5EF4-FFF2-40B4-BE49-F238E27FC236}">
                  <a16:creationId xmlns:a16="http://schemas.microsoft.com/office/drawing/2014/main" id="{28840C26-0BE7-6D4B-A5A0-7240B3963102}"/>
                </a:ext>
              </a:extLst>
            </p:cNvPr>
            <p:cNvSpPr>
              <a:spLocks noChangeArrowheads="1" noChangeShapeType="1" noTextEdit="1"/>
            </p:cNvSpPr>
            <p:nvPr/>
          </p:nvSpPr>
          <p:spPr bwMode="auto">
            <a:xfrm>
              <a:off x="1248" y="2784"/>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28" name="Line 41">
              <a:extLst>
                <a:ext uri="{FF2B5EF4-FFF2-40B4-BE49-F238E27FC236}">
                  <a16:creationId xmlns:a16="http://schemas.microsoft.com/office/drawing/2014/main" id="{4AE080B1-345F-C242-A40E-7E69C0B4CE7F}"/>
                </a:ext>
              </a:extLst>
            </p:cNvPr>
            <p:cNvSpPr>
              <a:spLocks noChangeShapeType="1"/>
            </p:cNvSpPr>
            <p:nvPr/>
          </p:nvSpPr>
          <p:spPr bwMode="auto">
            <a:xfrm>
              <a:off x="1056" y="3648"/>
              <a:ext cx="4464"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Rectangle 42">
              <a:extLst>
                <a:ext uri="{FF2B5EF4-FFF2-40B4-BE49-F238E27FC236}">
                  <a16:creationId xmlns:a16="http://schemas.microsoft.com/office/drawing/2014/main" id="{F7E854AF-56C1-1B45-B569-DBE6763E35A0}"/>
                </a:ext>
              </a:extLst>
            </p:cNvPr>
            <p:cNvSpPr>
              <a:spLocks noChangeArrowheads="1"/>
            </p:cNvSpPr>
            <p:nvPr/>
          </p:nvSpPr>
          <p:spPr bwMode="auto">
            <a:xfrm>
              <a:off x="1008" y="3216"/>
              <a:ext cx="528" cy="432"/>
            </a:xfrm>
            <a:prstGeom prst="rect">
              <a:avLst/>
            </a:prstGeom>
            <a:solidFill>
              <a:schemeClr val="bg1"/>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30" name="WordArt 43">
              <a:extLst>
                <a:ext uri="{FF2B5EF4-FFF2-40B4-BE49-F238E27FC236}">
                  <a16:creationId xmlns:a16="http://schemas.microsoft.com/office/drawing/2014/main" id="{9341E114-1A7A-CB41-9363-36D40C50B6DA}"/>
                </a:ext>
              </a:extLst>
            </p:cNvPr>
            <p:cNvSpPr>
              <a:spLocks noChangeArrowheads="1" noChangeShapeType="1" noTextEdit="1"/>
            </p:cNvSpPr>
            <p:nvPr/>
          </p:nvSpPr>
          <p:spPr bwMode="auto">
            <a:xfrm>
              <a:off x="1104" y="336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31" name="Rectangle 44">
              <a:extLst>
                <a:ext uri="{FF2B5EF4-FFF2-40B4-BE49-F238E27FC236}">
                  <a16:creationId xmlns:a16="http://schemas.microsoft.com/office/drawing/2014/main" id="{98649211-B070-7C42-B18E-C88539780A01}"/>
                </a:ext>
              </a:extLst>
            </p:cNvPr>
            <p:cNvSpPr>
              <a:spLocks noChangeArrowheads="1"/>
            </p:cNvSpPr>
            <p:nvPr/>
          </p:nvSpPr>
          <p:spPr bwMode="auto">
            <a:xfrm>
              <a:off x="3264" y="3216"/>
              <a:ext cx="528" cy="432"/>
            </a:xfrm>
            <a:prstGeom prst="rect">
              <a:avLst/>
            </a:prstGeom>
            <a:solidFill>
              <a:schemeClr val="bg1"/>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endParaRPr lang="zh-CN" altLang="en-US" sz="2800">
                <a:solidFill>
                  <a:schemeClr val="hlink"/>
                </a:solidFill>
                <a:latin typeface="Arial Narrow" panose="020B0604020202020204" pitchFamily="34" charset="0"/>
              </a:endParaRPr>
            </a:p>
          </p:txBody>
        </p:sp>
        <p:sp>
          <p:nvSpPr>
            <p:cNvPr id="42032" name="WordArt 45">
              <a:extLst>
                <a:ext uri="{FF2B5EF4-FFF2-40B4-BE49-F238E27FC236}">
                  <a16:creationId xmlns:a16="http://schemas.microsoft.com/office/drawing/2014/main" id="{4EBA64C4-B731-A44D-A1B9-BF8CF4DA21E3}"/>
                </a:ext>
              </a:extLst>
            </p:cNvPr>
            <p:cNvSpPr>
              <a:spLocks noChangeArrowheads="1" noChangeShapeType="1" noTextEdit="1"/>
            </p:cNvSpPr>
            <p:nvPr/>
          </p:nvSpPr>
          <p:spPr bwMode="auto">
            <a:xfrm>
              <a:off x="3360" y="336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33" name="WordArt 46">
              <a:extLst>
                <a:ext uri="{FF2B5EF4-FFF2-40B4-BE49-F238E27FC236}">
                  <a16:creationId xmlns:a16="http://schemas.microsoft.com/office/drawing/2014/main" id="{11CB16E1-9F42-F447-B663-1152F7478721}"/>
                </a:ext>
              </a:extLst>
            </p:cNvPr>
            <p:cNvSpPr>
              <a:spLocks noChangeArrowheads="1" noChangeShapeType="1" noTextEdit="1"/>
            </p:cNvSpPr>
            <p:nvPr/>
          </p:nvSpPr>
          <p:spPr bwMode="auto">
            <a:xfrm>
              <a:off x="2832" y="3408"/>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34" name="WordArt 47">
              <a:extLst>
                <a:ext uri="{FF2B5EF4-FFF2-40B4-BE49-F238E27FC236}">
                  <a16:creationId xmlns:a16="http://schemas.microsoft.com/office/drawing/2014/main" id="{4A96C403-CD81-314D-A09D-1C33579C7599}"/>
                </a:ext>
              </a:extLst>
            </p:cNvPr>
            <p:cNvSpPr>
              <a:spLocks noChangeArrowheads="1" noChangeShapeType="1" noTextEdit="1"/>
            </p:cNvSpPr>
            <p:nvPr/>
          </p:nvSpPr>
          <p:spPr bwMode="auto">
            <a:xfrm>
              <a:off x="5040" y="3408"/>
              <a:ext cx="288"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等待</a:t>
              </a:r>
              <a:endParaRPr lang="en-US" sz="1800" kern="10">
                <a:ln w="9525">
                  <a:solidFill>
                    <a:srgbClr val="000000"/>
                  </a:solidFill>
                  <a:round/>
                  <a:headEnd/>
                  <a:tailEnd/>
                </a:ln>
                <a:solidFill>
                  <a:srgbClr val="FFFFFF"/>
                </a:solidFill>
              </a:endParaRPr>
            </a:p>
          </p:txBody>
        </p:sp>
        <p:sp>
          <p:nvSpPr>
            <p:cNvPr id="42035" name="WordArt 48">
              <a:extLst>
                <a:ext uri="{FF2B5EF4-FFF2-40B4-BE49-F238E27FC236}">
                  <a16:creationId xmlns:a16="http://schemas.microsoft.com/office/drawing/2014/main" id="{9B3A5FB4-6B3B-5A41-BFDA-79AD85DC8C90}"/>
                </a:ext>
              </a:extLst>
            </p:cNvPr>
            <p:cNvSpPr>
              <a:spLocks noChangeArrowheads="1" noChangeShapeType="1" noTextEdit="1"/>
            </p:cNvSpPr>
            <p:nvPr/>
          </p:nvSpPr>
          <p:spPr bwMode="auto">
            <a:xfrm>
              <a:off x="336" y="3360"/>
              <a:ext cx="360" cy="144"/>
            </a:xfrm>
            <a:prstGeom prst="rect">
              <a:avLst/>
            </a:prstGeom>
          </p:spPr>
          <p:txBody>
            <a:bodyPr wrap="none" fromWordArt="1">
              <a:prstTxWarp prst="textPlain">
                <a:avLst>
                  <a:gd name="adj" fmla="val 50000"/>
                </a:avLst>
              </a:prstTxWarp>
            </a:bodyPr>
            <a:lstStyle/>
            <a:p>
              <a:pPr algn="ctr"/>
              <a:r>
                <a:rPr lang="zh-TW" altLang="en-US" sz="1800" kern="10">
                  <a:ln w="9525">
                    <a:solidFill>
                      <a:srgbClr val="000000"/>
                    </a:solidFill>
                    <a:round/>
                    <a:headEnd/>
                    <a:tailEnd/>
                  </a:ln>
                  <a:solidFill>
                    <a:srgbClr val="FFFFFF"/>
                  </a:solidFill>
                </a:rPr>
                <a:t>组合</a:t>
              </a:r>
              <a:endParaRPr lang="en-US" sz="1800" kern="10">
                <a:ln w="9525">
                  <a:solidFill>
                    <a:srgbClr val="000000"/>
                  </a:solidFill>
                  <a:round/>
                  <a:headEnd/>
                  <a:tailEnd/>
                </a:ln>
                <a:solidFill>
                  <a:srgbClr val="FFFFFF"/>
                </a:solidFill>
              </a:endParaRPr>
            </a:p>
          </p:txBody>
        </p:sp>
        <p:sp>
          <p:nvSpPr>
            <p:cNvPr id="288817" name="WordArt 49">
              <a:extLst>
                <a:ext uri="{FF2B5EF4-FFF2-40B4-BE49-F238E27FC236}">
                  <a16:creationId xmlns:a16="http://schemas.microsoft.com/office/drawing/2014/main" id="{79396CC7-2F0F-4B4A-9FE9-D6E20815A9F0}"/>
                </a:ext>
              </a:extLst>
            </p:cNvPr>
            <p:cNvSpPr>
              <a:spLocks noChangeArrowheads="1" noChangeShapeType="1" noTextEdit="1"/>
            </p:cNvSpPr>
            <p:nvPr/>
          </p:nvSpPr>
          <p:spPr bwMode="auto">
            <a:xfrm>
              <a:off x="288" y="2832"/>
              <a:ext cx="360" cy="144"/>
            </a:xfrm>
            <a:prstGeom prst="rect">
              <a:avLst/>
            </a:prstGeom>
          </p:spPr>
          <p:txBody>
            <a:bodyPr wrap="none" fromWordArt="1">
              <a:prstTxWarp prst="textPlain">
                <a:avLst>
                  <a:gd name="adj" fmla="val 50000"/>
                </a:avLst>
              </a:prstTxWarp>
            </a:bodyPr>
            <a:lstStyle/>
            <a:p>
              <a:pPr algn="ctr" eaLnBrk="0" hangingPunct="0">
                <a:spcBef>
                  <a:spcPct val="0"/>
                </a:spcBef>
                <a:defRPr/>
              </a:pPr>
              <a:r>
                <a:rPr lang="zh-CN" altLang="en-US" sz="1800" kern="10">
                  <a:ln w="9525">
                    <a:solidFill>
                      <a:srgbClr val="000000"/>
                    </a:solidFill>
                    <a:round/>
                    <a:headEnd/>
                    <a:tailEnd/>
                  </a:ln>
                  <a:solidFill>
                    <a:srgbClr val="FFFFFF"/>
                  </a:solidFill>
                  <a:latin typeface="宋体"/>
                  <a:ea typeface="宋体"/>
                </a:rPr>
                <a:t>程序</a:t>
              </a:r>
              <a:r>
                <a:rPr lang="en-US" altLang="zh-CN" sz="1800" kern="10">
                  <a:ln w="9525">
                    <a:solidFill>
                      <a:srgbClr val="000000"/>
                    </a:solidFill>
                    <a:round/>
                    <a:headEnd/>
                    <a:tailEnd/>
                  </a:ln>
                  <a:solidFill>
                    <a:srgbClr val="FFFFFF"/>
                  </a:solidFill>
                  <a:latin typeface="宋体"/>
                  <a:ea typeface="宋体"/>
                </a:rPr>
                <a:t>C</a:t>
              </a:r>
              <a:endParaRPr lang="zh-CN" altLang="en-US" sz="1800" kern="10">
                <a:ln w="9525">
                  <a:solidFill>
                    <a:srgbClr val="000000"/>
                  </a:solidFill>
                  <a:round/>
                  <a:headEnd/>
                  <a:tailEnd/>
                </a:ln>
                <a:solidFill>
                  <a:srgbClr val="FFFFFF"/>
                </a:solidFill>
                <a:latin typeface="宋体"/>
                <a:ea typeface="宋体"/>
              </a:endParaRPr>
            </a:p>
          </p:txBody>
        </p:sp>
        <p:sp>
          <p:nvSpPr>
            <p:cNvPr id="42037" name="Rectangle 50">
              <a:extLst>
                <a:ext uri="{FF2B5EF4-FFF2-40B4-BE49-F238E27FC236}">
                  <a16:creationId xmlns:a16="http://schemas.microsoft.com/office/drawing/2014/main" id="{9BD79926-AE45-974B-85A9-62EB50F475F7}"/>
                </a:ext>
              </a:extLst>
            </p:cNvPr>
            <p:cNvSpPr>
              <a:spLocks noChangeArrowheads="1"/>
            </p:cNvSpPr>
            <p:nvPr/>
          </p:nvSpPr>
          <p:spPr bwMode="auto">
            <a:xfrm>
              <a:off x="1536" y="3216"/>
              <a:ext cx="528" cy="432"/>
            </a:xfrm>
            <a:prstGeom prst="rect">
              <a:avLst/>
            </a:prstGeom>
            <a:solidFill>
              <a:srgbClr val="66FF66"/>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38" name="WordArt 51">
              <a:extLst>
                <a:ext uri="{FF2B5EF4-FFF2-40B4-BE49-F238E27FC236}">
                  <a16:creationId xmlns:a16="http://schemas.microsoft.com/office/drawing/2014/main" id="{B208ACE4-E2CF-C843-B10B-EB7D4C5A8082}"/>
                </a:ext>
              </a:extLst>
            </p:cNvPr>
            <p:cNvSpPr>
              <a:spLocks noChangeArrowheads="1" noChangeShapeType="1" noTextEdit="1"/>
            </p:cNvSpPr>
            <p:nvPr/>
          </p:nvSpPr>
          <p:spPr bwMode="auto">
            <a:xfrm>
              <a:off x="1632" y="336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39" name="Rectangle 52">
              <a:extLst>
                <a:ext uri="{FF2B5EF4-FFF2-40B4-BE49-F238E27FC236}">
                  <a16:creationId xmlns:a16="http://schemas.microsoft.com/office/drawing/2014/main" id="{885675D9-2FE9-0341-B3B9-85FD7C10618B}"/>
                </a:ext>
              </a:extLst>
            </p:cNvPr>
            <p:cNvSpPr>
              <a:spLocks noChangeArrowheads="1"/>
            </p:cNvSpPr>
            <p:nvPr/>
          </p:nvSpPr>
          <p:spPr bwMode="auto">
            <a:xfrm>
              <a:off x="3792" y="3216"/>
              <a:ext cx="528" cy="432"/>
            </a:xfrm>
            <a:prstGeom prst="rect">
              <a:avLst/>
            </a:prstGeom>
            <a:solidFill>
              <a:srgbClr val="66FF66"/>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40" name="WordArt 53">
              <a:extLst>
                <a:ext uri="{FF2B5EF4-FFF2-40B4-BE49-F238E27FC236}">
                  <a16:creationId xmlns:a16="http://schemas.microsoft.com/office/drawing/2014/main" id="{103724CC-48C2-F94D-B275-D5214D9A5226}"/>
                </a:ext>
              </a:extLst>
            </p:cNvPr>
            <p:cNvSpPr>
              <a:spLocks noChangeArrowheads="1" noChangeShapeType="1" noTextEdit="1"/>
            </p:cNvSpPr>
            <p:nvPr/>
          </p:nvSpPr>
          <p:spPr bwMode="auto">
            <a:xfrm>
              <a:off x="3888" y="336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41" name="Rectangle 54">
              <a:extLst>
                <a:ext uri="{FF2B5EF4-FFF2-40B4-BE49-F238E27FC236}">
                  <a16:creationId xmlns:a16="http://schemas.microsoft.com/office/drawing/2014/main" id="{AFD70191-4219-8548-B54A-1B60B356C039}"/>
                </a:ext>
              </a:extLst>
            </p:cNvPr>
            <p:cNvSpPr>
              <a:spLocks noChangeArrowheads="1"/>
            </p:cNvSpPr>
            <p:nvPr/>
          </p:nvSpPr>
          <p:spPr bwMode="auto">
            <a:xfrm>
              <a:off x="4320" y="3216"/>
              <a:ext cx="528" cy="432"/>
            </a:xfrm>
            <a:prstGeom prst="rect">
              <a:avLst/>
            </a:prstGeom>
            <a:solidFill>
              <a:srgbClr val="FF9999"/>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42" name="WordArt 55">
              <a:extLst>
                <a:ext uri="{FF2B5EF4-FFF2-40B4-BE49-F238E27FC236}">
                  <a16:creationId xmlns:a16="http://schemas.microsoft.com/office/drawing/2014/main" id="{2C66C137-D207-A543-A916-6DFA13122D3F}"/>
                </a:ext>
              </a:extLst>
            </p:cNvPr>
            <p:cNvSpPr>
              <a:spLocks noChangeArrowheads="1" noChangeShapeType="1" noTextEdit="1"/>
            </p:cNvSpPr>
            <p:nvPr/>
          </p:nvSpPr>
          <p:spPr bwMode="auto">
            <a:xfrm>
              <a:off x="4416" y="336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42043" name="Rectangle 56">
              <a:extLst>
                <a:ext uri="{FF2B5EF4-FFF2-40B4-BE49-F238E27FC236}">
                  <a16:creationId xmlns:a16="http://schemas.microsoft.com/office/drawing/2014/main" id="{B90FE558-85B3-CA48-B98F-394000718F6A}"/>
                </a:ext>
              </a:extLst>
            </p:cNvPr>
            <p:cNvSpPr>
              <a:spLocks noChangeArrowheads="1"/>
            </p:cNvSpPr>
            <p:nvPr/>
          </p:nvSpPr>
          <p:spPr bwMode="auto">
            <a:xfrm>
              <a:off x="2064" y="3216"/>
              <a:ext cx="528" cy="432"/>
            </a:xfrm>
            <a:prstGeom prst="rect">
              <a:avLst/>
            </a:prstGeom>
            <a:solidFill>
              <a:srgbClr val="FF9999"/>
            </a:solidFill>
            <a:ln w="28575">
              <a:solidFill>
                <a:schemeClr val="tx1"/>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a:spcBef>
                  <a:spcPct val="0"/>
                </a:spcBef>
              </a:pPr>
              <a:endParaRPr kumimoji="0" lang="zh-CN" altLang="zh-CN" sz="2400" b="1">
                <a:solidFill>
                  <a:srgbClr val="FF0066"/>
                </a:solidFill>
                <a:latin typeface="Times New Roman" panose="02020603050405020304" pitchFamily="18" charset="0"/>
              </a:endParaRPr>
            </a:p>
          </p:txBody>
        </p:sp>
        <p:sp>
          <p:nvSpPr>
            <p:cNvPr id="42044" name="WordArt 57">
              <a:extLst>
                <a:ext uri="{FF2B5EF4-FFF2-40B4-BE49-F238E27FC236}">
                  <a16:creationId xmlns:a16="http://schemas.microsoft.com/office/drawing/2014/main" id="{CC25B93F-06E9-9643-B8E8-3544C52ED274}"/>
                </a:ext>
              </a:extLst>
            </p:cNvPr>
            <p:cNvSpPr>
              <a:spLocks noChangeArrowheads="1" noChangeShapeType="1" noTextEdit="1"/>
            </p:cNvSpPr>
            <p:nvPr/>
          </p:nvSpPr>
          <p:spPr bwMode="auto">
            <a:xfrm>
              <a:off x="2160" y="3360"/>
              <a:ext cx="324" cy="162"/>
            </a:xfrm>
            <a:prstGeom prst="rect">
              <a:avLst/>
            </a:prstGeom>
          </p:spPr>
          <p:txBody>
            <a:bodyPr wrap="none" fromWordArt="1">
              <a:prstTxWarp prst="textPlain">
                <a:avLst>
                  <a:gd name="adj" fmla="val 50000"/>
                </a:avLst>
              </a:prstTxWarp>
            </a:bodyPr>
            <a:lstStyle/>
            <a:p>
              <a:pPr algn="ctr"/>
              <a:r>
                <a:rPr lang="zh-TW" altLang="en-US" sz="2000" kern="10">
                  <a:ln w="9525">
                    <a:solidFill>
                      <a:srgbClr val="000000"/>
                    </a:solidFill>
                    <a:round/>
                    <a:headEnd/>
                    <a:tailEnd/>
                  </a:ln>
                  <a:solidFill>
                    <a:srgbClr val="FFFFFF"/>
                  </a:solidFill>
                </a:rPr>
                <a:t>运行</a:t>
              </a:r>
              <a:endParaRPr lang="en-US" sz="2000" kern="10">
                <a:ln w="9525">
                  <a:solidFill>
                    <a:srgbClr val="000000"/>
                  </a:solidFill>
                  <a:round/>
                  <a:headEnd/>
                  <a:tailEnd/>
                </a:ln>
                <a:solidFill>
                  <a:srgbClr val="FFFFFF"/>
                </a:solidFill>
              </a:endParaRPr>
            </a:p>
          </p:txBody>
        </p:sp>
        <p:sp>
          <p:nvSpPr>
            <p:cNvPr id="288826" name="WordArt 58">
              <a:extLst>
                <a:ext uri="{FF2B5EF4-FFF2-40B4-BE49-F238E27FC236}">
                  <a16:creationId xmlns:a16="http://schemas.microsoft.com/office/drawing/2014/main" id="{EE22F0CE-BFD0-2643-8345-03EE66910A8C}"/>
                </a:ext>
              </a:extLst>
            </p:cNvPr>
            <p:cNvSpPr>
              <a:spLocks noChangeArrowheads="1" noChangeShapeType="1" noTextEdit="1"/>
            </p:cNvSpPr>
            <p:nvPr/>
          </p:nvSpPr>
          <p:spPr bwMode="auto">
            <a:xfrm>
              <a:off x="2160" y="3984"/>
              <a:ext cx="1152" cy="144"/>
            </a:xfrm>
            <a:prstGeom prst="rect">
              <a:avLst/>
            </a:prstGeom>
          </p:spPr>
          <p:txBody>
            <a:bodyPr wrap="none" fromWordArt="1">
              <a:prstTxWarp prst="textPlain">
                <a:avLst>
                  <a:gd name="adj" fmla="val 50000"/>
                </a:avLst>
              </a:prstTxWarp>
            </a:bodyPr>
            <a:lstStyle/>
            <a:p>
              <a:pPr algn="ctr" eaLnBrk="0" hangingPunct="0">
                <a:spcBef>
                  <a:spcPct val="0"/>
                </a:spcBef>
                <a:defRPr/>
              </a:pPr>
              <a:r>
                <a:rPr lang="zh-CN" altLang="en-US" sz="1800" kern="10">
                  <a:ln w="9525">
                    <a:solidFill>
                      <a:srgbClr val="000000"/>
                    </a:solidFill>
                    <a:round/>
                    <a:headEnd/>
                    <a:tailEnd/>
                  </a:ln>
                  <a:solidFill>
                    <a:srgbClr val="FFFFFF"/>
                  </a:solidFill>
                  <a:latin typeface="宋体"/>
                  <a:ea typeface="宋体"/>
                </a:rPr>
                <a:t>（</a:t>
              </a:r>
              <a:r>
                <a:rPr lang="en-US" altLang="zh-CN" sz="1800" kern="10">
                  <a:ln w="9525">
                    <a:solidFill>
                      <a:srgbClr val="000000"/>
                    </a:solidFill>
                    <a:round/>
                    <a:headEnd/>
                    <a:tailEnd/>
                  </a:ln>
                  <a:solidFill>
                    <a:srgbClr val="FFFFFF"/>
                  </a:solidFill>
                  <a:latin typeface="宋体"/>
                  <a:ea typeface="宋体"/>
                </a:rPr>
                <a:t>b</a:t>
              </a:r>
              <a:r>
                <a:rPr lang="zh-CN" altLang="en-US" sz="1800" kern="10">
                  <a:ln w="9525">
                    <a:solidFill>
                      <a:srgbClr val="000000"/>
                    </a:solidFill>
                    <a:round/>
                    <a:headEnd/>
                    <a:tailEnd/>
                  </a:ln>
                  <a:solidFill>
                    <a:srgbClr val="FFFFFF"/>
                  </a:solidFill>
                  <a:latin typeface="宋体"/>
                  <a:ea typeface="宋体"/>
                </a:rPr>
                <a:t>）多道程序设计</a:t>
              </a:r>
            </a:p>
          </p:txBody>
        </p:sp>
      </p:gr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E2F5C735-CBCB-9645-AF4D-FA90147D54DD}"/>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028C1D03-CF94-1640-856D-19CDD521DCC8}" type="slidenum">
              <a:rPr kumimoji="0" lang="zh-CN" altLang="en-US" sz="1400">
                <a:latin typeface="Tahoma" panose="020B0604030504040204" pitchFamily="34" charset="0"/>
              </a:rPr>
              <a:pPr eaLnBrk="1" hangingPunct="1"/>
              <a:t>43</a:t>
            </a:fld>
            <a:endParaRPr kumimoji="0" lang="en-US" altLang="zh-CN" sz="1400">
              <a:latin typeface="Tahoma" panose="020B0604030504040204" pitchFamily="34" charset="0"/>
            </a:endParaRPr>
          </a:p>
        </p:txBody>
      </p:sp>
      <p:sp>
        <p:nvSpPr>
          <p:cNvPr id="62469" name="Rectangle 3">
            <a:extLst>
              <a:ext uri="{FF2B5EF4-FFF2-40B4-BE49-F238E27FC236}">
                <a16:creationId xmlns:a16="http://schemas.microsoft.com/office/drawing/2014/main" id="{3554399D-68C4-3C42-A2D1-92954AA91126}"/>
              </a:ext>
            </a:extLst>
          </p:cNvPr>
          <p:cNvSpPr>
            <a:spLocks noGrp="1" noChangeArrowheads="1"/>
          </p:cNvSpPr>
          <p:nvPr>
            <p:ph type="body" idx="4294967295"/>
          </p:nvPr>
        </p:nvSpPr>
        <p:spPr>
          <a:xfrm>
            <a:off x="752475" y="1428750"/>
            <a:ext cx="7962900" cy="4857750"/>
          </a:xfrm>
        </p:spPr>
        <p:txBody>
          <a:bodyPr/>
          <a:lstStyle/>
          <a:p>
            <a:pPr eaLnBrk="1" hangingPunct="1">
              <a:lnSpc>
                <a:spcPts val="4000"/>
              </a:lnSpc>
            </a:pPr>
            <a:r>
              <a:rPr lang="zh-CN" altLang="en-US" sz="4000">
                <a:solidFill>
                  <a:srgbClr val="3333FF"/>
                </a:solidFill>
                <a:latin typeface="华文新魏" panose="02010800040101010101" pitchFamily="2" charset="-122"/>
                <a:ea typeface="华文新魏" panose="02010800040101010101" pitchFamily="2" charset="-122"/>
              </a:rPr>
              <a:t>多道批处理系统</a:t>
            </a:r>
            <a:endParaRPr lang="en-US" altLang="zh-CN" sz="4000">
              <a:solidFill>
                <a:srgbClr val="3333FF"/>
              </a:solidFill>
              <a:latin typeface="华文新魏" panose="02010800040101010101" pitchFamily="2" charset="-122"/>
              <a:ea typeface="华文新魏" panose="02010800040101010101" pitchFamily="2" charset="-122"/>
            </a:endParaRPr>
          </a:p>
          <a:p>
            <a:pPr lvl="1" eaLnBrk="1" hangingPunct="1">
              <a:lnSpc>
                <a:spcPts val="4000"/>
              </a:lnSpc>
            </a:pPr>
            <a:r>
              <a:rPr lang="zh-CN" altLang="en-US" sz="3600">
                <a:solidFill>
                  <a:srgbClr val="FF0000"/>
                </a:solidFill>
                <a:latin typeface="华文新魏" panose="02010800040101010101" pitchFamily="2" charset="-122"/>
                <a:ea typeface="华文新魏" panose="02010800040101010101" pitchFamily="2" charset="-122"/>
              </a:rPr>
              <a:t>采用多道程序设计技术，一次调入多道程序进入内存，并在系统管理程序的管理下依次运行每个程序，直到全部运行结束的系统</a:t>
            </a:r>
            <a:endParaRPr lang="en-US" altLang="zh-CN" sz="3600">
              <a:solidFill>
                <a:srgbClr val="FF0000"/>
              </a:solidFill>
              <a:latin typeface="华文新魏" panose="02010800040101010101" pitchFamily="2" charset="-122"/>
              <a:ea typeface="华文新魏" panose="02010800040101010101" pitchFamily="2" charset="-122"/>
            </a:endParaRPr>
          </a:p>
        </p:txBody>
      </p:sp>
      <p:sp>
        <p:nvSpPr>
          <p:cNvPr id="885762" name="Rectangle 1026">
            <a:extLst>
              <a:ext uri="{FF2B5EF4-FFF2-40B4-BE49-F238E27FC236}">
                <a16:creationId xmlns:a16="http://schemas.microsoft.com/office/drawing/2014/main" id="{3C7E8524-1280-1447-91F8-A642CA91855A}"/>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blinds(horizontal)">
                                      <p:cBhvr>
                                        <p:cTn id="7" dur="500"/>
                                        <p:tgtEl>
                                          <p:spTgt spid="6246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69">
                                            <p:txEl>
                                              <p:pRg st="1" end="1"/>
                                            </p:txEl>
                                          </p:spTgt>
                                        </p:tgtEl>
                                        <p:attrNameLst>
                                          <p:attrName>style.visibility</p:attrName>
                                        </p:attrNameLst>
                                      </p:cBhvr>
                                      <p:to>
                                        <p:strVal val="visible"/>
                                      </p:to>
                                    </p:set>
                                    <p:animEffect transition="in" filter="blinds(horizontal)">
                                      <p:cBhvr>
                                        <p:cTn id="10" dur="500"/>
                                        <p:tgtEl>
                                          <p:spTgt spid="624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a:extLst>
              <a:ext uri="{FF2B5EF4-FFF2-40B4-BE49-F238E27FC236}">
                <a16:creationId xmlns:a16="http://schemas.microsoft.com/office/drawing/2014/main" id="{0FD45B03-DD48-3143-B4E6-CFA3CBDC9EA3}"/>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2AE75EA-A5EF-2749-BD37-0FE581F43628}" type="slidenum">
              <a:rPr kumimoji="0" lang="zh-CN" altLang="en-US" sz="1400">
                <a:latin typeface="Tahoma" panose="020B0604030504040204" pitchFamily="34" charset="0"/>
              </a:rPr>
              <a:pPr eaLnBrk="1" hangingPunct="1"/>
              <a:t>44</a:t>
            </a:fld>
            <a:endParaRPr kumimoji="0" lang="en-US" altLang="zh-CN" sz="1400">
              <a:latin typeface="Tahoma" panose="020B0604030504040204" pitchFamily="34" charset="0"/>
            </a:endParaRPr>
          </a:p>
        </p:txBody>
      </p:sp>
      <p:sp>
        <p:nvSpPr>
          <p:cNvPr id="44036" name="Rectangle 3">
            <a:extLst>
              <a:ext uri="{FF2B5EF4-FFF2-40B4-BE49-F238E27FC236}">
                <a16:creationId xmlns:a16="http://schemas.microsoft.com/office/drawing/2014/main" id="{AABF1FF6-2395-4C43-9917-C0C2E73E6183}"/>
              </a:ext>
            </a:extLst>
          </p:cNvPr>
          <p:cNvSpPr>
            <a:spLocks noGrp="1" noChangeArrowheads="1"/>
          </p:cNvSpPr>
          <p:nvPr>
            <p:ph type="body" idx="1"/>
          </p:nvPr>
        </p:nvSpPr>
        <p:spPr/>
        <p:txBody>
          <a:bodyPr/>
          <a:lstStyle/>
          <a:p>
            <a:endParaRPr lang="zh-CN" altLang="en-US"/>
          </a:p>
        </p:txBody>
      </p:sp>
      <p:pic>
        <p:nvPicPr>
          <p:cNvPr id="44037" name="Picture 2" descr="t18">
            <a:hlinkClick r:id="" action="ppaction://hlinkshowjump?jump=previousslide"/>
            <a:extLst>
              <a:ext uri="{FF2B5EF4-FFF2-40B4-BE49-F238E27FC236}">
                <a16:creationId xmlns:a16="http://schemas.microsoft.com/office/drawing/2014/main" id="{A5BE69D3-3807-5247-BD8C-DE11F11CA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 y="1160463"/>
            <a:ext cx="83185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a:extLst>
              <a:ext uri="{FF2B5EF4-FFF2-40B4-BE49-F238E27FC236}">
                <a16:creationId xmlns:a16="http://schemas.microsoft.com/office/drawing/2014/main" id="{DC3D6175-B7E6-454A-B3DB-946B02B5C3A9}"/>
              </a:ext>
            </a:extLst>
          </p:cNvPr>
          <p:cNvSpPr>
            <a:spLocks noChangeArrowheads="1"/>
          </p:cNvSpPr>
          <p:nvPr/>
        </p:nvSpPr>
        <p:spPr bwMode="auto">
          <a:xfrm>
            <a:off x="179388" y="5949950"/>
            <a:ext cx="82296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lnSpc>
                <a:spcPct val="80000"/>
              </a:lnSpc>
              <a:buClr>
                <a:schemeClr val="bg2"/>
              </a:buClr>
              <a:buFont typeface="Monotype Sorts" pitchFamily="2" charset="2"/>
              <a:buNone/>
            </a:pPr>
            <a:r>
              <a:rPr lang="en-US" altLang="zh-CN" sz="2400" b="1">
                <a:solidFill>
                  <a:srgbClr val="121C14"/>
                </a:solidFill>
                <a:latin typeface="Times New Roman" panose="02020603050405020304" pitchFamily="18" charset="0"/>
              </a:rPr>
              <a:t>                                        </a:t>
            </a:r>
            <a:r>
              <a:rPr lang="zh-CN" altLang="en-US" sz="2400" b="1">
                <a:solidFill>
                  <a:srgbClr val="121C14"/>
                </a:solidFill>
                <a:latin typeface="Times New Roman" panose="02020603050405020304" pitchFamily="18" charset="0"/>
              </a:rPr>
              <a:t>多道批处理系统中的作业流程                      </a:t>
            </a:r>
          </a:p>
        </p:txBody>
      </p:sp>
      <p:sp>
        <p:nvSpPr>
          <p:cNvPr id="8" name="Rectangle 1026">
            <a:extLst>
              <a:ext uri="{FF2B5EF4-FFF2-40B4-BE49-F238E27FC236}">
                <a16:creationId xmlns:a16="http://schemas.microsoft.com/office/drawing/2014/main" id="{114C5CE7-830A-A04B-AC7F-E97AFDE8801A}"/>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9A67C431-4661-7142-AB7B-CF4ABCF633CC}"/>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200834D9-D0E0-A148-8C07-1519FCEDA209}" type="slidenum">
              <a:rPr kumimoji="0" lang="zh-CN" altLang="en-US" sz="1400">
                <a:latin typeface="Tahoma" panose="020B0604030504040204" pitchFamily="34" charset="0"/>
              </a:rPr>
              <a:pPr eaLnBrk="1" hangingPunct="1"/>
              <a:t>45</a:t>
            </a:fld>
            <a:endParaRPr kumimoji="0" lang="en-US" altLang="zh-CN" sz="1400">
              <a:latin typeface="Tahoma" panose="020B0604030504040204" pitchFamily="34" charset="0"/>
            </a:endParaRPr>
          </a:p>
        </p:txBody>
      </p:sp>
      <p:sp>
        <p:nvSpPr>
          <p:cNvPr id="891906" name="标题 1">
            <a:extLst>
              <a:ext uri="{FF2B5EF4-FFF2-40B4-BE49-F238E27FC236}">
                <a16:creationId xmlns:a16="http://schemas.microsoft.com/office/drawing/2014/main" id="{A8B82BF6-FB36-0740-B17B-3A91833500B9}"/>
              </a:ext>
            </a:extLst>
          </p:cNvPr>
          <p:cNvSpPr>
            <a:spLocks noGrp="1"/>
          </p:cNvSpPr>
          <p:nvPr>
            <p:ph type="title" idx="4294967295"/>
          </p:nvPr>
        </p:nvSpPr>
        <p:spPr>
          <a:xfrm>
            <a:off x="857250" y="1185863"/>
            <a:ext cx="7786688" cy="885825"/>
          </a:xfrm>
        </p:spPr>
        <p:txBody>
          <a:bodyPr anchor="ctr"/>
          <a:lstStyle/>
          <a:p>
            <a:pPr eaLnBrk="1" hangingPunct="1">
              <a:buFont typeface="Wingdings" pitchFamily="2" charset="2"/>
              <a:buChar char="n"/>
            </a:pPr>
            <a:r>
              <a:rPr lang="en-US" altLang="zh-CN" sz="32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CPU</a:t>
            </a:r>
            <a:r>
              <a:rPr lang="zh-CN" altLang="zh-CN" sz="32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利用率</a:t>
            </a:r>
            <a:r>
              <a:rPr lang="zh-CN" altLang="en-US" sz="32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与</a:t>
            </a:r>
            <a:r>
              <a:rPr lang="zh-CN" altLang="zh-CN" sz="32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主存中多道程序道数的</a:t>
            </a:r>
            <a:r>
              <a:rPr lang="zh-CN" altLang="en-US" sz="32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关系</a:t>
            </a:r>
          </a:p>
        </p:txBody>
      </p:sp>
      <p:pic>
        <p:nvPicPr>
          <p:cNvPr id="45061" name="Picture 2" descr="未标题-2">
            <a:extLst>
              <a:ext uri="{FF2B5EF4-FFF2-40B4-BE49-F238E27FC236}">
                <a16:creationId xmlns:a16="http://schemas.microsoft.com/office/drawing/2014/main" id="{F2FBE568-A131-7D47-B27D-245440CBB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913563" cy="4392612"/>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85762" name="Rectangle 1026">
            <a:extLst>
              <a:ext uri="{FF2B5EF4-FFF2-40B4-BE49-F238E27FC236}">
                <a16:creationId xmlns:a16="http://schemas.microsoft.com/office/drawing/2014/main" id="{270A8AE4-D561-C34B-AB5E-D047BBCD255F}"/>
              </a:ext>
            </a:extLst>
          </p:cNvPr>
          <p:cNvSpPr>
            <a:spLocks noChangeArrowheads="1"/>
          </p:cNvSpPr>
          <p:nvPr/>
        </p:nvSpPr>
        <p:spPr bwMode="auto">
          <a:xfrm>
            <a:off x="1123950" y="65088"/>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 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7C0BEDE4-B225-4540-8239-B2F7289A328F}"/>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E2C7CA3-C3A4-3648-9856-C4D2CB004D0A}" type="slidenum">
              <a:rPr kumimoji="0" lang="zh-CN" altLang="en-US" sz="1400">
                <a:latin typeface="Tahoma" panose="020B0604030504040204" pitchFamily="34" charset="0"/>
              </a:rPr>
              <a:pPr eaLnBrk="1" hangingPunct="1"/>
              <a:t>46</a:t>
            </a:fld>
            <a:endParaRPr kumimoji="0" lang="en-US" altLang="zh-CN" sz="1400">
              <a:latin typeface="Tahoma" panose="020B0604030504040204" pitchFamily="34" charset="0"/>
            </a:endParaRPr>
          </a:p>
        </p:txBody>
      </p:sp>
      <p:sp>
        <p:nvSpPr>
          <p:cNvPr id="46084" name="Rectangle 3">
            <a:extLst>
              <a:ext uri="{FF2B5EF4-FFF2-40B4-BE49-F238E27FC236}">
                <a16:creationId xmlns:a16="http://schemas.microsoft.com/office/drawing/2014/main" id="{34617F4F-DF03-4C4F-BB0B-03BBAC4DBD3F}"/>
              </a:ext>
            </a:extLst>
          </p:cNvPr>
          <p:cNvSpPr>
            <a:spLocks noGrp="1" noChangeArrowheads="1"/>
          </p:cNvSpPr>
          <p:nvPr>
            <p:ph type="body" idx="4294967295"/>
          </p:nvPr>
        </p:nvSpPr>
        <p:spPr>
          <a:xfrm>
            <a:off x="749300" y="1411288"/>
            <a:ext cx="8037513" cy="4303712"/>
          </a:xfrm>
        </p:spPr>
        <p:txBody>
          <a:bodyPr/>
          <a:lstStyle/>
          <a:p>
            <a:pPr eaLnBrk="1" hangingPunct="1">
              <a:lnSpc>
                <a:spcPct val="90000"/>
              </a:lnSpc>
            </a:pPr>
            <a:r>
              <a:rPr lang="en-US" altLang="zh-CN" sz="4000">
                <a:solidFill>
                  <a:srgbClr val="3333FF"/>
                </a:solidFill>
                <a:ea typeface="华文新魏" panose="02010800040101010101" pitchFamily="2" charset="-122"/>
              </a:rPr>
              <a:t>CPU</a:t>
            </a:r>
            <a:r>
              <a:rPr lang="zh-CN" altLang="en-US" sz="4000">
                <a:solidFill>
                  <a:srgbClr val="3333FF"/>
                </a:solidFill>
                <a:ea typeface="华文新魏" panose="02010800040101010101" pitchFamily="2" charset="-122"/>
              </a:rPr>
              <a:t>利用率与程序道数的关系</a:t>
            </a:r>
            <a:endParaRPr lang="en-US" altLang="zh-CN" sz="4000">
              <a:solidFill>
                <a:srgbClr val="3333FF"/>
              </a:solidFill>
              <a:ea typeface="华文新魏" panose="02010800040101010101" pitchFamily="2" charset="-122"/>
            </a:endParaRPr>
          </a:p>
          <a:p>
            <a:pPr lvl="1" eaLnBrk="1" hangingPunct="1">
              <a:lnSpc>
                <a:spcPct val="90000"/>
              </a:lnSpc>
            </a:pPr>
            <a:r>
              <a:rPr lang="zh-CN" altLang="en-US" sz="3600">
                <a:ea typeface="华文新魏" panose="02010800040101010101" pitchFamily="2" charset="-122"/>
              </a:rPr>
              <a:t>程序等待</a:t>
            </a:r>
            <a:r>
              <a:rPr lang="en-US" altLang="zh-CN" sz="3600">
                <a:ea typeface="华文新魏" panose="02010800040101010101" pitchFamily="2" charset="-122"/>
              </a:rPr>
              <a:t>I/O</a:t>
            </a:r>
            <a:r>
              <a:rPr lang="zh-CN" altLang="en-US" sz="3600">
                <a:ea typeface="华文新魏" panose="02010800040101010101" pitchFamily="2" charset="-122"/>
              </a:rPr>
              <a:t>操作的时间占其运行时间的比例为</a:t>
            </a:r>
            <a:r>
              <a:rPr lang="en-US" altLang="zh-CN" sz="3600">
                <a:ea typeface="华文新魏" panose="02010800040101010101" pitchFamily="2" charset="-122"/>
              </a:rPr>
              <a:t>p</a:t>
            </a:r>
            <a:r>
              <a:rPr lang="zh-CN" altLang="en-US" sz="3600">
                <a:ea typeface="华文新魏" panose="02010800040101010101" pitchFamily="2" charset="-122"/>
              </a:rPr>
              <a:t>，当主存中有</a:t>
            </a:r>
            <a:r>
              <a:rPr lang="en-US" altLang="zh-CN" sz="3600">
                <a:ea typeface="华文新魏" panose="02010800040101010101" pitchFamily="2" charset="-122"/>
              </a:rPr>
              <a:t>n</a:t>
            </a:r>
            <a:r>
              <a:rPr lang="zh-CN" altLang="en-US" sz="3600">
                <a:ea typeface="华文新魏" panose="02010800040101010101" pitchFamily="2" charset="-122"/>
              </a:rPr>
              <a:t>道程序时，所有程序都等待</a:t>
            </a:r>
            <a:r>
              <a:rPr lang="en-US" altLang="zh-CN" sz="3600">
                <a:ea typeface="华文新魏" panose="02010800040101010101" pitchFamily="2" charset="-122"/>
              </a:rPr>
              <a:t>I/O</a:t>
            </a:r>
            <a:r>
              <a:rPr lang="zh-CN" altLang="en-US" sz="3600">
                <a:ea typeface="华文新魏" panose="02010800040101010101" pitchFamily="2" charset="-122"/>
              </a:rPr>
              <a:t>的概率是</a:t>
            </a:r>
            <a:r>
              <a:rPr lang="en-US" altLang="zh-CN" sz="3600">
                <a:ea typeface="华文新魏" panose="02010800040101010101" pitchFamily="2" charset="-122"/>
              </a:rPr>
              <a:t>p</a:t>
            </a:r>
            <a:r>
              <a:rPr lang="en-US" altLang="zh-CN" sz="3600" baseline="30000">
                <a:ea typeface="华文新魏" panose="02010800040101010101" pitchFamily="2" charset="-122"/>
              </a:rPr>
              <a:t>n</a:t>
            </a:r>
            <a:r>
              <a:rPr lang="zh-CN" altLang="en-US" sz="3600">
                <a:ea typeface="华文新魏" panose="02010800040101010101" pitchFamily="2" charset="-122"/>
              </a:rPr>
              <a:t>，那么， </a:t>
            </a:r>
          </a:p>
          <a:p>
            <a:pPr eaLnBrk="1" hangingPunct="1">
              <a:lnSpc>
                <a:spcPct val="90000"/>
              </a:lnSpc>
              <a:buFont typeface="Wingdings" pitchFamily="2" charset="2"/>
              <a:buNone/>
            </a:pPr>
            <a:r>
              <a:rPr lang="zh-CN" altLang="en-US" sz="3600">
                <a:ea typeface="华文新魏" panose="02010800040101010101" pitchFamily="2" charset="-122"/>
              </a:rPr>
              <a:t>                </a:t>
            </a:r>
            <a:r>
              <a:rPr lang="en-US" altLang="zh-CN" sz="3600">
                <a:solidFill>
                  <a:srgbClr val="FF0000"/>
                </a:solidFill>
                <a:ea typeface="华文新魏" panose="02010800040101010101" pitchFamily="2" charset="-122"/>
              </a:rPr>
              <a:t>CPU</a:t>
            </a:r>
            <a:r>
              <a:rPr lang="zh-CN" altLang="en-US" sz="3600">
                <a:solidFill>
                  <a:srgbClr val="FF0000"/>
                </a:solidFill>
                <a:ea typeface="华文新魏" panose="02010800040101010101" pitchFamily="2" charset="-122"/>
              </a:rPr>
              <a:t>利用率</a:t>
            </a:r>
            <a:r>
              <a:rPr lang="en-US" altLang="zh-CN" sz="3600">
                <a:solidFill>
                  <a:srgbClr val="FF0000"/>
                </a:solidFill>
                <a:ea typeface="华文新魏" panose="02010800040101010101" pitchFamily="2" charset="-122"/>
              </a:rPr>
              <a:t>=1-p</a:t>
            </a:r>
            <a:r>
              <a:rPr lang="en-US" altLang="zh-CN" sz="3600" baseline="30000">
                <a:solidFill>
                  <a:srgbClr val="FF0000"/>
                </a:solidFill>
                <a:ea typeface="华文新魏" panose="02010800040101010101" pitchFamily="2" charset="-122"/>
              </a:rPr>
              <a:t>n</a:t>
            </a:r>
          </a:p>
          <a:p>
            <a:pPr eaLnBrk="1" hangingPunct="1">
              <a:lnSpc>
                <a:spcPct val="90000"/>
              </a:lnSpc>
              <a:buFont typeface="Wingdings" pitchFamily="2" charset="2"/>
              <a:buNone/>
            </a:pPr>
            <a:r>
              <a:rPr lang="en-US" altLang="zh-CN" sz="3600">
                <a:ea typeface="华文新魏" panose="02010800040101010101" pitchFamily="2" charset="-122"/>
              </a:rPr>
              <a:t>    n</a:t>
            </a:r>
            <a:r>
              <a:rPr lang="zh-CN" altLang="en-US" sz="3600">
                <a:ea typeface="华文新魏" panose="02010800040101010101" pitchFamily="2" charset="-122"/>
              </a:rPr>
              <a:t>称多道程序的道数或度数，可见</a:t>
            </a:r>
            <a:r>
              <a:rPr lang="en-US" altLang="zh-CN" sz="3600">
                <a:solidFill>
                  <a:schemeClr val="hlink"/>
                </a:solidFill>
                <a:ea typeface="华文新魏" panose="02010800040101010101" pitchFamily="2" charset="-122"/>
              </a:rPr>
              <a:t>CPU</a:t>
            </a:r>
            <a:r>
              <a:rPr lang="zh-CN" altLang="en-US" sz="3600">
                <a:solidFill>
                  <a:schemeClr val="hlink"/>
                </a:solidFill>
                <a:ea typeface="华文新魏" panose="02010800040101010101" pitchFamily="2" charset="-122"/>
              </a:rPr>
              <a:t>的利用率是</a:t>
            </a:r>
            <a:r>
              <a:rPr lang="en-US" altLang="zh-CN" sz="3600">
                <a:solidFill>
                  <a:schemeClr val="hlink"/>
                </a:solidFill>
                <a:ea typeface="华文新魏" panose="02010800040101010101" pitchFamily="2" charset="-122"/>
              </a:rPr>
              <a:t>n</a:t>
            </a:r>
            <a:r>
              <a:rPr lang="zh-CN" altLang="en-US" sz="3600">
                <a:solidFill>
                  <a:schemeClr val="hlink"/>
                </a:solidFill>
                <a:ea typeface="华文新魏" panose="02010800040101010101" pitchFamily="2" charset="-122"/>
              </a:rPr>
              <a:t>的函数</a:t>
            </a:r>
          </a:p>
          <a:p>
            <a:pPr eaLnBrk="1" hangingPunct="1">
              <a:lnSpc>
                <a:spcPct val="90000"/>
              </a:lnSpc>
              <a:buFont typeface="Wingdings" pitchFamily="2" charset="2"/>
              <a:buNone/>
            </a:pPr>
            <a:endParaRPr lang="en-US" altLang="zh-CN" sz="3600">
              <a:solidFill>
                <a:schemeClr val="hlink"/>
              </a:solidFill>
              <a:ea typeface="华文新魏" panose="02010800040101010101" pitchFamily="2" charset="-122"/>
            </a:endParaRPr>
          </a:p>
        </p:txBody>
      </p:sp>
      <p:sp>
        <p:nvSpPr>
          <p:cNvPr id="885762" name="Rectangle 1026">
            <a:extLst>
              <a:ext uri="{FF2B5EF4-FFF2-40B4-BE49-F238E27FC236}">
                <a16:creationId xmlns:a16="http://schemas.microsoft.com/office/drawing/2014/main" id="{4030BED8-1168-F54A-945F-96BE68747D69}"/>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cover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23495497-7C97-A044-8914-A5F3A4C38944}"/>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48571A1D-9E45-0B43-B1EC-5F55ECC50A1C}" type="slidenum">
              <a:rPr kumimoji="0" lang="zh-CN" altLang="en-US" sz="1400">
                <a:latin typeface="Tahoma" panose="020B0604030504040204" pitchFamily="34" charset="0"/>
              </a:rPr>
              <a:pPr eaLnBrk="1" hangingPunct="1"/>
              <a:t>47</a:t>
            </a:fld>
            <a:endParaRPr kumimoji="0" lang="en-US" altLang="zh-CN" sz="1400">
              <a:latin typeface="Tahoma" panose="020B0604030504040204" pitchFamily="34" charset="0"/>
            </a:endParaRPr>
          </a:p>
        </p:txBody>
      </p:sp>
      <p:sp>
        <p:nvSpPr>
          <p:cNvPr id="15363" name="Rectangle 3">
            <a:extLst>
              <a:ext uri="{FF2B5EF4-FFF2-40B4-BE49-F238E27FC236}">
                <a16:creationId xmlns:a16="http://schemas.microsoft.com/office/drawing/2014/main" id="{771E13C9-92D5-B241-89F4-B6A9F5BFCE04}"/>
              </a:ext>
            </a:extLst>
          </p:cNvPr>
          <p:cNvSpPr>
            <a:spLocks noGrp="1" noChangeArrowheads="1"/>
          </p:cNvSpPr>
          <p:nvPr>
            <p:ph type="body" idx="4294967295"/>
          </p:nvPr>
        </p:nvSpPr>
        <p:spPr>
          <a:xfrm>
            <a:off x="468313" y="1196975"/>
            <a:ext cx="8424862" cy="5256213"/>
          </a:xfrm>
        </p:spPr>
        <p:txBody>
          <a:bodyPr/>
          <a:lstStyle/>
          <a:p>
            <a:pPr eaLnBrk="1" hangingPunct="1">
              <a:lnSpc>
                <a:spcPct val="90000"/>
              </a:lnSpc>
            </a:pPr>
            <a:r>
              <a:rPr lang="zh-CN" altLang="en-US">
                <a:solidFill>
                  <a:schemeClr val="folHlink"/>
                </a:solidFill>
                <a:effectLst>
                  <a:outerShdw blurRad="38100" dist="38100" dir="2700000" algn="tl">
                    <a:srgbClr val="C0C0C0"/>
                  </a:outerShdw>
                </a:effectLst>
                <a:ea typeface="华文新魏" panose="02010800040101010101" pitchFamily="2" charset="-122"/>
              </a:rPr>
              <a:t>多道提高效率的例子</a:t>
            </a:r>
            <a:endParaRPr lang="zh-CN" altLang="en-US">
              <a:solidFill>
                <a:schemeClr val="folHlink"/>
              </a:solidFill>
              <a:latin typeface="华文新魏" panose="02010800040101010101" pitchFamily="2" charset="-122"/>
              <a:ea typeface="华文新魏" panose="02010800040101010101" pitchFamily="2" charset="-122"/>
            </a:endParaRPr>
          </a:p>
          <a:p>
            <a:pPr lvl="1" eaLnBrk="1" hangingPunct="1">
              <a:lnSpc>
                <a:spcPct val="90000"/>
              </a:lnSpc>
            </a:pPr>
            <a:r>
              <a:rPr lang="zh-CN" altLang="en-US">
                <a:latin typeface="华文新魏" panose="02010800040101010101" pitchFamily="2" charset="-122"/>
                <a:ea typeface="华文新魏" panose="02010800040101010101" pitchFamily="2" charset="-122"/>
              </a:rPr>
              <a:t>假设计算机有</a:t>
            </a:r>
            <a:r>
              <a:rPr lang="en-US" altLang="zh-CN">
                <a:latin typeface="华文新魏" panose="02010800040101010101" pitchFamily="2" charset="-122"/>
                <a:ea typeface="华文新魏" panose="02010800040101010101" pitchFamily="2" charset="-122"/>
              </a:rPr>
              <a:t>1MB</a:t>
            </a:r>
            <a:r>
              <a:rPr lang="zh-CN" altLang="en-US">
                <a:latin typeface="华文新魏" panose="02010800040101010101" pitchFamily="2" charset="-122"/>
                <a:ea typeface="华文新魏" panose="02010800040101010101" pitchFamily="2" charset="-122"/>
              </a:rPr>
              <a:t>主存，操作系统占用</a:t>
            </a:r>
            <a:r>
              <a:rPr lang="en-US" altLang="zh-CN">
                <a:latin typeface="华文新魏" panose="02010800040101010101" pitchFamily="2" charset="-122"/>
                <a:ea typeface="华文新魏" panose="02010800040101010101" pitchFamily="2" charset="-122"/>
              </a:rPr>
              <a:t>200KB</a:t>
            </a:r>
            <a:r>
              <a:rPr lang="zh-CN" altLang="en-US">
                <a:latin typeface="华文新魏" panose="02010800040101010101" pitchFamily="2" charset="-122"/>
                <a:ea typeface="华文新魏" panose="02010800040101010101" pitchFamily="2" charset="-122"/>
              </a:rPr>
              <a:t>，其余空间允许四道程序共享。</a:t>
            </a:r>
          </a:p>
          <a:p>
            <a:pPr lvl="1" eaLnBrk="1" hangingPunct="1">
              <a:lnSpc>
                <a:spcPct val="90000"/>
              </a:lnSpc>
            </a:pPr>
            <a:r>
              <a:rPr lang="zh-CN" altLang="en-US">
                <a:latin typeface="华文新魏" panose="02010800040101010101" pitchFamily="2" charset="-122"/>
                <a:ea typeface="华文新魏" panose="02010800040101010101" pitchFamily="2" charset="-122"/>
              </a:rPr>
              <a:t>若</a:t>
            </a:r>
            <a:r>
              <a:rPr lang="en-US" altLang="zh-CN">
                <a:latin typeface="华文新魏" panose="02010800040101010101" pitchFamily="2" charset="-122"/>
                <a:ea typeface="华文新魏" panose="02010800040101010101" pitchFamily="2" charset="-122"/>
              </a:rPr>
              <a:t>80%</a:t>
            </a:r>
            <a:r>
              <a:rPr lang="zh-CN" altLang="en-US">
                <a:latin typeface="华文新魏" panose="02010800040101010101" pitchFamily="2" charset="-122"/>
                <a:ea typeface="华文新魏" panose="02010800040101010101" pitchFamily="2" charset="-122"/>
              </a:rPr>
              <a:t>时间用于</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等待，则忽略操作系统开销时，</a:t>
            </a:r>
          </a:p>
          <a:p>
            <a:pPr eaLnBrk="1" hangingPunct="1">
              <a:lnSpc>
                <a:spcPct val="90000"/>
              </a:lnSpc>
              <a:buFont typeface="Wingdings" pitchFamily="2" charset="2"/>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利用率</a:t>
            </a:r>
            <a:r>
              <a:rPr lang="en-US" altLang="zh-CN">
                <a:latin typeface="华文新魏" panose="02010800040101010101" pitchFamily="2" charset="-122"/>
                <a:ea typeface="华文新魏" panose="02010800040101010101" pitchFamily="2" charset="-122"/>
              </a:rPr>
              <a:t>=1-(0.8)</a:t>
            </a:r>
            <a:r>
              <a:rPr lang="en-US" altLang="zh-CN" baseline="30000">
                <a:latin typeface="华文新魏" panose="02010800040101010101" pitchFamily="2" charset="-122"/>
                <a:ea typeface="华文新魏" panose="02010800040101010101" pitchFamily="2" charset="-122"/>
              </a:rPr>
              <a:t>4</a:t>
            </a:r>
            <a:r>
              <a:rPr lang="en-US" altLang="zh-CN">
                <a:latin typeface="华文新魏" panose="02010800040101010101" pitchFamily="2" charset="-122"/>
                <a:ea typeface="华文新魏" panose="02010800040101010101" pitchFamily="2" charset="-122"/>
              </a:rPr>
              <a:t>=59%</a:t>
            </a:r>
            <a:r>
              <a:rPr lang="zh-CN" altLang="en-US">
                <a:latin typeface="华文新魏" panose="02010800040101010101" pitchFamily="2" charset="-122"/>
                <a:ea typeface="华文新魏" panose="02010800040101010101" pitchFamily="2" charset="-122"/>
              </a:rPr>
              <a:t>。</a:t>
            </a:r>
          </a:p>
          <a:p>
            <a:pPr lvl="1" eaLnBrk="1" hangingPunct="1">
              <a:lnSpc>
                <a:spcPct val="90000"/>
              </a:lnSpc>
            </a:pPr>
            <a:r>
              <a:rPr lang="zh-CN" altLang="en-US">
                <a:latin typeface="华文新魏" panose="02010800040101010101" pitchFamily="2" charset="-122"/>
                <a:ea typeface="华文新魏" panose="02010800040101010101" pitchFamily="2" charset="-122"/>
              </a:rPr>
              <a:t>当</a:t>
            </a:r>
            <a:r>
              <a:rPr lang="zh-CN" altLang="en-US">
                <a:solidFill>
                  <a:srgbClr val="FF0000"/>
                </a:solidFill>
                <a:latin typeface="华文新魏" panose="02010800040101010101" pitchFamily="2" charset="-122"/>
                <a:ea typeface="华文新魏" panose="02010800040101010101" pitchFamily="2" charset="-122"/>
              </a:rPr>
              <a:t>增加</a:t>
            </a:r>
            <a:r>
              <a:rPr lang="en-US" altLang="zh-CN">
                <a:solidFill>
                  <a:srgbClr val="FF0000"/>
                </a:solidFill>
                <a:latin typeface="华文新魏" panose="02010800040101010101" pitchFamily="2" charset="-122"/>
                <a:ea typeface="华文新魏" panose="02010800040101010101" pitchFamily="2" charset="-122"/>
              </a:rPr>
              <a:t>1MB</a:t>
            </a:r>
            <a:r>
              <a:rPr lang="zh-CN" altLang="en-US">
                <a:solidFill>
                  <a:srgbClr val="FF0000"/>
                </a:solidFill>
                <a:latin typeface="华文新魏" panose="02010800040101010101" pitchFamily="2" charset="-122"/>
                <a:ea typeface="华文新魏" panose="02010800040101010101" pitchFamily="2" charset="-122"/>
              </a:rPr>
              <a:t>主存</a:t>
            </a:r>
            <a:r>
              <a:rPr lang="zh-CN" altLang="en-US">
                <a:latin typeface="华文新魏" panose="02010800040101010101" pitchFamily="2" charset="-122"/>
                <a:ea typeface="华文新魏" panose="02010800040101010101" pitchFamily="2" charset="-122"/>
              </a:rPr>
              <a:t>后，多道程序可从</a:t>
            </a:r>
            <a:r>
              <a:rPr lang="zh-CN" altLang="en-US">
                <a:solidFill>
                  <a:srgbClr val="0033CC"/>
                </a:solidFill>
                <a:latin typeface="华文新魏" panose="02010800040101010101" pitchFamily="2" charset="-122"/>
                <a:ea typeface="华文新魏" panose="02010800040101010101" pitchFamily="2" charset="-122"/>
              </a:rPr>
              <a:t>四道</a:t>
            </a:r>
            <a:r>
              <a:rPr lang="zh-CN" altLang="en-US">
                <a:latin typeface="华文新魏" panose="02010800040101010101" pitchFamily="2" charset="-122"/>
                <a:ea typeface="华文新魏" panose="02010800040101010101" pitchFamily="2" charset="-122"/>
              </a:rPr>
              <a:t>增加到</a:t>
            </a:r>
            <a:r>
              <a:rPr lang="zh-CN" altLang="en-US">
                <a:solidFill>
                  <a:srgbClr val="0033CC"/>
                </a:solidFill>
                <a:latin typeface="华文新魏" panose="02010800040101010101" pitchFamily="2" charset="-122"/>
                <a:ea typeface="华文新魏" panose="02010800040101010101" pitchFamily="2" charset="-122"/>
              </a:rPr>
              <a:t>九道</a:t>
            </a:r>
            <a:r>
              <a:rPr lang="zh-CN" altLang="en-US">
                <a:latin typeface="华文新魏" panose="02010800040101010101" pitchFamily="2" charset="-122"/>
                <a:ea typeface="华文新魏" panose="02010800040101010101" pitchFamily="2" charset="-122"/>
              </a:rPr>
              <a:t>，</a:t>
            </a:r>
          </a:p>
          <a:p>
            <a:pPr eaLnBrk="1" hangingPunct="1">
              <a:lnSpc>
                <a:spcPct val="90000"/>
              </a:lnSpc>
              <a:buFont typeface="Wingdings" pitchFamily="2" charset="2"/>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CPU</a:t>
            </a:r>
            <a:r>
              <a:rPr lang="zh-CN" altLang="en-US">
                <a:latin typeface="华文新魏" panose="02010800040101010101" pitchFamily="2" charset="-122"/>
                <a:ea typeface="华文新魏" panose="02010800040101010101" pitchFamily="2" charset="-122"/>
              </a:rPr>
              <a:t>利用率</a:t>
            </a:r>
            <a:r>
              <a:rPr lang="en-US" altLang="zh-CN">
                <a:latin typeface="华文新魏" panose="02010800040101010101" pitchFamily="2" charset="-122"/>
                <a:ea typeface="华文新魏" panose="02010800040101010101" pitchFamily="2" charset="-122"/>
              </a:rPr>
              <a:t>=1-(0.8)</a:t>
            </a:r>
            <a:r>
              <a:rPr lang="en-US" altLang="zh-CN" baseline="30000">
                <a:latin typeface="华文新魏" panose="02010800040101010101" pitchFamily="2" charset="-122"/>
                <a:ea typeface="华文新魏" panose="02010800040101010101" pitchFamily="2" charset="-122"/>
              </a:rPr>
              <a:t>9</a:t>
            </a:r>
            <a:r>
              <a:rPr lang="en-US" altLang="zh-CN">
                <a:latin typeface="华文新魏" panose="02010800040101010101" pitchFamily="2" charset="-122"/>
                <a:ea typeface="华文新魏" panose="02010800040101010101" pitchFamily="2" charset="-122"/>
              </a:rPr>
              <a:t>=87%</a:t>
            </a:r>
            <a:r>
              <a:rPr lang="zh-CN" altLang="en-US">
                <a:latin typeface="华文新魏" panose="02010800040101010101" pitchFamily="2" charset="-122"/>
                <a:ea typeface="华文新魏" panose="02010800040101010101" pitchFamily="2" charset="-122"/>
              </a:rPr>
              <a:t>，</a:t>
            </a:r>
          </a:p>
          <a:p>
            <a:pPr eaLnBrk="1" hangingPunct="1">
              <a:lnSpc>
                <a:spcPct val="90000"/>
              </a:lnSpc>
              <a:buFont typeface="Wingdings" pitchFamily="2" charset="2"/>
              <a:buNone/>
            </a:pPr>
            <a:r>
              <a:rPr lang="zh-CN" altLang="en-US" sz="2800">
                <a:latin typeface="华文新魏" panose="02010800040101010101" pitchFamily="2" charset="-122"/>
                <a:ea typeface="华文新魏" panose="02010800040101010101" pitchFamily="2" charset="-122"/>
              </a:rPr>
              <a:t>     第二个</a:t>
            </a:r>
            <a:r>
              <a:rPr lang="en-US" altLang="zh-CN" sz="2800">
                <a:latin typeface="华文新魏" panose="02010800040101010101" pitchFamily="2" charset="-122"/>
                <a:ea typeface="华文新魏" panose="02010800040101010101" pitchFamily="2" charset="-122"/>
              </a:rPr>
              <a:t>1MB</a:t>
            </a:r>
            <a:r>
              <a:rPr lang="zh-CN" altLang="en-US" sz="2800">
                <a:latin typeface="华文新魏" panose="02010800040101010101" pitchFamily="2" charset="-122"/>
                <a:ea typeface="华文新魏" panose="02010800040101010101" pitchFamily="2" charset="-122"/>
              </a:rPr>
              <a:t>主存可增加五道程序，能提高</a:t>
            </a:r>
            <a:r>
              <a:rPr lang="en-US" altLang="zh-CN" sz="2800">
                <a:latin typeface="华文新魏" panose="02010800040101010101" pitchFamily="2" charset="-122"/>
                <a:ea typeface="华文新魏" panose="02010800040101010101" pitchFamily="2" charset="-122"/>
              </a:rPr>
              <a:t>47%</a:t>
            </a:r>
            <a:r>
              <a:rPr lang="zh-CN" altLang="en-US" sz="2800">
                <a:latin typeface="华文新魏" panose="02010800040101010101" pitchFamily="2" charset="-122"/>
                <a:ea typeface="华文新魏" panose="02010800040101010101" pitchFamily="2" charset="-122"/>
              </a:rPr>
              <a:t>的</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利用率。</a:t>
            </a:r>
          </a:p>
          <a:p>
            <a:pPr eaLnBrk="1" hangingPunct="1">
              <a:lnSpc>
                <a:spcPct val="90000"/>
              </a:lnSpc>
              <a:buFont typeface="Wingdings" pitchFamily="2" charset="2"/>
              <a:buNone/>
            </a:pPr>
            <a:endParaRPr lang="en-US" altLang="zh-CN">
              <a:latin typeface="华文新魏" panose="02010800040101010101" pitchFamily="2" charset="-122"/>
              <a:ea typeface="华文新魏" panose="02010800040101010101" pitchFamily="2" charset="-122"/>
            </a:endParaRPr>
          </a:p>
        </p:txBody>
      </p:sp>
      <p:sp>
        <p:nvSpPr>
          <p:cNvPr id="885762" name="Rectangle 1026">
            <a:extLst>
              <a:ext uri="{FF2B5EF4-FFF2-40B4-BE49-F238E27FC236}">
                <a16:creationId xmlns:a16="http://schemas.microsoft.com/office/drawing/2014/main" id="{C56B3912-8A79-8C47-98F8-78D3F0530706}"/>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dirty="0">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dirty="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dirty="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ox(in)">
                                      <p:cBhvr>
                                        <p:cTn id="12" dur="500"/>
                                        <p:tgtEl>
                                          <p:spTgt spid="1536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box(in)">
                                      <p:cBhvr>
                                        <p:cTn id="15" dur="500"/>
                                        <p:tgtEl>
                                          <p:spTgt spid="1536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box(in)">
                                      <p:cBhvr>
                                        <p:cTn id="18" dur="500"/>
                                        <p:tgtEl>
                                          <p:spTgt spid="153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box(in)">
                                      <p:cBhvr>
                                        <p:cTn id="23" dur="500"/>
                                        <p:tgtEl>
                                          <p:spTgt spid="1536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box(in)">
                                      <p:cBhvr>
                                        <p:cTn id="26" dur="500"/>
                                        <p:tgtEl>
                                          <p:spTgt spid="1536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Effect transition="in" filter="box(in)">
                                      <p:cBhvr>
                                        <p:cTn id="29"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5">
            <a:extLst>
              <a:ext uri="{FF2B5EF4-FFF2-40B4-BE49-F238E27FC236}">
                <a16:creationId xmlns:a16="http://schemas.microsoft.com/office/drawing/2014/main" id="{6775027D-FF05-DC4E-A570-55BB71B299FC}"/>
              </a:ext>
            </a:extLst>
          </p:cNvPr>
          <p:cNvSpPr txBox="1">
            <a:spLocks noChangeArrowheads="1"/>
          </p:cNvSpPr>
          <p:nvPr/>
        </p:nvSpPr>
        <p:spPr bwMode="auto">
          <a:xfrm>
            <a:off x="8963025" y="5807075"/>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a:solidFill>
                  <a:schemeClr val="bg1"/>
                </a:solidFill>
              </a:rPr>
              <a:t>t</a:t>
            </a:r>
          </a:p>
        </p:txBody>
      </p:sp>
      <p:sp>
        <p:nvSpPr>
          <p:cNvPr id="32771" name="矩形 1">
            <a:extLst>
              <a:ext uri="{FF2B5EF4-FFF2-40B4-BE49-F238E27FC236}">
                <a16:creationId xmlns:a16="http://schemas.microsoft.com/office/drawing/2014/main" id="{CCB40757-9442-AA42-B0D9-63FF1849B443}"/>
              </a:ext>
            </a:extLst>
          </p:cNvPr>
          <p:cNvSpPr>
            <a:spLocks noChangeArrowheads="1"/>
          </p:cNvSpPr>
          <p:nvPr/>
        </p:nvSpPr>
        <p:spPr bwMode="auto">
          <a:xfrm>
            <a:off x="461963" y="2284413"/>
            <a:ext cx="868203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p>
        </p:txBody>
      </p:sp>
      <p:pic>
        <p:nvPicPr>
          <p:cNvPr id="32772" name="图片 1">
            <a:extLst>
              <a:ext uri="{FF2B5EF4-FFF2-40B4-BE49-F238E27FC236}">
                <a16:creationId xmlns:a16="http://schemas.microsoft.com/office/drawing/2014/main" id="{74C96EA6-8A9C-1E49-864E-A3036D231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1776413"/>
            <a:ext cx="7088188"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2">
            <a:extLst>
              <a:ext uri="{FF2B5EF4-FFF2-40B4-BE49-F238E27FC236}">
                <a16:creationId xmlns:a16="http://schemas.microsoft.com/office/drawing/2014/main" id="{DC9E70CA-5272-BB48-BB65-2B092585A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3052763"/>
            <a:ext cx="73374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3">
            <a:extLst>
              <a:ext uri="{FF2B5EF4-FFF2-40B4-BE49-F238E27FC236}">
                <a16:creationId xmlns:a16="http://schemas.microsoft.com/office/drawing/2014/main" id="{82F48BB2-C864-EC45-A8A8-047270D3F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363" y="4275138"/>
            <a:ext cx="57832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07E54D76-D6B0-8B4C-A650-D7E125BB95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188" y="4689475"/>
            <a:ext cx="17240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7">
            <a:extLst>
              <a:ext uri="{FF2B5EF4-FFF2-40B4-BE49-F238E27FC236}">
                <a16:creationId xmlns:a16="http://schemas.microsoft.com/office/drawing/2014/main" id="{9693C500-1B1C-084C-AA5D-FB69F46625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9338" y="4676775"/>
            <a:ext cx="17240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a:extLst>
              <a:ext uri="{FF2B5EF4-FFF2-40B4-BE49-F238E27FC236}">
                <a16:creationId xmlns:a16="http://schemas.microsoft.com/office/drawing/2014/main" id="{09D11C21-8E0A-BF43-89B4-98F1440120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688" y="5105400"/>
            <a:ext cx="17224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a:extLst>
              <a:ext uri="{FF2B5EF4-FFF2-40B4-BE49-F238E27FC236}">
                <a16:creationId xmlns:a16="http://schemas.microsoft.com/office/drawing/2014/main" id="{D6CBECF7-1C97-CC4F-B185-6003876927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3150" y="5133975"/>
            <a:ext cx="17240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a:extLst>
              <a:ext uri="{FF2B5EF4-FFF2-40B4-BE49-F238E27FC236}">
                <a16:creationId xmlns:a16="http://schemas.microsoft.com/office/drawing/2014/main" id="{0BE04E99-7090-0347-A957-AE4B11FC7C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188" y="5518150"/>
            <a:ext cx="17240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a:extLst>
              <a:ext uri="{FF2B5EF4-FFF2-40B4-BE49-F238E27FC236}">
                <a16:creationId xmlns:a16="http://schemas.microsoft.com/office/drawing/2014/main" id="{E2414824-78C9-874F-82A7-90CF5F95F6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5489575"/>
            <a:ext cx="17240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026">
            <a:extLst>
              <a:ext uri="{FF2B5EF4-FFF2-40B4-BE49-F238E27FC236}">
                <a16:creationId xmlns:a16="http://schemas.microsoft.com/office/drawing/2014/main" id="{9EA76F01-FDAB-9F40-9E0E-EC8704DB24EF}"/>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dirty="0">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dirty="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dirty="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
        <p:nvSpPr>
          <p:cNvPr id="2" name="Slide Number Placeholder 1">
            <a:extLst>
              <a:ext uri="{FF2B5EF4-FFF2-40B4-BE49-F238E27FC236}">
                <a16:creationId xmlns:a16="http://schemas.microsoft.com/office/drawing/2014/main" id="{E2B283E6-3295-0145-896A-365EA56D2AD8}"/>
              </a:ext>
            </a:extLst>
          </p:cNvPr>
          <p:cNvSpPr>
            <a:spLocks noGrp="1"/>
          </p:cNvSpPr>
          <p:nvPr>
            <p:ph type="sldNum" sz="quarter" idx="12"/>
          </p:nvPr>
        </p:nvSpPr>
        <p:spPr/>
        <p:txBody>
          <a:bodyPr/>
          <a:lstStyle/>
          <a:p>
            <a:fld id="{0EC01821-FBC1-0943-A98A-47205D9EC5A4}" type="slidenum">
              <a:rPr lang="zh-CN" altLang="en-US" smtClean="0"/>
              <a:pPr/>
              <a:t>48</a:t>
            </a:fld>
            <a:endParaRPr lang="en-US" altLang="zh-CN"/>
          </a:p>
        </p:txBody>
      </p:sp>
    </p:spTree>
    <p:extLst>
      <p:ext uri="{BB962C8B-B14F-4D97-AF65-F5344CB8AC3E}">
        <p14:creationId xmlns:p14="http://schemas.microsoft.com/office/powerpoint/2010/main" val="594821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3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4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54027B56-590E-2844-B7FD-BBA249B63EFC}"/>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71605EF3-6B50-484A-8A69-90E8585F872F}" type="slidenum">
              <a:rPr kumimoji="0" lang="zh-CN" altLang="en-US" sz="1400">
                <a:latin typeface="Tahoma" panose="020B0604030504040204" pitchFamily="34" charset="0"/>
              </a:rPr>
              <a:pPr eaLnBrk="1" hangingPunct="1"/>
              <a:t>49</a:t>
            </a:fld>
            <a:endParaRPr kumimoji="0" lang="en-US" altLang="zh-CN" sz="1400">
              <a:latin typeface="Tahoma" panose="020B0604030504040204" pitchFamily="34" charset="0"/>
            </a:endParaRPr>
          </a:p>
        </p:txBody>
      </p:sp>
      <p:sp>
        <p:nvSpPr>
          <p:cNvPr id="16387" name="Rectangle 3">
            <a:extLst>
              <a:ext uri="{FF2B5EF4-FFF2-40B4-BE49-F238E27FC236}">
                <a16:creationId xmlns:a16="http://schemas.microsoft.com/office/drawing/2014/main" id="{AA7EA386-0649-7C41-AEB0-A57659C9A1E9}"/>
              </a:ext>
            </a:extLst>
          </p:cNvPr>
          <p:cNvSpPr>
            <a:spLocks noGrp="1" noChangeArrowheads="1"/>
          </p:cNvSpPr>
          <p:nvPr>
            <p:ph type="body" idx="4294967295"/>
          </p:nvPr>
        </p:nvSpPr>
        <p:spPr>
          <a:xfrm>
            <a:off x="960438" y="1484313"/>
            <a:ext cx="7566025" cy="4235450"/>
          </a:xfrm>
        </p:spPr>
        <p:txBody>
          <a:bodyPr/>
          <a:lstStyle/>
          <a:p>
            <a:pPr eaLnBrk="1" hangingPunct="1">
              <a:lnSpc>
                <a:spcPct val="90000"/>
              </a:lnSpc>
            </a:pPr>
            <a:r>
              <a:rPr lang="zh-CN" altLang="en-US" sz="36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多道批处理系统</a:t>
            </a:r>
            <a:r>
              <a:rPr lang="zh-CN" altLang="en-US" sz="3600">
                <a:solidFill>
                  <a:srgbClr val="3333FF"/>
                </a:solidFill>
                <a:effectLst>
                  <a:outerShdw blurRad="38100" dist="38100" dir="2700000" algn="tl">
                    <a:srgbClr val="C0C0C0"/>
                  </a:outerShdw>
                </a:effectLst>
                <a:ea typeface="华文新魏" panose="02010800040101010101" pitchFamily="2" charset="-122"/>
              </a:rPr>
              <a:t>的优缺点</a:t>
            </a:r>
            <a:endParaRPr lang="zh-CN" altLang="en-US" sz="3600">
              <a:solidFill>
                <a:srgbClr val="3333FF"/>
              </a:solidFill>
              <a:latin typeface="华文新魏" panose="02010800040101010101" pitchFamily="2" charset="-122"/>
              <a:ea typeface="华文新魏" panose="02010800040101010101" pitchFamily="2" charset="-122"/>
            </a:endParaRPr>
          </a:p>
          <a:p>
            <a:pPr lvl="1" eaLnBrk="1" hangingPunct="1">
              <a:lnSpc>
                <a:spcPct val="90000"/>
              </a:lnSpc>
            </a:pPr>
            <a:r>
              <a:rPr lang="zh-CN" altLang="en-US" sz="3600">
                <a:latin typeface="华文新魏" panose="02010800040101010101" pitchFamily="2" charset="-122"/>
                <a:ea typeface="华文新魏" panose="02010800040101010101" pitchFamily="2" charset="-122"/>
              </a:rPr>
              <a:t>优点</a:t>
            </a:r>
          </a:p>
          <a:p>
            <a:pPr lvl="2" eaLnBrk="1" hangingPunct="1">
              <a:lnSpc>
                <a:spcPct val="90000"/>
              </a:lnSpc>
            </a:pPr>
            <a:r>
              <a:rPr lang="zh-CN" altLang="en-US" sz="3600">
                <a:latin typeface="华文新魏" panose="02010800040101010101" pitchFamily="2" charset="-122"/>
                <a:ea typeface="华文新魏" panose="02010800040101010101" pitchFamily="2" charset="-122"/>
              </a:rPr>
              <a:t>提高了资源的利用率</a:t>
            </a:r>
          </a:p>
          <a:p>
            <a:pPr lvl="2" eaLnBrk="1" hangingPunct="1">
              <a:lnSpc>
                <a:spcPct val="90000"/>
              </a:lnSpc>
            </a:pPr>
            <a:r>
              <a:rPr lang="zh-CN" altLang="en-US" sz="3600">
                <a:latin typeface="华文新魏" panose="02010800040101010101" pitchFamily="2" charset="-122"/>
                <a:ea typeface="华文新魏" panose="02010800040101010101" pitchFamily="2" charset="-122"/>
              </a:rPr>
              <a:t>提高了系统的吞吐量</a:t>
            </a:r>
          </a:p>
          <a:p>
            <a:pPr lvl="1" eaLnBrk="1" hangingPunct="1">
              <a:lnSpc>
                <a:spcPct val="90000"/>
              </a:lnSpc>
            </a:pPr>
            <a:r>
              <a:rPr lang="zh-CN" altLang="en-US" sz="3600">
                <a:latin typeface="华文新魏" panose="02010800040101010101" pitchFamily="2" charset="-122"/>
                <a:ea typeface="华文新魏" panose="02010800040101010101" pitchFamily="2" charset="-122"/>
              </a:rPr>
              <a:t>缺点</a:t>
            </a:r>
          </a:p>
          <a:p>
            <a:pPr lvl="2" eaLnBrk="1" hangingPunct="1">
              <a:lnSpc>
                <a:spcPct val="90000"/>
              </a:lnSpc>
            </a:pPr>
            <a:r>
              <a:rPr lang="zh-CN" altLang="en-US" sz="3600">
                <a:latin typeface="华文新魏" panose="02010800040101010101" pitchFamily="2" charset="-122"/>
                <a:ea typeface="华文新魏" panose="02010800040101010101" pitchFamily="2" charset="-122"/>
              </a:rPr>
              <a:t>作业周转时间延长</a:t>
            </a:r>
            <a:endParaRPr lang="en-US" altLang="zh-CN" sz="3600">
              <a:latin typeface="华文新魏" panose="02010800040101010101" pitchFamily="2" charset="-122"/>
              <a:ea typeface="华文新魏" panose="02010800040101010101" pitchFamily="2" charset="-122"/>
            </a:endParaRPr>
          </a:p>
          <a:p>
            <a:pPr lvl="2" eaLnBrk="1" hangingPunct="1">
              <a:lnSpc>
                <a:spcPct val="90000"/>
              </a:lnSpc>
            </a:pPr>
            <a:r>
              <a:rPr lang="zh-CN" altLang="en-US" sz="3600">
                <a:latin typeface="华文新魏" panose="02010800040101010101" pitchFamily="2" charset="-122"/>
                <a:ea typeface="华文新魏" panose="02010800040101010101" pitchFamily="2" charset="-122"/>
              </a:rPr>
              <a:t>无交互能力</a:t>
            </a:r>
            <a:endParaRPr lang="en-US" altLang="zh-CN" sz="3600">
              <a:latin typeface="华文新魏" panose="02010800040101010101" pitchFamily="2" charset="-122"/>
              <a:ea typeface="华文新魏" panose="02010800040101010101" pitchFamily="2" charset="-122"/>
            </a:endParaRPr>
          </a:p>
        </p:txBody>
      </p:sp>
      <p:sp>
        <p:nvSpPr>
          <p:cNvPr id="885762" name="Rectangle 1026">
            <a:extLst>
              <a:ext uri="{FF2B5EF4-FFF2-40B4-BE49-F238E27FC236}">
                <a16:creationId xmlns:a16="http://schemas.microsoft.com/office/drawing/2014/main" id="{1590CDAE-B712-7744-9A63-B1E81C6970DB}"/>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amond(in)">
                                      <p:cBhvr>
                                        <p:cTn id="7" dur="20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amond(in)">
                                      <p:cBhvr>
                                        <p:cTn id="12" dur="20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diamond(in)">
                                      <p:cBhvr>
                                        <p:cTn id="17" dur="2000"/>
                                        <p:tgtEl>
                                          <p:spTgt spid="16387">
                                            <p:txEl>
                                              <p:pRg st="2" end="2"/>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diamond(in)">
                                      <p:cBhvr>
                                        <p:cTn id="20" dur="2000"/>
                                        <p:tgtEl>
                                          <p:spTgt spid="1638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Effect transition="in" filter="diamond(in)">
                                      <p:cBhvr>
                                        <p:cTn id="25" dur="2000"/>
                                        <p:tgtEl>
                                          <p:spTgt spid="16387">
                                            <p:txEl>
                                              <p:pRg st="4" end="4"/>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16387">
                                            <p:txEl>
                                              <p:pRg st="5" end="5"/>
                                            </p:txEl>
                                          </p:spTgt>
                                        </p:tgtEl>
                                        <p:attrNameLst>
                                          <p:attrName>style.visibility</p:attrName>
                                        </p:attrNameLst>
                                      </p:cBhvr>
                                      <p:to>
                                        <p:strVal val="visible"/>
                                      </p:to>
                                    </p:set>
                                    <p:animEffect transition="in" filter="diamond(in)">
                                      <p:cBhvr>
                                        <p:cTn id="28" dur="2000"/>
                                        <p:tgtEl>
                                          <p:spTgt spid="16387">
                                            <p:txEl>
                                              <p:pRg st="5" end="5"/>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diamond(in)">
                                      <p:cBhvr>
                                        <p:cTn id="31" dur="20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a:extLst>
              <a:ext uri="{FF2B5EF4-FFF2-40B4-BE49-F238E27FC236}">
                <a16:creationId xmlns:a16="http://schemas.microsoft.com/office/drawing/2014/main" id="{12BCD381-473C-134F-9083-F1F66E3BAEBB}"/>
              </a:ext>
            </a:extLst>
          </p:cNvPr>
          <p:cNvSpPr>
            <a:spLocks noGrp="1" noChangeArrowheads="1"/>
          </p:cNvSpPr>
          <p:nvPr>
            <p:ph type="body" idx="4294967295"/>
          </p:nvPr>
        </p:nvSpPr>
        <p:spPr>
          <a:xfrm>
            <a:off x="684213" y="928688"/>
            <a:ext cx="8101012" cy="4897437"/>
          </a:xfrm>
        </p:spPr>
        <p:txBody>
          <a:bodyPr/>
          <a:lstStyle/>
          <a:p>
            <a:pPr eaLnBrk="1" hangingPunct="1">
              <a:lnSpc>
                <a:spcPct val="150000"/>
              </a:lnSpc>
            </a:pPr>
            <a:r>
              <a:rPr lang="zh-CN" altLang="en-US" sz="4000" b="1">
                <a:solidFill>
                  <a:srgbClr val="0000FF"/>
                </a:solidFill>
              </a:rPr>
              <a:t>课程的学习目的</a:t>
            </a:r>
          </a:p>
          <a:p>
            <a:pPr lvl="1" eaLnBrk="1" hangingPunct="1">
              <a:lnSpc>
                <a:spcPct val="150000"/>
              </a:lnSpc>
            </a:pPr>
            <a:r>
              <a:rPr lang="zh-CN" altLang="en-US" sz="3200">
                <a:solidFill>
                  <a:srgbClr val="121C14"/>
                </a:solidFill>
                <a:latin typeface="宋体" panose="02010600030101010101" pitchFamily="2" charset="-122"/>
              </a:rPr>
              <a:t>理解</a:t>
            </a:r>
            <a:r>
              <a:rPr lang="zh-CN" altLang="en-US" sz="3200">
                <a:solidFill>
                  <a:srgbClr val="FF0000"/>
                </a:solidFill>
                <a:latin typeface="宋体" panose="02010600030101010101" pitchFamily="2" charset="-122"/>
              </a:rPr>
              <a:t>操作系统的基本工作原理</a:t>
            </a:r>
            <a:r>
              <a:rPr lang="zh-CN" altLang="en-US" sz="3200">
                <a:solidFill>
                  <a:srgbClr val="121C14"/>
                </a:solidFill>
                <a:latin typeface="宋体" panose="02010600030101010101" pitchFamily="2" charset="-122"/>
              </a:rPr>
              <a:t>，进一步加深对</a:t>
            </a:r>
            <a:r>
              <a:rPr lang="zh-CN" altLang="en-US" sz="3200">
                <a:solidFill>
                  <a:srgbClr val="3333FF"/>
                </a:solidFill>
                <a:latin typeface="宋体" panose="02010600030101010101" pitchFamily="2" charset="-122"/>
              </a:rPr>
              <a:t>计算机工作原理</a:t>
            </a:r>
            <a:r>
              <a:rPr lang="zh-CN" altLang="en-US" sz="3200">
                <a:solidFill>
                  <a:srgbClr val="121C14"/>
                </a:solidFill>
                <a:latin typeface="宋体" panose="02010600030101010101" pitchFamily="2" charset="-122"/>
              </a:rPr>
              <a:t>的理解</a:t>
            </a:r>
            <a:endParaRPr lang="en-US" altLang="zh-CN" sz="3200">
              <a:solidFill>
                <a:srgbClr val="121C14"/>
              </a:solidFill>
              <a:latin typeface="宋体" panose="02010600030101010101" pitchFamily="2" charset="-122"/>
            </a:endParaRPr>
          </a:p>
          <a:p>
            <a:pPr lvl="1" eaLnBrk="1" hangingPunct="1">
              <a:lnSpc>
                <a:spcPct val="150000"/>
              </a:lnSpc>
            </a:pPr>
            <a:r>
              <a:rPr lang="zh-CN" altLang="en-US" sz="3200">
                <a:solidFill>
                  <a:srgbClr val="121C14"/>
                </a:solidFill>
                <a:latin typeface="宋体" panose="02010600030101010101" pitchFamily="2" charset="-122"/>
              </a:rPr>
              <a:t>利用操作系统的理念指导程序开发</a:t>
            </a:r>
          </a:p>
          <a:p>
            <a:pPr lvl="1" eaLnBrk="1" hangingPunct="1">
              <a:lnSpc>
                <a:spcPct val="150000"/>
              </a:lnSpc>
            </a:pPr>
            <a:r>
              <a:rPr lang="zh-CN" altLang="en-US" sz="3200">
                <a:solidFill>
                  <a:srgbClr val="121C14"/>
                </a:solidFill>
                <a:latin typeface="宋体" panose="02010600030101010101" pitchFamily="2" charset="-122"/>
              </a:rPr>
              <a:t>计算机系统的管理和维护</a:t>
            </a:r>
            <a:endParaRPr lang="en-US" altLang="zh-CN" sz="3200">
              <a:solidFill>
                <a:srgbClr val="121C14"/>
              </a:solidFill>
              <a:latin typeface="宋体" panose="02010600030101010101" pitchFamily="2" charset="-122"/>
            </a:endParaRPr>
          </a:p>
          <a:p>
            <a:pPr lvl="1" eaLnBrk="1" hangingPunct="1">
              <a:lnSpc>
                <a:spcPct val="150000"/>
              </a:lnSpc>
            </a:pPr>
            <a:r>
              <a:rPr lang="zh-CN" altLang="en-US" sz="3200">
                <a:solidFill>
                  <a:srgbClr val="121C14"/>
                </a:solidFill>
                <a:latin typeface="宋体" panose="02010600030101010101" pitchFamily="2" charset="-122"/>
              </a:rPr>
              <a:t>通过学业考试，或考研等升学考试</a:t>
            </a:r>
            <a:endParaRPr lang="zh-CN" altLang="en-US" b="1">
              <a:latin typeface="楷体_GB2312" charset="-122"/>
              <a:ea typeface="楷体_GB2312" charset="-122"/>
            </a:endParaRPr>
          </a:p>
        </p:txBody>
      </p:sp>
      <p:sp>
        <p:nvSpPr>
          <p:cNvPr id="3" name="Rectangle 2">
            <a:extLst>
              <a:ext uri="{FF2B5EF4-FFF2-40B4-BE49-F238E27FC236}">
                <a16:creationId xmlns:a16="http://schemas.microsoft.com/office/drawing/2014/main" id="{97E95E11-ADCD-3944-BE92-1E7DFF37F13E}"/>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2" name="Slide Number Placeholder 1">
            <a:extLst>
              <a:ext uri="{FF2B5EF4-FFF2-40B4-BE49-F238E27FC236}">
                <a16:creationId xmlns:a16="http://schemas.microsoft.com/office/drawing/2014/main" id="{7B34BB73-AD82-7340-97C3-51C117AB817F}"/>
              </a:ext>
            </a:extLst>
          </p:cNvPr>
          <p:cNvSpPr>
            <a:spLocks noGrp="1"/>
          </p:cNvSpPr>
          <p:nvPr>
            <p:ph type="sldNum" sz="quarter" idx="12"/>
          </p:nvPr>
        </p:nvSpPr>
        <p:spPr/>
        <p:txBody>
          <a:bodyPr/>
          <a:lstStyle/>
          <a:p>
            <a:fld id="{0EC01821-FBC1-0943-A98A-47205D9EC5A4}" type="slidenum">
              <a:rPr lang="zh-CN" altLang="en-US" smtClean="0"/>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barn(outVertical)">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1299">
                                            <p:txEl>
                                              <p:pRg st="1" end="1"/>
                                            </p:txEl>
                                          </p:spTgt>
                                        </p:tgtEl>
                                        <p:attrNameLst>
                                          <p:attrName>style.visibility</p:attrName>
                                        </p:attrNameLst>
                                      </p:cBhvr>
                                      <p:to>
                                        <p:strVal val="visible"/>
                                      </p:to>
                                    </p:set>
                                    <p:animEffect transition="in" filter="barn(outVertical)">
                                      <p:cBhvr>
                                        <p:cTn id="12" dur="500"/>
                                        <p:tgtEl>
                                          <p:spTgt spid="311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1299">
                                            <p:txEl>
                                              <p:pRg st="2" end="2"/>
                                            </p:txEl>
                                          </p:spTgt>
                                        </p:tgtEl>
                                        <p:attrNameLst>
                                          <p:attrName>style.visibility</p:attrName>
                                        </p:attrNameLst>
                                      </p:cBhvr>
                                      <p:to>
                                        <p:strVal val="visible"/>
                                      </p:to>
                                    </p:set>
                                    <p:animEffect transition="in" filter="barn(outVertical)">
                                      <p:cBhvr>
                                        <p:cTn id="17" dur="500"/>
                                        <p:tgtEl>
                                          <p:spTgt spid="311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1299">
                                            <p:txEl>
                                              <p:pRg st="3" end="3"/>
                                            </p:txEl>
                                          </p:spTgt>
                                        </p:tgtEl>
                                        <p:attrNameLst>
                                          <p:attrName>style.visibility</p:attrName>
                                        </p:attrNameLst>
                                      </p:cBhvr>
                                      <p:to>
                                        <p:strVal val="visible"/>
                                      </p:to>
                                    </p:set>
                                    <p:animEffect transition="in" filter="barn(outVertical)">
                                      <p:cBhvr>
                                        <p:cTn id="22" dur="500"/>
                                        <p:tgtEl>
                                          <p:spTgt spid="311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11299">
                                            <p:txEl>
                                              <p:pRg st="4" end="4"/>
                                            </p:txEl>
                                          </p:spTgt>
                                        </p:tgtEl>
                                        <p:attrNameLst>
                                          <p:attrName>style.visibility</p:attrName>
                                        </p:attrNameLst>
                                      </p:cBhvr>
                                      <p:to>
                                        <p:strVal val="visible"/>
                                      </p:to>
                                    </p:set>
                                    <p:animEffect transition="in" filter="barn(outVertical)">
                                      <p:cBhvr>
                                        <p:cTn id="27" dur="500"/>
                                        <p:tgtEl>
                                          <p:spTgt spid="311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230BD86-9E25-9B43-B1D3-1647E899DAB0}"/>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D302D43-DAE3-194A-87D2-30BAF768AAA6}" type="slidenum">
              <a:rPr kumimoji="0" lang="zh-CN" altLang="en-US" sz="1400">
                <a:latin typeface="Tahoma" panose="020B0604030504040204" pitchFamily="34" charset="0"/>
              </a:rPr>
              <a:pPr eaLnBrk="1" hangingPunct="1"/>
              <a:t>50</a:t>
            </a:fld>
            <a:endParaRPr kumimoji="0" lang="en-US" altLang="zh-CN" sz="1400">
              <a:latin typeface="Tahoma" panose="020B0604030504040204" pitchFamily="34" charset="0"/>
            </a:endParaRPr>
          </a:p>
        </p:txBody>
      </p:sp>
      <p:sp>
        <p:nvSpPr>
          <p:cNvPr id="897026" name="标题 1">
            <a:extLst>
              <a:ext uri="{FF2B5EF4-FFF2-40B4-BE49-F238E27FC236}">
                <a16:creationId xmlns:a16="http://schemas.microsoft.com/office/drawing/2014/main" id="{DB8CA5A5-C681-CC44-B225-5EE0EEDDBE8E}"/>
              </a:ext>
            </a:extLst>
          </p:cNvPr>
          <p:cNvSpPr>
            <a:spLocks noGrp="1"/>
          </p:cNvSpPr>
          <p:nvPr>
            <p:ph type="title" idx="4294967295"/>
          </p:nvPr>
        </p:nvSpPr>
        <p:spPr>
          <a:xfrm>
            <a:off x="539750" y="1133475"/>
            <a:ext cx="7772400" cy="1143000"/>
          </a:xfrm>
        </p:spPr>
        <p:txBody>
          <a:bodyPr anchor="ctr"/>
          <a:lstStyle/>
          <a:p>
            <a:pPr eaLnBrk="1" hangingPunct="1"/>
            <a:r>
              <a:rPr lang="en-US" altLang="zh-CN" sz="3600">
                <a:effectLst>
                  <a:outerShdw blurRad="38100" dist="38100" dir="2700000" algn="tl">
                    <a:srgbClr val="C0C0C0"/>
                  </a:outerShdw>
                </a:effectLst>
                <a:latin typeface="华文新魏" panose="02010800040101010101" pitchFamily="2" charset="-122"/>
                <a:ea typeface="华文新魏" panose="02010800040101010101" pitchFamily="2" charset="-122"/>
              </a:rPr>
              <a:t>2.</a:t>
            </a:r>
            <a:r>
              <a:rPr lang="zh-CN" altLang="en-US" sz="3600">
                <a:solidFill>
                  <a:srgbClr val="3333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多道程序设计系统与多重处理系统</a:t>
            </a:r>
            <a:endParaRPr lang="zh-CN" altLang="en-US" sz="3600">
              <a:solidFill>
                <a:srgbClr val="3333FF"/>
              </a:solidFill>
              <a:effectLst>
                <a:outerShdw blurRad="38100" dist="38100" dir="2700000" algn="tl">
                  <a:srgbClr val="C0C0C0"/>
                </a:outerShdw>
              </a:effectLst>
            </a:endParaRPr>
          </a:p>
        </p:txBody>
      </p:sp>
      <p:sp>
        <p:nvSpPr>
          <p:cNvPr id="48133" name="内容占位符 2">
            <a:extLst>
              <a:ext uri="{FF2B5EF4-FFF2-40B4-BE49-F238E27FC236}">
                <a16:creationId xmlns:a16="http://schemas.microsoft.com/office/drawing/2014/main" id="{9AD537F1-B2AC-2D48-BF5B-3DA08B984AFB}"/>
              </a:ext>
            </a:extLst>
          </p:cNvPr>
          <p:cNvSpPr>
            <a:spLocks noGrp="1"/>
          </p:cNvSpPr>
          <p:nvPr>
            <p:ph idx="4294967295"/>
          </p:nvPr>
        </p:nvSpPr>
        <p:spPr>
          <a:xfrm>
            <a:off x="684213" y="2203450"/>
            <a:ext cx="8064500" cy="4105275"/>
          </a:xfrm>
        </p:spPr>
        <p:txBody>
          <a:bodyPr/>
          <a:lstStyle/>
          <a:p>
            <a:pPr eaLnBrk="1" hangingPunct="1"/>
            <a:r>
              <a:rPr lang="zh-CN" altLang="en-US" sz="3500">
                <a:solidFill>
                  <a:srgbClr val="C00000"/>
                </a:solidFill>
                <a:latin typeface="华文新魏" panose="02010800040101010101" pitchFamily="2" charset="-122"/>
                <a:ea typeface="华文新魏" panose="02010800040101010101" pitchFamily="2" charset="-122"/>
              </a:rPr>
              <a:t>多重处理系统是指配置了多个物理</a:t>
            </a:r>
            <a:r>
              <a:rPr lang="en-US" altLang="zh-CN" sz="3500">
                <a:solidFill>
                  <a:srgbClr val="C00000"/>
                </a:solidFill>
                <a:latin typeface="华文新魏" panose="02010800040101010101" pitchFamily="2" charset="-122"/>
                <a:ea typeface="华文新魏" panose="02010800040101010101" pitchFamily="2" charset="-122"/>
              </a:rPr>
              <a:t>CPU</a:t>
            </a:r>
            <a:r>
              <a:rPr lang="zh-CN" altLang="en-US" sz="3500">
                <a:solidFill>
                  <a:srgbClr val="C00000"/>
                </a:solidFill>
                <a:latin typeface="华文新魏" panose="02010800040101010101" pitchFamily="2" charset="-122"/>
                <a:ea typeface="华文新魏" panose="02010800040101010101" pitchFamily="2" charset="-122"/>
              </a:rPr>
              <a:t>，能真正同时执行多道程序的系统。</a:t>
            </a:r>
            <a:endParaRPr lang="en-US" altLang="zh-CN" sz="3500">
              <a:solidFill>
                <a:srgbClr val="C00000"/>
              </a:solidFill>
              <a:latin typeface="华文新魏" panose="02010800040101010101" pitchFamily="2" charset="-122"/>
              <a:ea typeface="华文新魏" panose="02010800040101010101" pitchFamily="2" charset="-122"/>
            </a:endParaRPr>
          </a:p>
          <a:p>
            <a:pPr eaLnBrk="1" hangingPunct="1"/>
            <a:r>
              <a:rPr lang="zh-CN" altLang="en-US" sz="3500">
                <a:latin typeface="华文新魏" panose="02010800040101010101" pitchFamily="2" charset="-122"/>
                <a:ea typeface="华文新魏" panose="02010800040101010101" pitchFamily="2" charset="-122"/>
              </a:rPr>
              <a:t>有效地使用多重处理系统，必须采用多道程序设计技术；反过来，多道程序设计不一定要求有多重处理系统支持。</a:t>
            </a:r>
            <a:endParaRPr lang="zh-CN" altLang="en-US" sz="3500"/>
          </a:p>
        </p:txBody>
      </p:sp>
      <p:sp>
        <p:nvSpPr>
          <p:cNvPr id="885762" name="Rectangle 1026">
            <a:extLst>
              <a:ext uri="{FF2B5EF4-FFF2-40B4-BE49-F238E27FC236}">
                <a16:creationId xmlns:a16="http://schemas.microsoft.com/office/drawing/2014/main" id="{3F0745DC-3A44-694E-A6BC-2D5E62E9FF3E}"/>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blinds(horizontal)">
                                      <p:cBhvr>
                                        <p:cTn id="7" dur="500"/>
                                        <p:tgtEl>
                                          <p:spTgt spid="481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blinds(horizontal)">
                                      <p:cBhvr>
                                        <p:cTn id="12" dur="500"/>
                                        <p:tgtEl>
                                          <p:spTgt spid="481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A18870CC-0E22-5347-B984-C655853029F3}"/>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1921EA33-F51C-3E40-9AA6-766855953158}" type="slidenum">
              <a:rPr kumimoji="0" lang="zh-CN" altLang="en-US" sz="1400">
                <a:latin typeface="Tahoma" panose="020B0604030504040204" pitchFamily="34" charset="0"/>
              </a:rPr>
              <a:pPr eaLnBrk="1" hangingPunct="1"/>
              <a:t>51</a:t>
            </a:fld>
            <a:endParaRPr kumimoji="0" lang="en-US" altLang="zh-CN" sz="1400">
              <a:latin typeface="Tahoma" panose="020B0604030504040204" pitchFamily="34" charset="0"/>
            </a:endParaRPr>
          </a:p>
        </p:txBody>
      </p:sp>
      <p:sp>
        <p:nvSpPr>
          <p:cNvPr id="69637" name="Rectangle 3">
            <a:extLst>
              <a:ext uri="{FF2B5EF4-FFF2-40B4-BE49-F238E27FC236}">
                <a16:creationId xmlns:a16="http://schemas.microsoft.com/office/drawing/2014/main" id="{C08CB14D-6BD6-0744-9A10-43BBF98ADD1D}"/>
              </a:ext>
            </a:extLst>
          </p:cNvPr>
          <p:cNvSpPr>
            <a:spLocks noGrp="1" noChangeArrowheads="1"/>
          </p:cNvSpPr>
          <p:nvPr>
            <p:ph type="body" idx="4294967295"/>
          </p:nvPr>
        </p:nvSpPr>
        <p:spPr>
          <a:xfrm>
            <a:off x="179388" y="1333500"/>
            <a:ext cx="8821737" cy="4953000"/>
          </a:xfrm>
        </p:spPr>
        <p:txBody>
          <a:bodyPr/>
          <a:lstStyle/>
          <a:p>
            <a:pPr eaLnBrk="1" hangingPunct="1">
              <a:lnSpc>
                <a:spcPct val="80000"/>
              </a:lnSpc>
              <a:buFont typeface="Wingdings" pitchFamily="2" charset="2"/>
              <a:buNone/>
            </a:pPr>
            <a:r>
              <a:rPr lang="en-US" altLang="zh-CN" sz="3600" b="1">
                <a:solidFill>
                  <a:schemeClr val="folHlink"/>
                </a:solidFill>
                <a:latin typeface="华文新魏" panose="02010800040101010101" pitchFamily="2" charset="-122"/>
                <a:ea typeface="华文新魏" panose="02010800040101010101" pitchFamily="2" charset="-122"/>
              </a:rPr>
              <a:t>3.</a:t>
            </a:r>
            <a:r>
              <a:rPr lang="zh-CN" altLang="en-US" sz="3600" b="1">
                <a:solidFill>
                  <a:schemeClr val="folHlink"/>
                </a:solidFill>
                <a:latin typeface="华文新魏" panose="02010800040101010101" pitchFamily="2" charset="-122"/>
                <a:ea typeface="华文新魏" panose="02010800040101010101" pitchFamily="2" charset="-122"/>
              </a:rPr>
              <a:t>多道批处理系统系统需要解决的问题</a:t>
            </a:r>
          </a:p>
          <a:p>
            <a:pPr lvl="1" eaLnBrk="1" hangingPunct="1">
              <a:lnSpc>
                <a:spcPct val="80000"/>
              </a:lnSpc>
            </a:pPr>
            <a:r>
              <a:rPr lang="zh-CN" altLang="en-US">
                <a:latin typeface="华文新魏" panose="02010800040101010101" pitchFamily="2" charset="-122"/>
                <a:ea typeface="华文新魏" panose="02010800040101010101" pitchFamily="2" charset="-122"/>
              </a:rPr>
              <a:t>应如何为每道程序分配内存空间，使它们之间不致相互重叠而丢失信息，如何防止因某道程序出现异常情况而破坏其它程序；</a:t>
            </a:r>
            <a:endParaRPr lang="zh-CN" altLang="en-US">
              <a:solidFill>
                <a:schemeClr val="hlink"/>
              </a:solidFill>
              <a:latin typeface="华文新魏" panose="02010800040101010101" pitchFamily="2" charset="-122"/>
              <a:ea typeface="华文新魏" panose="02010800040101010101" pitchFamily="2" charset="-122"/>
            </a:endParaRPr>
          </a:p>
          <a:p>
            <a:pPr lvl="1" eaLnBrk="1" hangingPunct="1">
              <a:lnSpc>
                <a:spcPct val="80000"/>
              </a:lnSpc>
            </a:pPr>
            <a:r>
              <a:rPr lang="zh-CN" altLang="en-US">
                <a:latin typeface="华文新魏" panose="02010800040101010101" pitchFamily="2" charset="-122"/>
                <a:ea typeface="华文新魏" panose="02010800040101010101" pitchFamily="2" charset="-122"/>
              </a:rPr>
              <a:t>在多道程序之间应如何分配被它们共享的处理机；                                 </a:t>
            </a:r>
            <a:r>
              <a:rPr lang="en-US" altLang="zh-CN">
                <a:latin typeface="华文新魏" panose="02010800040101010101" pitchFamily="2" charset="-122"/>
                <a:ea typeface="华文新魏" panose="02010800040101010101" pitchFamily="2" charset="-122"/>
              </a:rPr>
              <a:t>                               </a:t>
            </a:r>
          </a:p>
          <a:p>
            <a:pPr lvl="1" eaLnBrk="1" hangingPunct="1">
              <a:lnSpc>
                <a:spcPct val="80000"/>
              </a:lnSpc>
              <a:buFont typeface="Wingdings" pitchFamily="2" charset="2"/>
              <a:buNone/>
            </a:pPr>
            <a:r>
              <a:rPr lang="en-US" altLang="zh-CN">
                <a:solidFill>
                  <a:schemeClr val="hlink"/>
                </a:solidFill>
                <a:latin typeface="华文新魏" panose="02010800040101010101" pitchFamily="2" charset="-122"/>
                <a:ea typeface="华文新魏" panose="02010800040101010101" pitchFamily="2" charset="-122"/>
              </a:rPr>
              <a:t>                                                               </a:t>
            </a:r>
            <a:endParaRPr lang="zh-CN" altLang="en-US">
              <a:solidFill>
                <a:schemeClr val="hlink"/>
              </a:solidFill>
              <a:latin typeface="华文新魏" panose="02010800040101010101" pitchFamily="2" charset="-122"/>
              <a:ea typeface="华文新魏" panose="02010800040101010101" pitchFamily="2" charset="-122"/>
            </a:endParaRPr>
          </a:p>
          <a:p>
            <a:pPr lvl="1" eaLnBrk="1" hangingPunct="1">
              <a:lnSpc>
                <a:spcPct val="80000"/>
              </a:lnSpc>
            </a:pPr>
            <a:r>
              <a:rPr lang="zh-CN" altLang="en-US">
                <a:latin typeface="华文新魏" panose="02010800040101010101" pitchFamily="2" charset="-122"/>
                <a:ea typeface="华文新魏" panose="02010800040101010101" pitchFamily="2" charset="-122"/>
              </a:rPr>
              <a:t>如何分配被多道程序共享的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设备</a:t>
            </a:r>
            <a:endParaRPr lang="zh-CN" altLang="en-US">
              <a:solidFill>
                <a:schemeClr val="hlink"/>
              </a:solidFill>
              <a:latin typeface="华文新魏" panose="02010800040101010101" pitchFamily="2" charset="-122"/>
              <a:ea typeface="华文新魏" panose="02010800040101010101" pitchFamily="2" charset="-122"/>
            </a:endParaRPr>
          </a:p>
          <a:p>
            <a:pPr lvl="1" eaLnBrk="1" hangingPunct="1">
              <a:lnSpc>
                <a:spcPct val="80000"/>
              </a:lnSpc>
            </a:pPr>
            <a:r>
              <a:rPr lang="zh-CN" altLang="en-US">
                <a:latin typeface="华文新魏" panose="02010800040101010101" pitchFamily="2" charset="-122"/>
                <a:ea typeface="华文新魏" panose="02010800040101010101" pitchFamily="2" charset="-122"/>
              </a:rPr>
              <a:t>对系统中的大量程序和数据，应如何加以组织才便于用户使用</a:t>
            </a:r>
            <a:r>
              <a:rPr lang="en-US" altLang="zh-CN">
                <a:latin typeface="华文新魏" panose="02010800040101010101" pitchFamily="2" charset="-122"/>
                <a:ea typeface="华文新魏" panose="02010800040101010101" pitchFamily="2" charset="-122"/>
              </a:rPr>
              <a:t>;                                         </a:t>
            </a:r>
            <a:endParaRPr lang="zh-CN" altLang="en-US">
              <a:solidFill>
                <a:schemeClr val="hlink"/>
              </a:solidFill>
              <a:latin typeface="华文新魏" panose="02010800040101010101" pitchFamily="2" charset="-122"/>
              <a:ea typeface="华文新魏" panose="02010800040101010101" pitchFamily="2" charset="-122"/>
            </a:endParaRPr>
          </a:p>
          <a:p>
            <a:pPr lvl="1" eaLnBrk="1" hangingPunct="1">
              <a:lnSpc>
                <a:spcPct val="80000"/>
              </a:lnSpc>
            </a:pPr>
            <a:r>
              <a:rPr lang="zh-CN" altLang="en-US">
                <a:latin typeface="华文新魏" panose="02010800040101010101" pitchFamily="2" charset="-122"/>
                <a:ea typeface="华文新魏" panose="02010800040101010101" pitchFamily="2" charset="-122"/>
              </a:rPr>
              <a:t>对于系统中的各类应用程序，应如何加以组织。</a:t>
            </a:r>
            <a:r>
              <a:rPr lang="en-US" altLang="zh-CN">
                <a:solidFill>
                  <a:schemeClr val="hlink"/>
                </a:solidFill>
                <a:latin typeface="华文新魏" panose="02010800040101010101" pitchFamily="2" charset="-122"/>
                <a:ea typeface="华文新魏" panose="02010800040101010101" pitchFamily="2" charset="-122"/>
              </a:rPr>
              <a:t>          </a:t>
            </a:r>
          </a:p>
          <a:p>
            <a:pPr lvl="1" eaLnBrk="1" hangingPunct="1">
              <a:lnSpc>
                <a:spcPct val="80000"/>
              </a:lnSpc>
              <a:buFont typeface="Wingdings" pitchFamily="2" charset="2"/>
              <a:buNone/>
            </a:pPr>
            <a:r>
              <a:rPr lang="en-US" altLang="zh-CN">
                <a:solidFill>
                  <a:schemeClr val="hlink"/>
                </a:solidFill>
                <a:latin typeface="华文新魏" panose="02010800040101010101" pitchFamily="2" charset="-122"/>
                <a:ea typeface="华文新魏" panose="02010800040101010101" pitchFamily="2" charset="-122"/>
              </a:rPr>
              <a:t>                             </a:t>
            </a:r>
            <a:endParaRPr lang="en-US" altLang="zh-CN">
              <a:latin typeface="华文新魏" panose="02010800040101010101" pitchFamily="2" charset="-122"/>
              <a:ea typeface="华文新魏" panose="02010800040101010101" pitchFamily="2" charset="-122"/>
            </a:endParaRPr>
          </a:p>
          <a:p>
            <a:pPr lvl="1" eaLnBrk="1" hangingPunct="1">
              <a:lnSpc>
                <a:spcPct val="80000"/>
              </a:lnSpc>
            </a:pPr>
            <a:r>
              <a:rPr lang="zh-CN" altLang="en-US">
                <a:latin typeface="华文新魏" panose="02010800040101010101" pitchFamily="2" charset="-122"/>
                <a:ea typeface="华文新魏" panose="02010800040101010101" pitchFamily="2" charset="-122"/>
              </a:rPr>
              <a:t>如何方便用户使用。</a:t>
            </a:r>
          </a:p>
          <a:p>
            <a:pPr lvl="1" eaLnBrk="1" hangingPunct="1">
              <a:lnSpc>
                <a:spcPct val="80000"/>
              </a:lnSpc>
              <a:buFont typeface="Wingdings" pitchFamily="2" charset="2"/>
              <a:buNone/>
            </a:pPr>
            <a:r>
              <a:rPr lang="en-US" altLang="zh-CN">
                <a:solidFill>
                  <a:schemeClr val="hlink"/>
                </a:solidFill>
                <a:latin typeface="华文新魏" panose="02010800040101010101" pitchFamily="2" charset="-122"/>
                <a:ea typeface="华文新魏" panose="02010800040101010101" pitchFamily="2" charset="-122"/>
              </a:rPr>
              <a:t>                                                            </a:t>
            </a:r>
          </a:p>
          <a:p>
            <a:pPr lvl="1" eaLnBrk="1" hangingPunct="1">
              <a:lnSpc>
                <a:spcPct val="80000"/>
              </a:lnSpc>
              <a:buFont typeface="Wingdings" pitchFamily="2" charset="2"/>
              <a:buNone/>
            </a:pPr>
            <a:endParaRPr lang="en-US" altLang="zh-CN">
              <a:solidFill>
                <a:schemeClr val="hlink"/>
              </a:solidFill>
              <a:latin typeface="华文新魏" panose="02010800040101010101" pitchFamily="2" charset="-122"/>
              <a:ea typeface="华文新魏" panose="02010800040101010101" pitchFamily="2" charset="-122"/>
            </a:endParaRPr>
          </a:p>
        </p:txBody>
      </p:sp>
      <p:sp>
        <p:nvSpPr>
          <p:cNvPr id="885762" name="Rectangle 1026">
            <a:extLst>
              <a:ext uri="{FF2B5EF4-FFF2-40B4-BE49-F238E27FC236}">
                <a16:creationId xmlns:a16="http://schemas.microsoft.com/office/drawing/2014/main" id="{C19B510A-E36E-5643-B181-0C68ADEC2924}"/>
              </a:ext>
            </a:extLst>
          </p:cNvPr>
          <p:cNvSpPr>
            <a:spLocks noChangeArrowheads="1"/>
          </p:cNvSpPr>
          <p:nvPr/>
        </p:nvSpPr>
        <p:spPr bwMode="auto">
          <a:xfrm>
            <a:off x="1123950"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
        <p:nvSpPr>
          <p:cNvPr id="6" name="矩形 5">
            <a:extLst>
              <a:ext uri="{FF2B5EF4-FFF2-40B4-BE49-F238E27FC236}">
                <a16:creationId xmlns:a16="http://schemas.microsoft.com/office/drawing/2014/main" id="{05B264B7-AC78-8F47-939A-16070EFD3750}"/>
              </a:ext>
            </a:extLst>
          </p:cNvPr>
          <p:cNvSpPr/>
          <p:nvPr/>
        </p:nvSpPr>
        <p:spPr>
          <a:xfrm>
            <a:off x="6659563" y="2565400"/>
            <a:ext cx="2305050" cy="431800"/>
          </a:xfrm>
          <a:prstGeom prst="rect">
            <a:avLst/>
          </a:prstGeom>
          <a:solidFill>
            <a:srgbClr val="333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1"/>
                </a:solidFill>
                <a:latin typeface="华文新魏" pitchFamily="2" charset="-122"/>
                <a:ea typeface="华文新魏" pitchFamily="2" charset="-122"/>
              </a:rPr>
              <a:t>---</a:t>
            </a:r>
            <a:r>
              <a:rPr lang="zh-CN" altLang="en-US" sz="2400" dirty="0">
                <a:solidFill>
                  <a:schemeClr val="bg1"/>
                </a:solidFill>
                <a:latin typeface="华文新魏" pitchFamily="2" charset="-122"/>
                <a:ea typeface="华文新魏" pitchFamily="2" charset="-122"/>
              </a:rPr>
              <a:t>内存管理</a:t>
            </a:r>
            <a:endParaRPr lang="zh-CN" altLang="en-US" sz="2400" dirty="0">
              <a:solidFill>
                <a:schemeClr val="bg1"/>
              </a:solidFill>
            </a:endParaRPr>
          </a:p>
        </p:txBody>
      </p:sp>
      <p:sp>
        <p:nvSpPr>
          <p:cNvPr id="8" name="矩形 7">
            <a:extLst>
              <a:ext uri="{FF2B5EF4-FFF2-40B4-BE49-F238E27FC236}">
                <a16:creationId xmlns:a16="http://schemas.microsoft.com/office/drawing/2014/main" id="{BD500C6C-6F7B-6E48-8BF7-1C00CCC241D0}"/>
              </a:ext>
            </a:extLst>
          </p:cNvPr>
          <p:cNvSpPr/>
          <p:nvPr/>
        </p:nvSpPr>
        <p:spPr>
          <a:xfrm>
            <a:off x="6659563" y="3357563"/>
            <a:ext cx="2305050" cy="431800"/>
          </a:xfrm>
          <a:prstGeom prst="rect">
            <a:avLst/>
          </a:prstGeom>
          <a:solidFill>
            <a:srgbClr val="333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2400">
                <a:solidFill>
                  <a:schemeClr val="bg1"/>
                </a:solidFill>
                <a:latin typeface="华文新魏" panose="02010800040101010101" pitchFamily="2" charset="-122"/>
                <a:ea typeface="华文新魏" panose="02010800040101010101" pitchFamily="2" charset="-122"/>
              </a:rPr>
              <a:t>---</a:t>
            </a:r>
            <a:r>
              <a:rPr lang="zh-CN" altLang="en-US" sz="2400">
                <a:solidFill>
                  <a:schemeClr val="bg1"/>
                </a:solidFill>
                <a:latin typeface="华文新魏" panose="02010800040101010101" pitchFamily="2" charset="-122"/>
                <a:ea typeface="华文新魏" panose="02010800040101010101" pitchFamily="2" charset="-122"/>
              </a:rPr>
              <a:t>处理机管理</a:t>
            </a:r>
          </a:p>
        </p:txBody>
      </p:sp>
      <p:sp>
        <p:nvSpPr>
          <p:cNvPr id="9" name="矩形 8">
            <a:extLst>
              <a:ext uri="{FF2B5EF4-FFF2-40B4-BE49-F238E27FC236}">
                <a16:creationId xmlns:a16="http://schemas.microsoft.com/office/drawing/2014/main" id="{1113900E-D441-9D4A-9AB0-97EF53C1EF3B}"/>
              </a:ext>
            </a:extLst>
          </p:cNvPr>
          <p:cNvSpPr/>
          <p:nvPr/>
        </p:nvSpPr>
        <p:spPr>
          <a:xfrm>
            <a:off x="6659563" y="3860800"/>
            <a:ext cx="2305050" cy="360363"/>
          </a:xfrm>
          <a:prstGeom prst="rect">
            <a:avLst/>
          </a:prstGeom>
          <a:solidFill>
            <a:srgbClr val="333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2400">
                <a:solidFill>
                  <a:schemeClr val="bg1"/>
                </a:solidFill>
                <a:latin typeface="华文新魏" panose="02010800040101010101" pitchFamily="2" charset="-122"/>
                <a:ea typeface="华文新魏" panose="02010800040101010101" pitchFamily="2" charset="-122"/>
              </a:rPr>
              <a:t>---I/O</a:t>
            </a:r>
            <a:r>
              <a:rPr lang="zh-CN" altLang="en-US" sz="2400">
                <a:solidFill>
                  <a:schemeClr val="bg1"/>
                </a:solidFill>
                <a:latin typeface="华文新魏" panose="02010800040101010101" pitchFamily="2" charset="-122"/>
                <a:ea typeface="华文新魏" panose="02010800040101010101" pitchFamily="2" charset="-122"/>
              </a:rPr>
              <a:t>设备管理</a:t>
            </a:r>
          </a:p>
        </p:txBody>
      </p:sp>
      <p:sp>
        <p:nvSpPr>
          <p:cNvPr id="10" name="矩形 9">
            <a:extLst>
              <a:ext uri="{FF2B5EF4-FFF2-40B4-BE49-F238E27FC236}">
                <a16:creationId xmlns:a16="http://schemas.microsoft.com/office/drawing/2014/main" id="{24215222-8BF2-6641-94BB-06FBE68F8990}"/>
              </a:ext>
            </a:extLst>
          </p:cNvPr>
          <p:cNvSpPr/>
          <p:nvPr/>
        </p:nvSpPr>
        <p:spPr>
          <a:xfrm>
            <a:off x="6659563" y="4652963"/>
            <a:ext cx="2305050" cy="360362"/>
          </a:xfrm>
          <a:prstGeom prst="rect">
            <a:avLst/>
          </a:prstGeom>
          <a:solidFill>
            <a:srgbClr val="333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1"/>
                </a:solidFill>
                <a:latin typeface="华文新魏" pitchFamily="2" charset="-122"/>
                <a:ea typeface="华文新魏" pitchFamily="2" charset="-122"/>
              </a:rPr>
              <a:t>---</a:t>
            </a:r>
            <a:r>
              <a:rPr lang="zh-CN" altLang="en-US" sz="2400" dirty="0">
                <a:solidFill>
                  <a:schemeClr val="bg1"/>
                </a:solidFill>
                <a:latin typeface="华文新魏" pitchFamily="2" charset="-122"/>
                <a:ea typeface="华文新魏" pitchFamily="2" charset="-122"/>
              </a:rPr>
              <a:t>文件管理</a:t>
            </a:r>
          </a:p>
        </p:txBody>
      </p:sp>
      <p:sp>
        <p:nvSpPr>
          <p:cNvPr id="11" name="矩形 10">
            <a:extLst>
              <a:ext uri="{FF2B5EF4-FFF2-40B4-BE49-F238E27FC236}">
                <a16:creationId xmlns:a16="http://schemas.microsoft.com/office/drawing/2014/main" id="{A48A1CCB-0AB5-2549-8AA6-F7657B35A6A9}"/>
              </a:ext>
            </a:extLst>
          </p:cNvPr>
          <p:cNvSpPr/>
          <p:nvPr/>
        </p:nvSpPr>
        <p:spPr>
          <a:xfrm>
            <a:off x="6659563" y="5445125"/>
            <a:ext cx="2305050" cy="431800"/>
          </a:xfrm>
          <a:prstGeom prst="rect">
            <a:avLst/>
          </a:prstGeom>
          <a:solidFill>
            <a:srgbClr val="333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2400">
                <a:solidFill>
                  <a:schemeClr val="bg1"/>
                </a:solidFill>
                <a:latin typeface="华文新魏" panose="02010800040101010101" pitchFamily="2" charset="-122"/>
                <a:ea typeface="华文新魏" panose="02010800040101010101" pitchFamily="2" charset="-122"/>
              </a:rPr>
              <a:t>---</a:t>
            </a:r>
            <a:r>
              <a:rPr lang="zh-CN" altLang="en-US" sz="2400">
                <a:solidFill>
                  <a:schemeClr val="bg1"/>
                </a:solidFill>
                <a:latin typeface="华文新魏" panose="02010800040101010101" pitchFamily="2" charset="-122"/>
                <a:ea typeface="华文新魏" panose="02010800040101010101" pitchFamily="2" charset="-122"/>
              </a:rPr>
              <a:t>作业管理</a:t>
            </a:r>
          </a:p>
        </p:txBody>
      </p:sp>
      <p:sp>
        <p:nvSpPr>
          <p:cNvPr id="12" name="矩形 11">
            <a:extLst>
              <a:ext uri="{FF2B5EF4-FFF2-40B4-BE49-F238E27FC236}">
                <a16:creationId xmlns:a16="http://schemas.microsoft.com/office/drawing/2014/main" id="{C85514B2-C831-D24E-8F04-E53FDD5428A3}"/>
              </a:ext>
            </a:extLst>
          </p:cNvPr>
          <p:cNvSpPr/>
          <p:nvPr/>
        </p:nvSpPr>
        <p:spPr>
          <a:xfrm>
            <a:off x="6659563" y="5949950"/>
            <a:ext cx="2305050" cy="431800"/>
          </a:xfrm>
          <a:prstGeom prst="rect">
            <a:avLst/>
          </a:prstGeom>
          <a:solidFill>
            <a:srgbClr val="333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2400">
                <a:solidFill>
                  <a:schemeClr val="bg1"/>
                </a:solidFill>
                <a:latin typeface="华文新魏" panose="02010800040101010101" pitchFamily="2" charset="-122"/>
                <a:ea typeface="华文新魏" panose="02010800040101010101" pitchFamily="2" charset="-122"/>
              </a:rPr>
              <a:t>--- </a:t>
            </a:r>
            <a:r>
              <a:rPr lang="zh-CN" altLang="en-US" sz="2400">
                <a:solidFill>
                  <a:schemeClr val="bg1"/>
                </a:solidFill>
                <a:latin typeface="华文新魏" panose="02010800040101010101" pitchFamily="2" charset="-122"/>
                <a:ea typeface="华文新魏" panose="02010800040101010101" pitchFamily="2" charset="-122"/>
              </a:rPr>
              <a:t>用户接口</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Effect transition="in" filter="diamond(in)">
                                      <p:cBhvr>
                                        <p:cTn id="7" dur="1000"/>
                                        <p:tgtEl>
                                          <p:spTgt spid="69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9637">
                                            <p:txEl>
                                              <p:pRg st="1" end="1"/>
                                            </p:txEl>
                                          </p:spTgt>
                                        </p:tgtEl>
                                        <p:attrNameLst>
                                          <p:attrName>style.visibility</p:attrName>
                                        </p:attrNameLst>
                                      </p:cBhvr>
                                      <p:to>
                                        <p:strVal val="visible"/>
                                      </p:to>
                                    </p:set>
                                    <p:animEffect transition="in" filter="diamond(in)">
                                      <p:cBhvr>
                                        <p:cTn id="12" dur="1000"/>
                                        <p:tgtEl>
                                          <p:spTgt spid="696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9637">
                                            <p:txEl>
                                              <p:pRg st="2" end="2"/>
                                            </p:txEl>
                                          </p:spTgt>
                                        </p:tgtEl>
                                        <p:attrNameLst>
                                          <p:attrName>style.visibility</p:attrName>
                                        </p:attrNameLst>
                                      </p:cBhvr>
                                      <p:to>
                                        <p:strVal val="visible"/>
                                      </p:to>
                                    </p:set>
                                    <p:animEffect transition="in" filter="diamond(in)">
                                      <p:cBhvr>
                                        <p:cTn id="22" dur="1000"/>
                                        <p:tgtEl>
                                          <p:spTgt spid="6963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69637">
                                            <p:txEl>
                                              <p:pRg st="3" end="3"/>
                                            </p:txEl>
                                          </p:spTgt>
                                        </p:tgtEl>
                                        <p:attrNameLst>
                                          <p:attrName>style.visibility</p:attrName>
                                        </p:attrNameLst>
                                      </p:cBhvr>
                                      <p:to>
                                        <p:strVal val="visible"/>
                                      </p:to>
                                    </p:set>
                                    <p:animEffect transition="in" filter="diamond(in)">
                                      <p:cBhvr>
                                        <p:cTn id="32" dur="1000"/>
                                        <p:tgtEl>
                                          <p:spTgt spid="6963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69637">
                                            <p:txEl>
                                              <p:pRg st="4" end="4"/>
                                            </p:txEl>
                                          </p:spTgt>
                                        </p:tgtEl>
                                        <p:attrNameLst>
                                          <p:attrName>style.visibility</p:attrName>
                                        </p:attrNameLst>
                                      </p:cBhvr>
                                      <p:to>
                                        <p:strVal val="visible"/>
                                      </p:to>
                                    </p:set>
                                    <p:animEffect transition="in" filter="diamond(in)">
                                      <p:cBhvr>
                                        <p:cTn id="37" dur="1000"/>
                                        <p:tgtEl>
                                          <p:spTgt spid="6963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69637">
                                            <p:txEl>
                                              <p:pRg st="5" end="5"/>
                                            </p:txEl>
                                          </p:spTgt>
                                        </p:tgtEl>
                                        <p:attrNameLst>
                                          <p:attrName>style.visibility</p:attrName>
                                        </p:attrNameLst>
                                      </p:cBhvr>
                                      <p:to>
                                        <p:strVal val="visible"/>
                                      </p:to>
                                    </p:set>
                                    <p:animEffect transition="in" filter="diamond(in)">
                                      <p:cBhvr>
                                        <p:cTn id="47" dur="1000"/>
                                        <p:tgtEl>
                                          <p:spTgt spid="69637">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69637">
                                            <p:txEl>
                                              <p:pRg st="6" end="6"/>
                                            </p:txEl>
                                          </p:spTgt>
                                        </p:tgtEl>
                                        <p:attrNameLst>
                                          <p:attrName>style.visibility</p:attrName>
                                        </p:attrNameLst>
                                      </p:cBhvr>
                                      <p:to>
                                        <p:strVal val="visible"/>
                                      </p:to>
                                    </p:set>
                                    <p:animEffect transition="in" filter="diamond(in)">
                                      <p:cBhvr>
                                        <p:cTn id="57" dur="1000"/>
                                        <p:tgtEl>
                                          <p:spTgt spid="69637">
                                            <p:txEl>
                                              <p:pRg st="6" end="6"/>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dissolve">
                                      <p:cBhvr>
                                        <p:cTn id="62" dur="500"/>
                                        <p:tgtEl>
                                          <p:spTgt spid="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69637">
                                            <p:txEl>
                                              <p:pRg st="7" end="7"/>
                                            </p:txEl>
                                          </p:spTgt>
                                        </p:tgtEl>
                                        <p:attrNameLst>
                                          <p:attrName>style.visibility</p:attrName>
                                        </p:attrNameLst>
                                      </p:cBhvr>
                                      <p:to>
                                        <p:strVal val="visible"/>
                                      </p:to>
                                    </p:set>
                                    <p:animEffect transition="in" filter="diamond(in)">
                                      <p:cBhvr>
                                        <p:cTn id="67" dur="1000"/>
                                        <p:tgtEl>
                                          <p:spTgt spid="69637">
                                            <p:txEl>
                                              <p:pRg st="7" end="7"/>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69637">
                                            <p:txEl>
                                              <p:pRg st="8" end="8"/>
                                            </p:txEl>
                                          </p:spTgt>
                                        </p:tgtEl>
                                        <p:attrNameLst>
                                          <p:attrName>style.visibility</p:attrName>
                                        </p:attrNameLst>
                                      </p:cBhvr>
                                      <p:to>
                                        <p:strVal val="visible"/>
                                      </p:to>
                                    </p:set>
                                    <p:animEffect transition="in" filter="diamond(in)">
                                      <p:cBhvr>
                                        <p:cTn id="72" dur="1000"/>
                                        <p:tgtEl>
                                          <p:spTgt spid="69637">
                                            <p:txEl>
                                              <p:pRg st="8" end="8"/>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8" presetClass="entr" presetSubtype="16" fill="hold" grpId="0" nodeType="clickEffect">
                                  <p:stCondLst>
                                    <p:cond delay="0"/>
                                  </p:stCondLst>
                                  <p:childTnLst>
                                    <p:set>
                                      <p:cBhvr>
                                        <p:cTn id="76" dur="1" fill="hold">
                                          <p:stCondLst>
                                            <p:cond delay="0"/>
                                          </p:stCondLst>
                                        </p:cTn>
                                        <p:tgtEl>
                                          <p:spTgt spid="69637">
                                            <p:txEl>
                                              <p:pRg st="9" end="9"/>
                                            </p:txEl>
                                          </p:spTgt>
                                        </p:tgtEl>
                                        <p:attrNameLst>
                                          <p:attrName>style.visibility</p:attrName>
                                        </p:attrNameLst>
                                      </p:cBhvr>
                                      <p:to>
                                        <p:strVal val="visible"/>
                                      </p:to>
                                    </p:set>
                                    <p:animEffect transition="in" filter="diamond(in)">
                                      <p:cBhvr>
                                        <p:cTn id="77" dur="1000"/>
                                        <p:tgtEl>
                                          <p:spTgt spid="69637">
                                            <p:txEl>
                                              <p:pRg st="9" end="9"/>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dissolve">
                                      <p:cBhvr>
                                        <p:cTn id="8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p"/>
      <p:bldP spid="6" grpId="0" animBg="1"/>
      <p:bldP spid="8" grpId="0" animBg="1"/>
      <p:bldP spid="9" grpId="0"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58B2FBE1-4489-8247-B2C2-FBA015A8D3AA}"/>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2143DCB-A612-6149-82AA-B70337DE86AA}" type="slidenum">
              <a:rPr kumimoji="0" lang="zh-CN" altLang="en-US" sz="1400">
                <a:latin typeface="Tahoma" panose="020B0604030504040204" pitchFamily="34" charset="0"/>
              </a:rPr>
              <a:pPr eaLnBrk="1" hangingPunct="1"/>
              <a:t>52</a:t>
            </a:fld>
            <a:endParaRPr kumimoji="0" lang="en-US" altLang="zh-CN" sz="1400">
              <a:latin typeface="Tahoma" panose="020B0604030504040204" pitchFamily="34" charset="0"/>
            </a:endParaRPr>
          </a:p>
        </p:txBody>
      </p:sp>
      <p:sp>
        <p:nvSpPr>
          <p:cNvPr id="51204" name="Rectangle 3">
            <a:extLst>
              <a:ext uri="{FF2B5EF4-FFF2-40B4-BE49-F238E27FC236}">
                <a16:creationId xmlns:a16="http://schemas.microsoft.com/office/drawing/2014/main" id="{A11C4349-100D-1B43-8392-17130DE06C0A}"/>
              </a:ext>
            </a:extLst>
          </p:cNvPr>
          <p:cNvSpPr>
            <a:spLocks noGrp="1" noChangeArrowheads="1"/>
          </p:cNvSpPr>
          <p:nvPr>
            <p:ph type="body" idx="1"/>
          </p:nvPr>
        </p:nvSpPr>
        <p:spPr/>
        <p:txBody>
          <a:bodyPr/>
          <a:lstStyle/>
          <a:p>
            <a:pPr eaLnBrk="1" hangingPunct="1"/>
            <a:r>
              <a:rPr lang="zh-CN" altLang="en-US" sz="4000" b="1">
                <a:solidFill>
                  <a:srgbClr val="FF0000"/>
                </a:solidFill>
              </a:rPr>
              <a:t>操作系统定义：</a:t>
            </a:r>
            <a:endParaRPr lang="en-US" altLang="zh-CN" sz="4000" b="1">
              <a:solidFill>
                <a:srgbClr val="FF0000"/>
              </a:solidFill>
            </a:endParaRPr>
          </a:p>
          <a:p>
            <a:pPr eaLnBrk="1" hangingPunct="1">
              <a:buFont typeface="Wingdings" pitchFamily="2" charset="2"/>
              <a:buNone/>
            </a:pPr>
            <a:r>
              <a:rPr lang="en-US" altLang="zh-CN" sz="4000" b="1">
                <a:solidFill>
                  <a:srgbClr val="FF0000"/>
                </a:solidFill>
                <a:latin typeface="幼圆" pitchFamily="49" charset="-122"/>
                <a:ea typeface="幼圆" pitchFamily="49" charset="-122"/>
              </a:rPr>
              <a:t>     </a:t>
            </a:r>
            <a:r>
              <a:rPr lang="zh-CN" altLang="en-US" sz="4000" b="1">
                <a:solidFill>
                  <a:srgbClr val="3333FF"/>
                </a:solidFill>
                <a:latin typeface="华文楷体" panose="02010600040101010101" pitchFamily="2" charset="-122"/>
                <a:ea typeface="华文楷体" panose="02010600040101010101" pitchFamily="2" charset="-122"/>
              </a:rPr>
              <a:t>操作系统是一组能有效组织和管理计算机硬件和软件资源，合理地对各类作业进行调度，以及方便用户使用计算机的程序的集合。</a:t>
            </a:r>
          </a:p>
        </p:txBody>
      </p:sp>
      <p:sp>
        <p:nvSpPr>
          <p:cNvPr id="885762" name="Rectangle 1026">
            <a:extLst>
              <a:ext uri="{FF2B5EF4-FFF2-40B4-BE49-F238E27FC236}">
                <a16:creationId xmlns:a16="http://schemas.microsoft.com/office/drawing/2014/main" id="{102722EE-B048-924B-A6F4-036E8126EA31}"/>
              </a:ext>
            </a:extLst>
          </p:cNvPr>
          <p:cNvSpPr>
            <a:spLocks noChangeArrowheads="1"/>
          </p:cNvSpPr>
          <p:nvPr/>
        </p:nvSpPr>
        <p:spPr bwMode="auto">
          <a:xfrm>
            <a:off x="1042988" y="188913"/>
            <a:ext cx="8020050" cy="863600"/>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36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 </a:t>
            </a:r>
            <a:r>
              <a:rPr lang="en-US" altLang="zh-CN"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1.2.3</a:t>
            </a:r>
            <a:r>
              <a:rPr lang="zh-CN" altLang="en-US" sz="40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多道批处理系统</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49DACCA-0094-5643-B206-7DB6D9498A92}"/>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290552EE-23F0-D24C-9F21-0583774BCE6D}" type="slidenum">
              <a:rPr kumimoji="0" lang="zh-CN" altLang="en-US" sz="1400">
                <a:latin typeface="Tahoma" panose="020B0604030504040204" pitchFamily="34" charset="0"/>
              </a:rPr>
              <a:pPr eaLnBrk="1" hangingPunct="1"/>
              <a:t>53</a:t>
            </a:fld>
            <a:endParaRPr kumimoji="0" lang="en-US" altLang="zh-CN" sz="1400">
              <a:latin typeface="Tahoma" panose="020B0604030504040204" pitchFamily="34" charset="0"/>
            </a:endParaRPr>
          </a:p>
        </p:txBody>
      </p:sp>
      <p:sp>
        <p:nvSpPr>
          <p:cNvPr id="900098" name="Rectangle 2">
            <a:extLst>
              <a:ext uri="{FF2B5EF4-FFF2-40B4-BE49-F238E27FC236}">
                <a16:creationId xmlns:a16="http://schemas.microsoft.com/office/drawing/2014/main" id="{BD1DA60C-3175-FB4A-BCBA-CA8A7E78970F}"/>
              </a:ext>
            </a:extLst>
          </p:cNvPr>
          <p:cNvSpPr>
            <a:spLocks noGrp="1" noChangeArrowheads="1"/>
          </p:cNvSpPr>
          <p:nvPr>
            <p:ph type="title" idx="4294967295"/>
          </p:nvPr>
        </p:nvSpPr>
        <p:spPr>
          <a:xfrm>
            <a:off x="1106488" y="44450"/>
            <a:ext cx="7426325" cy="1143000"/>
          </a:xfrm>
        </p:spPr>
        <p:txBody>
          <a:bodyPr anchor="ctr"/>
          <a:lstStyle/>
          <a:p>
            <a:pPr eaLnBrk="1" hangingPunct="1"/>
            <a:r>
              <a:rPr lang="zh-CN" altLang="en-US" sz="4800">
                <a:latin typeface="华文新魏" panose="02010800040101010101" pitchFamily="2" charset="-122"/>
                <a:ea typeface="华文新魏" panose="02010800040101010101" pitchFamily="2" charset="-122"/>
              </a:rPr>
              <a:t>三种基本的操作系统</a:t>
            </a:r>
            <a:endPar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52229" name="Rectangle 3">
            <a:extLst>
              <a:ext uri="{FF2B5EF4-FFF2-40B4-BE49-F238E27FC236}">
                <a16:creationId xmlns:a16="http://schemas.microsoft.com/office/drawing/2014/main" id="{E703214C-7F56-234C-A6C5-077A42D31FD0}"/>
              </a:ext>
            </a:extLst>
          </p:cNvPr>
          <p:cNvSpPr>
            <a:spLocks noGrp="1" noChangeArrowheads="1"/>
          </p:cNvSpPr>
          <p:nvPr>
            <p:ph type="body" idx="4294967295"/>
          </p:nvPr>
        </p:nvSpPr>
        <p:spPr>
          <a:xfrm>
            <a:off x="1042988" y="1441450"/>
            <a:ext cx="7239000" cy="4724400"/>
          </a:xfrm>
        </p:spPr>
        <p:txBody>
          <a:bodyPr/>
          <a:lstStyle/>
          <a:p>
            <a:pPr eaLnBrk="1" fontAlgn="ctr" hangingPunct="1"/>
            <a:r>
              <a:rPr lang="zh-CN" altLang="en-US" sz="4000" b="1">
                <a:solidFill>
                  <a:schemeClr val="folHlink"/>
                </a:solidFill>
                <a:latin typeface="华文新魏" panose="02010800040101010101" pitchFamily="2" charset="-122"/>
                <a:ea typeface="华文新魏" panose="02010800040101010101" pitchFamily="2" charset="-122"/>
              </a:rPr>
              <a:t>三种</a:t>
            </a:r>
            <a:r>
              <a:rPr lang="zh-CN" altLang="en-US" sz="4000" b="1">
                <a:solidFill>
                  <a:srgbClr val="0000FF"/>
                </a:solidFill>
                <a:latin typeface="华文新魏" panose="02010800040101010101" pitchFamily="2" charset="-122"/>
                <a:ea typeface="华文新魏" panose="02010800040101010101" pitchFamily="2" charset="-122"/>
              </a:rPr>
              <a:t>基本</a:t>
            </a:r>
            <a:r>
              <a:rPr lang="zh-CN" altLang="en-US" sz="4000" b="1">
                <a:solidFill>
                  <a:schemeClr val="folHlink"/>
                </a:solidFill>
                <a:latin typeface="华文新魏" panose="02010800040101010101" pitchFamily="2" charset="-122"/>
                <a:ea typeface="华文新魏" panose="02010800040101010101" pitchFamily="2" charset="-122"/>
              </a:rPr>
              <a:t>的操作系统类型</a:t>
            </a:r>
          </a:p>
          <a:p>
            <a:pPr lvl="1" eaLnBrk="1" fontAlgn="ctr" hangingPunct="1"/>
            <a:r>
              <a:rPr lang="zh-CN" altLang="en-US" sz="3600">
                <a:latin typeface="华文新魏" panose="02010800040101010101" pitchFamily="2" charset="-122"/>
                <a:ea typeface="华文新魏" panose="02010800040101010101" pitchFamily="2" charset="-122"/>
              </a:rPr>
              <a:t>批处理操作系统</a:t>
            </a:r>
          </a:p>
          <a:p>
            <a:pPr lvl="1" eaLnBrk="1" fontAlgn="ctr" hangingPunct="1"/>
            <a:r>
              <a:rPr lang="zh-CN" altLang="en-US" sz="3600">
                <a:latin typeface="华文新魏" panose="02010800040101010101" pitchFamily="2" charset="-122"/>
                <a:ea typeface="华文新魏" panose="02010800040101010101" pitchFamily="2" charset="-122"/>
              </a:rPr>
              <a:t>分时操作系统</a:t>
            </a:r>
          </a:p>
          <a:p>
            <a:pPr lvl="1" eaLnBrk="1" fontAlgn="ctr" hangingPunct="1"/>
            <a:r>
              <a:rPr lang="zh-CN" altLang="en-US" sz="3600">
                <a:latin typeface="华文新魏" panose="02010800040101010101" pitchFamily="2" charset="-122"/>
                <a:ea typeface="华文新魏" panose="02010800040101010101" pitchFamily="2" charset="-122"/>
              </a:rPr>
              <a:t>实时操作系统</a:t>
            </a:r>
            <a:endParaRPr lang="zh-CN" altLang="en-US" sz="3600">
              <a:solidFill>
                <a:schemeClr val="tx2"/>
              </a:solidFill>
              <a:latin typeface="华文新魏" panose="02010800040101010101" pitchFamily="2" charset="-122"/>
              <a:ea typeface="华文新魏" panose="02010800040101010101" pitchFamily="2" charset="-122"/>
            </a:endParaRPr>
          </a:p>
          <a:p>
            <a:pPr eaLnBrk="1" fontAlgn="ctr" hangingPunct="1">
              <a:buFont typeface="Wingdings" pitchFamily="2" charset="2"/>
              <a:buNone/>
            </a:pPr>
            <a:r>
              <a:rPr lang="zh-CN" altLang="en-US" sz="4000" b="1">
                <a:latin typeface="华文新魏" panose="02010800040101010101" pitchFamily="2" charset="-122"/>
                <a:ea typeface="华文新魏" panose="02010800040101010101" pitchFamily="2" charset="-122"/>
              </a:rPr>
              <a:t>    </a:t>
            </a: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cover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64A9C93-9DFA-3446-9766-70A33435BD0E}"/>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AE55E01-4CCA-6542-846B-7DA7F7D78EF9}" type="slidenum">
              <a:rPr kumimoji="0" lang="zh-CN" altLang="en-US" sz="1400">
                <a:latin typeface="Tahoma" panose="020B0604030504040204" pitchFamily="34" charset="0"/>
              </a:rPr>
              <a:pPr eaLnBrk="1" hangingPunct="1"/>
              <a:t>54</a:t>
            </a:fld>
            <a:endParaRPr kumimoji="0" lang="en-US" altLang="zh-CN" sz="1400">
              <a:latin typeface="Tahoma" panose="020B0604030504040204" pitchFamily="34" charset="0"/>
            </a:endParaRPr>
          </a:p>
        </p:txBody>
      </p:sp>
      <p:sp>
        <p:nvSpPr>
          <p:cNvPr id="901122" name="Rectangle 2">
            <a:extLst>
              <a:ext uri="{FF2B5EF4-FFF2-40B4-BE49-F238E27FC236}">
                <a16:creationId xmlns:a16="http://schemas.microsoft.com/office/drawing/2014/main" id="{41140867-D401-2E4C-8AA1-A618A24ADF77}"/>
              </a:ext>
            </a:extLst>
          </p:cNvPr>
          <p:cNvSpPr>
            <a:spLocks noGrp="1" noChangeArrowheads="1"/>
          </p:cNvSpPr>
          <p:nvPr>
            <p:ph type="title" idx="4294967295"/>
          </p:nvPr>
        </p:nvSpPr>
        <p:spPr>
          <a:xfrm>
            <a:off x="1263650" y="-26988"/>
            <a:ext cx="7772400" cy="1143001"/>
          </a:xfrm>
        </p:spPr>
        <p:txBody>
          <a:bodyPr anchor="ctr"/>
          <a:lstStyle/>
          <a:p>
            <a:pPr eaLnBrk="1" hangingPunct="1"/>
            <a:r>
              <a:rPr lang="zh-CN" altLang="en-US" sz="4800">
                <a:effectLst>
                  <a:outerShdw blurRad="38100" dist="38100" dir="2700000" algn="tl">
                    <a:srgbClr val="C0C0C0"/>
                  </a:outerShdw>
                </a:effectLst>
                <a:ea typeface="华文新魏" panose="02010800040101010101" pitchFamily="2" charset="-122"/>
              </a:rPr>
              <a:t>批处理操作系统</a:t>
            </a:r>
          </a:p>
        </p:txBody>
      </p:sp>
      <p:sp>
        <p:nvSpPr>
          <p:cNvPr id="21507" name="Rectangle 3">
            <a:extLst>
              <a:ext uri="{FF2B5EF4-FFF2-40B4-BE49-F238E27FC236}">
                <a16:creationId xmlns:a16="http://schemas.microsoft.com/office/drawing/2014/main" id="{338F529A-04DC-1A48-B41F-DAEB834EB73F}"/>
              </a:ext>
            </a:extLst>
          </p:cNvPr>
          <p:cNvSpPr>
            <a:spLocks noGrp="1" noChangeArrowheads="1"/>
          </p:cNvSpPr>
          <p:nvPr>
            <p:ph type="body" idx="4294967295"/>
          </p:nvPr>
        </p:nvSpPr>
        <p:spPr>
          <a:xfrm>
            <a:off x="357188" y="1228725"/>
            <a:ext cx="8715375" cy="3986213"/>
          </a:xfrm>
        </p:spPr>
        <p:txBody>
          <a:bodyPr/>
          <a:lstStyle/>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何谓批处理操作系统（</a:t>
            </a:r>
            <a:r>
              <a:rPr lang="en-US" altLang="zh-CN" sz="3600">
                <a:solidFill>
                  <a:srgbClr val="0000FF"/>
                </a:solidFill>
                <a:latin typeface="华文新魏" panose="02010800040101010101" pitchFamily="2" charset="-122"/>
                <a:ea typeface="华文新魏" panose="02010800040101010101" pitchFamily="2" charset="-122"/>
              </a:rPr>
              <a:t>Batch OS</a:t>
            </a:r>
            <a:r>
              <a:rPr lang="zh-CN" altLang="en-US" sz="3600">
                <a:solidFill>
                  <a:srgbClr val="0000FF"/>
                </a:solidFill>
                <a:latin typeface="华文新魏" panose="02010800040101010101" pitchFamily="2" charset="-122"/>
                <a:ea typeface="华文新魏" panose="02010800040101010101" pitchFamily="2" charset="-122"/>
              </a:rPr>
              <a:t>）</a:t>
            </a:r>
            <a:endParaRPr lang="en-US" altLang="zh-CN" sz="3600">
              <a:solidFill>
                <a:srgbClr val="0000FF"/>
              </a:solidFill>
              <a:latin typeface="华文新魏" panose="02010800040101010101" pitchFamily="2" charset="-122"/>
              <a:ea typeface="华文新魏" panose="02010800040101010101" pitchFamily="2" charset="-122"/>
            </a:endParaRPr>
          </a:p>
          <a:p>
            <a:pPr lvl="1" eaLnBrk="1" hangingPunct="1">
              <a:lnSpc>
                <a:spcPct val="90000"/>
              </a:lnSpc>
              <a:spcBef>
                <a:spcPct val="10000"/>
              </a:spcBef>
            </a:pPr>
            <a:r>
              <a:rPr lang="zh-CN" altLang="en-US">
                <a:solidFill>
                  <a:srgbClr val="FF0000"/>
                </a:solidFill>
                <a:latin typeface="华文楷体" panose="02010600040101010101" pitchFamily="2" charset="-122"/>
                <a:ea typeface="华文楷体" panose="02010600040101010101" pitchFamily="2" charset="-122"/>
              </a:rPr>
              <a:t>把一批作业预先输入作业队列中，由操作系统按照作业说明书的要求来调度和控制作业执行，减少人工干预、形成自动转接和连续处理的作业流。该按批处理方式工作的系统称为批处理操作系统。</a:t>
            </a:r>
            <a:endParaRPr lang="zh-CN" altLang="en-US" sz="3600">
              <a:latin typeface="华文楷体" panose="02010600040101010101" pitchFamily="2" charset="-122"/>
              <a:ea typeface="华文楷体" panose="02010600040101010101" pitchFamily="2" charset="-122"/>
            </a:endParaRPr>
          </a:p>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早期典型批处理操作系统</a:t>
            </a:r>
            <a:r>
              <a:rPr lang="en-US" altLang="zh-CN" sz="3600">
                <a:solidFill>
                  <a:srgbClr val="0000FF"/>
                </a:solidFill>
                <a:latin typeface="华文新魏" panose="02010800040101010101" pitchFamily="2" charset="-122"/>
                <a:ea typeface="华文新魏" panose="02010800040101010101" pitchFamily="2" charset="-122"/>
              </a:rPr>
              <a:t>IBM  DOS/VS</a:t>
            </a:r>
          </a:p>
          <a:p>
            <a:pPr algn="just"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批处理系统的主要特征 </a:t>
            </a:r>
          </a:p>
          <a:p>
            <a:pPr lvl="1" algn="just" eaLnBrk="1" hangingPunct="1">
              <a:lnSpc>
                <a:spcPct val="90000"/>
              </a:lnSpc>
              <a:spcBef>
                <a:spcPct val="10000"/>
              </a:spcBef>
            </a:pPr>
            <a:r>
              <a:rPr lang="zh-CN" altLang="en-US" sz="3200">
                <a:latin typeface="华文新魏" panose="02010800040101010101" pitchFamily="2" charset="-122"/>
                <a:ea typeface="华文新魏" panose="02010800040101010101" pitchFamily="2" charset="-122"/>
              </a:rPr>
              <a:t>用户脱机工作 </a:t>
            </a:r>
          </a:p>
          <a:p>
            <a:pPr lvl="1" algn="just" eaLnBrk="1" hangingPunct="1">
              <a:lnSpc>
                <a:spcPct val="90000"/>
              </a:lnSpc>
              <a:spcBef>
                <a:spcPct val="10000"/>
              </a:spcBef>
            </a:pPr>
            <a:r>
              <a:rPr lang="zh-CN" altLang="en-US" sz="3200">
                <a:latin typeface="华文新魏" panose="02010800040101010101" pitchFamily="2" charset="-122"/>
                <a:ea typeface="华文新魏" panose="02010800040101010101" pitchFamily="2" charset="-122"/>
              </a:rPr>
              <a:t>成批处理作业 </a:t>
            </a:r>
          </a:p>
          <a:p>
            <a:pPr lvl="1" algn="just" eaLnBrk="1" hangingPunct="1">
              <a:lnSpc>
                <a:spcPct val="90000"/>
              </a:lnSpc>
              <a:spcBef>
                <a:spcPct val="10000"/>
              </a:spcBef>
            </a:pPr>
            <a:r>
              <a:rPr lang="zh-CN" altLang="en-US" sz="3200">
                <a:latin typeface="华文新魏" panose="02010800040101010101" pitchFamily="2" charset="-122"/>
                <a:ea typeface="华文新魏" panose="02010800040101010101" pitchFamily="2" charset="-122"/>
              </a:rPr>
              <a:t>多道程序运行 </a:t>
            </a:r>
          </a:p>
          <a:p>
            <a:pPr lvl="1" algn="just" eaLnBrk="1" hangingPunct="1">
              <a:lnSpc>
                <a:spcPct val="90000"/>
              </a:lnSpc>
              <a:spcBef>
                <a:spcPct val="10000"/>
              </a:spcBef>
            </a:pPr>
            <a:r>
              <a:rPr lang="zh-CN" altLang="en-US" sz="3200">
                <a:latin typeface="华文新魏" panose="02010800040101010101" pitchFamily="2" charset="-122"/>
                <a:ea typeface="华文新魏" panose="02010800040101010101" pitchFamily="2" charset="-122"/>
              </a:rPr>
              <a:t>作业周转时间长</a:t>
            </a:r>
            <a:r>
              <a:rPr lang="zh-CN" altLang="en-US" sz="3200" u="sng">
                <a:latin typeface="华文新魏" panose="02010800040101010101" pitchFamily="2" charset="-122"/>
                <a:ea typeface="华文新魏" panose="02010800040101010101" pitchFamily="2" charset="-122"/>
              </a:rPr>
              <a:t> </a:t>
            </a: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p:cTn id="7" dur="1000" fill="hold"/>
                                        <p:tgtEl>
                                          <p:spTgt spid="2150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150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150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0" presetClass="entr" presetSubtype="0"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wedge">
                                      <p:cBhvr>
                                        <p:cTn id="14" dur="2000"/>
                                        <p:tgtEl>
                                          <p:spTgt spid="2150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p:cTn id="19" dur="1000" fill="hold"/>
                                        <p:tgtEl>
                                          <p:spTgt spid="21507">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1507">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150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nodeType="clickEffect">
                                  <p:stCondLst>
                                    <p:cond delay="0"/>
                                  </p:stCondLst>
                                  <p:childTnLst>
                                    <p:set>
                                      <p:cBhvr>
                                        <p:cTn id="25" dur="1" fill="hold">
                                          <p:stCondLst>
                                            <p:cond delay="0"/>
                                          </p:stCondLst>
                                        </p:cTn>
                                        <p:tgtEl>
                                          <p:spTgt spid="21507">
                                            <p:txEl>
                                              <p:pRg st="3" end="3"/>
                                            </p:txEl>
                                          </p:spTgt>
                                        </p:tgtEl>
                                        <p:attrNameLst>
                                          <p:attrName>style.visibility</p:attrName>
                                        </p:attrNameLst>
                                      </p:cBhvr>
                                      <p:to>
                                        <p:strVal val="visible"/>
                                      </p:to>
                                    </p:set>
                                    <p:anim calcmode="lin" valueType="num">
                                      <p:cBhvr>
                                        <p:cTn id="26" dur="1000" fill="hold"/>
                                        <p:tgtEl>
                                          <p:spTgt spid="21507">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21507">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21507">
                                            <p:txEl>
                                              <p:pRg st="3" end="3"/>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1000" fill="hold"/>
                                        <p:tgtEl>
                                          <p:spTgt spid="21507">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21507">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21507">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21507">
                                            <p:txEl>
                                              <p:pRg st="5" end="5"/>
                                            </p:txEl>
                                          </p:spTgt>
                                        </p:tgtEl>
                                        <p:attrNameLst>
                                          <p:attrName>style.visibility</p:attrName>
                                        </p:attrNameLst>
                                      </p:cBhvr>
                                      <p:to>
                                        <p:strVal val="visible"/>
                                      </p:to>
                                    </p:set>
                                    <p:anim calcmode="lin" valueType="num">
                                      <p:cBhvr>
                                        <p:cTn id="36" dur="1000" fill="hold"/>
                                        <p:tgtEl>
                                          <p:spTgt spid="21507">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21507">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21507">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21507">
                                            <p:txEl>
                                              <p:pRg st="6" end="6"/>
                                            </p:txEl>
                                          </p:spTgt>
                                        </p:tgtEl>
                                        <p:attrNameLst>
                                          <p:attrName>style.visibility</p:attrName>
                                        </p:attrNameLst>
                                      </p:cBhvr>
                                      <p:to>
                                        <p:strVal val="visible"/>
                                      </p:to>
                                    </p:set>
                                    <p:anim calcmode="lin" valueType="num">
                                      <p:cBhvr>
                                        <p:cTn id="41" dur="1000" fill="hold"/>
                                        <p:tgtEl>
                                          <p:spTgt spid="21507">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21507">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21507">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21507">
                                            <p:txEl>
                                              <p:pRg st="7" end="7"/>
                                            </p:txEl>
                                          </p:spTgt>
                                        </p:tgtEl>
                                        <p:attrNameLst>
                                          <p:attrName>style.visibility</p:attrName>
                                        </p:attrNameLst>
                                      </p:cBhvr>
                                      <p:to>
                                        <p:strVal val="visible"/>
                                      </p:to>
                                    </p:set>
                                    <p:anim calcmode="lin" valueType="num">
                                      <p:cBhvr>
                                        <p:cTn id="46" dur="1000" fill="hold"/>
                                        <p:tgtEl>
                                          <p:spTgt spid="21507">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21507">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AD80E9-DC1B-2245-B80B-4AD43E6F1827}"/>
              </a:ext>
            </a:extLst>
          </p:cNvPr>
          <p:cNvSpPr txBox="1">
            <a:spLocks noChangeArrowheads="1"/>
          </p:cNvSpPr>
          <p:nvPr/>
        </p:nvSpPr>
        <p:spPr bwMode="auto">
          <a:xfrm>
            <a:off x="1187450" y="125413"/>
            <a:ext cx="5467350" cy="927100"/>
          </a:xfrm>
          <a:prstGeom prst="rect">
            <a:avLst/>
          </a:prstGeom>
          <a:noFill/>
          <a:ln w="9525">
            <a:noFill/>
            <a:miter lim="800000"/>
            <a:headEnd/>
            <a:tailEnd/>
          </a:ln>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4800">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rPr>
              <a:t>分时操作系统</a:t>
            </a:r>
          </a:p>
        </p:txBody>
      </p:sp>
      <p:sp>
        <p:nvSpPr>
          <p:cNvPr id="3" name="矩形 2">
            <a:extLst>
              <a:ext uri="{FF2B5EF4-FFF2-40B4-BE49-F238E27FC236}">
                <a16:creationId xmlns:a16="http://schemas.microsoft.com/office/drawing/2014/main" id="{E07622E5-A8F0-4249-A0FA-A978A43B45FF}"/>
              </a:ext>
            </a:extLst>
          </p:cNvPr>
          <p:cNvSpPr>
            <a:spLocks noChangeArrowheads="1"/>
          </p:cNvSpPr>
          <p:nvPr/>
        </p:nvSpPr>
        <p:spPr bwMode="auto">
          <a:xfrm>
            <a:off x="1000125" y="1143000"/>
            <a:ext cx="7429500" cy="4770438"/>
          </a:xfrm>
          <a:prstGeom prst="rect">
            <a:avLst/>
          </a:prstGeom>
          <a:noFill/>
          <a:ln w="9525">
            <a:noFill/>
            <a:miter lim="800000"/>
            <a:headEnd/>
            <a:tailEnd/>
          </a:ln>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10000"/>
              </a:spcBef>
              <a:buClr>
                <a:srgbClr val="003399"/>
              </a:buClr>
              <a:buSzPct val="80000"/>
              <a:buFont typeface="Wingdings" pitchFamily="2" charset="2"/>
              <a:buChar char="n"/>
            </a:pPr>
            <a:r>
              <a:rPr lang="zh-CN" altLang="en-US" sz="4000">
                <a:solidFill>
                  <a:srgbClr val="0000FF"/>
                </a:solidFill>
                <a:effectLst>
                  <a:outerShdw blurRad="38100" dist="38100" dir="2700000" algn="tl">
                    <a:srgbClr val="C0C0C0"/>
                  </a:outerShdw>
                </a:effectLst>
                <a:latin typeface="Tahoma" panose="020B0604030504040204" pitchFamily="34" charset="0"/>
                <a:ea typeface="华文新魏" panose="02010800040101010101" pitchFamily="2" charset="-122"/>
              </a:rPr>
              <a:t>为什么要引入分时操作系统</a:t>
            </a:r>
            <a:r>
              <a:rPr lang="en-US" altLang="zh-CN" sz="4000">
                <a:solidFill>
                  <a:srgbClr val="0000FF"/>
                </a:solidFill>
                <a:effectLst>
                  <a:outerShdw blurRad="38100" dist="38100" dir="2700000" algn="tl">
                    <a:srgbClr val="C0C0C0"/>
                  </a:outerShdw>
                </a:effectLst>
                <a:latin typeface="Tahoma" panose="020B0604030504040204" pitchFamily="34" charset="0"/>
                <a:ea typeface="华文新魏" panose="02010800040101010101" pitchFamily="2" charset="-122"/>
              </a:rPr>
              <a:t>? </a:t>
            </a:r>
          </a:p>
          <a:p>
            <a:pPr lvl="1" eaLnBrk="1" hangingPunct="1">
              <a:spcBef>
                <a:spcPct val="10000"/>
              </a:spcBef>
              <a:buClr>
                <a:srgbClr val="FF0000"/>
              </a:buClr>
              <a:buSzPct val="80000"/>
              <a:buFont typeface="Wingdings" pitchFamily="2" charset="2"/>
              <a:buChar char="n"/>
            </a:pPr>
            <a:r>
              <a:rPr lang="zh-CN" altLang="en-US" sz="4000">
                <a:latin typeface="华文新魏" panose="02010800040101010101" pitchFamily="2" charset="-122"/>
                <a:ea typeface="华文新魏" panose="02010800040101010101" pitchFamily="2" charset="-122"/>
              </a:rPr>
              <a:t>为了满足用户的需求</a:t>
            </a:r>
            <a:endParaRPr lang="en-US" altLang="zh-CN" sz="4000">
              <a:latin typeface="华文新魏" panose="02010800040101010101" pitchFamily="2" charset="-122"/>
              <a:ea typeface="华文新魏" panose="02010800040101010101" pitchFamily="2" charset="-122"/>
            </a:endParaRPr>
          </a:p>
          <a:p>
            <a:pPr lvl="3" eaLnBrk="1" hangingPunct="1">
              <a:spcBef>
                <a:spcPct val="10000"/>
              </a:spcBef>
              <a:buClr>
                <a:srgbClr val="FFC000"/>
              </a:buClr>
              <a:buSzPct val="80000"/>
              <a:buFont typeface="Wingdings" pitchFamily="2" charset="2"/>
              <a:buChar char="n"/>
            </a:pPr>
            <a:r>
              <a:rPr lang="zh-CN" altLang="en-US" sz="4000">
                <a:solidFill>
                  <a:srgbClr val="FF0000"/>
                </a:solidFill>
                <a:latin typeface="华文新魏" panose="02010800040101010101" pitchFamily="2" charset="-122"/>
                <a:ea typeface="华文新魏" panose="02010800040101010101" pitchFamily="2" charset="-122"/>
              </a:rPr>
              <a:t>人</a:t>
            </a:r>
            <a:r>
              <a:rPr lang="en-US" altLang="zh-CN" sz="4000">
                <a:latin typeface="华文新魏" panose="02010800040101010101" pitchFamily="2" charset="-122"/>
                <a:ea typeface="华文新魏" panose="02010800040101010101" pitchFamily="2" charset="-122"/>
              </a:rPr>
              <a:t>—</a:t>
            </a:r>
            <a:r>
              <a:rPr lang="zh-CN" altLang="en-US" sz="4000">
                <a:solidFill>
                  <a:srgbClr val="FF0000"/>
                </a:solidFill>
                <a:latin typeface="华文新魏" panose="02010800040101010101" pitchFamily="2" charset="-122"/>
                <a:ea typeface="华文新魏" panose="02010800040101010101" pitchFamily="2" charset="-122"/>
              </a:rPr>
              <a:t>机</a:t>
            </a:r>
            <a:r>
              <a:rPr lang="zh-CN" altLang="en-US" sz="4000">
                <a:latin typeface="华文新魏" panose="02010800040101010101" pitchFamily="2" charset="-122"/>
                <a:ea typeface="华文新魏" panose="02010800040101010101" pitchFamily="2" charset="-122"/>
              </a:rPr>
              <a:t>交互</a:t>
            </a:r>
            <a:endParaRPr lang="en-US" altLang="zh-CN" sz="4000">
              <a:latin typeface="华文新魏" panose="02010800040101010101" pitchFamily="2" charset="-122"/>
              <a:ea typeface="华文新魏" panose="02010800040101010101" pitchFamily="2" charset="-122"/>
            </a:endParaRPr>
          </a:p>
          <a:p>
            <a:pPr lvl="3" eaLnBrk="1" hangingPunct="1">
              <a:spcBef>
                <a:spcPct val="10000"/>
              </a:spcBef>
              <a:buClr>
                <a:srgbClr val="FFC000"/>
              </a:buClr>
              <a:buSzPct val="80000"/>
              <a:buFont typeface="Wingdings" pitchFamily="2" charset="2"/>
              <a:buChar char="n"/>
            </a:pPr>
            <a:r>
              <a:rPr lang="zh-CN" altLang="en-US" sz="4000">
                <a:solidFill>
                  <a:srgbClr val="FF0000"/>
                </a:solidFill>
                <a:latin typeface="华文新魏" panose="02010800040101010101" pitchFamily="2" charset="-122"/>
                <a:ea typeface="华文新魏" panose="02010800040101010101" pitchFamily="2" charset="-122"/>
              </a:rPr>
              <a:t>共享</a:t>
            </a:r>
            <a:r>
              <a:rPr lang="zh-CN" altLang="en-US" sz="4000">
                <a:latin typeface="华文新魏" panose="02010800040101010101" pitchFamily="2" charset="-122"/>
                <a:ea typeface="华文新魏" panose="02010800040101010101" pitchFamily="2" charset="-122"/>
              </a:rPr>
              <a:t>主机</a:t>
            </a:r>
            <a:endParaRPr lang="en-US" altLang="zh-CN" sz="4000">
              <a:latin typeface="华文新魏" panose="02010800040101010101" pitchFamily="2" charset="-122"/>
              <a:ea typeface="华文新魏" panose="02010800040101010101" pitchFamily="2" charset="-122"/>
            </a:endParaRPr>
          </a:p>
          <a:p>
            <a:pPr eaLnBrk="1" hangingPunct="1">
              <a:spcBef>
                <a:spcPct val="10000"/>
              </a:spcBef>
              <a:buClr>
                <a:srgbClr val="003399"/>
              </a:buClr>
              <a:buSzPct val="80000"/>
              <a:buFont typeface="Wingdings" pitchFamily="2" charset="2"/>
              <a:buChar char="n"/>
            </a:pPr>
            <a:r>
              <a:rPr lang="zh-CN" altLang="en-US" sz="4000">
                <a:solidFill>
                  <a:srgbClr val="0000FF"/>
                </a:solidFill>
                <a:effectLst>
                  <a:outerShdw blurRad="38100" dist="38100" dir="2700000" algn="tl">
                    <a:srgbClr val="C0C0C0"/>
                  </a:outerShdw>
                </a:effectLst>
                <a:latin typeface="Tahoma" panose="020B0604030504040204" pitchFamily="34" charset="0"/>
                <a:ea typeface="华文新魏" panose="02010800040101010101" pitchFamily="2" charset="-122"/>
              </a:rPr>
              <a:t>分时系统实现中的关键问题</a:t>
            </a:r>
            <a:endParaRPr lang="en-US" altLang="zh-CN" sz="4000">
              <a:solidFill>
                <a:srgbClr val="0000FF"/>
              </a:solidFill>
              <a:effectLst>
                <a:outerShdw blurRad="38100" dist="38100" dir="2700000" algn="tl">
                  <a:srgbClr val="C0C0C0"/>
                </a:outerShdw>
              </a:effectLst>
              <a:latin typeface="Tahoma" panose="020B0604030504040204" pitchFamily="34" charset="0"/>
              <a:ea typeface="华文新魏" panose="02010800040101010101" pitchFamily="2" charset="-122"/>
            </a:endParaRPr>
          </a:p>
          <a:p>
            <a:pPr lvl="1" eaLnBrk="1" hangingPunct="1">
              <a:spcBef>
                <a:spcPct val="10000"/>
              </a:spcBef>
              <a:buClr>
                <a:srgbClr val="FF0000"/>
              </a:buClr>
              <a:buSzPct val="80000"/>
              <a:buFont typeface="Wingdings" pitchFamily="2" charset="2"/>
              <a:buChar char="n"/>
            </a:pPr>
            <a:r>
              <a:rPr lang="zh-CN" altLang="en-US" sz="4000">
                <a:latin typeface="华文新魏" panose="02010800040101010101" pitchFamily="2" charset="-122"/>
                <a:ea typeface="华文新魏" panose="02010800040101010101" pitchFamily="2" charset="-122"/>
              </a:rPr>
              <a:t>及时接收</a:t>
            </a:r>
            <a:endParaRPr lang="en-US" altLang="zh-CN" sz="4000">
              <a:latin typeface="华文新魏" panose="02010800040101010101" pitchFamily="2" charset="-122"/>
              <a:ea typeface="华文新魏" panose="02010800040101010101" pitchFamily="2" charset="-122"/>
            </a:endParaRPr>
          </a:p>
          <a:p>
            <a:pPr lvl="1" eaLnBrk="1" hangingPunct="1">
              <a:spcBef>
                <a:spcPct val="10000"/>
              </a:spcBef>
              <a:buClr>
                <a:srgbClr val="FF0000"/>
              </a:buClr>
              <a:buSzPct val="80000"/>
              <a:buFont typeface="Wingdings" pitchFamily="2" charset="2"/>
              <a:buChar char="n"/>
            </a:pPr>
            <a:r>
              <a:rPr lang="zh-CN" altLang="en-US" sz="4000">
                <a:latin typeface="华文新魏" panose="02010800040101010101" pitchFamily="2" charset="-122"/>
                <a:ea typeface="华文新魏" panose="02010800040101010101" pitchFamily="2" charset="-122"/>
              </a:rPr>
              <a:t>及时处理</a:t>
            </a:r>
            <a:endParaRPr lang="en-US" altLang="zh-CN" sz="4000">
              <a:latin typeface="华文新魏" panose="02010800040101010101" pitchFamily="2" charset="-122"/>
              <a:ea typeface="华文新魏" panose="02010800040101010101" pitchFamily="2" charset="-122"/>
            </a:endParaRPr>
          </a:p>
        </p:txBody>
      </p:sp>
      <p:sp>
        <p:nvSpPr>
          <p:cNvPr id="4" name="Slide Number Placeholder 3">
            <a:extLst>
              <a:ext uri="{FF2B5EF4-FFF2-40B4-BE49-F238E27FC236}">
                <a16:creationId xmlns:a16="http://schemas.microsoft.com/office/drawing/2014/main" id="{1BE9A911-F61F-5946-8993-9AF3EC1D2B8D}"/>
              </a:ext>
            </a:extLst>
          </p:cNvPr>
          <p:cNvSpPr>
            <a:spLocks noGrp="1"/>
          </p:cNvSpPr>
          <p:nvPr>
            <p:ph type="sldNum" sz="quarter" idx="12"/>
          </p:nvPr>
        </p:nvSpPr>
        <p:spPr/>
        <p:txBody>
          <a:bodyPr/>
          <a:lstStyle/>
          <a:p>
            <a:fld id="{0EC01821-FBC1-0943-A98A-47205D9EC5A4}" type="slidenum">
              <a:rPr lang="zh-CN" altLang="en-US" smtClean="0"/>
              <a:pPr/>
              <a:t>55</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52C36E67-EC11-2E4F-90F6-F1CCCAC6C1A6}"/>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14FCA350-78D5-A345-9E46-40D43D074663}" type="slidenum">
              <a:rPr kumimoji="0" lang="zh-CN" altLang="en-US" sz="1400">
                <a:latin typeface="Tahoma" panose="020B0604030504040204" pitchFamily="34" charset="0"/>
              </a:rPr>
              <a:pPr eaLnBrk="1" hangingPunct="1"/>
              <a:t>56</a:t>
            </a:fld>
            <a:endParaRPr kumimoji="0" lang="en-US" altLang="zh-CN" sz="1400">
              <a:latin typeface="Tahoma" panose="020B0604030504040204" pitchFamily="34" charset="0"/>
            </a:endParaRPr>
          </a:p>
        </p:txBody>
      </p:sp>
      <p:sp>
        <p:nvSpPr>
          <p:cNvPr id="902146" name="Rectangle 2">
            <a:extLst>
              <a:ext uri="{FF2B5EF4-FFF2-40B4-BE49-F238E27FC236}">
                <a16:creationId xmlns:a16="http://schemas.microsoft.com/office/drawing/2014/main" id="{1B541F14-EEA6-BA43-B5CD-30BD4B77F96F}"/>
              </a:ext>
            </a:extLst>
          </p:cNvPr>
          <p:cNvSpPr>
            <a:spLocks noGrp="1" noChangeArrowheads="1"/>
          </p:cNvSpPr>
          <p:nvPr>
            <p:ph type="title" idx="4294967295"/>
          </p:nvPr>
        </p:nvSpPr>
        <p:spPr>
          <a:xfrm>
            <a:off x="1187450" y="125413"/>
            <a:ext cx="5467350" cy="927100"/>
          </a:xfrm>
        </p:spPr>
        <p:txBody>
          <a:bodyPr anchor="ctr"/>
          <a:lstStyle/>
          <a:p>
            <a:pPr eaLnBrk="1" hangingPunct="1"/>
            <a:r>
              <a:rPr lang="zh-CN" altLang="en-US" sz="4800">
                <a:effectLst>
                  <a:outerShdw blurRad="38100" dist="38100" dir="2700000" algn="tl">
                    <a:srgbClr val="C0C0C0"/>
                  </a:outerShdw>
                </a:effectLst>
                <a:ea typeface="华文新魏" panose="02010800040101010101" pitchFamily="2" charset="-122"/>
              </a:rPr>
              <a:t>分时操作系统</a:t>
            </a:r>
          </a:p>
        </p:txBody>
      </p:sp>
      <p:sp>
        <p:nvSpPr>
          <p:cNvPr id="22531" name="Rectangle 3">
            <a:extLst>
              <a:ext uri="{FF2B5EF4-FFF2-40B4-BE49-F238E27FC236}">
                <a16:creationId xmlns:a16="http://schemas.microsoft.com/office/drawing/2014/main" id="{2868E209-0B54-754C-96EE-50C79D99801C}"/>
              </a:ext>
            </a:extLst>
          </p:cNvPr>
          <p:cNvSpPr>
            <a:spLocks noGrp="1" noChangeArrowheads="1"/>
          </p:cNvSpPr>
          <p:nvPr>
            <p:ph type="body" idx="4294967295"/>
          </p:nvPr>
        </p:nvSpPr>
        <p:spPr>
          <a:xfrm>
            <a:off x="395288" y="1268413"/>
            <a:ext cx="8497887" cy="5184775"/>
          </a:xfrm>
        </p:spPr>
        <p:txBody>
          <a:bodyPr/>
          <a:lstStyle/>
          <a:p>
            <a:pPr eaLnBrk="1" hangingPunct="1">
              <a:spcBef>
                <a:spcPct val="10000"/>
              </a:spcBef>
            </a:pPr>
            <a:r>
              <a:rPr lang="zh-CN" altLang="en-US" sz="2800">
                <a:solidFill>
                  <a:srgbClr val="0000FF"/>
                </a:solidFill>
                <a:effectLst>
                  <a:outerShdw blurRad="38100" dist="38100" dir="2700000" algn="tl">
                    <a:srgbClr val="C0C0C0"/>
                  </a:outerShdw>
                </a:effectLst>
                <a:ea typeface="华文新魏" panose="02010800040101010101" pitchFamily="2" charset="-122"/>
              </a:rPr>
              <a:t>分时操作系统 （</a:t>
            </a:r>
            <a:r>
              <a:rPr lang="en-US" altLang="zh-CN" sz="2800">
                <a:solidFill>
                  <a:srgbClr val="0000FF"/>
                </a:solidFill>
                <a:effectLst>
                  <a:outerShdw blurRad="38100" dist="38100" dir="2700000" algn="tl">
                    <a:srgbClr val="C0C0C0"/>
                  </a:outerShdw>
                </a:effectLst>
                <a:ea typeface="华文新魏" panose="02010800040101010101" pitchFamily="2" charset="-122"/>
              </a:rPr>
              <a:t>Time Sharing Operating System</a:t>
            </a:r>
            <a:r>
              <a:rPr lang="zh-CN" altLang="en-US" sz="2800">
                <a:solidFill>
                  <a:srgbClr val="0000FF"/>
                </a:solidFill>
                <a:effectLst>
                  <a:outerShdw blurRad="38100" dist="38100" dir="2700000" algn="tl">
                    <a:srgbClr val="C0C0C0"/>
                  </a:outerShdw>
                </a:effectLst>
                <a:ea typeface="华文新魏" panose="02010800040101010101" pitchFamily="2" charset="-122"/>
              </a:rPr>
              <a:t>）</a:t>
            </a:r>
            <a:endParaRPr lang="en-US" altLang="zh-CN" sz="2800">
              <a:solidFill>
                <a:srgbClr val="0000FF"/>
              </a:solidFill>
              <a:effectLst>
                <a:outerShdw blurRad="38100" dist="38100" dir="2700000" algn="tl">
                  <a:srgbClr val="C0C0C0"/>
                </a:outerShdw>
              </a:effectLst>
              <a:ea typeface="华文新魏" panose="02010800040101010101" pitchFamily="2" charset="-122"/>
            </a:endParaRPr>
          </a:p>
          <a:p>
            <a:pPr lvl="1" eaLnBrk="1" hangingPunct="1">
              <a:spcBef>
                <a:spcPct val="10000"/>
              </a:spcBef>
            </a:pPr>
            <a:r>
              <a:rPr kumimoji="1" lang="zh-CN" altLang="en-US" sz="2400" b="1"/>
              <a:t> </a:t>
            </a:r>
            <a:r>
              <a:rPr lang="zh-CN" altLang="en-US" b="1">
                <a:solidFill>
                  <a:srgbClr val="FF0000"/>
                </a:solidFill>
                <a:latin typeface="华文新魏" panose="02010800040101010101" pitchFamily="2" charset="-122"/>
                <a:ea typeface="华文新魏" panose="02010800040101010101" pitchFamily="2" charset="-122"/>
              </a:rPr>
              <a:t>是指在一台主机上连接了多个带有显示器和键盘的终端，同时允许多个用户共享主机中的资源，每个用户都可以用自己的终端以交互方式使用计算机。</a:t>
            </a:r>
          </a:p>
          <a:p>
            <a:pPr eaLnBrk="1" hangingPunct="1">
              <a:spcBef>
                <a:spcPct val="10000"/>
              </a:spcBef>
            </a:pPr>
            <a:r>
              <a:rPr lang="zh-CN" altLang="en-US" sz="2800">
                <a:solidFill>
                  <a:srgbClr val="0000FF"/>
                </a:solidFill>
                <a:effectLst>
                  <a:outerShdw blurRad="38100" dist="38100" dir="2700000" algn="tl">
                    <a:srgbClr val="C0C0C0"/>
                  </a:outerShdw>
                </a:effectLst>
                <a:ea typeface="华文新魏" panose="02010800040101010101" pitchFamily="2" charset="-122"/>
              </a:rPr>
              <a:t>典型分时操作系统</a:t>
            </a:r>
            <a:r>
              <a:rPr lang="en-US" altLang="zh-CN" sz="2800">
                <a:solidFill>
                  <a:srgbClr val="0000FF"/>
                </a:solidFill>
                <a:effectLst>
                  <a:outerShdw blurRad="38100" dist="38100" dir="2700000" algn="tl">
                    <a:srgbClr val="C0C0C0"/>
                  </a:outerShdw>
                </a:effectLst>
                <a:ea typeface="华文新魏" panose="02010800040101010101" pitchFamily="2" charset="-122"/>
              </a:rPr>
              <a:t>CTSS</a:t>
            </a:r>
            <a:r>
              <a:rPr lang="zh-CN" altLang="en-US" sz="2800">
                <a:solidFill>
                  <a:srgbClr val="0000FF"/>
                </a:solidFill>
                <a:effectLst>
                  <a:outerShdw blurRad="38100" dist="38100" dir="2700000" algn="tl">
                    <a:srgbClr val="C0C0C0"/>
                  </a:outerShdw>
                </a:effectLst>
                <a:ea typeface="华文新魏" panose="02010800040101010101" pitchFamily="2" charset="-122"/>
              </a:rPr>
              <a:t>、</a:t>
            </a:r>
            <a:r>
              <a:rPr lang="en-US" altLang="zh-CN" sz="2800">
                <a:solidFill>
                  <a:srgbClr val="0000FF"/>
                </a:solidFill>
                <a:effectLst>
                  <a:outerShdw blurRad="38100" dist="38100" dir="2700000" algn="tl">
                    <a:srgbClr val="C0C0C0"/>
                  </a:outerShdw>
                </a:effectLst>
                <a:ea typeface="华文新魏" panose="02010800040101010101" pitchFamily="2" charset="-122"/>
              </a:rPr>
              <a:t>TSS</a:t>
            </a:r>
            <a:r>
              <a:rPr lang="zh-CN" altLang="en-US" sz="2800">
                <a:solidFill>
                  <a:srgbClr val="0000FF"/>
                </a:solidFill>
                <a:effectLst>
                  <a:outerShdw blurRad="38100" dist="38100" dir="2700000" algn="tl">
                    <a:srgbClr val="C0C0C0"/>
                  </a:outerShdw>
                </a:effectLst>
                <a:ea typeface="华文新魏" panose="02010800040101010101" pitchFamily="2" charset="-122"/>
              </a:rPr>
              <a:t>、</a:t>
            </a:r>
            <a:r>
              <a:rPr lang="en-US" altLang="zh-CN" sz="2800">
                <a:solidFill>
                  <a:srgbClr val="0000FF"/>
                </a:solidFill>
                <a:effectLst>
                  <a:outerShdw blurRad="38100" dist="38100" dir="2700000" algn="tl">
                    <a:srgbClr val="C0C0C0"/>
                  </a:outerShdw>
                </a:effectLst>
                <a:ea typeface="华文新魏" panose="02010800040101010101" pitchFamily="2" charset="-122"/>
              </a:rPr>
              <a:t>Multics</a:t>
            </a:r>
            <a:r>
              <a:rPr lang="zh-CN" altLang="en-US" sz="2800">
                <a:solidFill>
                  <a:srgbClr val="0000FF"/>
                </a:solidFill>
                <a:effectLst>
                  <a:outerShdw blurRad="38100" dist="38100" dir="2700000" algn="tl">
                    <a:srgbClr val="C0C0C0"/>
                  </a:outerShdw>
                </a:effectLst>
                <a:ea typeface="华文新魏" panose="02010800040101010101" pitchFamily="2" charset="-122"/>
              </a:rPr>
              <a:t>、</a:t>
            </a:r>
            <a:r>
              <a:rPr lang="en-US" altLang="zh-CN" sz="2800">
                <a:solidFill>
                  <a:srgbClr val="0000FF"/>
                </a:solidFill>
                <a:effectLst>
                  <a:outerShdw blurRad="38100" dist="38100" dir="2700000" algn="tl">
                    <a:srgbClr val="C0C0C0"/>
                  </a:outerShdw>
                </a:effectLst>
                <a:ea typeface="华文新魏" panose="02010800040101010101" pitchFamily="2" charset="-122"/>
              </a:rPr>
              <a:t>UNIX</a:t>
            </a:r>
          </a:p>
          <a:p>
            <a:pPr eaLnBrk="1" hangingPunct="1">
              <a:spcBef>
                <a:spcPct val="10000"/>
              </a:spcBef>
            </a:pPr>
            <a:r>
              <a:rPr lang="zh-CN" altLang="en-US" sz="2800">
                <a:solidFill>
                  <a:srgbClr val="0000FF"/>
                </a:solidFill>
                <a:effectLst>
                  <a:outerShdw blurRad="38100" dist="38100" dir="2700000" algn="tl">
                    <a:srgbClr val="C0C0C0"/>
                  </a:outerShdw>
                </a:effectLst>
                <a:ea typeface="华文新魏" panose="02010800040101010101" pitchFamily="2" charset="-122"/>
              </a:rPr>
              <a:t>分时系统的特征</a:t>
            </a:r>
          </a:p>
          <a:p>
            <a:pPr lvl="1" eaLnBrk="1" hangingPunct="1">
              <a:spcBef>
                <a:spcPct val="10000"/>
              </a:spcBef>
            </a:pPr>
            <a:r>
              <a:rPr lang="zh-CN" altLang="en-US">
                <a:latin typeface="华文新魏" panose="02010800040101010101" pitchFamily="2" charset="-122"/>
                <a:ea typeface="华文新魏" panose="02010800040101010101" pitchFamily="2" charset="-122"/>
              </a:rPr>
              <a:t>多路性</a:t>
            </a:r>
          </a:p>
          <a:p>
            <a:pPr lvl="1" eaLnBrk="1" hangingPunct="1">
              <a:spcBef>
                <a:spcPct val="10000"/>
              </a:spcBef>
            </a:pPr>
            <a:r>
              <a:rPr lang="zh-CN" altLang="en-US">
                <a:latin typeface="华文新魏" panose="02010800040101010101" pitchFamily="2" charset="-122"/>
                <a:ea typeface="华文新魏" panose="02010800040101010101" pitchFamily="2" charset="-122"/>
              </a:rPr>
              <a:t>独立性</a:t>
            </a:r>
          </a:p>
          <a:p>
            <a:pPr lvl="1" eaLnBrk="1" hangingPunct="1">
              <a:spcBef>
                <a:spcPct val="10000"/>
              </a:spcBef>
            </a:pPr>
            <a:r>
              <a:rPr lang="zh-CN" altLang="en-US">
                <a:latin typeface="华文新魏" panose="02010800040101010101" pitchFamily="2" charset="-122"/>
                <a:ea typeface="华文新魏" panose="02010800040101010101" pitchFamily="2" charset="-122"/>
              </a:rPr>
              <a:t>及时性</a:t>
            </a:r>
          </a:p>
          <a:p>
            <a:pPr lvl="1" eaLnBrk="1" hangingPunct="1">
              <a:spcBef>
                <a:spcPct val="10000"/>
              </a:spcBef>
            </a:pPr>
            <a:r>
              <a:rPr lang="zh-CN" altLang="en-US">
                <a:latin typeface="华文新魏" panose="02010800040101010101" pitchFamily="2" charset="-122"/>
                <a:ea typeface="华文新魏" panose="02010800040101010101" pitchFamily="2" charset="-122"/>
              </a:rPr>
              <a:t>交互性</a:t>
            </a: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checkerboard(across)">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checkerboard(across)">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checkerboard(across)">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checkerboard(across)">
                                      <p:cBhvr>
                                        <p:cTn id="22" dur="500"/>
                                        <p:tgtEl>
                                          <p:spTgt spid="22531">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checkerboard(across)">
                                      <p:cBhvr>
                                        <p:cTn id="25" dur="500"/>
                                        <p:tgtEl>
                                          <p:spTgt spid="22531">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checkerboard(across)">
                                      <p:cBhvr>
                                        <p:cTn id="28" dur="500"/>
                                        <p:tgtEl>
                                          <p:spTgt spid="22531">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checkerboard(across)">
                                      <p:cBhvr>
                                        <p:cTn id="31" dur="500"/>
                                        <p:tgtEl>
                                          <p:spTgt spid="22531">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checkerboard(across)">
                                      <p:cBhvr>
                                        <p:cTn id="34" dur="5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4E2306E5-7EF3-F649-A7AF-716F8602EA3D}"/>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9398AC3-FACF-0647-9522-62F5C1432D44}" type="slidenum">
              <a:rPr kumimoji="0" lang="zh-CN" altLang="en-US" sz="1400">
                <a:latin typeface="Tahoma" panose="020B0604030504040204" pitchFamily="34" charset="0"/>
              </a:rPr>
              <a:pPr eaLnBrk="1" hangingPunct="1"/>
              <a:t>57</a:t>
            </a:fld>
            <a:endParaRPr kumimoji="0" lang="en-US" altLang="zh-CN" sz="1400">
              <a:latin typeface="Tahoma" panose="020B0604030504040204" pitchFamily="34" charset="0"/>
            </a:endParaRPr>
          </a:p>
        </p:txBody>
      </p:sp>
      <p:pic>
        <p:nvPicPr>
          <p:cNvPr id="56324" name="Picture 4">
            <a:extLst>
              <a:ext uri="{FF2B5EF4-FFF2-40B4-BE49-F238E27FC236}">
                <a16:creationId xmlns:a16="http://schemas.microsoft.com/office/drawing/2014/main" id="{C962FB9E-1328-2A48-A511-1CF2EA8172EC}"/>
              </a:ext>
            </a:extLst>
          </p:cNvPr>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827088" y="831850"/>
            <a:ext cx="7848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5">
            <a:extLst>
              <a:ext uri="{FF2B5EF4-FFF2-40B4-BE49-F238E27FC236}">
                <a16:creationId xmlns:a16="http://schemas.microsoft.com/office/drawing/2014/main" id="{9BA8DA27-4EC9-AC48-AE87-0370A11D3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3851275" y="3279775"/>
            <a:ext cx="13541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6">
            <a:extLst>
              <a:ext uri="{FF2B5EF4-FFF2-40B4-BE49-F238E27FC236}">
                <a16:creationId xmlns:a16="http://schemas.microsoft.com/office/drawing/2014/main" id="{13D6F506-514F-3D4B-ADCF-49551A24A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752475"/>
            <a:ext cx="968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7">
            <a:extLst>
              <a:ext uri="{FF2B5EF4-FFF2-40B4-BE49-F238E27FC236}">
                <a16:creationId xmlns:a16="http://schemas.microsoft.com/office/drawing/2014/main" id="{943ACA8D-AEBC-5F4E-90B6-E2EB8C711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733675"/>
            <a:ext cx="903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8">
            <a:extLst>
              <a:ext uri="{FF2B5EF4-FFF2-40B4-BE49-F238E27FC236}">
                <a16:creationId xmlns:a16="http://schemas.microsoft.com/office/drawing/2014/main" id="{C88B64DF-9BF8-614B-8186-1B459E6EEC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676275"/>
            <a:ext cx="885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10">
            <a:extLst>
              <a:ext uri="{FF2B5EF4-FFF2-40B4-BE49-F238E27FC236}">
                <a16:creationId xmlns:a16="http://schemas.microsoft.com/office/drawing/2014/main" id="{0FB77E9B-19A1-2F4D-B439-D7EA57F85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505075"/>
            <a:ext cx="885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11">
            <a:extLst>
              <a:ext uri="{FF2B5EF4-FFF2-40B4-BE49-F238E27FC236}">
                <a16:creationId xmlns:a16="http://schemas.microsoft.com/office/drawing/2014/main" id="{EE1D06A9-5025-D847-B6E4-B117F2CCA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5906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2">
            <a:extLst>
              <a:ext uri="{FF2B5EF4-FFF2-40B4-BE49-F238E27FC236}">
                <a16:creationId xmlns:a16="http://schemas.microsoft.com/office/drawing/2014/main" id="{76614F94-0633-B541-9E80-F4F69D51B2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8954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3">
            <a:extLst>
              <a:ext uri="{FF2B5EF4-FFF2-40B4-BE49-F238E27FC236}">
                <a16:creationId xmlns:a16="http://schemas.microsoft.com/office/drawing/2014/main" id="{0276AC5D-7A72-0F45-B1E5-04CF39026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200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14">
            <a:extLst>
              <a:ext uri="{FF2B5EF4-FFF2-40B4-BE49-F238E27FC236}">
                <a16:creationId xmlns:a16="http://schemas.microsoft.com/office/drawing/2014/main" id="{30ABB676-29F0-464C-84DF-2BA0067604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5050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4" name="Picture 15">
            <a:extLst>
              <a:ext uri="{FF2B5EF4-FFF2-40B4-BE49-F238E27FC236}">
                <a16:creationId xmlns:a16="http://schemas.microsoft.com/office/drawing/2014/main" id="{58320E0E-B9C2-BC48-BCD5-4AE141CD9E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8860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5" name="Picture 16">
            <a:extLst>
              <a:ext uri="{FF2B5EF4-FFF2-40B4-BE49-F238E27FC236}">
                <a16:creationId xmlns:a16="http://schemas.microsoft.com/office/drawing/2014/main" id="{B3E56B99-AB03-E44C-B889-A2C2F42E75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5050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6" name="Picture 17">
            <a:extLst>
              <a:ext uri="{FF2B5EF4-FFF2-40B4-BE49-F238E27FC236}">
                <a16:creationId xmlns:a16="http://schemas.microsoft.com/office/drawing/2014/main" id="{69481970-8F29-0E46-A757-0A079B101D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20478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7" name="Picture 18">
            <a:extLst>
              <a:ext uri="{FF2B5EF4-FFF2-40B4-BE49-F238E27FC236}">
                <a16:creationId xmlns:a16="http://schemas.microsoft.com/office/drawing/2014/main" id="{E6F99E4E-6D5E-2F41-8A5C-7BF48D06F1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5906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19">
            <a:extLst>
              <a:ext uri="{FF2B5EF4-FFF2-40B4-BE49-F238E27FC236}">
                <a16:creationId xmlns:a16="http://schemas.microsoft.com/office/drawing/2014/main" id="{5337C396-3D6B-6244-B313-F44654ED6D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6574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9" name="Picture 20">
            <a:extLst>
              <a:ext uri="{FF2B5EF4-FFF2-40B4-BE49-F238E27FC236}">
                <a16:creationId xmlns:a16="http://schemas.microsoft.com/office/drawing/2014/main" id="{F1C72EA2-DDB4-B84E-8844-32CDA98E0F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3526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0" name="Picture 21">
            <a:extLst>
              <a:ext uri="{FF2B5EF4-FFF2-40B4-BE49-F238E27FC236}">
                <a16:creationId xmlns:a16="http://schemas.microsoft.com/office/drawing/2014/main" id="{93791A9E-4752-5449-89F5-047C5C181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21240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1" name="Picture 22">
            <a:extLst>
              <a:ext uri="{FF2B5EF4-FFF2-40B4-BE49-F238E27FC236}">
                <a16:creationId xmlns:a16="http://schemas.microsoft.com/office/drawing/2014/main" id="{69AFA8E9-308F-E248-B552-5D1FB6E899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8954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2" name="Picture 23">
            <a:extLst>
              <a:ext uri="{FF2B5EF4-FFF2-40B4-BE49-F238E27FC236}">
                <a16:creationId xmlns:a16="http://schemas.microsoft.com/office/drawing/2014/main" id="{3E17EDB6-BCA9-9F4A-85E1-BAE70424FE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1743075"/>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24">
            <a:extLst>
              <a:ext uri="{FF2B5EF4-FFF2-40B4-BE49-F238E27FC236}">
                <a16:creationId xmlns:a16="http://schemas.microsoft.com/office/drawing/2014/main" id="{55646573-6FA8-DC48-8BDD-6C5030DED9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3267075"/>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4" name="Picture 25">
            <a:extLst>
              <a:ext uri="{FF2B5EF4-FFF2-40B4-BE49-F238E27FC236}">
                <a16:creationId xmlns:a16="http://schemas.microsoft.com/office/drawing/2014/main" id="{E9A7B9AA-9AA5-B241-BCE8-8D1AE7BCFC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3343275"/>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5" name="Picture 26">
            <a:extLst>
              <a:ext uri="{FF2B5EF4-FFF2-40B4-BE49-F238E27FC236}">
                <a16:creationId xmlns:a16="http://schemas.microsoft.com/office/drawing/2014/main" id="{D137405A-7C77-D643-83CC-5ADA2AE77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33432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6" name="Picture 27">
            <a:extLst>
              <a:ext uri="{FF2B5EF4-FFF2-40B4-BE49-F238E27FC236}">
                <a16:creationId xmlns:a16="http://schemas.microsoft.com/office/drawing/2014/main" id="{1D441600-6228-274E-B3C5-4C5079D096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41947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7" name="Picture 28">
            <a:extLst>
              <a:ext uri="{FF2B5EF4-FFF2-40B4-BE49-F238E27FC236}">
                <a16:creationId xmlns:a16="http://schemas.microsoft.com/office/drawing/2014/main" id="{0555FFFA-7AD6-4B47-912C-7F096CE2B0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4194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8" name="Picture 29">
            <a:extLst>
              <a:ext uri="{FF2B5EF4-FFF2-40B4-BE49-F238E27FC236}">
                <a16:creationId xmlns:a16="http://schemas.microsoft.com/office/drawing/2014/main" id="{B907A5FD-67D4-3643-BF73-F74CE3696A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303847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9" name="Picture 30">
            <a:extLst>
              <a:ext uri="{FF2B5EF4-FFF2-40B4-BE49-F238E27FC236}">
                <a16:creationId xmlns:a16="http://schemas.microsoft.com/office/drawing/2014/main" id="{488A12C5-274C-8443-A6B1-06A67857C0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114675"/>
            <a:ext cx="381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0" name="Picture 31">
            <a:extLst>
              <a:ext uri="{FF2B5EF4-FFF2-40B4-BE49-F238E27FC236}">
                <a16:creationId xmlns:a16="http://schemas.microsoft.com/office/drawing/2014/main" id="{8CD78924-25F9-5745-B0DA-F88947E9FD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322897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1" name="Picture 32">
            <a:extLst>
              <a:ext uri="{FF2B5EF4-FFF2-40B4-BE49-F238E27FC236}">
                <a16:creationId xmlns:a16="http://schemas.microsoft.com/office/drawing/2014/main" id="{027BB101-0719-2146-B0FA-EE67B3F42C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3432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2" name="Text Box 33">
            <a:extLst>
              <a:ext uri="{FF2B5EF4-FFF2-40B4-BE49-F238E27FC236}">
                <a16:creationId xmlns:a16="http://schemas.microsoft.com/office/drawing/2014/main" id="{1E1B6585-339A-BE47-99F6-33156581A6B6}"/>
              </a:ext>
            </a:extLst>
          </p:cNvPr>
          <p:cNvSpPr txBox="1">
            <a:spLocks noChangeArrowheads="1"/>
          </p:cNvSpPr>
          <p:nvPr/>
        </p:nvSpPr>
        <p:spPr bwMode="auto">
          <a:xfrm>
            <a:off x="4114800" y="49434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sz="2400" b="1">
                <a:solidFill>
                  <a:srgbClr val="000099"/>
                </a:solidFill>
                <a:latin typeface="Times New Roman" panose="02020603050405020304" pitchFamily="18" charset="0"/>
                <a:ea typeface="楷体_GB2312" charset="-122"/>
              </a:rPr>
              <a:t>主机</a:t>
            </a:r>
          </a:p>
        </p:txBody>
      </p:sp>
      <p:sp>
        <p:nvSpPr>
          <p:cNvPr id="56353" name="Text Box 34">
            <a:extLst>
              <a:ext uri="{FF2B5EF4-FFF2-40B4-BE49-F238E27FC236}">
                <a16:creationId xmlns:a16="http://schemas.microsoft.com/office/drawing/2014/main" id="{1FCB6D58-2A63-A040-906D-19003289BF00}"/>
              </a:ext>
            </a:extLst>
          </p:cNvPr>
          <p:cNvSpPr txBox="1">
            <a:spLocks noChangeArrowheads="1"/>
          </p:cNvSpPr>
          <p:nvPr/>
        </p:nvSpPr>
        <p:spPr bwMode="auto">
          <a:xfrm>
            <a:off x="4953000" y="600075"/>
            <a:ext cx="60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sz="2400" b="1">
                <a:solidFill>
                  <a:srgbClr val="000099"/>
                </a:solidFill>
                <a:latin typeface="Times New Roman" panose="02020603050405020304" pitchFamily="18" charset="0"/>
                <a:ea typeface="楷体_GB2312" charset="-122"/>
              </a:rPr>
              <a:t>终端</a:t>
            </a:r>
            <a:endParaRPr lang="zh-CN" altLang="en-US" sz="2400" b="1">
              <a:solidFill>
                <a:srgbClr val="000099"/>
              </a:solidFill>
              <a:latin typeface="Times New Roman" panose="02020603050405020304" pitchFamily="18" charset="0"/>
            </a:endParaRPr>
          </a:p>
        </p:txBody>
      </p:sp>
      <p:pic>
        <p:nvPicPr>
          <p:cNvPr id="56354" name="Picture 35">
            <a:extLst>
              <a:ext uri="{FF2B5EF4-FFF2-40B4-BE49-F238E27FC236}">
                <a16:creationId xmlns:a16="http://schemas.microsoft.com/office/drawing/2014/main" id="{673251AF-7F27-C542-B954-C3F99C9715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962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5" name="Line 36">
            <a:extLst>
              <a:ext uri="{FF2B5EF4-FFF2-40B4-BE49-F238E27FC236}">
                <a16:creationId xmlns:a16="http://schemas.microsoft.com/office/drawing/2014/main" id="{6338397D-9BC1-BD4D-941B-D4171EC908D5}"/>
              </a:ext>
            </a:extLst>
          </p:cNvPr>
          <p:cNvSpPr>
            <a:spLocks noChangeShapeType="1"/>
          </p:cNvSpPr>
          <p:nvPr/>
        </p:nvSpPr>
        <p:spPr bwMode="auto">
          <a:xfrm flipH="1" flipV="1">
            <a:off x="2209800" y="3114675"/>
            <a:ext cx="1600200" cy="457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56" name="Line 37">
            <a:extLst>
              <a:ext uri="{FF2B5EF4-FFF2-40B4-BE49-F238E27FC236}">
                <a16:creationId xmlns:a16="http://schemas.microsoft.com/office/drawing/2014/main" id="{979AF088-DD02-B544-B304-7EE0D45517B6}"/>
              </a:ext>
            </a:extLst>
          </p:cNvPr>
          <p:cNvSpPr>
            <a:spLocks noChangeShapeType="1"/>
          </p:cNvSpPr>
          <p:nvPr/>
        </p:nvSpPr>
        <p:spPr bwMode="auto">
          <a:xfrm flipH="1" flipV="1">
            <a:off x="2209800" y="1514475"/>
            <a:ext cx="1676400" cy="1752600"/>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57" name="Line 38">
            <a:extLst>
              <a:ext uri="{FF2B5EF4-FFF2-40B4-BE49-F238E27FC236}">
                <a16:creationId xmlns:a16="http://schemas.microsoft.com/office/drawing/2014/main" id="{19E73186-E4FD-EE43-BED2-092E937091D3}"/>
              </a:ext>
            </a:extLst>
          </p:cNvPr>
          <p:cNvSpPr>
            <a:spLocks noChangeShapeType="1"/>
          </p:cNvSpPr>
          <p:nvPr/>
        </p:nvSpPr>
        <p:spPr bwMode="auto">
          <a:xfrm flipH="1" flipV="1">
            <a:off x="4267200" y="1362075"/>
            <a:ext cx="381000" cy="19050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58" name="Line 39">
            <a:extLst>
              <a:ext uri="{FF2B5EF4-FFF2-40B4-BE49-F238E27FC236}">
                <a16:creationId xmlns:a16="http://schemas.microsoft.com/office/drawing/2014/main" id="{076655FF-276B-EF49-B94F-0A1C79485350}"/>
              </a:ext>
            </a:extLst>
          </p:cNvPr>
          <p:cNvSpPr>
            <a:spLocks noChangeShapeType="1"/>
          </p:cNvSpPr>
          <p:nvPr/>
        </p:nvSpPr>
        <p:spPr bwMode="auto">
          <a:xfrm flipV="1">
            <a:off x="4800600" y="1590675"/>
            <a:ext cx="2133600" cy="1676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59" name="Line 40">
            <a:extLst>
              <a:ext uri="{FF2B5EF4-FFF2-40B4-BE49-F238E27FC236}">
                <a16:creationId xmlns:a16="http://schemas.microsoft.com/office/drawing/2014/main" id="{FDD93DB6-2AC2-3A48-87DD-76F5138FAD24}"/>
              </a:ext>
            </a:extLst>
          </p:cNvPr>
          <p:cNvSpPr>
            <a:spLocks noChangeShapeType="1"/>
          </p:cNvSpPr>
          <p:nvPr/>
        </p:nvSpPr>
        <p:spPr bwMode="auto">
          <a:xfrm flipV="1">
            <a:off x="5292725" y="3351213"/>
            <a:ext cx="1981200" cy="2286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60" name="Rectangle 41">
            <a:extLst>
              <a:ext uri="{FF2B5EF4-FFF2-40B4-BE49-F238E27FC236}">
                <a16:creationId xmlns:a16="http://schemas.microsoft.com/office/drawing/2014/main" id="{C44724C5-5C85-3743-B9E9-173555011F7C}"/>
              </a:ext>
            </a:extLst>
          </p:cNvPr>
          <p:cNvSpPr>
            <a:spLocks noChangeArrowheads="1"/>
          </p:cNvSpPr>
          <p:nvPr/>
        </p:nvSpPr>
        <p:spPr bwMode="auto">
          <a:xfrm>
            <a:off x="2667000" y="5876925"/>
            <a:ext cx="2798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2800" b="1">
                <a:solidFill>
                  <a:srgbClr val="3333FF"/>
                </a:solidFill>
                <a:latin typeface="Times New Roman" panose="02020603050405020304" pitchFamily="18" charset="0"/>
              </a:rPr>
              <a:t> </a:t>
            </a:r>
            <a:r>
              <a:rPr lang="zh-CN" altLang="en-US" sz="2800" b="1">
                <a:solidFill>
                  <a:srgbClr val="3333FF"/>
                </a:solidFill>
              </a:rPr>
              <a:t>分时系统</a:t>
            </a:r>
            <a:r>
              <a:rPr lang="zh-CN" altLang="en-US" sz="2800" b="1">
                <a:solidFill>
                  <a:srgbClr val="3333FF"/>
                </a:solidFill>
                <a:latin typeface="Times New Roman" panose="02020603050405020304" pitchFamily="18" charset="0"/>
              </a:rPr>
              <a:t>示意图</a:t>
            </a:r>
          </a:p>
        </p:txBody>
      </p:sp>
      <p:pic>
        <p:nvPicPr>
          <p:cNvPr id="56361" name="Picture 8">
            <a:extLst>
              <a:ext uri="{FF2B5EF4-FFF2-40B4-BE49-F238E27FC236}">
                <a16:creationId xmlns:a16="http://schemas.microsoft.com/office/drawing/2014/main" id="{C184ACC2-51BA-4A4C-8B80-C386B682E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075" y="476250"/>
            <a:ext cx="885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C1035E4-4506-F340-B31E-CAB560A5B322}"/>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B2C75B7-49E6-B443-96BA-CC3D7DB51B5A}" type="slidenum">
              <a:rPr kumimoji="0" lang="zh-CN" altLang="en-US" sz="1400">
                <a:latin typeface="Tahoma" panose="020B0604030504040204" pitchFamily="34" charset="0"/>
              </a:rPr>
              <a:pPr eaLnBrk="1" hangingPunct="1"/>
              <a:t>58</a:t>
            </a:fld>
            <a:endParaRPr kumimoji="0" lang="en-US" altLang="zh-CN" sz="1400">
              <a:latin typeface="Tahoma" panose="020B0604030504040204" pitchFamily="34" charset="0"/>
            </a:endParaRPr>
          </a:p>
        </p:txBody>
      </p:sp>
      <p:sp>
        <p:nvSpPr>
          <p:cNvPr id="903170" name="Rectangle 2">
            <a:extLst>
              <a:ext uri="{FF2B5EF4-FFF2-40B4-BE49-F238E27FC236}">
                <a16:creationId xmlns:a16="http://schemas.microsoft.com/office/drawing/2014/main" id="{F924994B-0387-A84D-8173-C2C2FFA3E635}"/>
              </a:ext>
            </a:extLst>
          </p:cNvPr>
          <p:cNvSpPr>
            <a:spLocks noGrp="1" noChangeArrowheads="1"/>
          </p:cNvSpPr>
          <p:nvPr>
            <p:ph type="title" idx="4294967295"/>
          </p:nvPr>
        </p:nvSpPr>
        <p:spPr>
          <a:xfrm>
            <a:off x="1187450" y="115888"/>
            <a:ext cx="7705725" cy="838200"/>
          </a:xfrm>
        </p:spPr>
        <p:txBody>
          <a:bodyPr anchor="ctr"/>
          <a:lstStyle/>
          <a:p>
            <a:pPr eaLnBrk="1" hangingPunct="1"/>
            <a:r>
              <a:rPr lang="zh-CN" altLang="en-US">
                <a:effectLst>
                  <a:outerShdw blurRad="38100" dist="38100" dir="2700000" algn="tl">
                    <a:srgbClr val="C0C0C0"/>
                  </a:outerShdw>
                </a:effectLst>
                <a:ea typeface="华文新魏" panose="02010800040101010101" pitchFamily="2" charset="-122"/>
              </a:rPr>
              <a:t>分时与批处理操作系统的区别</a:t>
            </a:r>
          </a:p>
        </p:txBody>
      </p:sp>
      <p:sp>
        <p:nvSpPr>
          <p:cNvPr id="89093" name="Rectangle 3">
            <a:extLst>
              <a:ext uri="{FF2B5EF4-FFF2-40B4-BE49-F238E27FC236}">
                <a16:creationId xmlns:a16="http://schemas.microsoft.com/office/drawing/2014/main" id="{0C23277F-30FB-F243-B124-3FF2F7A47A10}"/>
              </a:ext>
            </a:extLst>
          </p:cNvPr>
          <p:cNvSpPr>
            <a:spLocks noGrp="1" noChangeArrowheads="1"/>
          </p:cNvSpPr>
          <p:nvPr>
            <p:ph type="body" idx="4294967295"/>
          </p:nvPr>
        </p:nvSpPr>
        <p:spPr>
          <a:xfrm>
            <a:off x="571500" y="1143000"/>
            <a:ext cx="8286750" cy="3516313"/>
          </a:xfrm>
        </p:spPr>
        <p:txBody>
          <a:bodyPr/>
          <a:lstStyle/>
          <a:p>
            <a:pPr eaLnBrk="1" hangingPunct="1"/>
            <a:r>
              <a:rPr lang="zh-CN" altLang="en-US" sz="4000">
                <a:solidFill>
                  <a:srgbClr val="0000FF"/>
                </a:solidFill>
                <a:effectLst>
                  <a:outerShdw blurRad="38100" dist="38100" dir="2700000" algn="tl">
                    <a:srgbClr val="C0C0C0"/>
                  </a:outerShdw>
                </a:effectLst>
                <a:ea typeface="华文新魏" panose="02010800040101010101" pitchFamily="2" charset="-122"/>
              </a:rPr>
              <a:t>分时与批处理操作系统的区别</a:t>
            </a:r>
            <a:endParaRPr lang="en-US" altLang="zh-CN" sz="4000">
              <a:solidFill>
                <a:srgbClr val="0000FF"/>
              </a:solidFill>
              <a:latin typeface="华文新魏" panose="02010800040101010101" pitchFamily="2" charset="-122"/>
              <a:ea typeface="华文新魏" panose="02010800040101010101" pitchFamily="2" charset="-122"/>
            </a:endParaRPr>
          </a:p>
          <a:p>
            <a:pPr lvl="1" eaLnBrk="1" hangingPunct="1"/>
            <a:r>
              <a:rPr lang="zh-CN" altLang="en-US" sz="3600">
                <a:latin typeface="华文新魏" panose="02010800040101010101" pitchFamily="2" charset="-122"/>
                <a:ea typeface="华文新魏" panose="02010800040101010101" pitchFamily="2" charset="-122"/>
              </a:rPr>
              <a:t>目标不同 </a:t>
            </a:r>
          </a:p>
          <a:p>
            <a:pPr lvl="1" eaLnBrk="1" hangingPunct="1"/>
            <a:r>
              <a:rPr lang="zh-CN" altLang="en-US" sz="3600">
                <a:latin typeface="华文新魏" panose="02010800040101010101" pitchFamily="2" charset="-122"/>
                <a:ea typeface="华文新魏" panose="02010800040101010101" pitchFamily="2" charset="-122"/>
              </a:rPr>
              <a:t>适应作业的性质不同 </a:t>
            </a:r>
          </a:p>
          <a:p>
            <a:pPr lvl="1" eaLnBrk="1" hangingPunct="1"/>
            <a:r>
              <a:rPr lang="zh-CN" altLang="en-US" sz="3600">
                <a:latin typeface="华文新魏" panose="02010800040101010101" pitchFamily="2" charset="-122"/>
                <a:ea typeface="华文新魏" panose="02010800040101010101" pitchFamily="2" charset="-122"/>
              </a:rPr>
              <a:t>资源使用率不同 </a:t>
            </a:r>
          </a:p>
          <a:p>
            <a:pPr lvl="1" eaLnBrk="1" hangingPunct="1"/>
            <a:r>
              <a:rPr lang="zh-CN" altLang="en-US" sz="3600">
                <a:latin typeface="华文新魏" panose="02010800040101010101" pitchFamily="2" charset="-122"/>
                <a:ea typeface="华文新魏" panose="02010800040101010101" pitchFamily="2" charset="-122"/>
              </a:rPr>
              <a:t>作业控制方式不同 </a:t>
            </a:r>
            <a:endParaRPr lang="en-US" altLang="zh-CN" sz="3600">
              <a:latin typeface="华文新魏" panose="02010800040101010101" pitchFamily="2" charset="-122"/>
              <a:ea typeface="华文新魏" panose="02010800040101010101" pitchFamily="2" charset="-122"/>
            </a:endParaRPr>
          </a:p>
          <a:p>
            <a:pPr eaLnBrk="1" hangingPunct="1"/>
            <a:r>
              <a:rPr lang="zh-CN" altLang="en-US" sz="4000">
                <a:solidFill>
                  <a:srgbClr val="0000FF"/>
                </a:solidFill>
                <a:effectLst>
                  <a:outerShdw blurRad="38100" dist="38100" dir="2700000" algn="tl">
                    <a:srgbClr val="C0C0C0"/>
                  </a:outerShdw>
                </a:effectLst>
                <a:ea typeface="华文新魏" panose="02010800040101010101" pitchFamily="2" charset="-122"/>
              </a:rPr>
              <a:t>分时系统响应时间的影响因素</a:t>
            </a:r>
            <a:endParaRPr lang="en-US" altLang="zh-CN" sz="4000">
              <a:solidFill>
                <a:srgbClr val="0000FF"/>
              </a:solidFill>
              <a:effectLst>
                <a:outerShdw blurRad="38100" dist="38100" dir="2700000" algn="tl">
                  <a:srgbClr val="C0C0C0"/>
                </a:outerShdw>
              </a:effectLst>
              <a:ea typeface="华文新魏" panose="02010800040101010101" pitchFamily="2" charset="-122"/>
            </a:endParaRPr>
          </a:p>
          <a:p>
            <a:pPr lvl="1" eaLnBrk="1" hangingPunct="1"/>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速度、终端数目、时间片长度、系统调度开销、信息交换量</a:t>
            </a:r>
            <a:r>
              <a:rPr lang="en-US" altLang="zh-CN" sz="3600">
                <a:latin typeface="华文新魏" panose="02010800040101010101" pitchFamily="2" charset="-122"/>
                <a:ea typeface="华文新魏" panose="02010800040101010101" pitchFamily="2" charset="-122"/>
              </a:rPr>
              <a:t>…</a:t>
            </a:r>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box(in)">
                                      <p:cBhvr>
                                        <p:cTn id="7" dur="500"/>
                                        <p:tgtEl>
                                          <p:spTgt spid="8909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9093">
                                            <p:txEl>
                                              <p:pRg st="1" end="1"/>
                                            </p:txEl>
                                          </p:spTgt>
                                        </p:tgtEl>
                                        <p:attrNameLst>
                                          <p:attrName>style.visibility</p:attrName>
                                        </p:attrNameLst>
                                      </p:cBhvr>
                                      <p:to>
                                        <p:strVal val="visible"/>
                                      </p:to>
                                    </p:set>
                                    <p:animEffect transition="in" filter="box(in)">
                                      <p:cBhvr>
                                        <p:cTn id="10" dur="500"/>
                                        <p:tgtEl>
                                          <p:spTgt spid="8909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9093">
                                            <p:txEl>
                                              <p:pRg st="2" end="2"/>
                                            </p:txEl>
                                          </p:spTgt>
                                        </p:tgtEl>
                                        <p:attrNameLst>
                                          <p:attrName>style.visibility</p:attrName>
                                        </p:attrNameLst>
                                      </p:cBhvr>
                                      <p:to>
                                        <p:strVal val="visible"/>
                                      </p:to>
                                    </p:set>
                                    <p:animEffect transition="in" filter="box(in)">
                                      <p:cBhvr>
                                        <p:cTn id="13" dur="500"/>
                                        <p:tgtEl>
                                          <p:spTgt spid="8909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9093">
                                            <p:txEl>
                                              <p:pRg st="3" end="3"/>
                                            </p:txEl>
                                          </p:spTgt>
                                        </p:tgtEl>
                                        <p:attrNameLst>
                                          <p:attrName>style.visibility</p:attrName>
                                        </p:attrNameLst>
                                      </p:cBhvr>
                                      <p:to>
                                        <p:strVal val="visible"/>
                                      </p:to>
                                    </p:set>
                                    <p:animEffect transition="in" filter="box(in)">
                                      <p:cBhvr>
                                        <p:cTn id="16" dur="500"/>
                                        <p:tgtEl>
                                          <p:spTgt spid="8909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9093">
                                            <p:txEl>
                                              <p:pRg st="4" end="4"/>
                                            </p:txEl>
                                          </p:spTgt>
                                        </p:tgtEl>
                                        <p:attrNameLst>
                                          <p:attrName>style.visibility</p:attrName>
                                        </p:attrNameLst>
                                      </p:cBhvr>
                                      <p:to>
                                        <p:strVal val="visible"/>
                                      </p:to>
                                    </p:set>
                                    <p:animEffect transition="in" filter="box(in)">
                                      <p:cBhvr>
                                        <p:cTn id="19" dur="500"/>
                                        <p:tgtEl>
                                          <p:spTgt spid="8909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89093">
                                            <p:txEl>
                                              <p:pRg st="5" end="5"/>
                                            </p:txEl>
                                          </p:spTgt>
                                        </p:tgtEl>
                                        <p:attrNameLst>
                                          <p:attrName>style.visibility</p:attrName>
                                        </p:attrNameLst>
                                      </p:cBhvr>
                                      <p:to>
                                        <p:strVal val="visible"/>
                                      </p:to>
                                    </p:set>
                                    <p:animEffect transition="in" filter="box(in)">
                                      <p:cBhvr>
                                        <p:cTn id="24" dur="500"/>
                                        <p:tgtEl>
                                          <p:spTgt spid="89093">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89093">
                                            <p:txEl>
                                              <p:pRg st="6" end="6"/>
                                            </p:txEl>
                                          </p:spTgt>
                                        </p:tgtEl>
                                        <p:attrNameLst>
                                          <p:attrName>style.visibility</p:attrName>
                                        </p:attrNameLst>
                                      </p:cBhvr>
                                      <p:to>
                                        <p:strVal val="visible"/>
                                      </p:to>
                                    </p:set>
                                    <p:animEffect transition="in" filter="box(in)">
                                      <p:cBhvr>
                                        <p:cTn id="27" dur="500"/>
                                        <p:tgtEl>
                                          <p:spTgt spid="890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CD757013-847F-144A-9979-51A5ABEF194D}"/>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6B1446F3-853D-3646-A171-B20D281BB293}" type="slidenum">
              <a:rPr kumimoji="0" lang="zh-CN" altLang="en-US" sz="1400">
                <a:latin typeface="Tahoma" panose="020B0604030504040204" pitchFamily="34" charset="0"/>
              </a:rPr>
              <a:pPr eaLnBrk="1" hangingPunct="1"/>
              <a:t>59</a:t>
            </a:fld>
            <a:endParaRPr kumimoji="0" lang="en-US" altLang="zh-CN" sz="1400">
              <a:latin typeface="Tahoma" panose="020B0604030504040204" pitchFamily="34" charset="0"/>
            </a:endParaRPr>
          </a:p>
        </p:txBody>
      </p:sp>
      <p:sp>
        <p:nvSpPr>
          <p:cNvPr id="904194" name="Rectangle 1026">
            <a:extLst>
              <a:ext uri="{FF2B5EF4-FFF2-40B4-BE49-F238E27FC236}">
                <a16:creationId xmlns:a16="http://schemas.microsoft.com/office/drawing/2014/main" id="{0F63A70E-E025-9B4E-B3D8-F3D6AA30CAE2}"/>
              </a:ext>
            </a:extLst>
          </p:cNvPr>
          <p:cNvSpPr>
            <a:spLocks noGrp="1" noChangeArrowheads="1"/>
          </p:cNvSpPr>
          <p:nvPr>
            <p:ph type="title" idx="4294967295"/>
          </p:nvPr>
        </p:nvSpPr>
        <p:spPr>
          <a:xfrm>
            <a:off x="1263650" y="115888"/>
            <a:ext cx="5972175" cy="927100"/>
          </a:xfrm>
        </p:spPr>
        <p:txBody>
          <a:bodyPr anchor="ctr"/>
          <a:lstStyle/>
          <a:p>
            <a:pPr eaLnBrk="1" hangingPunct="1"/>
            <a:r>
              <a:rPr lang="zh-CN" altLang="en-US" sz="4800">
                <a:effectLst>
                  <a:outerShdw blurRad="38100" dist="38100" dir="2700000" algn="tl">
                    <a:srgbClr val="C0C0C0"/>
                  </a:outerShdw>
                </a:effectLst>
                <a:ea typeface="华文新魏" panose="02010800040101010101" pitchFamily="2" charset="-122"/>
              </a:rPr>
              <a:t>实时操作系统</a:t>
            </a:r>
            <a:endParaRPr lang="en-US" altLang="zh-CN" sz="4800">
              <a:effectLst>
                <a:outerShdw blurRad="38100" dist="38100" dir="2700000" algn="tl">
                  <a:srgbClr val="C0C0C0"/>
                </a:outerShdw>
              </a:effectLst>
              <a:ea typeface="华文新魏" panose="02010800040101010101" pitchFamily="2" charset="-122"/>
            </a:endParaRPr>
          </a:p>
        </p:txBody>
      </p:sp>
      <p:sp>
        <p:nvSpPr>
          <p:cNvPr id="75781" name="Rectangle 1027">
            <a:extLst>
              <a:ext uri="{FF2B5EF4-FFF2-40B4-BE49-F238E27FC236}">
                <a16:creationId xmlns:a16="http://schemas.microsoft.com/office/drawing/2014/main" id="{69B03BC2-048C-ED43-84F8-62ECF20713D8}"/>
              </a:ext>
            </a:extLst>
          </p:cNvPr>
          <p:cNvSpPr>
            <a:spLocks noGrp="1" noChangeArrowheads="1"/>
          </p:cNvSpPr>
          <p:nvPr>
            <p:ph type="body" idx="4294967295"/>
          </p:nvPr>
        </p:nvSpPr>
        <p:spPr>
          <a:xfrm>
            <a:off x="1143000" y="1143000"/>
            <a:ext cx="7391400" cy="5105400"/>
          </a:xfrm>
        </p:spPr>
        <p:txBody>
          <a:bodyPr/>
          <a:lstStyle/>
          <a:p>
            <a:pPr eaLnBrk="1" hangingPunct="1"/>
            <a:r>
              <a:rPr lang="en-US" altLang="zh-CN" b="1">
                <a:latin typeface="华文新魏" panose="02010800040101010101" pitchFamily="2" charset="-122"/>
                <a:ea typeface="华文新魏" panose="02010800040101010101" pitchFamily="2" charset="-122"/>
              </a:rPr>
              <a:t> </a:t>
            </a:r>
            <a:r>
              <a:rPr lang="en-US" altLang="zh-CN" b="1">
                <a:solidFill>
                  <a:srgbClr val="3333FF"/>
                </a:solidFill>
                <a:latin typeface="华文新魏" panose="02010800040101010101" pitchFamily="2" charset="-122"/>
                <a:ea typeface="华文新魏" panose="02010800040101010101" pitchFamily="2" charset="-122"/>
              </a:rPr>
              <a:t>何谓实时操作系统?</a:t>
            </a:r>
          </a:p>
          <a:p>
            <a:pPr lvl="1" eaLnBrk="1" hangingPunct="1"/>
            <a:r>
              <a:rPr lang="zh-CN" altLang="en-US" b="1">
                <a:solidFill>
                  <a:srgbClr val="FF0000"/>
                </a:solidFill>
                <a:latin typeface="华文新魏" panose="02010800040101010101" pitchFamily="2" charset="-122"/>
                <a:ea typeface="华文新魏" panose="02010800040101010101" pitchFamily="2" charset="-122"/>
              </a:rPr>
              <a:t>实时系统</a:t>
            </a:r>
            <a:r>
              <a:rPr lang="en-US" altLang="zh-CN" b="1">
                <a:solidFill>
                  <a:srgbClr val="FF0000"/>
                </a:solidFill>
                <a:latin typeface="华文新魏" panose="02010800040101010101" pitchFamily="2" charset="-122"/>
                <a:ea typeface="华文新魏" panose="02010800040101010101" pitchFamily="2" charset="-122"/>
              </a:rPr>
              <a:t>(Real-Time System)</a:t>
            </a:r>
            <a:r>
              <a:rPr lang="zh-CN" altLang="en-US" b="1">
                <a:solidFill>
                  <a:srgbClr val="FF0000"/>
                </a:solidFill>
                <a:latin typeface="华文新魏" panose="02010800040101010101" pitchFamily="2" charset="-122"/>
                <a:ea typeface="华文新魏" panose="02010800040101010101" pitchFamily="2" charset="-122"/>
              </a:rPr>
              <a:t>是指系统能及时响应外部事件的请求，在规定的时间内完成对该事件的处理，并控制所有实时任务协调一致地运行。</a:t>
            </a:r>
            <a:endParaRPr lang="en-US" altLang="zh-CN" b="1">
              <a:solidFill>
                <a:srgbClr val="FF0000"/>
              </a:solidFill>
              <a:latin typeface="华文新魏" panose="02010800040101010101" pitchFamily="2" charset="-122"/>
              <a:ea typeface="华文新魏" panose="02010800040101010101" pitchFamily="2" charset="-122"/>
            </a:endParaRPr>
          </a:p>
          <a:p>
            <a:pPr eaLnBrk="1" hangingPunct="1"/>
            <a:r>
              <a:rPr lang="zh-CN" altLang="en-US" b="1">
                <a:solidFill>
                  <a:srgbClr val="3333FF"/>
                </a:solidFill>
                <a:latin typeface="华文新魏" panose="02010800040101010101" pitchFamily="2" charset="-122"/>
                <a:ea typeface="华文新魏" panose="02010800040101010101" pitchFamily="2" charset="-122"/>
              </a:rPr>
              <a:t>三种典型的实时系统</a:t>
            </a:r>
            <a:endParaRPr lang="en-US" altLang="zh-CN" b="1">
              <a:solidFill>
                <a:srgbClr val="3333FF"/>
              </a:solidFill>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过程控制系统</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生产过程控制</a:t>
            </a:r>
            <a:r>
              <a:rPr lang="en-US" altLang="zh-CN" sz="3200">
                <a:latin typeface="华文新魏" panose="02010800040101010101" pitchFamily="2" charset="-122"/>
                <a:ea typeface="华文新魏" panose="02010800040101010101" pitchFamily="2" charset="-122"/>
              </a:rPr>
              <a:t>)</a:t>
            </a:r>
          </a:p>
          <a:p>
            <a:pPr lvl="1" eaLnBrk="1" hangingPunct="1"/>
            <a:r>
              <a:rPr lang="zh-CN" altLang="en-US" sz="3200">
                <a:latin typeface="华文新魏" panose="02010800040101010101" pitchFamily="2" charset="-122"/>
                <a:ea typeface="华文新魏" panose="02010800040101010101" pitchFamily="2" charset="-122"/>
              </a:rPr>
              <a:t>信息查询系统</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情报检索</a:t>
            </a:r>
            <a:r>
              <a:rPr lang="en-US" altLang="zh-CN" sz="3200">
                <a:latin typeface="华文新魏" panose="02010800040101010101" pitchFamily="2" charset="-122"/>
                <a:ea typeface="华文新魏" panose="02010800040101010101" pitchFamily="2" charset="-122"/>
              </a:rPr>
              <a:t>)</a:t>
            </a:r>
          </a:p>
          <a:p>
            <a:pPr lvl="1" eaLnBrk="1" hangingPunct="1"/>
            <a:r>
              <a:rPr lang="zh-CN" altLang="en-US" sz="3200">
                <a:latin typeface="华文新魏" panose="02010800040101010101" pitchFamily="2" charset="-122"/>
                <a:ea typeface="华文新魏" panose="02010800040101010101" pitchFamily="2" charset="-122"/>
              </a:rPr>
              <a:t>事务处理系统</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银行业务</a:t>
            </a:r>
            <a:r>
              <a:rPr lang="en-US" altLang="zh-CN" sz="3200">
                <a:latin typeface="华文新魏" panose="02010800040101010101" pitchFamily="2" charset="-122"/>
                <a:ea typeface="华文新魏" panose="02010800040101010101" pitchFamily="2" charset="-122"/>
              </a:rPr>
              <a:t>)</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Effect transition="in" filter="blinds(horizontal)">
                                      <p:cBhvr>
                                        <p:cTn id="7" dur="500"/>
                                        <p:tgtEl>
                                          <p:spTgt spid="7578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81">
                                            <p:txEl>
                                              <p:pRg st="1" end="1"/>
                                            </p:txEl>
                                          </p:spTgt>
                                        </p:tgtEl>
                                        <p:attrNameLst>
                                          <p:attrName>style.visibility</p:attrName>
                                        </p:attrNameLst>
                                      </p:cBhvr>
                                      <p:to>
                                        <p:strVal val="visible"/>
                                      </p:to>
                                    </p:set>
                                    <p:animEffect transition="in" filter="blinds(horizontal)">
                                      <p:cBhvr>
                                        <p:cTn id="10" dur="500"/>
                                        <p:tgtEl>
                                          <p:spTgt spid="7578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5781">
                                            <p:txEl>
                                              <p:pRg st="2" end="2"/>
                                            </p:txEl>
                                          </p:spTgt>
                                        </p:tgtEl>
                                        <p:attrNameLst>
                                          <p:attrName>style.visibility</p:attrName>
                                        </p:attrNameLst>
                                      </p:cBhvr>
                                      <p:to>
                                        <p:strVal val="visible"/>
                                      </p:to>
                                    </p:set>
                                    <p:animEffect transition="in" filter="blinds(horizontal)">
                                      <p:cBhvr>
                                        <p:cTn id="15" dur="500"/>
                                        <p:tgtEl>
                                          <p:spTgt spid="7578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5781">
                                            <p:txEl>
                                              <p:pRg st="3" end="3"/>
                                            </p:txEl>
                                          </p:spTgt>
                                        </p:tgtEl>
                                        <p:attrNameLst>
                                          <p:attrName>style.visibility</p:attrName>
                                        </p:attrNameLst>
                                      </p:cBhvr>
                                      <p:to>
                                        <p:strVal val="visible"/>
                                      </p:to>
                                    </p:set>
                                    <p:animEffect transition="in" filter="blinds(horizontal)">
                                      <p:cBhvr>
                                        <p:cTn id="20" dur="500"/>
                                        <p:tgtEl>
                                          <p:spTgt spid="7578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781">
                                            <p:txEl>
                                              <p:pRg st="4" end="4"/>
                                            </p:txEl>
                                          </p:spTgt>
                                        </p:tgtEl>
                                        <p:attrNameLst>
                                          <p:attrName>style.visibility</p:attrName>
                                        </p:attrNameLst>
                                      </p:cBhvr>
                                      <p:to>
                                        <p:strVal val="visible"/>
                                      </p:to>
                                    </p:set>
                                    <p:animEffect transition="in" filter="blinds(horizontal)">
                                      <p:cBhvr>
                                        <p:cTn id="25" dur="500"/>
                                        <p:tgtEl>
                                          <p:spTgt spid="7578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5781">
                                            <p:txEl>
                                              <p:pRg st="5" end="5"/>
                                            </p:txEl>
                                          </p:spTgt>
                                        </p:tgtEl>
                                        <p:attrNameLst>
                                          <p:attrName>style.visibility</p:attrName>
                                        </p:attrNameLst>
                                      </p:cBhvr>
                                      <p:to>
                                        <p:strVal val="visible"/>
                                      </p:to>
                                    </p:set>
                                    <p:animEffect transition="in" filter="blinds(horizontal)">
                                      <p:cBhvr>
                                        <p:cTn id="30" dur="500"/>
                                        <p:tgtEl>
                                          <p:spTgt spid="757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3" name="Text Box 5">
            <a:extLst>
              <a:ext uri="{FF2B5EF4-FFF2-40B4-BE49-F238E27FC236}">
                <a16:creationId xmlns:a16="http://schemas.microsoft.com/office/drawing/2014/main" id="{974BC78C-E43A-F048-9A48-39F5770AC3F1}"/>
              </a:ext>
            </a:extLst>
          </p:cNvPr>
          <p:cNvSpPr txBox="1">
            <a:spLocks noChangeArrowheads="1"/>
          </p:cNvSpPr>
          <p:nvPr/>
        </p:nvSpPr>
        <p:spPr bwMode="auto">
          <a:xfrm>
            <a:off x="395288" y="1031875"/>
            <a:ext cx="8459787" cy="5403850"/>
          </a:xfrm>
          <a:prstGeom prst="rect">
            <a:avLst/>
          </a:prstGeom>
          <a:noFill/>
          <a:ln w="12700">
            <a:noFill/>
            <a:miter lim="800000"/>
            <a:headEnd type="none" w="sm" len="sm"/>
            <a:tailEnd type="none" w="sm" len="sm"/>
          </a:ln>
        </p:spPr>
        <p:txBody>
          <a:bodyPr>
            <a:spAutoFit/>
          </a:bodyPr>
          <a:lstStyle>
            <a:lvl1pPr marL="457200" indent="-457200" eaLnBrk="0" hangingPunct="0">
              <a:defRPr kumimoji="1" sz="800">
                <a:solidFill>
                  <a:schemeClr val="tx1"/>
                </a:solidFill>
                <a:latin typeface="宋体" panose="02010600030101010101" pitchFamily="2" charset="-122"/>
                <a:ea typeface="宋体" panose="02010600030101010101" pitchFamily="2" charset="-122"/>
              </a:defRPr>
            </a:lvl1pPr>
            <a:lvl2pPr marL="914400" indent="-45720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ts val="4200"/>
              </a:lnSpc>
              <a:spcBef>
                <a:spcPct val="0"/>
              </a:spcBef>
              <a:buClr>
                <a:srgbClr val="3333FF"/>
              </a:buClr>
              <a:buFont typeface="Wingdings" pitchFamily="2" charset="2"/>
              <a:buChar char="n"/>
            </a:pPr>
            <a:r>
              <a:rPr lang="zh-CN" altLang="en-US" sz="4000" b="1">
                <a:solidFill>
                  <a:srgbClr val="0000FF"/>
                </a:solidFill>
                <a:latin typeface="Times New Roman" panose="02020603050405020304" pitchFamily="18" charset="0"/>
              </a:rPr>
              <a:t>主要教学目标</a:t>
            </a:r>
          </a:p>
          <a:p>
            <a:pPr lvl="1">
              <a:lnSpc>
                <a:spcPts val="4200"/>
              </a:lnSpc>
              <a:spcBef>
                <a:spcPct val="0"/>
              </a:spcBef>
              <a:buClr>
                <a:srgbClr val="FF0000"/>
              </a:buClr>
              <a:buSzPct val="80000"/>
              <a:buFont typeface="Wingdings" pitchFamily="2" charset="2"/>
              <a:buChar char="n"/>
            </a:pPr>
            <a:r>
              <a:rPr lang="zh-CN" altLang="en-US" sz="2800">
                <a:solidFill>
                  <a:srgbClr val="121C14"/>
                </a:solidFill>
              </a:rPr>
              <a:t>掌握操作系统的基本技术和原理，包括进程管理、存储管理、设备管理、文件系统和安全性</a:t>
            </a:r>
            <a:endParaRPr lang="en-US" altLang="zh-CN" sz="2800">
              <a:solidFill>
                <a:srgbClr val="121C14"/>
              </a:solidFill>
            </a:endParaRPr>
          </a:p>
          <a:p>
            <a:pPr lvl="1">
              <a:lnSpc>
                <a:spcPts val="4200"/>
              </a:lnSpc>
              <a:spcBef>
                <a:spcPct val="0"/>
              </a:spcBef>
              <a:buClr>
                <a:srgbClr val="FF0000"/>
              </a:buClr>
              <a:buSzPct val="80000"/>
              <a:buFont typeface="Wingdings" pitchFamily="2" charset="2"/>
              <a:buChar char="n"/>
            </a:pPr>
            <a:r>
              <a:rPr lang="zh-CN" altLang="en-US" sz="2800">
                <a:solidFill>
                  <a:srgbClr val="121C14"/>
                </a:solidFill>
              </a:rPr>
              <a:t>掌握复杂软件的设计，包括同步与通信、存储、文件操作等。（本课程不讲述软件工程）</a:t>
            </a:r>
            <a:endParaRPr lang="en-US" altLang="zh-CN" sz="2800">
              <a:solidFill>
                <a:srgbClr val="121C14"/>
              </a:solidFill>
            </a:endParaRPr>
          </a:p>
          <a:p>
            <a:pPr lvl="1">
              <a:lnSpc>
                <a:spcPts val="4200"/>
              </a:lnSpc>
              <a:spcBef>
                <a:spcPct val="0"/>
              </a:spcBef>
              <a:buClr>
                <a:srgbClr val="FF0000"/>
              </a:buClr>
              <a:buSzPct val="80000"/>
              <a:buFont typeface="Wingdings" pitchFamily="2" charset="2"/>
              <a:buChar char="n"/>
            </a:pPr>
            <a:r>
              <a:rPr lang="zh-CN" altLang="en-US" sz="2800">
                <a:solidFill>
                  <a:srgbClr val="121C14"/>
                </a:solidFill>
              </a:rPr>
              <a:t>掌握系统的管理和维护（故障分析、性能优化、安全管理）。以</a:t>
            </a:r>
            <a:r>
              <a:rPr lang="en-US" altLang="zh-CN" sz="2800">
                <a:solidFill>
                  <a:srgbClr val="121C14"/>
                </a:solidFill>
              </a:rPr>
              <a:t>Windows</a:t>
            </a:r>
            <a:r>
              <a:rPr lang="zh-CN" altLang="en-US" sz="2800">
                <a:solidFill>
                  <a:srgbClr val="121C14"/>
                </a:solidFill>
              </a:rPr>
              <a:t>为主，兼顾</a:t>
            </a:r>
            <a:r>
              <a:rPr lang="en-US" altLang="zh-CN" sz="2800">
                <a:solidFill>
                  <a:srgbClr val="121C14"/>
                </a:solidFill>
              </a:rPr>
              <a:t>UNIX</a:t>
            </a:r>
            <a:r>
              <a:rPr lang="zh-CN" altLang="en-US" sz="2800">
                <a:solidFill>
                  <a:srgbClr val="121C14"/>
                </a:solidFill>
              </a:rPr>
              <a:t>类系统</a:t>
            </a:r>
            <a:endParaRPr lang="en-US" altLang="zh-CN" sz="2800">
              <a:solidFill>
                <a:srgbClr val="121C14"/>
              </a:solidFill>
            </a:endParaRPr>
          </a:p>
          <a:p>
            <a:pPr lvl="1">
              <a:lnSpc>
                <a:spcPts val="4200"/>
              </a:lnSpc>
              <a:spcBef>
                <a:spcPct val="0"/>
              </a:spcBef>
              <a:buClr>
                <a:srgbClr val="FF0000"/>
              </a:buClr>
              <a:buSzPct val="80000"/>
              <a:buFont typeface="Wingdings" pitchFamily="2" charset="2"/>
              <a:buChar char="n"/>
            </a:pPr>
            <a:r>
              <a:rPr lang="zh-CN" altLang="en-US" sz="2800">
                <a:solidFill>
                  <a:srgbClr val="121C14"/>
                </a:solidFill>
              </a:rPr>
              <a:t>了解操作系统研究和设计的一般方法和问题，了解实时系统和分布式系统的一般原理。</a:t>
            </a:r>
          </a:p>
        </p:txBody>
      </p:sp>
      <p:sp>
        <p:nvSpPr>
          <p:cNvPr id="3" name="Rectangle 2">
            <a:extLst>
              <a:ext uri="{FF2B5EF4-FFF2-40B4-BE49-F238E27FC236}">
                <a16:creationId xmlns:a16="http://schemas.microsoft.com/office/drawing/2014/main" id="{BA834C48-5EC5-F248-B3D9-4BE6BFB599FD}"/>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2" name="Slide Number Placeholder 1">
            <a:extLst>
              <a:ext uri="{FF2B5EF4-FFF2-40B4-BE49-F238E27FC236}">
                <a16:creationId xmlns:a16="http://schemas.microsoft.com/office/drawing/2014/main" id="{5F3B3ED4-A076-034F-89B5-1BD243B541A9}"/>
              </a:ext>
            </a:extLst>
          </p:cNvPr>
          <p:cNvSpPr>
            <a:spLocks noGrp="1"/>
          </p:cNvSpPr>
          <p:nvPr>
            <p:ph type="sldNum" sz="quarter" idx="12"/>
          </p:nvPr>
        </p:nvSpPr>
        <p:spPr/>
        <p:txBody>
          <a:bodyPr/>
          <a:lstStyle/>
          <a:p>
            <a:fld id="{0EC01821-FBC1-0943-A98A-47205D9EC5A4}" type="slidenum">
              <a:rPr lang="zh-CN" altLang="en-US" smtClean="0"/>
              <a:pPr/>
              <a:t>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91173">
                                            <p:txEl>
                                              <p:pRg st="0" end="0"/>
                                            </p:txEl>
                                          </p:spTgt>
                                        </p:tgtEl>
                                        <p:attrNameLst>
                                          <p:attrName>style.visibility</p:attrName>
                                        </p:attrNameLst>
                                      </p:cBhvr>
                                      <p:to>
                                        <p:strVal val="visible"/>
                                      </p:to>
                                    </p:set>
                                    <p:animEffect transition="in" filter="fade">
                                      <p:cBhvr>
                                        <p:cTn id="7" dur="1000"/>
                                        <p:tgtEl>
                                          <p:spTgt spid="391173">
                                            <p:txEl>
                                              <p:pRg st="0" end="0"/>
                                            </p:txEl>
                                          </p:spTgt>
                                        </p:tgtEl>
                                      </p:cBhvr>
                                    </p:animEffect>
                                    <p:anim calcmode="lin" valueType="num">
                                      <p:cBhvr>
                                        <p:cTn id="8" dur="1000" fill="hold"/>
                                        <p:tgtEl>
                                          <p:spTgt spid="391173">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391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391173">
                                            <p:txEl>
                                              <p:pRg st="1" end="1"/>
                                            </p:txEl>
                                          </p:spTgt>
                                        </p:tgtEl>
                                        <p:attrNameLst>
                                          <p:attrName>style.visibility</p:attrName>
                                        </p:attrNameLst>
                                      </p:cBhvr>
                                      <p:to>
                                        <p:strVal val="visible"/>
                                      </p:to>
                                    </p:set>
                                    <p:animEffect transition="in" filter="fade">
                                      <p:cBhvr>
                                        <p:cTn id="14" dur="1000"/>
                                        <p:tgtEl>
                                          <p:spTgt spid="391173">
                                            <p:txEl>
                                              <p:pRg st="1" end="1"/>
                                            </p:txEl>
                                          </p:spTgt>
                                        </p:tgtEl>
                                      </p:cBhvr>
                                    </p:animEffect>
                                    <p:anim calcmode="lin" valueType="num">
                                      <p:cBhvr>
                                        <p:cTn id="15" dur="1000" fill="hold"/>
                                        <p:tgtEl>
                                          <p:spTgt spid="391173">
                                            <p:txEl>
                                              <p:pRg st="1" end="1"/>
                                            </p:txEl>
                                          </p:spTgt>
                                        </p:tgtEl>
                                        <p:attrNameLst>
                                          <p:attrName>ppt_x</p:attrName>
                                        </p:attrNameLst>
                                      </p:cBhvr>
                                      <p:tavLst>
                                        <p:tav tm="0">
                                          <p:val>
                                            <p:strVal val="#ppt_x-.1"/>
                                          </p:val>
                                        </p:tav>
                                        <p:tav tm="100000">
                                          <p:val>
                                            <p:strVal val="#ppt_x"/>
                                          </p:val>
                                        </p:tav>
                                      </p:tavLst>
                                    </p:anim>
                                    <p:anim calcmode="lin" valueType="num">
                                      <p:cBhvr>
                                        <p:cTn id="16" dur="1000" fill="hold"/>
                                        <p:tgtEl>
                                          <p:spTgt spid="3911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391173">
                                            <p:txEl>
                                              <p:pRg st="2" end="2"/>
                                            </p:txEl>
                                          </p:spTgt>
                                        </p:tgtEl>
                                        <p:attrNameLst>
                                          <p:attrName>style.visibility</p:attrName>
                                        </p:attrNameLst>
                                      </p:cBhvr>
                                      <p:to>
                                        <p:strVal val="visible"/>
                                      </p:to>
                                    </p:set>
                                    <p:animEffect transition="in" filter="fade">
                                      <p:cBhvr>
                                        <p:cTn id="21" dur="1000"/>
                                        <p:tgtEl>
                                          <p:spTgt spid="391173">
                                            <p:txEl>
                                              <p:pRg st="2" end="2"/>
                                            </p:txEl>
                                          </p:spTgt>
                                        </p:tgtEl>
                                      </p:cBhvr>
                                    </p:animEffect>
                                    <p:anim calcmode="lin" valueType="num">
                                      <p:cBhvr>
                                        <p:cTn id="22" dur="1000" fill="hold"/>
                                        <p:tgtEl>
                                          <p:spTgt spid="391173">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3911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391173">
                                            <p:txEl>
                                              <p:pRg st="3" end="3"/>
                                            </p:txEl>
                                          </p:spTgt>
                                        </p:tgtEl>
                                        <p:attrNameLst>
                                          <p:attrName>style.visibility</p:attrName>
                                        </p:attrNameLst>
                                      </p:cBhvr>
                                      <p:to>
                                        <p:strVal val="visible"/>
                                      </p:to>
                                    </p:set>
                                    <p:animEffect transition="in" filter="fade">
                                      <p:cBhvr>
                                        <p:cTn id="28" dur="1000"/>
                                        <p:tgtEl>
                                          <p:spTgt spid="391173">
                                            <p:txEl>
                                              <p:pRg st="3" end="3"/>
                                            </p:txEl>
                                          </p:spTgt>
                                        </p:tgtEl>
                                      </p:cBhvr>
                                    </p:animEffect>
                                    <p:anim calcmode="lin" valueType="num">
                                      <p:cBhvr>
                                        <p:cTn id="29" dur="1000" fill="hold"/>
                                        <p:tgtEl>
                                          <p:spTgt spid="391173">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3911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grpId="0" nodeType="clickEffect">
                                  <p:stCondLst>
                                    <p:cond delay="0"/>
                                  </p:stCondLst>
                                  <p:iterate type="lt">
                                    <p:tmPct val="10000"/>
                                  </p:iterate>
                                  <p:childTnLst>
                                    <p:set>
                                      <p:cBhvr>
                                        <p:cTn id="34" dur="1" fill="hold">
                                          <p:stCondLst>
                                            <p:cond delay="0"/>
                                          </p:stCondLst>
                                        </p:cTn>
                                        <p:tgtEl>
                                          <p:spTgt spid="391173">
                                            <p:txEl>
                                              <p:pRg st="4" end="4"/>
                                            </p:txEl>
                                          </p:spTgt>
                                        </p:tgtEl>
                                        <p:attrNameLst>
                                          <p:attrName>style.visibility</p:attrName>
                                        </p:attrNameLst>
                                      </p:cBhvr>
                                      <p:to>
                                        <p:strVal val="visible"/>
                                      </p:to>
                                    </p:set>
                                    <p:animEffect transition="in" filter="fade">
                                      <p:cBhvr>
                                        <p:cTn id="35" dur="1000"/>
                                        <p:tgtEl>
                                          <p:spTgt spid="391173">
                                            <p:txEl>
                                              <p:pRg st="4" end="4"/>
                                            </p:txEl>
                                          </p:spTgt>
                                        </p:tgtEl>
                                      </p:cBhvr>
                                    </p:animEffect>
                                    <p:anim calcmode="lin" valueType="num">
                                      <p:cBhvr>
                                        <p:cTn id="36" dur="1000" fill="hold"/>
                                        <p:tgtEl>
                                          <p:spTgt spid="391173">
                                            <p:txEl>
                                              <p:pRg st="4" end="4"/>
                                            </p:txEl>
                                          </p:spTgt>
                                        </p:tgtEl>
                                        <p:attrNameLst>
                                          <p:attrName>ppt_x</p:attrName>
                                        </p:attrNameLst>
                                      </p:cBhvr>
                                      <p:tavLst>
                                        <p:tav tm="0">
                                          <p:val>
                                            <p:strVal val="#ppt_x-.1"/>
                                          </p:val>
                                        </p:tav>
                                        <p:tav tm="100000">
                                          <p:val>
                                            <p:strVal val="#ppt_x"/>
                                          </p:val>
                                        </p:tav>
                                      </p:tavLst>
                                    </p:anim>
                                    <p:anim calcmode="lin" valueType="num">
                                      <p:cBhvr>
                                        <p:cTn id="37" dur="1000" fill="hold"/>
                                        <p:tgtEl>
                                          <p:spTgt spid="39117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DC550E93-FF83-8046-823A-315041629823}"/>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0ABAFBA-7940-6944-B31F-96CBDC56CB02}" type="slidenum">
              <a:rPr kumimoji="0" lang="zh-CN" altLang="en-US" sz="1400">
                <a:latin typeface="Tahoma" panose="020B0604030504040204" pitchFamily="34" charset="0"/>
              </a:rPr>
              <a:pPr eaLnBrk="1" hangingPunct="1"/>
              <a:t>60</a:t>
            </a:fld>
            <a:endParaRPr kumimoji="0" lang="en-US" altLang="zh-CN" sz="1400">
              <a:latin typeface="Tahoma" panose="020B0604030504040204" pitchFamily="34" charset="0"/>
            </a:endParaRPr>
          </a:p>
        </p:txBody>
      </p:sp>
      <p:sp>
        <p:nvSpPr>
          <p:cNvPr id="905218" name="Rectangle 2">
            <a:extLst>
              <a:ext uri="{FF2B5EF4-FFF2-40B4-BE49-F238E27FC236}">
                <a16:creationId xmlns:a16="http://schemas.microsoft.com/office/drawing/2014/main" id="{E34483B7-8B4C-F144-BFFE-9FD07DBC5750}"/>
              </a:ext>
            </a:extLst>
          </p:cNvPr>
          <p:cNvSpPr>
            <a:spLocks noGrp="1" noChangeArrowheads="1"/>
          </p:cNvSpPr>
          <p:nvPr>
            <p:ph type="title" idx="4294967295"/>
          </p:nvPr>
        </p:nvSpPr>
        <p:spPr>
          <a:xfrm>
            <a:off x="1120775" y="-26988"/>
            <a:ext cx="7772400" cy="1143001"/>
          </a:xfrm>
        </p:spPr>
        <p:txBody>
          <a:bodyPr anchor="ctr"/>
          <a:lstStyle/>
          <a:p>
            <a:pPr eaLnBrk="1" hangingPunct="1"/>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实时操作系统</a:t>
            </a:r>
            <a:endParaRPr lang="en-US" altLang="zh-CN" sz="480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76805" name="Rectangle 3">
            <a:extLst>
              <a:ext uri="{FF2B5EF4-FFF2-40B4-BE49-F238E27FC236}">
                <a16:creationId xmlns:a16="http://schemas.microsoft.com/office/drawing/2014/main" id="{8306EAC7-AACE-234F-A111-195C099324CF}"/>
              </a:ext>
            </a:extLst>
          </p:cNvPr>
          <p:cNvSpPr>
            <a:spLocks noGrp="1" noChangeArrowheads="1"/>
          </p:cNvSpPr>
          <p:nvPr>
            <p:ph type="body" idx="4294967295"/>
          </p:nvPr>
        </p:nvSpPr>
        <p:spPr>
          <a:xfrm>
            <a:off x="755650" y="1196975"/>
            <a:ext cx="7758113" cy="5410200"/>
          </a:xfrm>
        </p:spPr>
        <p:txBody>
          <a:bodyPr/>
          <a:lstStyle/>
          <a:p>
            <a:pPr eaLnBrk="1" hangingPunct="1">
              <a:spcBef>
                <a:spcPct val="10000"/>
              </a:spcBef>
            </a:pPr>
            <a:r>
              <a:rPr lang="zh-CN" altLang="en-US">
                <a:solidFill>
                  <a:srgbClr val="0000FF"/>
                </a:solidFill>
                <a:latin typeface="华文新魏" panose="02010800040101010101" pitchFamily="2" charset="-122"/>
                <a:ea typeface="华文新魏" panose="02010800040101010101" pitchFamily="2" charset="-122"/>
              </a:rPr>
              <a:t>实时任务的类型</a:t>
            </a:r>
          </a:p>
          <a:p>
            <a:pPr lvl="1" eaLnBrk="1" hangingPunct="1">
              <a:spcBef>
                <a:spcPct val="10000"/>
              </a:spcBef>
            </a:pPr>
            <a:r>
              <a:rPr lang="en-US" altLang="zh-CN"/>
              <a:t> </a:t>
            </a:r>
            <a:r>
              <a:rPr lang="zh-CN" altLang="en-US">
                <a:latin typeface="华文新魏" panose="02010800040101010101" pitchFamily="2" charset="-122"/>
                <a:ea typeface="华文新魏" panose="02010800040101010101" pitchFamily="2" charset="-122"/>
              </a:rPr>
              <a:t>周期性实时任务和非周期性实时任务</a:t>
            </a:r>
            <a:endParaRPr lang="en-US" altLang="zh-CN">
              <a:latin typeface="华文新魏" panose="02010800040101010101" pitchFamily="2" charset="-122"/>
              <a:ea typeface="华文新魏" panose="02010800040101010101" pitchFamily="2" charset="-122"/>
            </a:endParaRPr>
          </a:p>
          <a:p>
            <a:pPr lvl="1" eaLnBrk="1" hangingPunct="1">
              <a:spcBef>
                <a:spcPct val="10000"/>
              </a:spcBef>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硬实时任务和软实时任务</a:t>
            </a:r>
            <a:endParaRPr lang="en-US" altLang="zh-CN">
              <a:latin typeface="华文新魏" panose="02010800040101010101" pitchFamily="2" charset="-122"/>
              <a:ea typeface="华文新魏" panose="02010800040101010101" pitchFamily="2" charset="-122"/>
            </a:endParaRPr>
          </a:p>
          <a:p>
            <a:pPr eaLnBrk="1" hangingPunct="1">
              <a:spcBef>
                <a:spcPct val="10000"/>
              </a:spcBef>
            </a:pPr>
            <a:r>
              <a:rPr lang="zh-CN" altLang="en-US">
                <a:solidFill>
                  <a:srgbClr val="0000FF"/>
                </a:solidFill>
                <a:latin typeface="华文新魏" panose="02010800040101010101" pitchFamily="2" charset="-122"/>
                <a:ea typeface="华文新魏" panose="02010800040101010101" pitchFamily="2" charset="-122"/>
              </a:rPr>
              <a:t>实时操作系统追求的目标</a:t>
            </a:r>
          </a:p>
          <a:p>
            <a:pPr lvl="1" eaLnBrk="1" hangingPunct="1"/>
            <a:r>
              <a:rPr lang="zh-CN" altLang="en-US">
                <a:latin typeface="华文新魏" panose="02010800040101010101" pitchFamily="2" charset="-122"/>
                <a:ea typeface="华文新魏" panose="02010800040101010101" pitchFamily="2" charset="-122"/>
              </a:rPr>
              <a:t>对外部请求在严格时间范围内作出反应</a:t>
            </a:r>
          </a:p>
          <a:p>
            <a:pPr lvl="1" eaLnBrk="1" hangingPunct="1"/>
            <a:r>
              <a:rPr lang="zh-CN" altLang="en-US">
                <a:latin typeface="华文新魏" panose="02010800040101010101" pitchFamily="2" charset="-122"/>
                <a:ea typeface="华文新魏" panose="02010800040101010101" pitchFamily="2" charset="-122"/>
              </a:rPr>
              <a:t>高可靠性</a:t>
            </a:r>
          </a:p>
          <a:p>
            <a:pPr lvl="1" eaLnBrk="1" hangingPunct="1"/>
            <a:r>
              <a:rPr lang="zh-CN" altLang="en-US">
                <a:latin typeface="华文新魏" panose="02010800040101010101" pitchFamily="2" charset="-122"/>
                <a:ea typeface="华文新魏" panose="02010800040101010101" pitchFamily="2" charset="-122"/>
              </a:rPr>
              <a:t>高安全性</a:t>
            </a:r>
          </a:p>
          <a:p>
            <a:pPr lvl="1" eaLnBrk="1" hangingPunct="1"/>
            <a:r>
              <a:rPr lang="zh-CN" altLang="en-US">
                <a:latin typeface="华文新魏" panose="02010800040101010101" pitchFamily="2" charset="-122"/>
                <a:ea typeface="华文新魏" panose="02010800040101010101" pitchFamily="2" charset="-122"/>
              </a:rPr>
              <a:t>完整性</a:t>
            </a:r>
            <a:endParaRPr lang="en-US" altLang="zh-CN">
              <a:latin typeface="华文新魏" panose="02010800040101010101" pitchFamily="2" charset="-122"/>
              <a:ea typeface="华文新魏" panose="02010800040101010101" pitchFamily="2" charset="-122"/>
            </a:endParaRPr>
          </a:p>
          <a:p>
            <a:pPr eaLnBrk="1" hangingPunct="1"/>
            <a:r>
              <a:rPr lang="zh-CN" altLang="en-US">
                <a:solidFill>
                  <a:srgbClr val="0000FF"/>
                </a:solidFill>
                <a:latin typeface="华文新魏" panose="02010800040101010101" pitchFamily="2" charset="-122"/>
                <a:ea typeface="华文新魏" panose="02010800040101010101" pitchFamily="2" charset="-122"/>
              </a:rPr>
              <a:t>分时系统与实时系统的区别？</a:t>
            </a:r>
            <a:endParaRPr lang="en-US" altLang="zh-CN">
              <a:solidFill>
                <a:srgbClr val="0000FF"/>
              </a:solidFill>
              <a:latin typeface="华文新魏" panose="02010800040101010101" pitchFamily="2" charset="-122"/>
              <a:ea typeface="华文新魏" panose="02010800040101010101" pitchFamily="2" charset="-122"/>
            </a:endParaRPr>
          </a:p>
          <a:p>
            <a:pPr lvl="1" eaLnBrk="1" hangingPunct="1"/>
            <a:r>
              <a:rPr lang="zh-CN" altLang="en-US">
                <a:latin typeface="华文新魏" panose="02010800040101010101" pitchFamily="2" charset="-122"/>
                <a:ea typeface="华文新魏" panose="02010800040101010101" pitchFamily="2" charset="-122"/>
              </a:rPr>
              <a:t>多路性、独立性、及时性、交互性、可靠性</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diamond(in)">
                                      <p:cBhvr>
                                        <p:cTn id="7" dur="1000"/>
                                        <p:tgtEl>
                                          <p:spTgt spid="768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6805">
                                            <p:txEl>
                                              <p:pRg st="1" end="1"/>
                                            </p:txEl>
                                          </p:spTgt>
                                        </p:tgtEl>
                                        <p:attrNameLst>
                                          <p:attrName>style.visibility</p:attrName>
                                        </p:attrNameLst>
                                      </p:cBhvr>
                                      <p:to>
                                        <p:strVal val="visible"/>
                                      </p:to>
                                    </p:set>
                                    <p:animEffect transition="in" filter="diamond(in)">
                                      <p:cBhvr>
                                        <p:cTn id="12" dur="1000"/>
                                        <p:tgtEl>
                                          <p:spTgt spid="768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6805">
                                            <p:txEl>
                                              <p:pRg st="2" end="2"/>
                                            </p:txEl>
                                          </p:spTgt>
                                        </p:tgtEl>
                                        <p:attrNameLst>
                                          <p:attrName>style.visibility</p:attrName>
                                        </p:attrNameLst>
                                      </p:cBhvr>
                                      <p:to>
                                        <p:strVal val="visible"/>
                                      </p:to>
                                    </p:set>
                                    <p:animEffect transition="in" filter="diamond(in)">
                                      <p:cBhvr>
                                        <p:cTn id="17" dur="1000"/>
                                        <p:tgtEl>
                                          <p:spTgt spid="768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6805">
                                            <p:txEl>
                                              <p:pRg st="3" end="3"/>
                                            </p:txEl>
                                          </p:spTgt>
                                        </p:tgtEl>
                                        <p:attrNameLst>
                                          <p:attrName>style.visibility</p:attrName>
                                        </p:attrNameLst>
                                      </p:cBhvr>
                                      <p:to>
                                        <p:strVal val="visible"/>
                                      </p:to>
                                    </p:set>
                                    <p:animEffect transition="in" filter="diamond(in)">
                                      <p:cBhvr>
                                        <p:cTn id="22" dur="1000"/>
                                        <p:tgtEl>
                                          <p:spTgt spid="76805">
                                            <p:txEl>
                                              <p:pRg st="3" end="3"/>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76805">
                                            <p:txEl>
                                              <p:pRg st="4" end="4"/>
                                            </p:txEl>
                                          </p:spTgt>
                                        </p:tgtEl>
                                        <p:attrNameLst>
                                          <p:attrName>style.visibility</p:attrName>
                                        </p:attrNameLst>
                                      </p:cBhvr>
                                      <p:to>
                                        <p:strVal val="visible"/>
                                      </p:to>
                                    </p:set>
                                    <p:animEffect transition="in" filter="diamond(in)">
                                      <p:cBhvr>
                                        <p:cTn id="25" dur="1000"/>
                                        <p:tgtEl>
                                          <p:spTgt spid="76805">
                                            <p:txEl>
                                              <p:pRg st="4" end="4"/>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76805">
                                            <p:txEl>
                                              <p:pRg st="5" end="5"/>
                                            </p:txEl>
                                          </p:spTgt>
                                        </p:tgtEl>
                                        <p:attrNameLst>
                                          <p:attrName>style.visibility</p:attrName>
                                        </p:attrNameLst>
                                      </p:cBhvr>
                                      <p:to>
                                        <p:strVal val="visible"/>
                                      </p:to>
                                    </p:set>
                                    <p:animEffect transition="in" filter="diamond(in)">
                                      <p:cBhvr>
                                        <p:cTn id="28" dur="1000"/>
                                        <p:tgtEl>
                                          <p:spTgt spid="76805">
                                            <p:txEl>
                                              <p:pRg st="5" end="5"/>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76805">
                                            <p:txEl>
                                              <p:pRg st="6" end="6"/>
                                            </p:txEl>
                                          </p:spTgt>
                                        </p:tgtEl>
                                        <p:attrNameLst>
                                          <p:attrName>style.visibility</p:attrName>
                                        </p:attrNameLst>
                                      </p:cBhvr>
                                      <p:to>
                                        <p:strVal val="visible"/>
                                      </p:to>
                                    </p:set>
                                    <p:animEffect transition="in" filter="diamond(in)">
                                      <p:cBhvr>
                                        <p:cTn id="31" dur="1000"/>
                                        <p:tgtEl>
                                          <p:spTgt spid="76805">
                                            <p:txEl>
                                              <p:pRg st="6" end="6"/>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76805">
                                            <p:txEl>
                                              <p:pRg st="7" end="7"/>
                                            </p:txEl>
                                          </p:spTgt>
                                        </p:tgtEl>
                                        <p:attrNameLst>
                                          <p:attrName>style.visibility</p:attrName>
                                        </p:attrNameLst>
                                      </p:cBhvr>
                                      <p:to>
                                        <p:strVal val="visible"/>
                                      </p:to>
                                    </p:set>
                                    <p:animEffect transition="in" filter="diamond(in)">
                                      <p:cBhvr>
                                        <p:cTn id="34" dur="1000"/>
                                        <p:tgtEl>
                                          <p:spTgt spid="7680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76805">
                                            <p:txEl>
                                              <p:pRg st="8" end="8"/>
                                            </p:txEl>
                                          </p:spTgt>
                                        </p:tgtEl>
                                        <p:attrNameLst>
                                          <p:attrName>style.visibility</p:attrName>
                                        </p:attrNameLst>
                                      </p:cBhvr>
                                      <p:to>
                                        <p:strVal val="visible"/>
                                      </p:to>
                                    </p:set>
                                    <p:animEffect transition="in" filter="diamond(in)">
                                      <p:cBhvr>
                                        <p:cTn id="39" dur="1000"/>
                                        <p:tgtEl>
                                          <p:spTgt spid="76805">
                                            <p:txEl>
                                              <p:pRg st="8" end="8"/>
                                            </p:txEl>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76805">
                                            <p:txEl>
                                              <p:pRg st="9" end="9"/>
                                            </p:txEl>
                                          </p:spTgt>
                                        </p:tgtEl>
                                        <p:attrNameLst>
                                          <p:attrName>style.visibility</p:attrName>
                                        </p:attrNameLst>
                                      </p:cBhvr>
                                      <p:to>
                                        <p:strVal val="visible"/>
                                      </p:to>
                                    </p:set>
                                    <p:animEffect transition="in" filter="diamond(in)">
                                      <p:cBhvr>
                                        <p:cTn id="42" dur="1000"/>
                                        <p:tgtEl>
                                          <p:spTgt spid="768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E14A6134-22AF-1145-BA1A-6EE4CFA32E91}"/>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4AE7B39E-AD7A-3145-9911-759A7E71ED9D}" type="slidenum">
              <a:rPr kumimoji="0" lang="zh-CN" altLang="en-US" sz="1400">
                <a:latin typeface="Tahoma" panose="020B0604030504040204" pitchFamily="34" charset="0"/>
              </a:rPr>
              <a:pPr eaLnBrk="1" hangingPunct="1"/>
              <a:t>61</a:t>
            </a:fld>
            <a:endParaRPr kumimoji="0" lang="en-US" altLang="zh-CN" sz="1400">
              <a:latin typeface="Tahoma" panose="020B0604030504040204" pitchFamily="34" charset="0"/>
            </a:endParaRPr>
          </a:p>
        </p:txBody>
      </p:sp>
      <p:sp>
        <p:nvSpPr>
          <p:cNvPr id="907266" name="Rectangle 2">
            <a:extLst>
              <a:ext uri="{FF2B5EF4-FFF2-40B4-BE49-F238E27FC236}">
                <a16:creationId xmlns:a16="http://schemas.microsoft.com/office/drawing/2014/main" id="{B554C5FC-43DA-8348-BA29-6BD38AA77381}"/>
              </a:ext>
            </a:extLst>
          </p:cNvPr>
          <p:cNvSpPr>
            <a:spLocks noGrp="1" noChangeArrowheads="1"/>
          </p:cNvSpPr>
          <p:nvPr>
            <p:ph type="title" idx="4294967295"/>
          </p:nvPr>
        </p:nvSpPr>
        <p:spPr>
          <a:xfrm>
            <a:off x="1263650" y="115888"/>
            <a:ext cx="7772400" cy="855662"/>
          </a:xfrm>
        </p:spPr>
        <p:txBody>
          <a:bodyPr anchor="ctr"/>
          <a:lstStyle/>
          <a:p>
            <a:pPr eaLnBrk="1" hangingPunct="1"/>
            <a:r>
              <a:rPr lang="en-US" altLang="zh-CN" sz="3600">
                <a:effectLst>
                  <a:outerShdw blurRad="38100" dist="38100" dir="2700000" algn="tl">
                    <a:srgbClr val="C0C0C0"/>
                  </a:outerShdw>
                </a:effectLst>
                <a:latin typeface="宋体" panose="02010600030101010101" pitchFamily="2" charset="-122"/>
                <a:ea typeface="华文新魏" panose="02010800040101010101" pitchFamily="2" charset="-122"/>
              </a:rPr>
              <a:t>OS</a:t>
            </a:r>
            <a:r>
              <a:rPr lang="zh-CN" altLang="en-US" sz="3600">
                <a:effectLst>
                  <a:outerShdw blurRad="38100" dist="38100" dir="2700000" algn="tl">
                    <a:srgbClr val="C0C0C0"/>
                  </a:outerShdw>
                </a:effectLst>
                <a:latin typeface="宋体" panose="02010600030101010101" pitchFamily="2" charset="-122"/>
                <a:ea typeface="华文新魏" panose="02010800040101010101" pitchFamily="2" charset="-122"/>
              </a:rPr>
              <a:t>的进一步发展</a:t>
            </a:r>
            <a:r>
              <a:rPr lang="en-US" altLang="zh-CN" sz="3600">
                <a:effectLst>
                  <a:outerShdw blurRad="38100" dist="38100" dir="2700000" algn="tl">
                    <a:srgbClr val="C0C0C0"/>
                  </a:outerShdw>
                </a:effectLst>
                <a:latin typeface="宋体" panose="02010600030101010101" pitchFamily="2" charset="-122"/>
                <a:ea typeface="华文新魏" panose="02010800040101010101" pitchFamily="2" charset="-122"/>
              </a:rPr>
              <a:t>-</a:t>
            </a:r>
            <a:r>
              <a:rPr lang="zh-CN" altLang="en-US" sz="3600">
                <a:solidFill>
                  <a:srgbClr val="FF0000"/>
                </a:solidFill>
                <a:effectLst>
                  <a:outerShdw blurRad="38100" dist="38100" dir="2700000" algn="tl">
                    <a:srgbClr val="C0C0C0"/>
                  </a:outerShdw>
                </a:effectLst>
                <a:latin typeface="宋体" panose="02010600030101010101" pitchFamily="2" charset="-122"/>
                <a:ea typeface="华文新魏" panose="02010800040101010101" pitchFamily="2" charset="-122"/>
              </a:rPr>
              <a:t>其他各种操作系统</a:t>
            </a:r>
            <a:endParaRPr lang="zh-CN" altLang="en-US" sz="3600">
              <a:solidFill>
                <a:srgbClr val="FF0000"/>
              </a:solidFill>
              <a:effectLst>
                <a:outerShdw blurRad="38100" dist="38100" dir="2700000" algn="tl">
                  <a:srgbClr val="C0C0C0"/>
                </a:outerShdw>
              </a:effectLst>
              <a:ea typeface="华文新魏" panose="02010800040101010101" pitchFamily="2" charset="-122"/>
            </a:endParaRPr>
          </a:p>
        </p:txBody>
      </p:sp>
      <p:sp>
        <p:nvSpPr>
          <p:cNvPr id="73733" name="Rectangle 3">
            <a:extLst>
              <a:ext uri="{FF2B5EF4-FFF2-40B4-BE49-F238E27FC236}">
                <a16:creationId xmlns:a16="http://schemas.microsoft.com/office/drawing/2014/main" id="{D0710056-094B-E34B-A5E6-C7C8C285C41C}"/>
              </a:ext>
            </a:extLst>
          </p:cNvPr>
          <p:cNvSpPr>
            <a:spLocks noGrp="1" noChangeArrowheads="1"/>
          </p:cNvSpPr>
          <p:nvPr>
            <p:ph type="body" idx="4294967295"/>
          </p:nvPr>
        </p:nvSpPr>
        <p:spPr>
          <a:xfrm>
            <a:off x="827088" y="1247775"/>
            <a:ext cx="7239000" cy="4538663"/>
          </a:xfrm>
        </p:spPr>
        <p:txBody>
          <a:bodyPr/>
          <a:lstStyle/>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多处理机操作系统</a:t>
            </a:r>
            <a:r>
              <a:rPr lang="en-US" altLang="zh-CN" sz="3600">
                <a:solidFill>
                  <a:srgbClr val="0000FF"/>
                </a:solidFill>
                <a:latin typeface="华文新魏" panose="02010800040101010101" pitchFamily="2" charset="-122"/>
                <a:ea typeface="华文新魏" panose="02010800040101010101" pitchFamily="2" charset="-122"/>
              </a:rPr>
              <a:t>       </a:t>
            </a:r>
            <a:endParaRPr lang="zh-CN" altLang="en-US"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微机操作系统</a:t>
            </a:r>
            <a:endParaRPr lang="en-US" altLang="zh-CN"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网络操作系统</a:t>
            </a:r>
            <a:endParaRPr lang="en-US" altLang="zh-CN"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并行操作系统</a:t>
            </a:r>
            <a:endParaRPr lang="en-US" altLang="zh-CN"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分布式操作系统</a:t>
            </a:r>
            <a:endParaRPr lang="en-US" altLang="zh-CN"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en-US" sz="3600">
                <a:solidFill>
                  <a:srgbClr val="0000FF"/>
                </a:solidFill>
                <a:latin typeface="华文新魏" panose="02010800040101010101" pitchFamily="2" charset="-122"/>
                <a:ea typeface="华文新魏" panose="02010800040101010101" pitchFamily="2" charset="-122"/>
              </a:rPr>
              <a:t>嵌入式操作系统</a:t>
            </a:r>
            <a:endParaRPr lang="en-US" altLang="zh-CN"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zh-CN" sz="3600">
                <a:solidFill>
                  <a:srgbClr val="0000FF"/>
                </a:solidFill>
                <a:latin typeface="华文新魏" panose="02010800040101010101" pitchFamily="2" charset="-122"/>
                <a:ea typeface="华文新魏" panose="02010800040101010101" pitchFamily="2" charset="-122"/>
              </a:rPr>
              <a:t>多核操作系统</a:t>
            </a:r>
            <a:endParaRPr lang="en-US" altLang="zh-CN" sz="3600">
              <a:solidFill>
                <a:srgbClr val="0000FF"/>
              </a:solidFill>
              <a:latin typeface="华文新魏" panose="02010800040101010101" pitchFamily="2" charset="-122"/>
              <a:ea typeface="华文新魏" panose="02010800040101010101" pitchFamily="2" charset="-122"/>
            </a:endParaRPr>
          </a:p>
          <a:p>
            <a:pPr eaLnBrk="1" hangingPunct="1">
              <a:lnSpc>
                <a:spcPct val="90000"/>
              </a:lnSpc>
              <a:spcBef>
                <a:spcPct val="10000"/>
              </a:spcBef>
            </a:pPr>
            <a:r>
              <a:rPr lang="zh-CN" altLang="zh-CN" sz="3600">
                <a:solidFill>
                  <a:srgbClr val="0000FF"/>
                </a:solidFill>
                <a:latin typeface="华文新魏" panose="02010800040101010101" pitchFamily="2" charset="-122"/>
                <a:ea typeface="华文新魏" panose="02010800040101010101" pitchFamily="2" charset="-122"/>
              </a:rPr>
              <a:t>云操作系统</a:t>
            </a:r>
            <a:endParaRPr lang="en-US" altLang="zh-CN" sz="360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blinds(horizontal)">
                                      <p:cBhvr>
                                        <p:cTn id="7" dur="500"/>
                                        <p:tgtEl>
                                          <p:spTgt spid="737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blinds(horizontal)">
                                      <p:cBhvr>
                                        <p:cTn id="12" dur="500"/>
                                        <p:tgtEl>
                                          <p:spTgt spid="737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blinds(horizontal)">
                                      <p:cBhvr>
                                        <p:cTn id="17" dur="500"/>
                                        <p:tgtEl>
                                          <p:spTgt spid="737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733">
                                            <p:txEl>
                                              <p:pRg st="3" end="3"/>
                                            </p:txEl>
                                          </p:spTgt>
                                        </p:tgtEl>
                                        <p:attrNameLst>
                                          <p:attrName>style.visibility</p:attrName>
                                        </p:attrNameLst>
                                      </p:cBhvr>
                                      <p:to>
                                        <p:strVal val="visible"/>
                                      </p:to>
                                    </p:set>
                                    <p:animEffect transition="in" filter="blinds(horizontal)">
                                      <p:cBhvr>
                                        <p:cTn id="22" dur="500"/>
                                        <p:tgtEl>
                                          <p:spTgt spid="737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733">
                                            <p:txEl>
                                              <p:pRg st="4" end="4"/>
                                            </p:txEl>
                                          </p:spTgt>
                                        </p:tgtEl>
                                        <p:attrNameLst>
                                          <p:attrName>style.visibility</p:attrName>
                                        </p:attrNameLst>
                                      </p:cBhvr>
                                      <p:to>
                                        <p:strVal val="visible"/>
                                      </p:to>
                                    </p:set>
                                    <p:animEffect transition="in" filter="blinds(horizontal)">
                                      <p:cBhvr>
                                        <p:cTn id="27" dur="500"/>
                                        <p:tgtEl>
                                          <p:spTgt spid="737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733">
                                            <p:txEl>
                                              <p:pRg st="5" end="5"/>
                                            </p:txEl>
                                          </p:spTgt>
                                        </p:tgtEl>
                                        <p:attrNameLst>
                                          <p:attrName>style.visibility</p:attrName>
                                        </p:attrNameLst>
                                      </p:cBhvr>
                                      <p:to>
                                        <p:strVal val="visible"/>
                                      </p:to>
                                    </p:set>
                                    <p:animEffect transition="in" filter="blinds(horizontal)">
                                      <p:cBhvr>
                                        <p:cTn id="32" dur="500"/>
                                        <p:tgtEl>
                                          <p:spTgt spid="7373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33">
                                            <p:txEl>
                                              <p:pRg st="6" end="6"/>
                                            </p:txEl>
                                          </p:spTgt>
                                        </p:tgtEl>
                                        <p:attrNameLst>
                                          <p:attrName>style.visibility</p:attrName>
                                        </p:attrNameLst>
                                      </p:cBhvr>
                                      <p:to>
                                        <p:strVal val="visible"/>
                                      </p:to>
                                    </p:set>
                                    <p:animEffect transition="in" filter="blinds(horizontal)">
                                      <p:cBhvr>
                                        <p:cTn id="37" dur="500"/>
                                        <p:tgtEl>
                                          <p:spTgt spid="7373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733">
                                            <p:txEl>
                                              <p:pRg st="7" end="7"/>
                                            </p:txEl>
                                          </p:spTgt>
                                        </p:tgtEl>
                                        <p:attrNameLst>
                                          <p:attrName>style.visibility</p:attrName>
                                        </p:attrNameLst>
                                      </p:cBhvr>
                                      <p:to>
                                        <p:strVal val="visible"/>
                                      </p:to>
                                    </p:set>
                                    <p:animEffect transition="in" filter="blinds(horizontal)">
                                      <p:cBhvr>
                                        <p:cTn id="42" dur="500"/>
                                        <p:tgtEl>
                                          <p:spTgt spid="737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19113A75-CFC0-F44A-BC96-00013DDC3B8D}"/>
              </a:ext>
            </a:extLst>
          </p:cNvPr>
          <p:cNvSpPr>
            <a:spLocks noGrp="1" noChangeArrowheads="1"/>
          </p:cNvSpPr>
          <p:nvPr>
            <p:ph type="body" idx="1"/>
          </p:nvPr>
        </p:nvSpPr>
        <p:spPr/>
        <p:txBody>
          <a:bodyPr/>
          <a:lstStyle/>
          <a:p>
            <a:r>
              <a:rPr lang="zh-CN" altLang="en-US" sz="3600" b="1">
                <a:solidFill>
                  <a:srgbClr val="3333FF"/>
                </a:solidFill>
                <a:latin typeface="华文新魏" panose="02010800040101010101" pitchFamily="2" charset="-122"/>
                <a:ea typeface="华文新魏" panose="02010800040101010101" pitchFamily="2" charset="-122"/>
              </a:rPr>
              <a:t>多处理机（</a:t>
            </a:r>
            <a:r>
              <a:rPr lang="en-US" altLang="zh-CN" sz="2000" b="1">
                <a:solidFill>
                  <a:srgbClr val="3333FF"/>
                </a:solidFill>
                <a:latin typeface="华文新魏" panose="02010800040101010101" pitchFamily="2" charset="-122"/>
                <a:ea typeface="华文新魏" panose="02010800040101010101" pitchFamily="2" charset="-122"/>
              </a:rPr>
              <a:t>Multiprocessor System</a:t>
            </a:r>
            <a:r>
              <a:rPr lang="zh-CN" altLang="en-US" sz="3600" b="1">
                <a:solidFill>
                  <a:srgbClr val="3333FF"/>
                </a:solidFill>
                <a:latin typeface="华文新魏" panose="02010800040101010101" pitchFamily="2" charset="-122"/>
                <a:ea typeface="华文新魏" panose="02010800040101010101" pitchFamily="2" charset="-122"/>
              </a:rPr>
              <a:t>）系统的引入</a:t>
            </a:r>
          </a:p>
          <a:p>
            <a:pPr lvl="1"/>
            <a:r>
              <a:rPr lang="zh-CN" altLang="en-US" sz="3500">
                <a:latin typeface="华文新魏" panose="02010800040101010101" pitchFamily="2" charset="-122"/>
                <a:ea typeface="华文新魏" panose="02010800040101010101" pitchFamily="2" charset="-122"/>
              </a:rPr>
              <a:t>增加系统的吞吐量</a:t>
            </a:r>
          </a:p>
          <a:p>
            <a:pPr lvl="1"/>
            <a:r>
              <a:rPr lang="zh-CN" altLang="en-US" sz="3500">
                <a:latin typeface="华文新魏" panose="02010800040101010101" pitchFamily="2" charset="-122"/>
                <a:ea typeface="华文新魏" panose="02010800040101010101" pitchFamily="2" charset="-122"/>
              </a:rPr>
              <a:t>节省投资</a:t>
            </a:r>
          </a:p>
          <a:p>
            <a:pPr lvl="1"/>
            <a:r>
              <a:rPr lang="zh-CN" altLang="en-US" sz="3500">
                <a:latin typeface="华文新魏" panose="02010800040101010101" pitchFamily="2" charset="-122"/>
                <a:ea typeface="华文新魏" panose="02010800040101010101" pitchFamily="2" charset="-122"/>
              </a:rPr>
              <a:t>提高系统的可靠性</a:t>
            </a:r>
          </a:p>
          <a:p>
            <a:endParaRPr lang="zh-CN" altLang="en-US" sz="3600"/>
          </a:p>
        </p:txBody>
      </p:sp>
      <p:sp>
        <p:nvSpPr>
          <p:cNvPr id="175108" name="Rectangle 2">
            <a:extLst>
              <a:ext uri="{FF2B5EF4-FFF2-40B4-BE49-F238E27FC236}">
                <a16:creationId xmlns:a16="http://schemas.microsoft.com/office/drawing/2014/main" id="{98BC90E1-F648-DC40-9038-D1862233CC8F}"/>
              </a:ext>
            </a:extLst>
          </p:cNvPr>
          <p:cNvSpPr>
            <a:spLocks noGrp="1" noChangeArrowheads="1"/>
          </p:cNvSpPr>
          <p:nvPr>
            <p:ph type="title"/>
          </p:nvPr>
        </p:nvSpPr>
        <p:spPr/>
        <p:txBody>
          <a:bodyPr/>
          <a:lstStyle/>
          <a:p>
            <a:pPr eaLnBrk="1" hangingPunct="1"/>
            <a:r>
              <a:rPr lang="zh-CN" altLang="en-US" sz="4800">
                <a:effectLst>
                  <a:outerShdw blurRad="38100" dist="38100" dir="2700000" algn="tl">
                    <a:srgbClr val="C0C0C0"/>
                  </a:outerShdw>
                </a:effectLst>
                <a:latin typeface="宋体" panose="02010600030101010101" pitchFamily="2" charset="-122"/>
                <a:ea typeface="华文新魏" panose="02010800040101010101" pitchFamily="2" charset="-122"/>
              </a:rPr>
              <a:t>多处理机操作系统</a:t>
            </a:r>
          </a:p>
        </p:txBody>
      </p:sp>
      <p:sp>
        <p:nvSpPr>
          <p:cNvPr id="4" name="灯片编号占位符 3">
            <a:extLst>
              <a:ext uri="{FF2B5EF4-FFF2-40B4-BE49-F238E27FC236}">
                <a16:creationId xmlns:a16="http://schemas.microsoft.com/office/drawing/2014/main" id="{150EC611-B75B-9D46-B552-A802876ABC7C}"/>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2CDE96D8-C3C7-C34C-90FF-4E6CFF7C33A2}" type="slidenum">
              <a:rPr kumimoji="0" lang="zh-CN" altLang="en-US" sz="1400">
                <a:latin typeface="Tahoma" panose="020B0604030504040204" pitchFamily="34" charset="0"/>
              </a:rPr>
              <a:pPr eaLnBrk="1" hangingPunct="1"/>
              <a:t>62</a:t>
            </a:fld>
            <a:endParaRPr kumimoji="0" lang="en-US" altLang="zh-CN" sz="1400">
              <a:latin typeface="Tahoma" panose="020B0604030504040204" pitchFamily="34" charset="0"/>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a:extLst>
              <a:ext uri="{FF2B5EF4-FFF2-40B4-BE49-F238E27FC236}">
                <a16:creationId xmlns:a16="http://schemas.microsoft.com/office/drawing/2014/main" id="{259863AC-EDED-C04E-B571-FF14ACA93E09}"/>
              </a:ext>
            </a:extLst>
          </p:cNvPr>
          <p:cNvSpPr>
            <a:spLocks noGrp="1" noChangeArrowheads="1"/>
          </p:cNvSpPr>
          <p:nvPr>
            <p:ph type="body" idx="1"/>
          </p:nvPr>
        </p:nvSpPr>
        <p:spPr>
          <a:xfrm>
            <a:off x="611188" y="1285875"/>
            <a:ext cx="8061325" cy="4679950"/>
          </a:xfrm>
        </p:spPr>
        <p:txBody>
          <a:bodyPr/>
          <a:lstStyle/>
          <a:p>
            <a:pPr>
              <a:lnSpc>
                <a:spcPct val="80000"/>
              </a:lnSpc>
            </a:pPr>
            <a:r>
              <a:rPr lang="zh-CN" altLang="en-US" b="1">
                <a:solidFill>
                  <a:srgbClr val="3333FF"/>
                </a:solidFill>
                <a:latin typeface="华文新魏" panose="02010800040101010101" pitchFamily="2" charset="-122"/>
                <a:ea typeface="华文新魏" panose="02010800040101010101" pitchFamily="2" charset="-122"/>
              </a:rPr>
              <a:t>多处理机系统的类型</a:t>
            </a:r>
          </a:p>
          <a:p>
            <a:pPr lvl="1">
              <a:lnSpc>
                <a:spcPct val="80000"/>
              </a:lnSpc>
            </a:pPr>
            <a:r>
              <a:rPr lang="en-US" altLang="zh-CN">
                <a:solidFill>
                  <a:schemeClr val="hlink"/>
                </a:solidFill>
                <a:latin typeface="华文新魏" panose="02010800040101010101" pitchFamily="2" charset="-122"/>
                <a:ea typeface="华文新魏" panose="02010800040101010101" pitchFamily="2" charset="-122"/>
              </a:rPr>
              <a:t> </a:t>
            </a:r>
            <a:r>
              <a:rPr lang="zh-CN" altLang="en-US">
                <a:solidFill>
                  <a:schemeClr val="hlink"/>
                </a:solidFill>
                <a:latin typeface="华文新魏" panose="02010800040101010101" pitchFamily="2" charset="-122"/>
                <a:ea typeface="华文新魏" panose="02010800040101010101" pitchFamily="2" charset="-122"/>
              </a:rPr>
              <a:t>紧密耦合</a:t>
            </a:r>
            <a:r>
              <a:rPr lang="en-US" altLang="zh-CN">
                <a:solidFill>
                  <a:schemeClr val="hlink"/>
                </a:solidFill>
                <a:latin typeface="华文新魏" panose="02010800040101010101" pitchFamily="2" charset="-122"/>
                <a:ea typeface="华文新魏" panose="02010800040101010101" pitchFamily="2" charset="-122"/>
              </a:rPr>
              <a:t>(Tightly Coupled) MPS </a:t>
            </a:r>
          </a:p>
          <a:p>
            <a:pPr lvl="2">
              <a:lnSpc>
                <a:spcPct val="80000"/>
              </a:lnSpc>
            </a:pPr>
            <a:r>
              <a:rPr lang="zh-CN" altLang="en-US" sz="2800">
                <a:latin typeface="华文新魏" panose="02010800040101010101" pitchFamily="2" charset="-122"/>
                <a:ea typeface="华文新魏" panose="02010800040101010101" pitchFamily="2" charset="-122"/>
              </a:rPr>
              <a:t>通过高速总线或高速交叉开关，来实现多个处理机之间的互连。</a:t>
            </a:r>
          </a:p>
          <a:p>
            <a:pPr lvl="2">
              <a:lnSpc>
                <a:spcPct val="80000"/>
              </a:lnSpc>
            </a:pPr>
            <a:r>
              <a:rPr lang="zh-CN" altLang="en-US" sz="2800">
                <a:latin typeface="华文新魏" panose="02010800040101010101" pitchFamily="2" charset="-122"/>
                <a:ea typeface="华文新魏" panose="02010800040101010101" pitchFamily="2" charset="-122"/>
              </a:rPr>
              <a:t>共享主存储器和Ｉ／</a:t>
            </a:r>
            <a:r>
              <a:rPr lang="en-US" altLang="zh-CN" sz="2800">
                <a:latin typeface="华文新魏" panose="02010800040101010101" pitchFamily="2" charset="-122"/>
                <a:ea typeface="华文新魏" panose="02010800040101010101" pitchFamily="2" charset="-122"/>
              </a:rPr>
              <a:t>O</a:t>
            </a:r>
            <a:r>
              <a:rPr lang="zh-CN" altLang="en-US" sz="2800">
                <a:latin typeface="华文新魏" panose="02010800040101010101" pitchFamily="2" charset="-122"/>
                <a:ea typeface="华文新魏" panose="02010800040101010101" pitchFamily="2" charset="-122"/>
              </a:rPr>
              <a:t>设备，把主存储器划分为多个独立存储块，以便多个处理同时对主存访问。</a:t>
            </a:r>
          </a:p>
          <a:p>
            <a:pPr lvl="2">
              <a:lnSpc>
                <a:spcPct val="80000"/>
              </a:lnSpc>
            </a:pPr>
            <a:r>
              <a:rPr lang="zh-CN" altLang="en-US" sz="2800">
                <a:latin typeface="华文新魏" panose="02010800040101010101" pitchFamily="2" charset="-122"/>
                <a:ea typeface="华文新魏" panose="02010800040101010101" pitchFamily="2" charset="-122"/>
              </a:rPr>
              <a:t>系统中所有的资源和进程，都由</a:t>
            </a:r>
            <a:r>
              <a:rPr lang="en-US" altLang="zh-CN" sz="2800">
                <a:latin typeface="华文新魏" panose="02010800040101010101" pitchFamily="2" charset="-122"/>
                <a:ea typeface="华文新魏" panose="02010800040101010101" pitchFamily="2" charset="-122"/>
              </a:rPr>
              <a:t>OS</a:t>
            </a:r>
            <a:r>
              <a:rPr lang="zh-CN" altLang="en-US" sz="2800">
                <a:latin typeface="华文新魏" panose="02010800040101010101" pitchFamily="2" charset="-122"/>
                <a:ea typeface="华文新魏" panose="02010800040101010101" pitchFamily="2" charset="-122"/>
              </a:rPr>
              <a:t>实施统一的控制和管理。</a:t>
            </a:r>
          </a:p>
          <a:p>
            <a:pPr lvl="1">
              <a:lnSpc>
                <a:spcPct val="80000"/>
              </a:lnSpc>
            </a:pPr>
            <a:r>
              <a:rPr lang="zh-CN" altLang="en-US">
                <a:solidFill>
                  <a:schemeClr val="hlink"/>
                </a:solidFill>
                <a:latin typeface="华文新魏" panose="02010800040101010101" pitchFamily="2" charset="-122"/>
                <a:ea typeface="华文新魏" panose="02010800040101010101" pitchFamily="2" charset="-122"/>
              </a:rPr>
              <a:t>松散耦合</a:t>
            </a:r>
            <a:r>
              <a:rPr lang="en-US" altLang="zh-CN">
                <a:solidFill>
                  <a:schemeClr val="hlink"/>
                </a:solidFill>
                <a:latin typeface="华文新魏" panose="02010800040101010101" pitchFamily="2" charset="-122"/>
                <a:ea typeface="华文新魏" panose="02010800040101010101" pitchFamily="2" charset="-122"/>
              </a:rPr>
              <a:t>(Loosely Coupled) MPS </a:t>
            </a:r>
          </a:p>
          <a:p>
            <a:pPr lvl="2">
              <a:lnSpc>
                <a:spcPct val="80000"/>
              </a:lnSpc>
            </a:pPr>
            <a:r>
              <a:rPr lang="zh-CN" altLang="en-US" sz="2800">
                <a:latin typeface="华文新魏" panose="02010800040101010101" pitchFamily="2" charset="-122"/>
                <a:ea typeface="华文新魏" panose="02010800040101010101" pitchFamily="2" charset="-122"/>
              </a:rPr>
              <a:t>通过通道或通信线路，来实现多台计算机之间的互连；每台计算机都有自己的存储器、Ｉ／Ｏ设备、ＯＳ并能独立工作</a:t>
            </a:r>
            <a:r>
              <a:rPr lang="zh-CN" altLang="en-US">
                <a:latin typeface="华文新魏" panose="02010800040101010101" pitchFamily="2" charset="-122"/>
                <a:ea typeface="华文新魏" panose="02010800040101010101" pitchFamily="2" charset="-122"/>
              </a:rPr>
              <a:t>。</a:t>
            </a:r>
          </a:p>
        </p:txBody>
      </p:sp>
      <p:sp>
        <p:nvSpPr>
          <p:cNvPr id="176132" name="Rectangle 2">
            <a:extLst>
              <a:ext uri="{FF2B5EF4-FFF2-40B4-BE49-F238E27FC236}">
                <a16:creationId xmlns:a16="http://schemas.microsoft.com/office/drawing/2014/main" id="{7C6FC700-FD57-8B4F-9635-88FD4C78D3CC}"/>
              </a:ext>
            </a:extLst>
          </p:cNvPr>
          <p:cNvSpPr>
            <a:spLocks noGrp="1" noChangeArrowheads="1"/>
          </p:cNvSpPr>
          <p:nvPr>
            <p:ph type="title"/>
          </p:nvPr>
        </p:nvSpPr>
        <p:spPr/>
        <p:txBody>
          <a:bodyPr/>
          <a:lstStyle/>
          <a:p>
            <a:pPr eaLnBrk="1" hangingPunct="1"/>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多处理机操作系统</a:t>
            </a:r>
          </a:p>
        </p:txBody>
      </p:sp>
      <p:sp>
        <p:nvSpPr>
          <p:cNvPr id="4" name="灯片编号占位符 3">
            <a:extLst>
              <a:ext uri="{FF2B5EF4-FFF2-40B4-BE49-F238E27FC236}">
                <a16:creationId xmlns:a16="http://schemas.microsoft.com/office/drawing/2014/main" id="{970B23BD-C8E4-8644-9842-D49D37DCB8E2}"/>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CD9FF6D-6D27-B042-A5C4-02DD222E9C9E}" type="slidenum">
              <a:rPr kumimoji="0" lang="zh-CN" altLang="en-US" sz="1400">
                <a:latin typeface="Tahoma" panose="020B0604030504040204" pitchFamily="34" charset="0"/>
              </a:rPr>
              <a:pPr eaLnBrk="1" hangingPunct="1"/>
              <a:t>63</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2" dur="500"/>
                                        <p:tgtEl>
                                          <p:spTgt spid="17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7" dur="500"/>
                                        <p:tgtEl>
                                          <p:spTgt spid="176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6131">
                                            <p:txEl>
                                              <p:pRg st="3" end="3"/>
                                            </p:txEl>
                                          </p:spTgt>
                                        </p:tgtEl>
                                        <p:attrNameLst>
                                          <p:attrName>style.visibility</p:attrName>
                                        </p:attrNameLst>
                                      </p:cBhvr>
                                      <p:to>
                                        <p:strVal val="visible"/>
                                      </p:to>
                                    </p:set>
                                    <p:animEffect transition="in" filter="blinds(horizontal)">
                                      <p:cBhvr>
                                        <p:cTn id="22" dur="500"/>
                                        <p:tgtEl>
                                          <p:spTgt spid="176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6131">
                                            <p:txEl>
                                              <p:pRg st="4" end="4"/>
                                            </p:txEl>
                                          </p:spTgt>
                                        </p:tgtEl>
                                        <p:attrNameLst>
                                          <p:attrName>style.visibility</p:attrName>
                                        </p:attrNameLst>
                                      </p:cBhvr>
                                      <p:to>
                                        <p:strVal val="visible"/>
                                      </p:to>
                                    </p:set>
                                    <p:animEffect transition="in" filter="blinds(horizontal)">
                                      <p:cBhvr>
                                        <p:cTn id="27" dur="500"/>
                                        <p:tgtEl>
                                          <p:spTgt spid="176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6131">
                                            <p:txEl>
                                              <p:pRg st="5" end="5"/>
                                            </p:txEl>
                                          </p:spTgt>
                                        </p:tgtEl>
                                        <p:attrNameLst>
                                          <p:attrName>style.visibility</p:attrName>
                                        </p:attrNameLst>
                                      </p:cBhvr>
                                      <p:to>
                                        <p:strVal val="visible"/>
                                      </p:to>
                                    </p:set>
                                    <p:animEffect transition="in" filter="blinds(horizontal)">
                                      <p:cBhvr>
                                        <p:cTn id="32" dur="500"/>
                                        <p:tgtEl>
                                          <p:spTgt spid="1761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6131">
                                            <p:txEl>
                                              <p:pRg st="6" end="6"/>
                                            </p:txEl>
                                          </p:spTgt>
                                        </p:tgtEl>
                                        <p:attrNameLst>
                                          <p:attrName>style.visibility</p:attrName>
                                        </p:attrNameLst>
                                      </p:cBhvr>
                                      <p:to>
                                        <p:strVal val="visible"/>
                                      </p:to>
                                    </p:set>
                                    <p:animEffect transition="in" filter="blinds(horizontal)">
                                      <p:cBhvr>
                                        <p:cTn id="37" dur="500"/>
                                        <p:tgtEl>
                                          <p:spTgt spid="176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a:extLst>
              <a:ext uri="{FF2B5EF4-FFF2-40B4-BE49-F238E27FC236}">
                <a16:creationId xmlns:a16="http://schemas.microsoft.com/office/drawing/2014/main" id="{FC5152DB-8354-B247-94FD-7F90D93E16AF}"/>
              </a:ext>
            </a:extLst>
          </p:cNvPr>
          <p:cNvSpPr>
            <a:spLocks noGrp="1" noChangeArrowheads="1"/>
          </p:cNvSpPr>
          <p:nvPr>
            <p:ph type="body" idx="1"/>
          </p:nvPr>
        </p:nvSpPr>
        <p:spPr>
          <a:xfrm>
            <a:off x="71438" y="1320800"/>
            <a:ext cx="8929687" cy="4679950"/>
          </a:xfrm>
        </p:spPr>
        <p:txBody>
          <a:bodyPr/>
          <a:lstStyle/>
          <a:p>
            <a:r>
              <a:rPr lang="zh-CN" altLang="en-US" b="1">
                <a:solidFill>
                  <a:srgbClr val="3333FF"/>
                </a:solidFill>
                <a:latin typeface="华文新魏" panose="02010800040101010101" pitchFamily="2" charset="-122"/>
                <a:ea typeface="华文新魏" panose="02010800040101010101" pitchFamily="2" charset="-122"/>
              </a:rPr>
              <a:t>多处理机</a:t>
            </a:r>
            <a:r>
              <a:rPr lang="zh-CN" altLang="en-US" b="1">
                <a:solidFill>
                  <a:schemeClr val="hlink"/>
                </a:solidFill>
                <a:latin typeface="华文新魏" panose="02010800040101010101" pitchFamily="2" charset="-122"/>
                <a:ea typeface="华文新魏" panose="02010800040101010101" pitchFamily="2" charset="-122"/>
              </a:rPr>
              <a:t>操作系统</a:t>
            </a:r>
            <a:r>
              <a:rPr lang="zh-CN" altLang="en-US" b="1">
                <a:solidFill>
                  <a:srgbClr val="3333FF"/>
                </a:solidFill>
                <a:latin typeface="华文新魏" panose="02010800040101010101" pitchFamily="2" charset="-122"/>
                <a:ea typeface="华文新魏" panose="02010800040101010101" pitchFamily="2" charset="-122"/>
              </a:rPr>
              <a:t>的类型</a:t>
            </a:r>
          </a:p>
          <a:p>
            <a:pPr lvl="1"/>
            <a:r>
              <a:rPr lang="zh-CN" altLang="en-US" b="1">
                <a:solidFill>
                  <a:schemeClr val="hlink"/>
                </a:solidFill>
                <a:latin typeface="华文新魏" panose="02010800040101010101" pitchFamily="2" charset="-122"/>
                <a:ea typeface="华文新魏" panose="02010800040101010101" pitchFamily="2" charset="-122"/>
              </a:rPr>
              <a:t>非对称多处理模式（主／从）</a:t>
            </a:r>
            <a:r>
              <a:rPr lang="en-US" altLang="zh-CN" b="1">
                <a:solidFill>
                  <a:schemeClr val="hlink"/>
                </a:solidFill>
                <a:latin typeface="华文新魏" panose="02010800040101010101" pitchFamily="2" charset="-122"/>
                <a:ea typeface="华文新魏" panose="02010800040101010101" pitchFamily="2" charset="-122"/>
              </a:rPr>
              <a:t>(Master-Slave Model)</a:t>
            </a:r>
          </a:p>
          <a:p>
            <a:pPr lvl="2"/>
            <a:r>
              <a:rPr lang="zh-CN" altLang="en-US" sz="2800">
                <a:latin typeface="华文新魏" panose="02010800040101010101" pitchFamily="2" charset="-122"/>
                <a:ea typeface="华文新魏" panose="02010800040101010101" pitchFamily="2" charset="-122"/>
              </a:rPr>
              <a:t>处理机分为主、从处理机。主处理机配操作系统，管理整个系统资源，并为从处理机分配任务。            </a:t>
            </a:r>
          </a:p>
          <a:p>
            <a:pPr lvl="2"/>
            <a:r>
              <a:rPr lang="zh-CN" altLang="en-US" sz="2800">
                <a:latin typeface="华文新魏" panose="02010800040101010101" pitchFamily="2" charset="-122"/>
                <a:ea typeface="华文新魏" panose="02010800040101010101" pitchFamily="2" charset="-122"/>
              </a:rPr>
              <a:t>优缺点：容易实现；资源利用率低。</a:t>
            </a:r>
          </a:p>
          <a:p>
            <a:pPr lvl="1"/>
            <a:r>
              <a:rPr lang="zh-CN" altLang="en-US" b="1">
                <a:solidFill>
                  <a:schemeClr val="hlink"/>
                </a:solidFill>
                <a:latin typeface="华文新魏" panose="02010800040101010101" pitchFamily="2" charset="-122"/>
                <a:ea typeface="华文新魏" panose="02010800040101010101" pitchFamily="2" charset="-122"/>
              </a:rPr>
              <a:t>对称多处理模式</a:t>
            </a:r>
            <a:r>
              <a:rPr lang="en-US" altLang="zh-CN" b="1">
                <a:solidFill>
                  <a:schemeClr val="hlink"/>
                </a:solidFill>
                <a:latin typeface="华文新魏" panose="02010800040101010101" pitchFamily="2" charset="-122"/>
                <a:ea typeface="华文新魏" panose="02010800040101010101" pitchFamily="2" charset="-122"/>
              </a:rPr>
              <a:t>(Symmetric Multiprocessing Model)</a:t>
            </a:r>
          </a:p>
          <a:p>
            <a:pPr lvl="2"/>
            <a:r>
              <a:rPr lang="zh-CN" altLang="en-US" sz="2800">
                <a:latin typeface="华文新魏" panose="02010800040101010101" pitchFamily="2" charset="-122"/>
                <a:ea typeface="华文新魏" panose="02010800040101010101" pitchFamily="2" charset="-122"/>
              </a:rPr>
              <a:t>所有处理机都相同，都运行一个相同的</a:t>
            </a:r>
            <a:r>
              <a:rPr lang="en-US" altLang="zh-CN" sz="2800">
                <a:latin typeface="华文新魏" panose="02010800040101010101" pitchFamily="2" charset="-122"/>
                <a:ea typeface="华文新魏" panose="02010800040101010101" pitchFamily="2" charset="-122"/>
              </a:rPr>
              <a:t>OS</a:t>
            </a:r>
            <a:r>
              <a:rPr lang="zh-CN" altLang="en-US" sz="2800">
                <a:latin typeface="华文新魏" panose="02010800040101010101" pitchFamily="2" charset="-122"/>
                <a:ea typeface="华文新魏" panose="02010800040101010101" pitchFamily="2" charset="-122"/>
              </a:rPr>
              <a:t>拷贝。</a:t>
            </a:r>
          </a:p>
          <a:p>
            <a:pPr lvl="2"/>
            <a:r>
              <a:rPr lang="zh-CN" altLang="en-US" sz="2800">
                <a:latin typeface="华文新魏" panose="02010800040101010101" pitchFamily="2" charset="-122"/>
                <a:ea typeface="华文新魏" panose="02010800040101010101" pitchFamily="2" charset="-122"/>
              </a:rPr>
              <a:t>优点：允许多个进程同时运行。</a:t>
            </a:r>
          </a:p>
          <a:p>
            <a:pPr lvl="2"/>
            <a:r>
              <a:rPr lang="zh-CN" altLang="en-US" sz="2800">
                <a:latin typeface="华文新魏" panose="02010800040101010101" pitchFamily="2" charset="-122"/>
                <a:ea typeface="华文新魏" panose="02010800040101010101" pitchFamily="2" charset="-122"/>
              </a:rPr>
              <a:t>缺点：实现较难。</a:t>
            </a:r>
          </a:p>
        </p:txBody>
      </p:sp>
      <p:sp>
        <p:nvSpPr>
          <p:cNvPr id="177156" name="Rectangle 2">
            <a:extLst>
              <a:ext uri="{FF2B5EF4-FFF2-40B4-BE49-F238E27FC236}">
                <a16:creationId xmlns:a16="http://schemas.microsoft.com/office/drawing/2014/main" id="{58ED1D1F-DFBE-8D4A-9867-B91036B986B1}"/>
              </a:ext>
            </a:extLst>
          </p:cNvPr>
          <p:cNvSpPr>
            <a:spLocks noGrp="1" noChangeArrowheads="1"/>
          </p:cNvSpPr>
          <p:nvPr>
            <p:ph type="title"/>
          </p:nvPr>
        </p:nvSpPr>
        <p:spPr>
          <a:xfrm>
            <a:off x="1143000" y="214313"/>
            <a:ext cx="7416800" cy="885825"/>
          </a:xfrm>
        </p:spPr>
        <p:txBody>
          <a:bodyPr/>
          <a:lstStyle/>
          <a:p>
            <a:pPr eaLnBrk="1" hangingPunct="1"/>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多处理机操作系统</a:t>
            </a:r>
          </a:p>
        </p:txBody>
      </p:sp>
      <p:sp>
        <p:nvSpPr>
          <p:cNvPr id="4" name="灯片编号占位符 3">
            <a:extLst>
              <a:ext uri="{FF2B5EF4-FFF2-40B4-BE49-F238E27FC236}">
                <a16:creationId xmlns:a16="http://schemas.microsoft.com/office/drawing/2014/main" id="{E89F0096-58C5-FA43-922C-A55223A049EB}"/>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04D1ECF-B295-0B45-B541-6E4FD488C11D}" type="slidenum">
              <a:rPr kumimoji="0" lang="zh-CN" altLang="en-US" sz="1400">
                <a:latin typeface="Tahoma" panose="020B0604030504040204" pitchFamily="34" charset="0"/>
              </a:rPr>
              <a:pPr eaLnBrk="1" hangingPunct="1"/>
              <a:t>64</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7" dur="500"/>
                                        <p:tgtEl>
                                          <p:spTgt spid="17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blinds(horizontal)">
                                      <p:cBhvr>
                                        <p:cTn id="12" dur="500"/>
                                        <p:tgtEl>
                                          <p:spTgt spid="17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blinds(horizontal)">
                                      <p:cBhvr>
                                        <p:cTn id="17" dur="500"/>
                                        <p:tgtEl>
                                          <p:spTgt spid="17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7155">
                                            <p:txEl>
                                              <p:pRg st="3" end="3"/>
                                            </p:txEl>
                                          </p:spTgt>
                                        </p:tgtEl>
                                        <p:attrNameLst>
                                          <p:attrName>style.visibility</p:attrName>
                                        </p:attrNameLst>
                                      </p:cBhvr>
                                      <p:to>
                                        <p:strVal val="visible"/>
                                      </p:to>
                                    </p:set>
                                    <p:animEffect transition="in" filter="blinds(horizontal)">
                                      <p:cBhvr>
                                        <p:cTn id="22" dur="500"/>
                                        <p:tgtEl>
                                          <p:spTgt spid="17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7155">
                                            <p:txEl>
                                              <p:pRg st="4" end="4"/>
                                            </p:txEl>
                                          </p:spTgt>
                                        </p:tgtEl>
                                        <p:attrNameLst>
                                          <p:attrName>style.visibility</p:attrName>
                                        </p:attrNameLst>
                                      </p:cBhvr>
                                      <p:to>
                                        <p:strVal val="visible"/>
                                      </p:to>
                                    </p:set>
                                    <p:animEffect transition="in" filter="blinds(horizontal)">
                                      <p:cBhvr>
                                        <p:cTn id="27" dur="500"/>
                                        <p:tgtEl>
                                          <p:spTgt spid="177155">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7155">
                                            <p:txEl>
                                              <p:pRg st="5" end="5"/>
                                            </p:txEl>
                                          </p:spTgt>
                                        </p:tgtEl>
                                        <p:attrNameLst>
                                          <p:attrName>style.visibility</p:attrName>
                                        </p:attrNameLst>
                                      </p:cBhvr>
                                      <p:to>
                                        <p:strVal val="visible"/>
                                      </p:to>
                                    </p:set>
                                    <p:animEffect transition="in" filter="blinds(horizontal)">
                                      <p:cBhvr>
                                        <p:cTn id="30" dur="500"/>
                                        <p:tgtEl>
                                          <p:spTgt spid="177155">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7155">
                                            <p:txEl>
                                              <p:pRg st="6" end="6"/>
                                            </p:txEl>
                                          </p:spTgt>
                                        </p:tgtEl>
                                        <p:attrNameLst>
                                          <p:attrName>style.visibility</p:attrName>
                                        </p:attrNameLst>
                                      </p:cBhvr>
                                      <p:to>
                                        <p:strVal val="visible"/>
                                      </p:to>
                                    </p:set>
                                    <p:animEffect transition="in" filter="blinds(horizontal)">
                                      <p:cBhvr>
                                        <p:cTn id="33" dur="500"/>
                                        <p:tgtEl>
                                          <p:spTgt spid="177155">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7155">
                                            <p:txEl>
                                              <p:pRg st="7" end="7"/>
                                            </p:txEl>
                                          </p:spTgt>
                                        </p:tgtEl>
                                        <p:attrNameLst>
                                          <p:attrName>style.visibility</p:attrName>
                                        </p:attrNameLst>
                                      </p:cBhvr>
                                      <p:to>
                                        <p:strVal val="visible"/>
                                      </p:to>
                                    </p:set>
                                    <p:animEffect transition="in" filter="blinds(horizontal)">
                                      <p:cBhvr>
                                        <p:cTn id="36" dur="500"/>
                                        <p:tgtEl>
                                          <p:spTgt spid="177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7A71227-4870-8F44-BB77-4B49667BDE65}"/>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网络操作系统</a:t>
            </a:r>
          </a:p>
        </p:txBody>
      </p:sp>
      <p:sp>
        <p:nvSpPr>
          <p:cNvPr id="178179" name="Rectangle 3">
            <a:extLst>
              <a:ext uri="{FF2B5EF4-FFF2-40B4-BE49-F238E27FC236}">
                <a16:creationId xmlns:a16="http://schemas.microsoft.com/office/drawing/2014/main" id="{AE3AC436-CA3C-5D4C-9452-E122717C0BAD}"/>
              </a:ext>
            </a:extLst>
          </p:cNvPr>
          <p:cNvSpPr>
            <a:spLocks noGrp="1" noChangeArrowheads="1"/>
          </p:cNvSpPr>
          <p:nvPr>
            <p:ph type="body" idx="1"/>
          </p:nvPr>
        </p:nvSpPr>
        <p:spPr>
          <a:xfrm>
            <a:off x="611188" y="1412875"/>
            <a:ext cx="8281987" cy="4968875"/>
          </a:xfrm>
        </p:spPr>
        <p:txBody>
          <a:bodyPr/>
          <a:lstStyle/>
          <a:p>
            <a:r>
              <a:rPr lang="zh-CN" altLang="en-US">
                <a:solidFill>
                  <a:srgbClr val="3333FF"/>
                </a:solidFill>
                <a:latin typeface="华文新魏" panose="02010800040101010101" pitchFamily="2" charset="-122"/>
                <a:ea typeface="华文新魏" panose="02010800040101010101" pitchFamily="2" charset="-122"/>
              </a:rPr>
              <a:t>基本概念</a:t>
            </a:r>
          </a:p>
          <a:p>
            <a:pPr lvl="1"/>
            <a:r>
              <a:rPr lang="zh-CN" altLang="en-US" sz="3200">
                <a:solidFill>
                  <a:schemeClr val="hlink"/>
                </a:solidFill>
                <a:latin typeface="华文新魏" panose="02010800040101010101" pitchFamily="2" charset="-122"/>
                <a:ea typeface="华文新魏" panose="02010800040101010101" pitchFamily="2" charset="-122"/>
              </a:rPr>
              <a:t>计算机网络：</a:t>
            </a:r>
            <a:r>
              <a:rPr lang="zh-CN" altLang="en-US" sz="3200">
                <a:latin typeface="华文新魏" panose="02010800040101010101" pitchFamily="2" charset="-122"/>
                <a:ea typeface="华文新魏" panose="02010800040101010101" pitchFamily="2" charset="-122"/>
              </a:rPr>
              <a:t>就是一些互连的自主计算机系统的集合。</a:t>
            </a:r>
          </a:p>
          <a:p>
            <a:pPr lvl="1"/>
            <a:r>
              <a:rPr lang="zh-CN" altLang="en-US" sz="3200">
                <a:solidFill>
                  <a:schemeClr val="hlink"/>
                </a:solidFill>
                <a:latin typeface="华文新魏" panose="02010800040101010101" pitchFamily="2" charset="-122"/>
                <a:ea typeface="华文新魏" panose="02010800040101010101" pitchFamily="2" charset="-122"/>
              </a:rPr>
              <a:t>自主计算机：</a:t>
            </a:r>
            <a:r>
              <a:rPr lang="zh-CN" altLang="en-US" sz="3200">
                <a:latin typeface="华文新魏" panose="02010800040101010101" pitchFamily="2" charset="-122"/>
                <a:ea typeface="华文新魏" panose="02010800040101010101" pitchFamily="2" charset="-122"/>
              </a:rPr>
              <a:t>指计算机具有独立处理能力。</a:t>
            </a:r>
          </a:p>
          <a:p>
            <a:pPr lvl="1"/>
            <a:r>
              <a:rPr lang="zh-CN" altLang="en-US" sz="3200">
                <a:solidFill>
                  <a:schemeClr val="hlink"/>
                </a:solidFill>
                <a:latin typeface="华文新魏" panose="02010800040101010101" pitchFamily="2" charset="-122"/>
                <a:ea typeface="华文新魏" panose="02010800040101010101" pitchFamily="2" charset="-122"/>
              </a:rPr>
              <a:t>互连：</a:t>
            </a:r>
            <a:r>
              <a:rPr lang="zh-CN" altLang="en-US" sz="3200">
                <a:latin typeface="华文新魏" panose="02010800040101010101" pitchFamily="2" charset="-122"/>
                <a:ea typeface="华文新魏" panose="02010800040101010101" pitchFamily="2" charset="-122"/>
              </a:rPr>
              <a:t>指计算机之间能够实现通信和相互合作。</a:t>
            </a:r>
          </a:p>
          <a:p>
            <a:pPr lvl="1"/>
            <a:r>
              <a:rPr lang="zh-CN" altLang="en-US" sz="3200">
                <a:latin typeface="华文新魏" panose="02010800040101010101" pitchFamily="2" charset="-122"/>
                <a:ea typeface="华文新魏" panose="02010800040101010101" pitchFamily="2" charset="-122"/>
              </a:rPr>
              <a:t>计算机网络是在计算机技术和通信技术高度发展的基础上，相互结合的产物</a:t>
            </a:r>
            <a:endParaRPr lang="zh-CN" altLang="en-US"/>
          </a:p>
        </p:txBody>
      </p:sp>
      <p:sp>
        <p:nvSpPr>
          <p:cNvPr id="2" name="Slide Number Placeholder 1">
            <a:extLst>
              <a:ext uri="{FF2B5EF4-FFF2-40B4-BE49-F238E27FC236}">
                <a16:creationId xmlns:a16="http://schemas.microsoft.com/office/drawing/2014/main" id="{A9CC1655-A97C-5745-A8C3-6CF494AEE7D4}"/>
              </a:ext>
            </a:extLst>
          </p:cNvPr>
          <p:cNvSpPr>
            <a:spLocks noGrp="1"/>
          </p:cNvSpPr>
          <p:nvPr>
            <p:ph type="sldNum" sz="quarter" idx="12"/>
          </p:nvPr>
        </p:nvSpPr>
        <p:spPr/>
        <p:txBody>
          <a:bodyPr/>
          <a:lstStyle/>
          <a:p>
            <a:fld id="{35076E67-1031-0C41-AAD0-5499F93954D8}" type="slidenum">
              <a:rPr lang="zh-CN" altLang="en-US" smtClean="0"/>
              <a:pPr/>
              <a:t>65</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7" dur="500"/>
                                        <p:tgtEl>
                                          <p:spTgt spid="178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22" dur="500"/>
                                        <p:tgtEl>
                                          <p:spTgt spid="178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7"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a:extLst>
              <a:ext uri="{FF2B5EF4-FFF2-40B4-BE49-F238E27FC236}">
                <a16:creationId xmlns:a16="http://schemas.microsoft.com/office/drawing/2014/main" id="{77E5C037-EE94-B145-AC2B-7DE7DB4BA9CD}"/>
              </a:ext>
            </a:extLst>
          </p:cNvPr>
          <p:cNvSpPr>
            <a:spLocks noGrp="1" noChangeArrowheads="1"/>
          </p:cNvSpPr>
          <p:nvPr>
            <p:ph type="body" idx="1"/>
          </p:nvPr>
        </p:nvSpPr>
        <p:spPr>
          <a:xfrm>
            <a:off x="500063" y="1314450"/>
            <a:ext cx="8535987" cy="5543550"/>
          </a:xfrm>
        </p:spPr>
        <p:txBody>
          <a:bodyPr/>
          <a:lstStyle/>
          <a:p>
            <a:pPr>
              <a:lnSpc>
                <a:spcPts val="2600"/>
              </a:lnSpc>
            </a:pPr>
            <a:r>
              <a:rPr lang="zh-CN" altLang="en-US" sz="2800" b="1">
                <a:solidFill>
                  <a:schemeClr val="folHlink"/>
                </a:solidFill>
                <a:latin typeface="华文新魏" panose="02010800040101010101" pitchFamily="2" charset="-122"/>
                <a:ea typeface="华文新魏" panose="02010800040101010101" pitchFamily="2" charset="-122"/>
              </a:rPr>
              <a:t>计算机网络的类型</a:t>
            </a:r>
            <a:endParaRPr lang="en-US" altLang="zh-CN" sz="2800" b="1">
              <a:solidFill>
                <a:schemeClr val="folHlink"/>
              </a:solidFill>
              <a:latin typeface="华文新魏" panose="02010800040101010101" pitchFamily="2" charset="-122"/>
              <a:ea typeface="华文新魏" panose="02010800040101010101" pitchFamily="2" charset="-122"/>
            </a:endParaRPr>
          </a:p>
          <a:p>
            <a:pPr lvl="1">
              <a:lnSpc>
                <a:spcPts val="2600"/>
              </a:lnSpc>
            </a:pPr>
            <a:r>
              <a:rPr lang="zh-CN" altLang="en-US">
                <a:solidFill>
                  <a:schemeClr val="hlink"/>
                </a:solidFill>
                <a:latin typeface="华文新魏" panose="02010800040101010101" pitchFamily="2" charset="-122"/>
                <a:ea typeface="华文新魏" panose="02010800040101010101" pitchFamily="2" charset="-122"/>
              </a:rPr>
              <a:t>按网络拓扑结构分类</a:t>
            </a:r>
          </a:p>
          <a:p>
            <a:pPr lvl="2">
              <a:lnSpc>
                <a:spcPts val="2600"/>
              </a:lnSpc>
            </a:pPr>
            <a:r>
              <a:rPr lang="zh-CN" altLang="en-US" sz="2800">
                <a:latin typeface="华文新魏" panose="02010800040101010101" pitchFamily="2" charset="-122"/>
                <a:ea typeface="华文新魏" panose="02010800040101010101" pitchFamily="2" charset="-122"/>
              </a:rPr>
              <a:t>  星型、树型、总线型、环型、网状型</a:t>
            </a:r>
          </a:p>
          <a:p>
            <a:pPr lvl="1">
              <a:lnSpc>
                <a:spcPts val="2600"/>
              </a:lnSpc>
            </a:pPr>
            <a:r>
              <a:rPr lang="zh-CN" altLang="en-US">
                <a:solidFill>
                  <a:schemeClr val="hlink"/>
                </a:solidFill>
                <a:latin typeface="华文新魏" panose="02010800040101010101" pitchFamily="2" charset="-122"/>
                <a:ea typeface="华文新魏" panose="02010800040101010101" pitchFamily="2" charset="-122"/>
              </a:rPr>
              <a:t> 按网络地理范围分类</a:t>
            </a:r>
          </a:p>
          <a:p>
            <a:pPr lvl="2">
              <a:lnSpc>
                <a:spcPts val="2600"/>
              </a:lnSpc>
            </a:pPr>
            <a:r>
              <a:rPr lang="zh-CN" altLang="en-US" sz="2800">
                <a:latin typeface="华文新魏" panose="02010800040101010101" pitchFamily="2" charset="-122"/>
                <a:ea typeface="华文新魏" panose="02010800040101010101" pitchFamily="2" charset="-122"/>
              </a:rPr>
              <a:t>广域网（</a:t>
            </a:r>
            <a:r>
              <a:rPr lang="en-US" altLang="zh-CN" sz="2800">
                <a:latin typeface="华文新魏" panose="02010800040101010101" pitchFamily="2" charset="-122"/>
                <a:ea typeface="华文新魏" panose="02010800040101010101" pitchFamily="2" charset="-122"/>
              </a:rPr>
              <a:t>WAN</a:t>
            </a:r>
            <a:r>
              <a:rPr lang="zh-CN" altLang="en-US" sz="2800">
                <a:latin typeface="华文新魏" panose="02010800040101010101" pitchFamily="2" charset="-122"/>
                <a:ea typeface="华文新魏" panose="02010800040101010101" pitchFamily="2" charset="-122"/>
              </a:rPr>
              <a:t>）、局域网（</a:t>
            </a:r>
            <a:r>
              <a:rPr lang="en-US" altLang="zh-CN" sz="2800">
                <a:latin typeface="华文新魏" panose="02010800040101010101" pitchFamily="2" charset="-122"/>
                <a:ea typeface="华文新魏" panose="02010800040101010101" pitchFamily="2" charset="-122"/>
              </a:rPr>
              <a:t>LAN</a:t>
            </a:r>
            <a:r>
              <a:rPr lang="zh-CN" altLang="en-US" sz="2800">
                <a:latin typeface="华文新魏" panose="02010800040101010101" pitchFamily="2" charset="-122"/>
                <a:ea typeface="华文新魏" panose="02010800040101010101" pitchFamily="2" charset="-122"/>
              </a:rPr>
              <a:t>）</a:t>
            </a:r>
          </a:p>
          <a:p>
            <a:pPr>
              <a:lnSpc>
                <a:spcPts val="2600"/>
              </a:lnSpc>
            </a:pPr>
            <a:r>
              <a:rPr lang="zh-CN" altLang="en-US" sz="2800" b="1">
                <a:solidFill>
                  <a:schemeClr val="folHlink"/>
                </a:solidFill>
                <a:latin typeface="华文新魏" panose="02010800040101010101" pitchFamily="2" charset="-122"/>
                <a:ea typeface="华文新魏" panose="02010800040101010101" pitchFamily="2" charset="-122"/>
              </a:rPr>
              <a:t>网络</a:t>
            </a:r>
            <a:r>
              <a:rPr lang="en-US" altLang="zh-CN" sz="2800" b="1">
                <a:solidFill>
                  <a:schemeClr val="folHlink"/>
                </a:solidFill>
                <a:latin typeface="华文新魏" panose="02010800040101010101" pitchFamily="2" charset="-122"/>
                <a:ea typeface="华文新魏" panose="02010800040101010101" pitchFamily="2" charset="-122"/>
              </a:rPr>
              <a:t>OS</a:t>
            </a:r>
            <a:r>
              <a:rPr lang="zh-CN" altLang="en-US" sz="2800" b="1">
                <a:solidFill>
                  <a:schemeClr val="folHlink"/>
                </a:solidFill>
                <a:latin typeface="华文新魏" panose="02010800040101010101" pitchFamily="2" charset="-122"/>
                <a:ea typeface="华文新魏" panose="02010800040101010101" pitchFamily="2" charset="-122"/>
              </a:rPr>
              <a:t>的工作模式</a:t>
            </a:r>
          </a:p>
          <a:p>
            <a:pPr lvl="1">
              <a:lnSpc>
                <a:spcPts val="2600"/>
              </a:lnSpc>
            </a:pPr>
            <a:r>
              <a:rPr lang="en-US" altLang="zh-CN">
                <a:solidFill>
                  <a:schemeClr val="hlink"/>
                </a:solidFill>
                <a:latin typeface="华文新魏" panose="02010800040101010101" pitchFamily="2" charset="-122"/>
                <a:ea typeface="华文新魏" panose="02010800040101010101" pitchFamily="2" charset="-122"/>
              </a:rPr>
              <a:t> </a:t>
            </a:r>
            <a:r>
              <a:rPr lang="zh-CN" altLang="en-US">
                <a:solidFill>
                  <a:schemeClr val="hlink"/>
                </a:solidFill>
                <a:latin typeface="华文新魏" panose="02010800040101010101" pitchFamily="2" charset="-122"/>
                <a:ea typeface="华文新魏" panose="02010800040101010101" pitchFamily="2" charset="-122"/>
              </a:rPr>
              <a:t>客户</a:t>
            </a:r>
            <a:r>
              <a:rPr lang="en-US" altLang="zh-CN">
                <a:solidFill>
                  <a:schemeClr val="hlink"/>
                </a:solidFill>
                <a:latin typeface="华文新魏" panose="02010800040101010101" pitchFamily="2" charset="-122"/>
                <a:ea typeface="华文新魏" panose="02010800040101010101" pitchFamily="2" charset="-122"/>
              </a:rPr>
              <a:t>/</a:t>
            </a:r>
            <a:r>
              <a:rPr lang="zh-CN" altLang="en-US">
                <a:solidFill>
                  <a:schemeClr val="hlink"/>
                </a:solidFill>
                <a:latin typeface="华文新魏" panose="02010800040101010101" pitchFamily="2" charset="-122"/>
                <a:ea typeface="华文新魏" panose="02010800040101010101" pitchFamily="2" charset="-122"/>
              </a:rPr>
              <a:t>服务器（</a:t>
            </a:r>
            <a:r>
              <a:rPr lang="en-US" altLang="zh-CN">
                <a:solidFill>
                  <a:schemeClr val="hlink"/>
                </a:solidFill>
                <a:latin typeface="华文新魏" panose="02010800040101010101" pitchFamily="2" charset="-122"/>
                <a:ea typeface="华文新魏" panose="02010800040101010101" pitchFamily="2" charset="-122"/>
              </a:rPr>
              <a:t>Client/Server)</a:t>
            </a:r>
            <a:r>
              <a:rPr lang="zh-CN" altLang="en-US">
                <a:solidFill>
                  <a:schemeClr val="hlink"/>
                </a:solidFill>
                <a:latin typeface="华文新魏" panose="02010800040101010101" pitchFamily="2" charset="-122"/>
                <a:ea typeface="华文新魏" panose="02010800040101010101" pitchFamily="2" charset="-122"/>
              </a:rPr>
              <a:t>模式</a:t>
            </a:r>
          </a:p>
          <a:p>
            <a:pPr lvl="2">
              <a:lnSpc>
                <a:spcPts val="2600"/>
              </a:lnSpc>
            </a:pPr>
            <a:r>
              <a:rPr lang="zh-CN" altLang="en-US" sz="2800">
                <a:latin typeface="华文新魏" panose="02010800040101010101" pitchFamily="2" charset="-122"/>
                <a:ea typeface="华文新魏" panose="02010800040101010101" pitchFamily="2" charset="-122"/>
              </a:rPr>
              <a:t>服务器是网络的控制中心，向客户提供服务；客户是用户用于本地处理和访问服务器站点。Ｃ／Ｓ具有分</a:t>
            </a:r>
            <a:r>
              <a:rPr lang="zh-CN" altLang="en-US" sz="2800">
                <a:solidFill>
                  <a:srgbClr val="0000FF"/>
                </a:solidFill>
                <a:latin typeface="华文新魏" panose="02010800040101010101" pitchFamily="2" charset="-122"/>
                <a:ea typeface="华文新魏" panose="02010800040101010101" pitchFamily="2" charset="-122"/>
              </a:rPr>
              <a:t>布处理</a:t>
            </a:r>
            <a:r>
              <a:rPr lang="zh-CN" altLang="en-US" sz="2800">
                <a:latin typeface="华文新魏" panose="02010800040101010101" pitchFamily="2" charset="-122"/>
                <a:ea typeface="华文新魏" panose="02010800040101010101" pitchFamily="2" charset="-122"/>
              </a:rPr>
              <a:t>和</a:t>
            </a:r>
            <a:r>
              <a:rPr lang="zh-CN" altLang="en-US" sz="2800">
                <a:solidFill>
                  <a:srgbClr val="0000FF"/>
                </a:solidFill>
                <a:latin typeface="华文新魏" panose="02010800040101010101" pitchFamily="2" charset="-122"/>
                <a:ea typeface="华文新魏" panose="02010800040101010101" pitchFamily="2" charset="-122"/>
              </a:rPr>
              <a:t>集中控制</a:t>
            </a:r>
            <a:r>
              <a:rPr lang="zh-CN" altLang="en-US" sz="2800">
                <a:latin typeface="华文新魏" panose="02010800040101010101" pitchFamily="2" charset="-122"/>
                <a:ea typeface="华文新魏" panose="02010800040101010101" pitchFamily="2" charset="-122"/>
              </a:rPr>
              <a:t>的特征。</a:t>
            </a:r>
          </a:p>
          <a:p>
            <a:pPr lvl="1">
              <a:lnSpc>
                <a:spcPts val="2600"/>
              </a:lnSpc>
            </a:pPr>
            <a:r>
              <a:rPr lang="zh-CN" altLang="en-US">
                <a:latin typeface="华文新魏" panose="02010800040101010101" pitchFamily="2" charset="-122"/>
                <a:ea typeface="华文新魏" panose="02010800040101010101" pitchFamily="2" charset="-122"/>
              </a:rPr>
              <a:t> </a:t>
            </a:r>
            <a:r>
              <a:rPr lang="zh-CN" altLang="en-US">
                <a:solidFill>
                  <a:schemeClr val="hlink"/>
                </a:solidFill>
                <a:latin typeface="华文新魏" panose="02010800040101010101" pitchFamily="2" charset="-122"/>
                <a:ea typeface="华文新魏" panose="02010800040101010101" pitchFamily="2" charset="-122"/>
              </a:rPr>
              <a:t>对等模式（</a:t>
            </a:r>
            <a:r>
              <a:rPr lang="en-US" altLang="zh-CN">
                <a:solidFill>
                  <a:schemeClr val="hlink"/>
                </a:solidFill>
                <a:latin typeface="华文新魏" panose="02010800040101010101" pitchFamily="2" charset="-122"/>
                <a:ea typeface="华文新魏" panose="02010800040101010101" pitchFamily="2" charset="-122"/>
              </a:rPr>
              <a:t>Peer-to-Peer)</a:t>
            </a:r>
          </a:p>
          <a:p>
            <a:pPr lvl="2">
              <a:lnSpc>
                <a:spcPts val="2600"/>
              </a:lnSpc>
            </a:pPr>
            <a:r>
              <a:rPr lang="zh-CN" altLang="en-US" sz="2800">
                <a:latin typeface="华文新魏" panose="02010800040101010101" pitchFamily="2" charset="-122"/>
                <a:ea typeface="华文新魏" panose="02010800040101010101" pitchFamily="2" charset="-122"/>
              </a:rPr>
              <a:t>各站点是对等的，互相访问，互相服务。具有</a:t>
            </a:r>
            <a:r>
              <a:rPr lang="zh-CN" altLang="en-US" sz="2800">
                <a:solidFill>
                  <a:srgbClr val="0000FF"/>
                </a:solidFill>
                <a:latin typeface="华文新魏" panose="02010800040101010101" pitchFamily="2" charset="-122"/>
                <a:ea typeface="华文新魏" panose="02010800040101010101" pitchFamily="2" charset="-122"/>
              </a:rPr>
              <a:t>分布处理</a:t>
            </a:r>
            <a:r>
              <a:rPr lang="zh-CN" altLang="en-US" sz="2800">
                <a:latin typeface="华文新魏" panose="02010800040101010101" pitchFamily="2" charset="-122"/>
                <a:ea typeface="华文新魏" panose="02010800040101010101" pitchFamily="2" charset="-122"/>
              </a:rPr>
              <a:t>及</a:t>
            </a:r>
            <a:r>
              <a:rPr lang="zh-CN" altLang="en-US" sz="2800">
                <a:solidFill>
                  <a:srgbClr val="0000FF"/>
                </a:solidFill>
                <a:latin typeface="华文新魏" panose="02010800040101010101" pitchFamily="2" charset="-122"/>
                <a:ea typeface="华文新魏" panose="02010800040101010101" pitchFamily="2" charset="-122"/>
              </a:rPr>
              <a:t>分布控制</a:t>
            </a:r>
            <a:r>
              <a:rPr lang="zh-CN" altLang="en-US" sz="2800">
                <a:latin typeface="华文新魏" panose="02010800040101010101" pitchFamily="2" charset="-122"/>
                <a:ea typeface="华文新魏" panose="02010800040101010101" pitchFamily="2" charset="-122"/>
              </a:rPr>
              <a:t>特征。</a:t>
            </a:r>
          </a:p>
        </p:txBody>
      </p:sp>
      <p:sp>
        <p:nvSpPr>
          <p:cNvPr id="94211" name="Rectangle 4">
            <a:extLst>
              <a:ext uri="{FF2B5EF4-FFF2-40B4-BE49-F238E27FC236}">
                <a16:creationId xmlns:a16="http://schemas.microsoft.com/office/drawing/2014/main" id="{163AA0E7-FEF4-7842-9E32-E9192A626875}"/>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网络操作系统</a:t>
            </a:r>
          </a:p>
        </p:txBody>
      </p:sp>
      <p:sp>
        <p:nvSpPr>
          <p:cNvPr id="4" name="灯片编号占位符 3">
            <a:extLst>
              <a:ext uri="{FF2B5EF4-FFF2-40B4-BE49-F238E27FC236}">
                <a16:creationId xmlns:a16="http://schemas.microsoft.com/office/drawing/2014/main" id="{A4F799D4-1B4E-504A-9181-BBD08C2C0EB9}"/>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90842411-9911-764B-8D0B-08F7653F4790}" type="slidenum">
              <a:rPr kumimoji="0" lang="zh-CN" altLang="en-US" sz="1400">
                <a:latin typeface="Tahoma" panose="020B0604030504040204" pitchFamily="34" charset="0"/>
              </a:rPr>
              <a:pPr eaLnBrk="1" hangingPunct="1"/>
              <a:t>66</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blinds(horizontal)">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17" dur="5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22" dur="500"/>
                                        <p:tgtEl>
                                          <p:spTgt spid="17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9203">
                                            <p:txEl>
                                              <p:pRg st="4" end="4"/>
                                            </p:txEl>
                                          </p:spTgt>
                                        </p:tgtEl>
                                        <p:attrNameLst>
                                          <p:attrName>style.visibility</p:attrName>
                                        </p:attrNameLst>
                                      </p:cBhvr>
                                      <p:to>
                                        <p:strVal val="visible"/>
                                      </p:to>
                                    </p:set>
                                    <p:animEffect transition="in" filter="blinds(horizontal)">
                                      <p:cBhvr>
                                        <p:cTn id="27" dur="500"/>
                                        <p:tgtEl>
                                          <p:spTgt spid="179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9203">
                                            <p:txEl>
                                              <p:pRg st="5" end="5"/>
                                            </p:txEl>
                                          </p:spTgt>
                                        </p:tgtEl>
                                        <p:attrNameLst>
                                          <p:attrName>style.visibility</p:attrName>
                                        </p:attrNameLst>
                                      </p:cBhvr>
                                      <p:to>
                                        <p:strVal val="visible"/>
                                      </p:to>
                                    </p:set>
                                    <p:animEffect transition="in" filter="blinds(horizontal)">
                                      <p:cBhvr>
                                        <p:cTn id="32" dur="500"/>
                                        <p:tgtEl>
                                          <p:spTgt spid="179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9203">
                                            <p:txEl>
                                              <p:pRg st="6" end="6"/>
                                            </p:txEl>
                                          </p:spTgt>
                                        </p:tgtEl>
                                        <p:attrNameLst>
                                          <p:attrName>style.visibility</p:attrName>
                                        </p:attrNameLst>
                                      </p:cBhvr>
                                      <p:to>
                                        <p:strVal val="visible"/>
                                      </p:to>
                                    </p:set>
                                    <p:animEffect transition="in" filter="blinds(horizontal)">
                                      <p:cBhvr>
                                        <p:cTn id="37" dur="500"/>
                                        <p:tgtEl>
                                          <p:spTgt spid="1792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9203">
                                            <p:txEl>
                                              <p:pRg st="7" end="7"/>
                                            </p:txEl>
                                          </p:spTgt>
                                        </p:tgtEl>
                                        <p:attrNameLst>
                                          <p:attrName>style.visibility</p:attrName>
                                        </p:attrNameLst>
                                      </p:cBhvr>
                                      <p:to>
                                        <p:strVal val="visible"/>
                                      </p:to>
                                    </p:set>
                                    <p:animEffect transition="in" filter="blinds(horizontal)">
                                      <p:cBhvr>
                                        <p:cTn id="42" dur="500"/>
                                        <p:tgtEl>
                                          <p:spTgt spid="1792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9203">
                                            <p:txEl>
                                              <p:pRg st="8" end="8"/>
                                            </p:txEl>
                                          </p:spTgt>
                                        </p:tgtEl>
                                        <p:attrNameLst>
                                          <p:attrName>style.visibility</p:attrName>
                                        </p:attrNameLst>
                                      </p:cBhvr>
                                      <p:to>
                                        <p:strVal val="visible"/>
                                      </p:to>
                                    </p:set>
                                    <p:animEffect transition="in" filter="blinds(horizontal)">
                                      <p:cBhvr>
                                        <p:cTn id="47" dur="500"/>
                                        <p:tgtEl>
                                          <p:spTgt spid="1792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9203">
                                            <p:txEl>
                                              <p:pRg st="9" end="9"/>
                                            </p:txEl>
                                          </p:spTgt>
                                        </p:tgtEl>
                                        <p:attrNameLst>
                                          <p:attrName>style.visibility</p:attrName>
                                        </p:attrNameLst>
                                      </p:cBhvr>
                                      <p:to>
                                        <p:strVal val="visible"/>
                                      </p:to>
                                    </p:set>
                                    <p:animEffect transition="in" filter="blinds(horizontal)">
                                      <p:cBhvr>
                                        <p:cTn id="52" dur="500"/>
                                        <p:tgtEl>
                                          <p:spTgt spid="1792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a:extLst>
              <a:ext uri="{FF2B5EF4-FFF2-40B4-BE49-F238E27FC236}">
                <a16:creationId xmlns:a16="http://schemas.microsoft.com/office/drawing/2014/main" id="{4B77FE8F-1362-204B-908C-C1FE241EAE5C}"/>
              </a:ext>
            </a:extLst>
          </p:cNvPr>
          <p:cNvSpPr>
            <a:spLocks noGrp="1" noChangeArrowheads="1"/>
          </p:cNvSpPr>
          <p:nvPr>
            <p:ph type="body" idx="1"/>
          </p:nvPr>
        </p:nvSpPr>
        <p:spPr>
          <a:xfrm>
            <a:off x="611188" y="1196975"/>
            <a:ext cx="8061325" cy="4679950"/>
          </a:xfrm>
        </p:spPr>
        <p:txBody>
          <a:bodyPr/>
          <a:lstStyle/>
          <a:p>
            <a:r>
              <a:rPr lang="zh-CN" altLang="en-US" b="1">
                <a:solidFill>
                  <a:schemeClr val="folHlink"/>
                </a:solidFill>
                <a:latin typeface="华文新魏" panose="02010800040101010101" pitchFamily="2" charset="-122"/>
                <a:ea typeface="华文新魏" panose="02010800040101010101" pitchFamily="2" charset="-122"/>
              </a:rPr>
              <a:t>网络</a:t>
            </a:r>
            <a:r>
              <a:rPr lang="en-US" altLang="zh-CN" b="1">
                <a:solidFill>
                  <a:schemeClr val="folHlink"/>
                </a:solidFill>
                <a:latin typeface="华文新魏" panose="02010800040101010101" pitchFamily="2" charset="-122"/>
                <a:ea typeface="华文新魏" panose="02010800040101010101" pitchFamily="2" charset="-122"/>
              </a:rPr>
              <a:t>OS</a:t>
            </a:r>
            <a:r>
              <a:rPr lang="zh-CN" altLang="en-US" b="1">
                <a:solidFill>
                  <a:schemeClr val="folHlink"/>
                </a:solidFill>
                <a:latin typeface="华文新魏" panose="02010800040101010101" pitchFamily="2" charset="-122"/>
                <a:ea typeface="华文新魏" panose="02010800040101010101" pitchFamily="2" charset="-122"/>
              </a:rPr>
              <a:t>的功能</a:t>
            </a:r>
          </a:p>
          <a:p>
            <a:pPr lvl="1"/>
            <a:r>
              <a:rPr lang="en-US" altLang="zh-CN" b="1">
                <a:latin typeface="华文新魏" panose="02010800040101010101" pitchFamily="2" charset="-122"/>
                <a:ea typeface="华文新魏" panose="02010800040101010101" pitchFamily="2" charset="-122"/>
              </a:rPr>
              <a:t> </a:t>
            </a:r>
            <a:r>
              <a:rPr lang="zh-CN" altLang="en-US" b="1">
                <a:solidFill>
                  <a:schemeClr val="hlink"/>
                </a:solidFill>
                <a:latin typeface="华文新魏" panose="02010800040101010101" pitchFamily="2" charset="-122"/>
                <a:ea typeface="华文新魏" panose="02010800040101010101" pitchFamily="2" charset="-122"/>
              </a:rPr>
              <a:t>网络通信：</a:t>
            </a:r>
            <a:r>
              <a:rPr lang="zh-CN" altLang="en-US" b="1">
                <a:latin typeface="华文新魏" panose="02010800040101010101" pitchFamily="2" charset="-122"/>
                <a:ea typeface="华文新魏" panose="02010800040101010101" pitchFamily="2" charset="-122"/>
              </a:rPr>
              <a:t>源主机和目标主机之间实现无差错的数据传输；</a:t>
            </a:r>
          </a:p>
          <a:p>
            <a:pPr lvl="1"/>
            <a:r>
              <a:rPr lang="zh-CN" altLang="en-US" b="1">
                <a:latin typeface="华文新魏" panose="02010800040101010101" pitchFamily="2" charset="-122"/>
                <a:ea typeface="华文新魏" panose="02010800040101010101" pitchFamily="2" charset="-122"/>
              </a:rPr>
              <a:t> </a:t>
            </a:r>
            <a:r>
              <a:rPr lang="zh-CN" altLang="en-US" b="1">
                <a:solidFill>
                  <a:schemeClr val="hlink"/>
                </a:solidFill>
                <a:latin typeface="华文新魏" panose="02010800040101010101" pitchFamily="2" charset="-122"/>
                <a:ea typeface="华文新魏" panose="02010800040101010101" pitchFamily="2" charset="-122"/>
              </a:rPr>
              <a:t>资源管理：</a:t>
            </a:r>
            <a:r>
              <a:rPr lang="zh-CN" altLang="en-US" b="1">
                <a:latin typeface="华文新魏" panose="02010800040101010101" pitchFamily="2" charset="-122"/>
                <a:ea typeface="华文新魏" panose="02010800040101010101" pitchFamily="2" charset="-122"/>
              </a:rPr>
              <a:t>管理网络之间共享资源，协调共享资源的使用；</a:t>
            </a:r>
          </a:p>
          <a:p>
            <a:pPr lvl="1"/>
            <a:r>
              <a:rPr lang="zh-CN" altLang="en-US" b="1">
                <a:latin typeface="华文新魏" panose="02010800040101010101" pitchFamily="2" charset="-122"/>
                <a:ea typeface="华文新魏" panose="02010800040101010101" pitchFamily="2" charset="-122"/>
              </a:rPr>
              <a:t> </a:t>
            </a:r>
            <a:r>
              <a:rPr lang="zh-CN" altLang="en-US" b="1">
                <a:solidFill>
                  <a:schemeClr val="hlink"/>
                </a:solidFill>
                <a:latin typeface="华文新魏" panose="02010800040101010101" pitchFamily="2" charset="-122"/>
                <a:ea typeface="华文新魏" panose="02010800040101010101" pitchFamily="2" charset="-122"/>
              </a:rPr>
              <a:t>网络服务</a:t>
            </a:r>
            <a:r>
              <a:rPr lang="zh-CN" altLang="en-US" b="1">
                <a:latin typeface="华文新魏" panose="02010800040101010101" pitchFamily="2" charset="-122"/>
                <a:ea typeface="华文新魏" panose="02010800040101010101" pitchFamily="2" charset="-122"/>
              </a:rPr>
              <a:t>：电子邮件，文件传输、存取和管理，资源共享；</a:t>
            </a:r>
          </a:p>
          <a:p>
            <a:pPr lvl="1"/>
            <a:r>
              <a:rPr lang="zh-CN" altLang="en-US" b="1">
                <a:latin typeface="华文新魏" panose="02010800040101010101" pitchFamily="2" charset="-122"/>
                <a:ea typeface="华文新魏" panose="02010800040101010101" pitchFamily="2" charset="-122"/>
              </a:rPr>
              <a:t> </a:t>
            </a:r>
            <a:r>
              <a:rPr lang="zh-CN" altLang="en-US" b="1">
                <a:solidFill>
                  <a:schemeClr val="hlink"/>
                </a:solidFill>
                <a:latin typeface="华文新魏" panose="02010800040101010101" pitchFamily="2" charset="-122"/>
                <a:ea typeface="华文新魏" panose="02010800040101010101" pitchFamily="2" charset="-122"/>
              </a:rPr>
              <a:t>网络管理：</a:t>
            </a:r>
            <a:r>
              <a:rPr lang="zh-CN" altLang="en-US" b="1">
                <a:latin typeface="华文新魏" panose="02010800040101010101" pitchFamily="2" charset="-122"/>
                <a:ea typeface="华文新魏" panose="02010800040101010101" pitchFamily="2" charset="-122"/>
              </a:rPr>
              <a:t>通过存取控制及容错技术保证网上数据的安全；</a:t>
            </a:r>
          </a:p>
          <a:p>
            <a:pPr lvl="1"/>
            <a:r>
              <a:rPr lang="zh-CN" altLang="en-US" b="1">
                <a:latin typeface="华文新魏" panose="02010800040101010101" pitchFamily="2" charset="-122"/>
                <a:ea typeface="华文新魏" panose="02010800040101010101" pitchFamily="2" charset="-122"/>
              </a:rPr>
              <a:t> </a:t>
            </a:r>
            <a:r>
              <a:rPr lang="zh-CN" altLang="en-US" b="1">
                <a:solidFill>
                  <a:srgbClr val="FF0000"/>
                </a:solidFill>
                <a:latin typeface="华文新魏" panose="02010800040101010101" pitchFamily="2" charset="-122"/>
                <a:ea typeface="华文新魏" panose="02010800040101010101" pitchFamily="2" charset="-122"/>
              </a:rPr>
              <a:t>互操作能力：</a:t>
            </a:r>
            <a:r>
              <a:rPr lang="zh-CN" altLang="en-US" b="1">
                <a:latin typeface="华文新魏" panose="02010800040101010101" pitchFamily="2" charset="-122"/>
                <a:ea typeface="华文新魏" panose="02010800040101010101" pitchFamily="2" charset="-122"/>
              </a:rPr>
              <a:t>网络上客户和主机能与服务器通信并访问服务器上的文件系统。</a:t>
            </a:r>
          </a:p>
        </p:txBody>
      </p:sp>
      <p:sp>
        <p:nvSpPr>
          <p:cNvPr id="95235" name="Rectangle 4">
            <a:extLst>
              <a:ext uri="{FF2B5EF4-FFF2-40B4-BE49-F238E27FC236}">
                <a16:creationId xmlns:a16="http://schemas.microsoft.com/office/drawing/2014/main" id="{FDD910A3-5C38-9844-9676-CD7D13B38346}"/>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网络操作系统</a:t>
            </a:r>
          </a:p>
        </p:txBody>
      </p:sp>
      <p:sp>
        <p:nvSpPr>
          <p:cNvPr id="4" name="灯片编号占位符 3">
            <a:extLst>
              <a:ext uri="{FF2B5EF4-FFF2-40B4-BE49-F238E27FC236}">
                <a16:creationId xmlns:a16="http://schemas.microsoft.com/office/drawing/2014/main" id="{92F7C29C-03F5-CE42-8733-272B04314B5F}"/>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BA0296F4-8846-0C4F-B227-156F6029F38C}" type="slidenum">
              <a:rPr kumimoji="0" lang="zh-CN" altLang="en-US" sz="1400">
                <a:latin typeface="Tahoma" panose="020B0604030504040204" pitchFamily="34" charset="0"/>
              </a:rPr>
              <a:pPr eaLnBrk="1" hangingPunct="1"/>
              <a:t>67</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blinds(horizontal)">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blinds(horizontal)">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blinds(horizontal)">
                                      <p:cBhvr>
                                        <p:cTn id="17" dur="500"/>
                                        <p:tgtEl>
                                          <p:spTgt spid="180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blinds(horizontal)">
                                      <p:cBhvr>
                                        <p:cTn id="22" dur="500"/>
                                        <p:tgtEl>
                                          <p:spTgt spid="180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blinds(horizontal)">
                                      <p:cBhvr>
                                        <p:cTn id="27" dur="500"/>
                                        <p:tgtEl>
                                          <p:spTgt spid="180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0227">
                                            <p:txEl>
                                              <p:pRg st="5" end="5"/>
                                            </p:txEl>
                                          </p:spTgt>
                                        </p:tgtEl>
                                        <p:attrNameLst>
                                          <p:attrName>style.visibility</p:attrName>
                                        </p:attrNameLst>
                                      </p:cBhvr>
                                      <p:to>
                                        <p:strVal val="visible"/>
                                      </p:to>
                                    </p:set>
                                    <p:animEffect transition="in" filter="blinds(horizontal)">
                                      <p:cBhvr>
                                        <p:cTn id="32"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0F4B8BD-5D4C-EE41-A2A4-90DA6CAAD977}"/>
              </a:ext>
            </a:extLst>
          </p:cNvPr>
          <p:cNvSpPr>
            <a:spLocks noGrp="1" noChangeArrowheads="1"/>
          </p:cNvSpPr>
          <p:nvPr>
            <p:ph type="title"/>
          </p:nvPr>
        </p:nvSpPr>
        <p:spPr>
          <a:xfrm>
            <a:off x="1331913" y="115888"/>
            <a:ext cx="7416800" cy="885825"/>
          </a:xfrm>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分布式操作系统</a:t>
            </a:r>
          </a:p>
        </p:txBody>
      </p:sp>
      <p:sp>
        <p:nvSpPr>
          <p:cNvPr id="182275" name="Rectangle 3">
            <a:extLst>
              <a:ext uri="{FF2B5EF4-FFF2-40B4-BE49-F238E27FC236}">
                <a16:creationId xmlns:a16="http://schemas.microsoft.com/office/drawing/2014/main" id="{7601512F-3813-5A4A-87B0-3118A4A3B603}"/>
              </a:ext>
            </a:extLst>
          </p:cNvPr>
          <p:cNvSpPr>
            <a:spLocks noGrp="1" noChangeArrowheads="1"/>
          </p:cNvSpPr>
          <p:nvPr>
            <p:ph type="body" idx="1"/>
          </p:nvPr>
        </p:nvSpPr>
        <p:spPr>
          <a:xfrm>
            <a:off x="611188" y="1341438"/>
            <a:ext cx="8061325" cy="4679950"/>
          </a:xfrm>
        </p:spPr>
        <p:txBody>
          <a:bodyPr/>
          <a:lstStyle/>
          <a:p>
            <a:pPr>
              <a:lnSpc>
                <a:spcPts val="2600"/>
              </a:lnSpc>
            </a:pPr>
            <a:r>
              <a:rPr lang="zh-CN" altLang="en-US" sz="2800">
                <a:latin typeface="华文新魏" panose="02010800040101010101" pitchFamily="2" charset="-122"/>
                <a:ea typeface="华文新魏" panose="02010800040101010101" pitchFamily="2" charset="-122"/>
              </a:rPr>
              <a:t>在以往的计算机系统中，其处理和控制功能都高度集中在一台主机上，所有的任务都由主机处理，这样的系统称为</a:t>
            </a:r>
            <a:r>
              <a:rPr lang="zh-CN" altLang="en-US" sz="2800">
                <a:solidFill>
                  <a:srgbClr val="FF0000"/>
                </a:solidFill>
                <a:latin typeface="华文新魏" panose="02010800040101010101" pitchFamily="2" charset="-122"/>
                <a:ea typeface="华文新魏" panose="02010800040101010101" pitchFamily="2" charset="-122"/>
              </a:rPr>
              <a:t>集中式处理系统</a:t>
            </a:r>
            <a:r>
              <a:rPr lang="zh-CN" altLang="en-US" sz="2800">
                <a:latin typeface="华文新魏" panose="02010800040101010101" pitchFamily="2" charset="-122"/>
                <a:ea typeface="华文新魏" panose="02010800040101010101" pitchFamily="2" charset="-122"/>
              </a:rPr>
              <a:t>。</a:t>
            </a:r>
          </a:p>
          <a:p>
            <a:pPr>
              <a:lnSpc>
                <a:spcPts val="2600"/>
              </a:lnSpc>
            </a:pPr>
            <a:r>
              <a:rPr lang="zh-CN" altLang="en-US" sz="2800">
                <a:solidFill>
                  <a:srgbClr val="3333FF"/>
                </a:solidFill>
                <a:latin typeface="华文新魏" panose="02010800040101010101" pitchFamily="2" charset="-122"/>
                <a:ea typeface="华文新魏" panose="02010800040101010101" pitchFamily="2" charset="-122"/>
              </a:rPr>
              <a:t>分布式处理系统</a:t>
            </a:r>
          </a:p>
          <a:p>
            <a:pPr lvl="1">
              <a:lnSpc>
                <a:spcPts val="2600"/>
              </a:lnSpc>
            </a:pPr>
            <a:r>
              <a:rPr lang="zh-CN" altLang="en-US">
                <a:solidFill>
                  <a:srgbClr val="FF0000"/>
                </a:solidFill>
                <a:latin typeface="华文新魏" panose="02010800040101010101" pitchFamily="2" charset="-122"/>
                <a:ea typeface="华文新魏" panose="02010800040101010101" pitchFamily="2" charset="-122"/>
              </a:rPr>
              <a:t>指由多个分散的处理单元，经互连网络的连接而形成的系统。</a:t>
            </a:r>
            <a:r>
              <a:rPr lang="zh-CN" altLang="en-US">
                <a:solidFill>
                  <a:srgbClr val="3333FF"/>
                </a:solidFill>
                <a:latin typeface="华文新魏" panose="02010800040101010101" pitchFamily="2" charset="-122"/>
                <a:ea typeface="华文新魏" panose="02010800040101010101" pitchFamily="2" charset="-122"/>
              </a:rPr>
              <a:t>其中，每个单元具有高度的自治性，又互相协同，能在系统范围内实现资源管理，动态分配任务，并能并行地运行分布式程序</a:t>
            </a:r>
          </a:p>
          <a:p>
            <a:pPr lvl="1">
              <a:lnSpc>
                <a:spcPts val="2600"/>
              </a:lnSpc>
            </a:pPr>
            <a:r>
              <a:rPr lang="zh-CN" altLang="en-US">
                <a:solidFill>
                  <a:schemeClr val="hlink"/>
                </a:solidFill>
                <a:latin typeface="华文新魏" panose="02010800040101010101" pitchFamily="2" charset="-122"/>
                <a:ea typeface="华文新魏" panose="02010800040101010101" pitchFamily="2" charset="-122"/>
              </a:rPr>
              <a:t>分布式处理系统的基本特征</a:t>
            </a:r>
          </a:p>
          <a:p>
            <a:pPr lvl="2">
              <a:lnSpc>
                <a:spcPts val="2600"/>
              </a:lnSpc>
            </a:pPr>
            <a:r>
              <a:rPr lang="zh-CN" altLang="en-US" sz="2800">
                <a:latin typeface="华文新魏" panose="02010800040101010101" pitchFamily="2" charset="-122"/>
                <a:ea typeface="华文新魏" panose="02010800040101010101" pitchFamily="2" charset="-122"/>
              </a:rPr>
              <a:t>处理上的分布。</a:t>
            </a:r>
          </a:p>
          <a:p>
            <a:pPr lvl="1">
              <a:lnSpc>
                <a:spcPts val="2600"/>
              </a:lnSpc>
            </a:pPr>
            <a:r>
              <a:rPr lang="zh-CN" altLang="en-US">
                <a:solidFill>
                  <a:schemeClr val="hlink"/>
                </a:solidFill>
                <a:latin typeface="华文新魏" panose="02010800040101010101" pitchFamily="2" charset="-122"/>
                <a:ea typeface="华文新魏" panose="02010800040101010101" pitchFamily="2" charset="-122"/>
              </a:rPr>
              <a:t>处理分布的实质</a:t>
            </a:r>
          </a:p>
          <a:p>
            <a:pPr lvl="2">
              <a:lnSpc>
                <a:spcPts val="2600"/>
              </a:lnSpc>
            </a:pPr>
            <a:r>
              <a:rPr lang="zh-CN" altLang="en-US" sz="2800">
                <a:latin typeface="华文新魏" panose="02010800040101010101" pitchFamily="2" charset="-122"/>
                <a:ea typeface="华文新魏" panose="02010800040101010101" pitchFamily="2" charset="-122"/>
              </a:rPr>
              <a:t>资源、功能、任务和控制分布。</a:t>
            </a:r>
          </a:p>
        </p:txBody>
      </p:sp>
      <p:sp>
        <p:nvSpPr>
          <p:cNvPr id="4" name="灯片编号占位符 3">
            <a:extLst>
              <a:ext uri="{FF2B5EF4-FFF2-40B4-BE49-F238E27FC236}">
                <a16:creationId xmlns:a16="http://schemas.microsoft.com/office/drawing/2014/main" id="{3D685EBC-CF55-7646-A713-AE3D0E2FBB8F}"/>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C68D0A5C-7587-2247-8535-EC6A1C9538EF}" type="slidenum">
              <a:rPr kumimoji="0" lang="zh-CN" altLang="en-US" sz="1400">
                <a:latin typeface="Tahoma" panose="020B0604030504040204" pitchFamily="34" charset="0"/>
              </a:rPr>
              <a:pPr eaLnBrk="1" hangingPunct="1"/>
              <a:t>68</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7" dur="500"/>
                                        <p:tgtEl>
                                          <p:spTgt spid="182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2" dur="500"/>
                                        <p:tgtEl>
                                          <p:spTgt spid="18227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5" dur="500"/>
                                        <p:tgtEl>
                                          <p:spTgt spid="18227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30" dur="500"/>
                                        <p:tgtEl>
                                          <p:spTgt spid="182275">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Effect transition="in" filter="blinds(horizontal)">
                                      <p:cBhvr>
                                        <p:cTn id="33" dur="500"/>
                                        <p:tgtEl>
                                          <p:spTgt spid="182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a:extLst>
              <a:ext uri="{FF2B5EF4-FFF2-40B4-BE49-F238E27FC236}">
                <a16:creationId xmlns:a16="http://schemas.microsoft.com/office/drawing/2014/main" id="{65B2CE16-EF54-5343-A65A-5A91AE12F626}"/>
              </a:ext>
            </a:extLst>
          </p:cNvPr>
          <p:cNvSpPr>
            <a:spLocks noGrp="1" noChangeArrowheads="1"/>
          </p:cNvSpPr>
          <p:nvPr>
            <p:ph type="body" idx="1"/>
          </p:nvPr>
        </p:nvSpPr>
        <p:spPr>
          <a:xfrm>
            <a:off x="323850" y="1412875"/>
            <a:ext cx="8675688" cy="4679950"/>
          </a:xfrm>
        </p:spPr>
        <p:txBody>
          <a:bodyPr/>
          <a:lstStyle/>
          <a:p>
            <a:r>
              <a:rPr lang="zh-CN" altLang="en-US">
                <a:solidFill>
                  <a:srgbClr val="3333FF"/>
                </a:solidFill>
                <a:latin typeface="华文新魏" panose="02010800040101010101" pitchFamily="2" charset="-122"/>
                <a:ea typeface="华文新魏" panose="02010800040101010101" pitchFamily="2" charset="-122"/>
              </a:rPr>
              <a:t>分布式系统类型</a:t>
            </a:r>
          </a:p>
          <a:p>
            <a:pPr lvl="1"/>
            <a:r>
              <a:rPr lang="zh-CN" altLang="en-US" sz="3200">
                <a:solidFill>
                  <a:schemeClr val="hlink"/>
                </a:solidFill>
                <a:latin typeface="华文新魏" panose="02010800040101010101" pitchFamily="2" charset="-122"/>
                <a:ea typeface="华文新魏" panose="02010800040101010101" pitchFamily="2" charset="-122"/>
              </a:rPr>
              <a:t>分布式计算机系统</a:t>
            </a:r>
          </a:p>
          <a:p>
            <a:pPr lvl="2"/>
            <a:r>
              <a:rPr lang="zh-CN" altLang="en-US" sz="3200">
                <a:latin typeface="华文新魏" panose="02010800040101010101" pitchFamily="2" charset="-122"/>
                <a:ea typeface="华文新魏" panose="02010800040101010101" pitchFamily="2" charset="-122"/>
              </a:rPr>
              <a:t>每个处理单元都是计算机（计算机网络）</a:t>
            </a:r>
          </a:p>
          <a:p>
            <a:pPr lvl="1"/>
            <a:r>
              <a:rPr lang="zh-CN" altLang="en-US" sz="3200">
                <a:solidFill>
                  <a:schemeClr val="hlink"/>
                </a:solidFill>
                <a:latin typeface="华文新魏" panose="02010800040101010101" pitchFamily="2" charset="-122"/>
                <a:ea typeface="华文新魏" panose="02010800040101010101" pitchFamily="2" charset="-122"/>
              </a:rPr>
              <a:t>分布式（处理）系统</a:t>
            </a:r>
          </a:p>
          <a:p>
            <a:pPr lvl="2"/>
            <a:r>
              <a:rPr lang="zh-CN" altLang="en-US" sz="3200">
                <a:latin typeface="华文新魏" panose="02010800040101010101" pitchFamily="2" charset="-122"/>
                <a:ea typeface="华文新魏" panose="02010800040101010101" pitchFamily="2" charset="-122"/>
              </a:rPr>
              <a:t>处理单元只是处理器和局部存储器。</a:t>
            </a:r>
          </a:p>
          <a:p>
            <a:r>
              <a:rPr lang="zh-CN" altLang="en-US">
                <a:solidFill>
                  <a:srgbClr val="3333FF"/>
                </a:solidFill>
                <a:latin typeface="华文新魏" panose="02010800040101010101" pitchFamily="2" charset="-122"/>
                <a:ea typeface="华文新魏" panose="02010800040101010101" pitchFamily="2" charset="-122"/>
              </a:rPr>
              <a:t>分布式</a:t>
            </a:r>
            <a:r>
              <a:rPr lang="en-US" altLang="zh-CN">
                <a:solidFill>
                  <a:srgbClr val="3333FF"/>
                </a:solidFill>
                <a:latin typeface="华文新魏" panose="02010800040101010101" pitchFamily="2" charset="-122"/>
                <a:ea typeface="华文新魏" panose="02010800040101010101" pitchFamily="2" charset="-122"/>
              </a:rPr>
              <a:t>OS</a:t>
            </a:r>
            <a:r>
              <a:rPr lang="zh-CN" altLang="en-US">
                <a:solidFill>
                  <a:srgbClr val="3333FF"/>
                </a:solidFill>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在分布式系统上配置的</a:t>
            </a:r>
            <a:r>
              <a:rPr lang="en-US" altLang="zh-CN">
                <a:latin typeface="华文新魏" panose="02010800040101010101" pitchFamily="2" charset="-122"/>
                <a:ea typeface="华文新魏" panose="02010800040101010101" pitchFamily="2" charset="-122"/>
              </a:rPr>
              <a:t>OS</a:t>
            </a:r>
            <a:endParaRPr lang="zh-CN" altLang="en-US">
              <a:latin typeface="华文新魏" panose="02010800040101010101" pitchFamily="2" charset="-122"/>
              <a:ea typeface="华文新魏" panose="02010800040101010101" pitchFamily="2" charset="-122"/>
            </a:endParaRPr>
          </a:p>
        </p:txBody>
      </p:sp>
      <p:sp>
        <p:nvSpPr>
          <p:cNvPr id="97283" name="Rectangle 5">
            <a:extLst>
              <a:ext uri="{FF2B5EF4-FFF2-40B4-BE49-F238E27FC236}">
                <a16:creationId xmlns:a16="http://schemas.microsoft.com/office/drawing/2014/main" id="{4C3C2626-519F-994F-8071-A5CD5CB0EE1E}"/>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分布式操作系统</a:t>
            </a:r>
          </a:p>
        </p:txBody>
      </p:sp>
      <p:sp>
        <p:nvSpPr>
          <p:cNvPr id="4" name="灯片编号占位符 3">
            <a:extLst>
              <a:ext uri="{FF2B5EF4-FFF2-40B4-BE49-F238E27FC236}">
                <a16:creationId xmlns:a16="http://schemas.microsoft.com/office/drawing/2014/main" id="{335145D7-4A1E-2A40-A566-B424D5EC45C0}"/>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9FD8132B-127C-9244-8533-6362EF33A12E}" type="slidenum">
              <a:rPr kumimoji="0" lang="zh-CN" altLang="en-US" sz="1400">
                <a:latin typeface="Tahoma" panose="020B0604030504040204" pitchFamily="34" charset="0"/>
              </a:rPr>
              <a:pPr eaLnBrk="1" hangingPunct="1"/>
              <a:t>69</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2" dur="500"/>
                                        <p:tgtEl>
                                          <p:spTgt spid="181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17" dur="500"/>
                                        <p:tgtEl>
                                          <p:spTgt spid="181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blinds(horizontal)">
                                      <p:cBhvr>
                                        <p:cTn id="22" dur="500"/>
                                        <p:tgtEl>
                                          <p:spTgt spid="181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1251">
                                            <p:txEl>
                                              <p:pRg st="4" end="4"/>
                                            </p:txEl>
                                          </p:spTgt>
                                        </p:tgtEl>
                                        <p:attrNameLst>
                                          <p:attrName>style.visibility</p:attrName>
                                        </p:attrNameLst>
                                      </p:cBhvr>
                                      <p:to>
                                        <p:strVal val="visible"/>
                                      </p:to>
                                    </p:set>
                                    <p:animEffect transition="in" filter="blinds(horizontal)">
                                      <p:cBhvr>
                                        <p:cTn id="27" dur="500"/>
                                        <p:tgtEl>
                                          <p:spTgt spid="181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1251">
                                            <p:txEl>
                                              <p:pRg st="5" end="5"/>
                                            </p:txEl>
                                          </p:spTgt>
                                        </p:tgtEl>
                                        <p:attrNameLst>
                                          <p:attrName>style.visibility</p:attrName>
                                        </p:attrNameLst>
                                      </p:cBhvr>
                                      <p:to>
                                        <p:strVal val="visible"/>
                                      </p:to>
                                    </p:set>
                                    <p:animEffect transition="in" filter="blinds(horizontal)">
                                      <p:cBhvr>
                                        <p:cTn id="32" dur="500"/>
                                        <p:tgtEl>
                                          <p:spTgt spid="181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1" name="Rectangle 3">
            <a:extLst>
              <a:ext uri="{FF2B5EF4-FFF2-40B4-BE49-F238E27FC236}">
                <a16:creationId xmlns:a16="http://schemas.microsoft.com/office/drawing/2014/main" id="{9DA08E94-D314-E649-AC9F-BD4DE78CF24D}"/>
              </a:ext>
            </a:extLst>
          </p:cNvPr>
          <p:cNvSpPr>
            <a:spLocks noGrp="1" noChangeArrowheads="1"/>
          </p:cNvSpPr>
          <p:nvPr>
            <p:ph type="body" idx="4294967295"/>
          </p:nvPr>
        </p:nvSpPr>
        <p:spPr>
          <a:xfrm>
            <a:off x="760413" y="1335088"/>
            <a:ext cx="7772400" cy="5334000"/>
          </a:xfrm>
        </p:spPr>
        <p:txBody>
          <a:bodyPr/>
          <a:lstStyle/>
          <a:p>
            <a:pPr eaLnBrk="1" hangingPunct="1"/>
            <a:r>
              <a:rPr lang="zh-CN" altLang="en-US" sz="4000" b="1">
                <a:solidFill>
                  <a:srgbClr val="0000FF"/>
                </a:solidFill>
              </a:rPr>
              <a:t>课程内容</a:t>
            </a:r>
          </a:p>
          <a:p>
            <a:pPr eaLnBrk="1" hangingPunct="1">
              <a:buFont typeface="Wingdings" pitchFamily="2" charset="2"/>
              <a:buNone/>
            </a:pPr>
            <a:r>
              <a:rPr lang="zh-CN" altLang="en-US" sz="3600">
                <a:latin typeface="楷体_GB2312" charset="-122"/>
                <a:ea typeface="楷体_GB2312" charset="-122"/>
              </a:rPr>
              <a:t>    </a:t>
            </a:r>
            <a:r>
              <a:rPr lang="zh-CN" altLang="en-US">
                <a:latin typeface="楷体_GB2312" charset="-122"/>
                <a:ea typeface="楷体_GB2312" charset="-122"/>
              </a:rPr>
              <a:t>操作系统概论</a:t>
            </a:r>
          </a:p>
          <a:p>
            <a:pPr eaLnBrk="1" hangingPunct="1">
              <a:buFont typeface="Wingdings" pitchFamily="2" charset="2"/>
              <a:buNone/>
            </a:pPr>
            <a:r>
              <a:rPr lang="zh-CN" altLang="en-US">
                <a:latin typeface="楷体_GB2312" charset="-122"/>
                <a:ea typeface="楷体_GB2312" charset="-122"/>
              </a:rPr>
              <a:t>    进程管理（进程同步、进程调度、死锁）</a:t>
            </a:r>
          </a:p>
          <a:p>
            <a:pPr eaLnBrk="1" hangingPunct="1">
              <a:buFont typeface="Wingdings" pitchFamily="2" charset="2"/>
              <a:buNone/>
            </a:pPr>
            <a:r>
              <a:rPr lang="zh-CN" altLang="en-US">
                <a:latin typeface="楷体_GB2312" charset="-122"/>
                <a:ea typeface="楷体_GB2312" charset="-122"/>
              </a:rPr>
              <a:t>    存储管理</a:t>
            </a:r>
          </a:p>
          <a:p>
            <a:pPr eaLnBrk="1" hangingPunct="1">
              <a:buFont typeface="Wingdings" pitchFamily="2" charset="2"/>
              <a:buNone/>
            </a:pPr>
            <a:r>
              <a:rPr lang="zh-CN" altLang="en-US">
                <a:latin typeface="楷体_GB2312" charset="-122"/>
                <a:ea typeface="楷体_GB2312" charset="-122"/>
              </a:rPr>
              <a:t>    设备管理</a:t>
            </a:r>
          </a:p>
          <a:p>
            <a:pPr eaLnBrk="1" hangingPunct="1">
              <a:buFont typeface="Wingdings" pitchFamily="2" charset="2"/>
              <a:buNone/>
            </a:pPr>
            <a:r>
              <a:rPr lang="zh-CN" altLang="en-US">
                <a:latin typeface="楷体_GB2312" charset="-122"/>
                <a:ea typeface="楷体_GB2312" charset="-122"/>
              </a:rPr>
              <a:t>    文件管理</a:t>
            </a:r>
          </a:p>
          <a:p>
            <a:pPr eaLnBrk="1" hangingPunct="1">
              <a:buFont typeface="Wingdings" pitchFamily="2" charset="2"/>
              <a:buNone/>
            </a:pPr>
            <a:r>
              <a:rPr lang="zh-CN" altLang="en-US">
                <a:latin typeface="楷体_GB2312" charset="-122"/>
                <a:ea typeface="楷体_GB2312" charset="-122"/>
              </a:rPr>
              <a:t>    系统安全</a:t>
            </a:r>
          </a:p>
        </p:txBody>
      </p:sp>
      <p:sp>
        <p:nvSpPr>
          <p:cNvPr id="3" name="Rectangle 2">
            <a:extLst>
              <a:ext uri="{FF2B5EF4-FFF2-40B4-BE49-F238E27FC236}">
                <a16:creationId xmlns:a16="http://schemas.microsoft.com/office/drawing/2014/main" id="{E32D7544-2753-5848-AC9B-FDD7A66AB109}"/>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2" name="Slide Number Placeholder 1">
            <a:extLst>
              <a:ext uri="{FF2B5EF4-FFF2-40B4-BE49-F238E27FC236}">
                <a16:creationId xmlns:a16="http://schemas.microsoft.com/office/drawing/2014/main" id="{14CED0D8-1F4A-D94F-AC37-4AB60A67D604}"/>
              </a:ext>
            </a:extLst>
          </p:cNvPr>
          <p:cNvSpPr>
            <a:spLocks noGrp="1"/>
          </p:cNvSpPr>
          <p:nvPr>
            <p:ph type="sldNum" sz="quarter" idx="12"/>
          </p:nvPr>
        </p:nvSpPr>
        <p:spPr/>
        <p:txBody>
          <a:bodyPr/>
          <a:lstStyle/>
          <a:p>
            <a:fld id="{0EC01821-FBC1-0943-A98A-47205D9EC5A4}" type="slidenum">
              <a:rPr lang="zh-CN" altLang="en-US" smtClean="0"/>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barn(outVertical)">
                                      <p:cBhvr>
                                        <p:cTn id="7" dur="500"/>
                                        <p:tgtEl>
                                          <p:spTgt spid="314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4371">
                                            <p:txEl>
                                              <p:pRg st="1" end="1"/>
                                            </p:txEl>
                                          </p:spTgt>
                                        </p:tgtEl>
                                        <p:attrNameLst>
                                          <p:attrName>style.visibility</p:attrName>
                                        </p:attrNameLst>
                                      </p:cBhvr>
                                      <p:to>
                                        <p:strVal val="visible"/>
                                      </p:to>
                                    </p:set>
                                    <p:animEffect transition="in" filter="barn(outVertical)">
                                      <p:cBhvr>
                                        <p:cTn id="12" dur="500"/>
                                        <p:tgtEl>
                                          <p:spTgt spid="314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4371">
                                            <p:txEl>
                                              <p:pRg st="2" end="2"/>
                                            </p:txEl>
                                          </p:spTgt>
                                        </p:tgtEl>
                                        <p:attrNameLst>
                                          <p:attrName>style.visibility</p:attrName>
                                        </p:attrNameLst>
                                      </p:cBhvr>
                                      <p:to>
                                        <p:strVal val="visible"/>
                                      </p:to>
                                    </p:set>
                                    <p:animEffect transition="in" filter="barn(outVertical)">
                                      <p:cBhvr>
                                        <p:cTn id="17" dur="500"/>
                                        <p:tgtEl>
                                          <p:spTgt spid="314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4371">
                                            <p:txEl>
                                              <p:pRg st="3" end="3"/>
                                            </p:txEl>
                                          </p:spTgt>
                                        </p:tgtEl>
                                        <p:attrNameLst>
                                          <p:attrName>style.visibility</p:attrName>
                                        </p:attrNameLst>
                                      </p:cBhvr>
                                      <p:to>
                                        <p:strVal val="visible"/>
                                      </p:to>
                                    </p:set>
                                    <p:animEffect transition="in" filter="barn(outVertical)">
                                      <p:cBhvr>
                                        <p:cTn id="22" dur="500"/>
                                        <p:tgtEl>
                                          <p:spTgt spid="314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14371">
                                            <p:txEl>
                                              <p:pRg st="4" end="4"/>
                                            </p:txEl>
                                          </p:spTgt>
                                        </p:tgtEl>
                                        <p:attrNameLst>
                                          <p:attrName>style.visibility</p:attrName>
                                        </p:attrNameLst>
                                      </p:cBhvr>
                                      <p:to>
                                        <p:strVal val="visible"/>
                                      </p:to>
                                    </p:set>
                                    <p:animEffect transition="in" filter="barn(outVertical)">
                                      <p:cBhvr>
                                        <p:cTn id="27" dur="500"/>
                                        <p:tgtEl>
                                          <p:spTgt spid="314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14371">
                                            <p:txEl>
                                              <p:pRg st="5" end="5"/>
                                            </p:txEl>
                                          </p:spTgt>
                                        </p:tgtEl>
                                        <p:attrNameLst>
                                          <p:attrName>style.visibility</p:attrName>
                                        </p:attrNameLst>
                                      </p:cBhvr>
                                      <p:to>
                                        <p:strVal val="visible"/>
                                      </p:to>
                                    </p:set>
                                    <p:animEffect transition="in" filter="barn(outVertical)">
                                      <p:cBhvr>
                                        <p:cTn id="32" dur="500"/>
                                        <p:tgtEl>
                                          <p:spTgt spid="314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14371">
                                            <p:txEl>
                                              <p:pRg st="6" end="6"/>
                                            </p:txEl>
                                          </p:spTgt>
                                        </p:tgtEl>
                                        <p:attrNameLst>
                                          <p:attrName>style.visibility</p:attrName>
                                        </p:attrNameLst>
                                      </p:cBhvr>
                                      <p:to>
                                        <p:strVal val="visible"/>
                                      </p:to>
                                    </p:set>
                                    <p:animEffect transition="in" filter="barn(outVertical)">
                                      <p:cBhvr>
                                        <p:cTn id="37" dur="500"/>
                                        <p:tgtEl>
                                          <p:spTgt spid="314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a:extLst>
              <a:ext uri="{FF2B5EF4-FFF2-40B4-BE49-F238E27FC236}">
                <a16:creationId xmlns:a16="http://schemas.microsoft.com/office/drawing/2014/main" id="{4ACE0F2D-9EA3-5F43-9F9A-ACD755560CC4}"/>
              </a:ext>
            </a:extLst>
          </p:cNvPr>
          <p:cNvSpPr>
            <a:spLocks noGrp="1" noChangeArrowheads="1"/>
          </p:cNvSpPr>
          <p:nvPr>
            <p:ph type="body" idx="1"/>
          </p:nvPr>
        </p:nvSpPr>
        <p:spPr>
          <a:xfrm>
            <a:off x="468313" y="1412875"/>
            <a:ext cx="8424862" cy="4679950"/>
          </a:xfrm>
        </p:spPr>
        <p:txBody>
          <a:bodyPr/>
          <a:lstStyle/>
          <a:p>
            <a:r>
              <a:rPr lang="zh-CN" altLang="en-US">
                <a:solidFill>
                  <a:schemeClr val="tx2"/>
                </a:solidFill>
                <a:latin typeface="华文新魏" panose="02010800040101010101" pitchFamily="2" charset="-122"/>
                <a:ea typeface="华文新魏" panose="02010800040101010101" pitchFamily="2" charset="-122"/>
              </a:rPr>
              <a:t>分布式</a:t>
            </a:r>
            <a:r>
              <a:rPr lang="en-US" altLang="zh-CN">
                <a:solidFill>
                  <a:schemeClr val="tx2"/>
                </a:solidFill>
                <a:latin typeface="华文新魏" panose="02010800040101010101" pitchFamily="2" charset="-122"/>
                <a:ea typeface="华文新魏" panose="02010800040101010101" pitchFamily="2" charset="-122"/>
              </a:rPr>
              <a:t>OS</a:t>
            </a:r>
            <a:r>
              <a:rPr lang="zh-CN" altLang="en-US">
                <a:solidFill>
                  <a:schemeClr val="tx2"/>
                </a:solidFill>
                <a:latin typeface="华文新魏" panose="02010800040101010101" pitchFamily="2" charset="-122"/>
                <a:ea typeface="华文新魏" panose="02010800040101010101" pitchFamily="2" charset="-122"/>
              </a:rPr>
              <a:t>的功能</a:t>
            </a:r>
          </a:p>
          <a:p>
            <a:pPr lvl="1"/>
            <a:r>
              <a:rPr lang="zh-CN" altLang="en-US">
                <a:solidFill>
                  <a:schemeClr val="hlink"/>
                </a:solidFill>
                <a:latin typeface="华文新魏" panose="02010800040101010101" pitchFamily="2" charset="-122"/>
                <a:ea typeface="华文新魏" panose="02010800040101010101" pitchFamily="2" charset="-122"/>
              </a:rPr>
              <a:t>进程迁移：</a:t>
            </a:r>
            <a:r>
              <a:rPr lang="zh-CN" altLang="en-US">
                <a:latin typeface="华文新魏" panose="02010800040101010101" pitchFamily="2" charset="-122"/>
                <a:ea typeface="华文新魏" panose="02010800040101010101" pitchFamily="2" charset="-122"/>
              </a:rPr>
              <a:t>将一个（些）进程从一个（些）系统迁移到另一个系统上去运行。</a:t>
            </a:r>
          </a:p>
          <a:p>
            <a:pPr lvl="1"/>
            <a:r>
              <a:rPr lang="zh-CN" altLang="en-US">
                <a:solidFill>
                  <a:schemeClr val="hlink"/>
                </a:solidFill>
                <a:latin typeface="华文新魏" panose="02010800040101010101" pitchFamily="2" charset="-122"/>
                <a:ea typeface="华文新魏" panose="02010800040101010101" pitchFamily="2" charset="-122"/>
              </a:rPr>
              <a:t>分布式进程同步：</a:t>
            </a:r>
            <a:r>
              <a:rPr lang="zh-CN" altLang="en-US">
                <a:latin typeface="华文新魏" panose="02010800040101010101" pitchFamily="2" charset="-122"/>
                <a:ea typeface="华文新魏" panose="02010800040101010101" pitchFamily="2" charset="-122"/>
              </a:rPr>
              <a:t>实现同一处理机或不同处理机中的进程同步。</a:t>
            </a:r>
          </a:p>
          <a:p>
            <a:pPr lvl="1"/>
            <a:r>
              <a:rPr lang="zh-CN" altLang="en-US">
                <a:solidFill>
                  <a:schemeClr val="hlink"/>
                </a:solidFill>
                <a:latin typeface="华文新魏" panose="02010800040101010101" pitchFamily="2" charset="-122"/>
                <a:ea typeface="华文新魏" panose="02010800040101010101" pitchFamily="2" charset="-122"/>
              </a:rPr>
              <a:t>任务分配：</a:t>
            </a:r>
            <a:r>
              <a:rPr lang="zh-CN" altLang="en-US">
                <a:latin typeface="华文新魏" panose="02010800040101010101" pitchFamily="2" charset="-122"/>
                <a:ea typeface="华文新魏" panose="02010800040101010101" pitchFamily="2" charset="-122"/>
              </a:rPr>
              <a:t>保持所有处理机的负载均衡和加速对进程的处理。通常以一组能够并行的任务集为单位分配到多台处理机上，使他们并行运行。</a:t>
            </a:r>
          </a:p>
          <a:p>
            <a:pPr lvl="1"/>
            <a:r>
              <a:rPr lang="zh-CN" altLang="en-US">
                <a:solidFill>
                  <a:schemeClr val="hlink"/>
                </a:solidFill>
                <a:latin typeface="华文新魏" panose="02010800040101010101" pitchFamily="2" charset="-122"/>
                <a:ea typeface="华文新魏" panose="02010800040101010101" pitchFamily="2" charset="-122"/>
              </a:rPr>
              <a:t>资源管理：</a:t>
            </a:r>
            <a:r>
              <a:rPr lang="zh-CN" altLang="en-US">
                <a:latin typeface="华文新魏" panose="02010800040101010101" pitchFamily="2" charset="-122"/>
                <a:ea typeface="华文新魏" panose="02010800040101010101" pitchFamily="2" charset="-122"/>
              </a:rPr>
              <a:t>系统中的各类资源，由分布式操作系统统一管理和调度。</a:t>
            </a:r>
          </a:p>
        </p:txBody>
      </p:sp>
      <p:sp>
        <p:nvSpPr>
          <p:cNvPr id="98307" name="Rectangle 4">
            <a:extLst>
              <a:ext uri="{FF2B5EF4-FFF2-40B4-BE49-F238E27FC236}">
                <a16:creationId xmlns:a16="http://schemas.microsoft.com/office/drawing/2014/main" id="{581BFE05-9B44-5C46-9495-CCCE64B3A2DF}"/>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分布式操作系统</a:t>
            </a:r>
          </a:p>
        </p:txBody>
      </p:sp>
      <p:sp>
        <p:nvSpPr>
          <p:cNvPr id="4" name="灯片编号占位符 3">
            <a:extLst>
              <a:ext uri="{FF2B5EF4-FFF2-40B4-BE49-F238E27FC236}">
                <a16:creationId xmlns:a16="http://schemas.microsoft.com/office/drawing/2014/main" id="{89657C45-7A39-8649-B421-5DCC81DD7DA3}"/>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8AF1EB74-DD0E-B943-970A-3DE2CC96C006}" type="slidenum">
              <a:rPr kumimoji="0" lang="zh-CN" altLang="en-US" sz="1400">
                <a:latin typeface="Tahoma" panose="020B0604030504040204" pitchFamily="34" charset="0"/>
              </a:rPr>
              <a:pPr eaLnBrk="1" hangingPunct="1"/>
              <a:t>70</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blinds(horizontal)">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blinds(horizontal)">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blinds(horizontal)">
                                      <p:cBhvr>
                                        <p:cTn id="17" dur="500"/>
                                        <p:tgtEl>
                                          <p:spTgt spid="18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blinds(horizontal)">
                                      <p:cBhvr>
                                        <p:cTn id="22" dur="500"/>
                                        <p:tgtEl>
                                          <p:spTgt spid="183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blinds(horizontal)">
                                      <p:cBhvr>
                                        <p:cTn id="27" dur="500"/>
                                        <p:tgtEl>
                                          <p:spTgt spid="183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6" name="Rectangle 6">
            <a:extLst>
              <a:ext uri="{FF2B5EF4-FFF2-40B4-BE49-F238E27FC236}">
                <a16:creationId xmlns:a16="http://schemas.microsoft.com/office/drawing/2014/main" id="{C672A67D-28C5-2F47-B6AB-17B7C0B6EBD3}"/>
              </a:ext>
            </a:extLst>
          </p:cNvPr>
          <p:cNvSpPr>
            <a:spLocks noChangeArrowheads="1"/>
          </p:cNvSpPr>
          <p:nvPr/>
        </p:nvSpPr>
        <p:spPr bwMode="auto">
          <a:xfrm>
            <a:off x="179388" y="3074988"/>
            <a:ext cx="1447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ct val="130000"/>
              </a:lnSpc>
              <a:spcBef>
                <a:spcPct val="0"/>
              </a:spcBef>
              <a:buFontTx/>
              <a:buChar char="•"/>
            </a:pPr>
            <a:r>
              <a:rPr kumimoji="0" lang="en-US" altLang="zh-CN" sz="2800">
                <a:solidFill>
                  <a:schemeClr val="hlink"/>
                </a:solidFill>
                <a:latin typeface="华文新魏" panose="02010800040101010101" pitchFamily="2" charset="-122"/>
                <a:ea typeface="华文新魏" panose="02010800040101010101" pitchFamily="2" charset="-122"/>
              </a:rPr>
              <a:t> </a:t>
            </a:r>
            <a:r>
              <a:rPr kumimoji="0" lang="zh-CN" altLang="en-US" sz="2800">
                <a:solidFill>
                  <a:schemeClr val="hlink"/>
                </a:solidFill>
                <a:latin typeface="华文新魏" panose="02010800040101010101" pitchFamily="2" charset="-122"/>
                <a:ea typeface="华文新魏" panose="02010800040101010101" pitchFamily="2" charset="-122"/>
              </a:rPr>
              <a:t>分布性</a:t>
            </a:r>
          </a:p>
          <a:p>
            <a:pPr>
              <a:lnSpc>
                <a:spcPct val="130000"/>
              </a:lnSpc>
              <a:spcBef>
                <a:spcPct val="0"/>
              </a:spcBef>
              <a:buFontTx/>
              <a:buChar char="•"/>
            </a:pPr>
            <a:r>
              <a:rPr kumimoji="0" lang="zh-CN" altLang="en-US" sz="2800">
                <a:solidFill>
                  <a:schemeClr val="hlink"/>
                </a:solidFill>
                <a:latin typeface="华文新魏" panose="02010800040101010101" pitchFamily="2" charset="-122"/>
                <a:ea typeface="华文新魏" panose="02010800040101010101" pitchFamily="2" charset="-122"/>
              </a:rPr>
              <a:t> 并行性</a:t>
            </a:r>
          </a:p>
          <a:p>
            <a:pPr>
              <a:lnSpc>
                <a:spcPct val="130000"/>
              </a:lnSpc>
              <a:spcBef>
                <a:spcPct val="0"/>
              </a:spcBef>
              <a:buFontTx/>
              <a:buChar char="•"/>
            </a:pPr>
            <a:r>
              <a:rPr kumimoji="0" lang="zh-CN" altLang="en-US" sz="2800">
                <a:solidFill>
                  <a:schemeClr val="hlink"/>
                </a:solidFill>
                <a:latin typeface="华文新魏" panose="02010800040101010101" pitchFamily="2" charset="-122"/>
                <a:ea typeface="华文新魏" panose="02010800040101010101" pitchFamily="2" charset="-122"/>
              </a:rPr>
              <a:t> 透明性</a:t>
            </a:r>
          </a:p>
          <a:p>
            <a:pPr>
              <a:lnSpc>
                <a:spcPct val="130000"/>
              </a:lnSpc>
              <a:spcBef>
                <a:spcPct val="0"/>
              </a:spcBef>
              <a:buFontTx/>
              <a:buChar char="•"/>
            </a:pPr>
            <a:r>
              <a:rPr kumimoji="0" lang="zh-CN" altLang="en-US" sz="2800">
                <a:solidFill>
                  <a:schemeClr val="hlink"/>
                </a:solidFill>
                <a:latin typeface="华文新魏" panose="02010800040101010101" pitchFamily="2" charset="-122"/>
                <a:ea typeface="华文新魏" panose="02010800040101010101" pitchFamily="2" charset="-122"/>
              </a:rPr>
              <a:t> 共享性</a:t>
            </a:r>
          </a:p>
          <a:p>
            <a:pPr>
              <a:lnSpc>
                <a:spcPct val="130000"/>
              </a:lnSpc>
              <a:spcBef>
                <a:spcPct val="0"/>
              </a:spcBef>
              <a:buFontTx/>
              <a:buChar char="•"/>
            </a:pPr>
            <a:r>
              <a:rPr kumimoji="0" lang="zh-CN" altLang="en-US" sz="2800">
                <a:solidFill>
                  <a:schemeClr val="hlink"/>
                </a:solidFill>
                <a:latin typeface="华文新魏" panose="02010800040101010101" pitchFamily="2" charset="-122"/>
                <a:ea typeface="华文新魏" panose="02010800040101010101" pitchFamily="2" charset="-122"/>
              </a:rPr>
              <a:t> 健壮性</a:t>
            </a:r>
          </a:p>
        </p:txBody>
      </p:sp>
      <p:sp>
        <p:nvSpPr>
          <p:cNvPr id="261127" name="Rectangle 7">
            <a:extLst>
              <a:ext uri="{FF2B5EF4-FFF2-40B4-BE49-F238E27FC236}">
                <a16:creationId xmlns:a16="http://schemas.microsoft.com/office/drawing/2014/main" id="{FEA81679-8A5A-9F47-83F3-637B1C39AD44}"/>
              </a:ext>
            </a:extLst>
          </p:cNvPr>
          <p:cNvSpPr>
            <a:spLocks noChangeArrowheads="1"/>
          </p:cNvSpPr>
          <p:nvPr/>
        </p:nvSpPr>
        <p:spPr bwMode="auto">
          <a:xfrm>
            <a:off x="611188" y="1455738"/>
            <a:ext cx="525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kumimoji="0" lang="zh-CN" altLang="en-US" sz="3200">
                <a:solidFill>
                  <a:srgbClr val="3333FF"/>
                </a:solidFill>
                <a:latin typeface="华文新魏" panose="02010800040101010101" pitchFamily="2" charset="-122"/>
                <a:ea typeface="华文新魏" panose="02010800040101010101" pitchFamily="2" charset="-122"/>
              </a:rPr>
              <a:t>分布式</a:t>
            </a:r>
            <a:r>
              <a:rPr kumimoji="0" lang="en-US" altLang="zh-CN" sz="3200">
                <a:solidFill>
                  <a:srgbClr val="3333FF"/>
                </a:solidFill>
                <a:latin typeface="华文新魏" panose="02010800040101010101" pitchFamily="2" charset="-122"/>
                <a:ea typeface="华文新魏" panose="02010800040101010101" pitchFamily="2" charset="-122"/>
              </a:rPr>
              <a:t>OS</a:t>
            </a:r>
            <a:r>
              <a:rPr kumimoji="0" lang="zh-CN" altLang="en-US" sz="3200">
                <a:solidFill>
                  <a:srgbClr val="3333FF"/>
                </a:solidFill>
                <a:latin typeface="华文新魏" panose="02010800040101010101" pitchFamily="2" charset="-122"/>
                <a:ea typeface="华文新魏" panose="02010800040101010101" pitchFamily="2" charset="-122"/>
              </a:rPr>
              <a:t>与网络</a:t>
            </a:r>
            <a:r>
              <a:rPr kumimoji="0" lang="en-US" altLang="zh-CN" sz="3200">
                <a:solidFill>
                  <a:srgbClr val="3333FF"/>
                </a:solidFill>
                <a:latin typeface="华文新魏" panose="02010800040101010101" pitchFamily="2" charset="-122"/>
                <a:ea typeface="华文新魏" panose="02010800040101010101" pitchFamily="2" charset="-122"/>
              </a:rPr>
              <a:t>OS</a:t>
            </a:r>
            <a:r>
              <a:rPr kumimoji="0" lang="zh-CN" altLang="en-US" sz="3200">
                <a:solidFill>
                  <a:srgbClr val="3333FF"/>
                </a:solidFill>
                <a:latin typeface="华文新魏" panose="02010800040101010101" pitchFamily="2" charset="-122"/>
                <a:ea typeface="华文新魏" panose="02010800040101010101" pitchFamily="2" charset="-122"/>
              </a:rPr>
              <a:t>的比较</a:t>
            </a:r>
          </a:p>
        </p:txBody>
      </p:sp>
      <p:sp>
        <p:nvSpPr>
          <p:cNvPr id="261128" name="Rectangle 8">
            <a:extLst>
              <a:ext uri="{FF2B5EF4-FFF2-40B4-BE49-F238E27FC236}">
                <a16:creationId xmlns:a16="http://schemas.microsoft.com/office/drawing/2014/main" id="{9221E45C-EAEB-8149-8274-F9CFAD7DD748}"/>
              </a:ext>
            </a:extLst>
          </p:cNvPr>
          <p:cNvSpPr>
            <a:spLocks noChangeArrowheads="1"/>
          </p:cNvSpPr>
          <p:nvPr/>
        </p:nvSpPr>
        <p:spPr bwMode="auto">
          <a:xfrm>
            <a:off x="1571625" y="3074988"/>
            <a:ext cx="6858000" cy="2514600"/>
          </a:xfrm>
          <a:prstGeom prst="rect">
            <a:avLst/>
          </a:prstGeom>
          <a:noFill/>
          <a:ln w="12700">
            <a:noFill/>
            <a:miter lim="800000"/>
            <a:headEnd type="none" w="sm" len="sm"/>
            <a:tailEnd type="none" w="sm" len="sm"/>
          </a:ln>
          <a:effec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nSpc>
                <a:spcPct val="130000"/>
              </a:lnSpc>
              <a:spcBef>
                <a:spcPct val="0"/>
              </a:spcBef>
            </a:pPr>
            <a:r>
              <a:rPr lang="en-US" altLang="zh-CN" sz="2400" b="1">
                <a:effectLst>
                  <a:outerShdw blurRad="38100" dist="38100" dir="2700000" algn="tl">
                    <a:srgbClr val="C0C0C0"/>
                  </a:outerShdw>
                </a:effectLst>
                <a:latin typeface="Arial" panose="020B0604020202020204" pitchFamily="34" charset="0"/>
                <a:ea typeface="幼圆" pitchFamily="49" charset="-122"/>
              </a:rPr>
              <a:t> </a:t>
            </a:r>
            <a:r>
              <a:rPr kumimoji="0" lang="zh-CN" altLang="en-US" sz="2800">
                <a:latin typeface="华文新魏" panose="02010800040101010101" pitchFamily="2" charset="-122"/>
                <a:ea typeface="华文新魏" panose="02010800040101010101" pitchFamily="2" charset="-122"/>
              </a:rPr>
              <a:t>处理和控制功能是分散的   控制方式是集中式的</a:t>
            </a:r>
          </a:p>
          <a:p>
            <a:pPr>
              <a:lnSpc>
                <a:spcPct val="130000"/>
              </a:lnSpc>
              <a:spcBef>
                <a:spcPct val="0"/>
              </a:spcBef>
            </a:pPr>
            <a:r>
              <a:rPr kumimoji="0" lang="zh-CN" altLang="en-US" sz="2800">
                <a:latin typeface="华文新魏" panose="02010800040101010101" pitchFamily="2" charset="-122"/>
                <a:ea typeface="华文新魏" panose="02010800040101010101" pitchFamily="2" charset="-122"/>
              </a:rPr>
              <a:t> 任务分到多个处理单元上   无任务分配功能</a:t>
            </a:r>
          </a:p>
          <a:p>
            <a:pPr>
              <a:lnSpc>
                <a:spcPct val="130000"/>
              </a:lnSpc>
              <a:spcBef>
                <a:spcPct val="0"/>
              </a:spcBef>
            </a:pPr>
            <a:r>
              <a:rPr kumimoji="0" lang="zh-CN" altLang="en-US" sz="2800">
                <a:latin typeface="华文新魏" panose="02010800040101010101" pitchFamily="2" charset="-122"/>
                <a:ea typeface="华文新魏" panose="02010800040101010101" pitchFamily="2" charset="-122"/>
              </a:rPr>
              <a:t>        好                                            一般</a:t>
            </a:r>
          </a:p>
          <a:p>
            <a:pPr>
              <a:lnSpc>
                <a:spcPct val="130000"/>
              </a:lnSpc>
              <a:spcBef>
                <a:spcPct val="0"/>
              </a:spcBef>
            </a:pPr>
            <a:r>
              <a:rPr kumimoji="0" lang="zh-CN" altLang="en-US" sz="2800">
                <a:latin typeface="华文新魏" panose="02010800040101010101" pitchFamily="2" charset="-122"/>
                <a:ea typeface="华文新魏" panose="02010800040101010101" pitchFamily="2" charset="-122"/>
              </a:rPr>
              <a:t>  好（所有机器资源）                  一般（服务器）</a:t>
            </a:r>
          </a:p>
          <a:p>
            <a:pPr>
              <a:lnSpc>
                <a:spcPct val="130000"/>
              </a:lnSpc>
              <a:spcBef>
                <a:spcPct val="0"/>
              </a:spcBef>
            </a:pPr>
            <a:r>
              <a:rPr kumimoji="0" lang="zh-CN" altLang="en-US" sz="2800">
                <a:latin typeface="华文新魏" panose="02010800040101010101" pitchFamily="2" charset="-122"/>
                <a:ea typeface="华文新魏" panose="02010800040101010101" pitchFamily="2" charset="-122"/>
              </a:rPr>
              <a:t>  好（可通过容错技术重构）      一般</a:t>
            </a:r>
          </a:p>
        </p:txBody>
      </p:sp>
      <p:sp>
        <p:nvSpPr>
          <p:cNvPr id="261129" name="Rectangle 9">
            <a:extLst>
              <a:ext uri="{FF2B5EF4-FFF2-40B4-BE49-F238E27FC236}">
                <a16:creationId xmlns:a16="http://schemas.microsoft.com/office/drawing/2014/main" id="{C8856E3F-CB99-D646-8504-67D0A7912B9F}"/>
              </a:ext>
            </a:extLst>
          </p:cNvPr>
          <p:cNvSpPr>
            <a:spLocks noChangeArrowheads="1"/>
          </p:cNvSpPr>
          <p:nvPr/>
        </p:nvSpPr>
        <p:spPr bwMode="auto">
          <a:xfrm>
            <a:off x="1714500" y="2349500"/>
            <a:ext cx="6858000" cy="533400"/>
          </a:xfrm>
          <a:prstGeom prst="rect">
            <a:avLst/>
          </a:prstGeom>
          <a:noFill/>
          <a:ln w="12700">
            <a:noFill/>
            <a:miter lim="800000"/>
            <a:headEnd type="none" w="sm" len="sm"/>
            <a:tailEnd type="none" w="sm" len="sm"/>
          </a:ln>
          <a:effec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lang="en-US" altLang="zh-CN" sz="3200" b="1">
                <a:effectLst>
                  <a:outerShdw blurRad="38100" dist="38100" dir="2700000" algn="tl">
                    <a:srgbClr val="C0C0C0"/>
                  </a:outerShdw>
                </a:effectLst>
                <a:latin typeface="Arial" panose="020B0604020202020204" pitchFamily="34" charset="0"/>
                <a:ea typeface="幼圆" pitchFamily="49" charset="-122"/>
              </a:rPr>
              <a:t>        </a:t>
            </a:r>
            <a:r>
              <a:rPr kumimoji="0" lang="zh-CN" altLang="en-US" sz="3200">
                <a:solidFill>
                  <a:srgbClr val="3333FF"/>
                </a:solidFill>
                <a:latin typeface="华文新魏" panose="02010800040101010101" pitchFamily="2" charset="-122"/>
                <a:ea typeface="华文新魏" panose="02010800040101010101" pitchFamily="2" charset="-122"/>
              </a:rPr>
              <a:t>分布式</a:t>
            </a:r>
            <a:r>
              <a:rPr kumimoji="0" lang="en-US" altLang="zh-CN" sz="3200">
                <a:solidFill>
                  <a:srgbClr val="3333FF"/>
                </a:solidFill>
                <a:latin typeface="华文新魏" panose="02010800040101010101" pitchFamily="2" charset="-122"/>
                <a:ea typeface="华文新魏" panose="02010800040101010101" pitchFamily="2" charset="-122"/>
              </a:rPr>
              <a:t>OS</a:t>
            </a:r>
            <a:r>
              <a:rPr lang="en-US" altLang="zh-CN" sz="3200" b="1">
                <a:solidFill>
                  <a:srgbClr val="3333FF"/>
                </a:solidFill>
                <a:effectLst>
                  <a:outerShdw blurRad="38100" dist="38100" dir="2700000" algn="tl">
                    <a:srgbClr val="C0C0C0"/>
                  </a:outerShdw>
                </a:effectLst>
                <a:latin typeface="Arial" panose="020B0604020202020204" pitchFamily="34" charset="0"/>
                <a:ea typeface="幼圆" pitchFamily="49" charset="-122"/>
              </a:rPr>
              <a:t>                    </a:t>
            </a:r>
            <a:r>
              <a:rPr kumimoji="0" lang="zh-CN" altLang="en-US" sz="3200">
                <a:solidFill>
                  <a:srgbClr val="3333FF"/>
                </a:solidFill>
                <a:latin typeface="华文新魏" panose="02010800040101010101" pitchFamily="2" charset="-122"/>
                <a:ea typeface="华文新魏" panose="02010800040101010101" pitchFamily="2" charset="-122"/>
              </a:rPr>
              <a:t>网络</a:t>
            </a:r>
            <a:r>
              <a:rPr kumimoji="0" lang="en-US" altLang="zh-CN" sz="3200">
                <a:solidFill>
                  <a:srgbClr val="3333FF"/>
                </a:solidFill>
                <a:latin typeface="华文新魏" panose="02010800040101010101" pitchFamily="2" charset="-122"/>
                <a:ea typeface="华文新魏" panose="02010800040101010101" pitchFamily="2" charset="-122"/>
              </a:rPr>
              <a:t>OS</a:t>
            </a:r>
          </a:p>
        </p:txBody>
      </p:sp>
      <p:sp>
        <p:nvSpPr>
          <p:cNvPr id="99334" name="Rectangle 8">
            <a:extLst>
              <a:ext uri="{FF2B5EF4-FFF2-40B4-BE49-F238E27FC236}">
                <a16:creationId xmlns:a16="http://schemas.microsoft.com/office/drawing/2014/main" id="{0C882394-A265-714E-877A-6810062F536A}"/>
              </a:ext>
            </a:extLst>
          </p:cNvPr>
          <p:cNvSpPr>
            <a:spLocks noChangeArrowheads="1"/>
          </p:cNvSpPr>
          <p:nvPr/>
        </p:nvSpPr>
        <p:spPr bwMode="auto">
          <a:xfrm>
            <a:off x="1331913" y="95250"/>
            <a:ext cx="7416800" cy="885825"/>
          </a:xfrm>
          <a:prstGeom prst="rect">
            <a:avLst/>
          </a:prstGeom>
          <a:noFill/>
          <a:ln w="9525">
            <a:noFill/>
            <a:miter lim="800000"/>
            <a:headEnd/>
            <a:tailEnd/>
          </a:ln>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分布式操作系统</a:t>
            </a:r>
          </a:p>
        </p:txBody>
      </p:sp>
      <p:sp>
        <p:nvSpPr>
          <p:cNvPr id="7" name="灯片编号占位符 3">
            <a:extLst>
              <a:ext uri="{FF2B5EF4-FFF2-40B4-BE49-F238E27FC236}">
                <a16:creationId xmlns:a16="http://schemas.microsoft.com/office/drawing/2014/main" id="{7E15B43B-EDC2-504A-84DF-5F44E7FB0E38}"/>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1DBE5FC6-7B53-D34F-99EE-17ECA51B4A5F}" type="slidenum">
              <a:rPr kumimoji="0" lang="zh-CN" altLang="en-US" sz="1400">
                <a:latin typeface="Tahoma" panose="020B0604030504040204" pitchFamily="34" charset="0"/>
              </a:rPr>
              <a:pPr eaLnBrk="1" hangingPunct="1"/>
              <a:t>71</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127"/>
                                        </p:tgtEl>
                                        <p:attrNameLst>
                                          <p:attrName>style.visibility</p:attrName>
                                        </p:attrNameLst>
                                      </p:cBhvr>
                                      <p:to>
                                        <p:strVal val="visible"/>
                                      </p:to>
                                    </p:set>
                                    <p:animEffect transition="in" filter="dissolve">
                                      <p:cBhvr>
                                        <p:cTn id="7" dur="500"/>
                                        <p:tgtEl>
                                          <p:spTgt spid="261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6"/>
                                        </p:tgtEl>
                                        <p:attrNameLst>
                                          <p:attrName>style.visibility</p:attrName>
                                        </p:attrNameLst>
                                      </p:cBhvr>
                                      <p:to>
                                        <p:strVal val="visible"/>
                                      </p:to>
                                    </p:set>
                                    <p:animEffect transition="in" filter="dissolve">
                                      <p:cBhvr>
                                        <p:cTn id="12" dur="500"/>
                                        <p:tgtEl>
                                          <p:spTgt spid="261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1129"/>
                                        </p:tgtEl>
                                        <p:attrNameLst>
                                          <p:attrName>style.visibility</p:attrName>
                                        </p:attrNameLst>
                                      </p:cBhvr>
                                      <p:to>
                                        <p:strVal val="visible"/>
                                      </p:to>
                                    </p:set>
                                    <p:animEffect transition="in" filter="dissolve">
                                      <p:cBhvr>
                                        <p:cTn id="17" dur="500"/>
                                        <p:tgtEl>
                                          <p:spTgt spid="2611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1128">
                                            <p:txEl>
                                              <p:pRg st="0" end="0"/>
                                            </p:txEl>
                                          </p:spTgt>
                                        </p:tgtEl>
                                        <p:attrNameLst>
                                          <p:attrName>style.visibility</p:attrName>
                                        </p:attrNameLst>
                                      </p:cBhvr>
                                      <p:to>
                                        <p:strVal val="visible"/>
                                      </p:to>
                                    </p:set>
                                    <p:animEffect transition="in" filter="dissolve">
                                      <p:cBhvr>
                                        <p:cTn id="22" dur="500"/>
                                        <p:tgtEl>
                                          <p:spTgt spid="2611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1128">
                                            <p:txEl>
                                              <p:pRg st="1" end="1"/>
                                            </p:txEl>
                                          </p:spTgt>
                                        </p:tgtEl>
                                        <p:attrNameLst>
                                          <p:attrName>style.visibility</p:attrName>
                                        </p:attrNameLst>
                                      </p:cBhvr>
                                      <p:to>
                                        <p:strVal val="visible"/>
                                      </p:to>
                                    </p:set>
                                    <p:animEffect transition="in" filter="dissolve">
                                      <p:cBhvr>
                                        <p:cTn id="27" dur="500"/>
                                        <p:tgtEl>
                                          <p:spTgt spid="26112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1128">
                                            <p:txEl>
                                              <p:pRg st="2" end="2"/>
                                            </p:txEl>
                                          </p:spTgt>
                                        </p:tgtEl>
                                        <p:attrNameLst>
                                          <p:attrName>style.visibility</p:attrName>
                                        </p:attrNameLst>
                                      </p:cBhvr>
                                      <p:to>
                                        <p:strVal val="visible"/>
                                      </p:to>
                                    </p:set>
                                    <p:animEffect transition="in" filter="dissolve">
                                      <p:cBhvr>
                                        <p:cTn id="32" dur="500"/>
                                        <p:tgtEl>
                                          <p:spTgt spid="261128">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1128">
                                            <p:txEl>
                                              <p:pRg st="3" end="3"/>
                                            </p:txEl>
                                          </p:spTgt>
                                        </p:tgtEl>
                                        <p:attrNameLst>
                                          <p:attrName>style.visibility</p:attrName>
                                        </p:attrNameLst>
                                      </p:cBhvr>
                                      <p:to>
                                        <p:strVal val="visible"/>
                                      </p:to>
                                    </p:set>
                                    <p:animEffect transition="in" filter="dissolve">
                                      <p:cBhvr>
                                        <p:cTn id="37" dur="500"/>
                                        <p:tgtEl>
                                          <p:spTgt spid="261128">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1128">
                                            <p:txEl>
                                              <p:pRg st="4" end="4"/>
                                            </p:txEl>
                                          </p:spTgt>
                                        </p:tgtEl>
                                        <p:attrNameLst>
                                          <p:attrName>style.visibility</p:attrName>
                                        </p:attrNameLst>
                                      </p:cBhvr>
                                      <p:to>
                                        <p:strVal val="visible"/>
                                      </p:to>
                                    </p:set>
                                    <p:animEffect transition="in" filter="dissolve">
                                      <p:cBhvr>
                                        <p:cTn id="42" dur="500"/>
                                        <p:tgtEl>
                                          <p:spTgt spid="261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p:bldP spid="261127" grpId="0"/>
      <p:bldP spid="261128" grpId="0" build="p"/>
      <p:bldP spid="26112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2" descr="AN_MON~1">
            <a:extLst>
              <a:ext uri="{FF2B5EF4-FFF2-40B4-BE49-F238E27FC236}">
                <a16:creationId xmlns:a16="http://schemas.microsoft.com/office/drawing/2014/main" id="{12511F13-3BE7-234C-8C6C-C245C8A45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5438" y="3436938"/>
            <a:ext cx="38100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4">
            <a:extLst>
              <a:ext uri="{FF2B5EF4-FFF2-40B4-BE49-F238E27FC236}">
                <a16:creationId xmlns:a16="http://schemas.microsoft.com/office/drawing/2014/main" id="{35075912-376D-3048-95C4-37A13A170F18}"/>
              </a:ext>
            </a:extLst>
          </p:cNvPr>
          <p:cNvSpPr>
            <a:spLocks noChangeArrowheads="1"/>
          </p:cNvSpPr>
          <p:nvPr/>
        </p:nvSpPr>
        <p:spPr bwMode="auto">
          <a:xfrm>
            <a:off x="1416050" y="374650"/>
            <a:ext cx="4811713" cy="533400"/>
          </a:xfrm>
          <a:prstGeom prst="rect">
            <a:avLst/>
          </a:prstGeom>
          <a:noFill/>
          <a:ln w="9525">
            <a:noFill/>
            <a:miter lim="800000"/>
            <a:headEnd/>
            <a:tailEnd/>
          </a:ln>
        </p:spPr>
        <p:txBody>
          <a:bodyPr anchor="b"/>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微机操作系统 </a:t>
            </a:r>
          </a:p>
        </p:txBody>
      </p:sp>
      <p:sp>
        <p:nvSpPr>
          <p:cNvPr id="327686" name="Rectangle 6">
            <a:extLst>
              <a:ext uri="{FF2B5EF4-FFF2-40B4-BE49-F238E27FC236}">
                <a16:creationId xmlns:a16="http://schemas.microsoft.com/office/drawing/2014/main" id="{57C95253-22F3-924A-B3F8-709CEE4B9673}"/>
              </a:ext>
            </a:extLst>
          </p:cNvPr>
          <p:cNvSpPr>
            <a:spLocks noChangeArrowheads="1"/>
          </p:cNvSpPr>
          <p:nvPr/>
        </p:nvSpPr>
        <p:spPr bwMode="auto">
          <a:xfrm>
            <a:off x="446088" y="1727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lvl="1">
              <a:spcBef>
                <a:spcPct val="0"/>
              </a:spcBef>
              <a:buClr>
                <a:schemeClr val="hlink"/>
              </a:buClr>
              <a:buFont typeface="Wingdings" pitchFamily="2" charset="2"/>
              <a:buChar char="n"/>
            </a:pPr>
            <a:r>
              <a:rPr kumimoji="0" lang="en-US" altLang="zh-CN" sz="2000">
                <a:latin typeface="华文新魏" panose="02010800040101010101" pitchFamily="2" charset="-122"/>
                <a:ea typeface="华文新魏" panose="02010800040101010101" pitchFamily="2" charset="-122"/>
              </a:rPr>
              <a:t>CP/M </a:t>
            </a:r>
            <a:r>
              <a:rPr kumimoji="0" lang="zh-CN" altLang="en-US" sz="2000">
                <a:latin typeface="华文新魏" panose="02010800040101010101" pitchFamily="2" charset="-122"/>
                <a:ea typeface="华文新魏" panose="02010800040101010101" pitchFamily="2" charset="-122"/>
              </a:rPr>
              <a:t>（７５／７９年推出的带有软盘／硬盘的８位微机</a:t>
            </a:r>
            <a:r>
              <a:rPr kumimoji="0" lang="en-US" altLang="zh-CN" sz="2000">
                <a:latin typeface="华文新魏" panose="02010800040101010101" pitchFamily="2" charset="-122"/>
                <a:ea typeface="华文新魏" panose="02010800040101010101" pitchFamily="2" charset="-122"/>
              </a:rPr>
              <a:t>OS</a:t>
            </a:r>
            <a:r>
              <a:rPr kumimoji="0" lang="zh-CN" altLang="en-US" sz="2000">
                <a:latin typeface="华文新魏" panose="02010800040101010101" pitchFamily="2" charset="-122"/>
                <a:ea typeface="华文新魏" panose="02010800040101010101" pitchFamily="2" charset="-122"/>
              </a:rPr>
              <a:t>）</a:t>
            </a:r>
          </a:p>
          <a:p>
            <a:pPr lvl="1">
              <a:spcBef>
                <a:spcPct val="0"/>
              </a:spcBef>
              <a:buClr>
                <a:schemeClr val="hlink"/>
              </a:buClr>
              <a:buFont typeface="Wingdings" pitchFamily="2" charset="2"/>
              <a:buChar char="n"/>
            </a:pPr>
            <a:r>
              <a:rPr kumimoji="0" lang="en-US" altLang="zh-CN" sz="2000">
                <a:latin typeface="华文新魏" panose="02010800040101010101" pitchFamily="2" charset="-122"/>
                <a:ea typeface="华文新魏" panose="02010800040101010101" pitchFamily="2" charset="-122"/>
              </a:rPr>
              <a:t>MS--DOS</a:t>
            </a:r>
            <a:r>
              <a:rPr kumimoji="0" lang="zh-CN" altLang="en-US" sz="2000">
                <a:latin typeface="华文新魏" panose="02010800040101010101" pitchFamily="2" charset="-122"/>
                <a:ea typeface="华文新魏" panose="02010800040101010101" pitchFamily="2" charset="-122"/>
              </a:rPr>
              <a:t>（</a:t>
            </a:r>
            <a:r>
              <a:rPr kumimoji="0" lang="en-US" altLang="zh-CN" sz="2000">
                <a:latin typeface="华文新魏" panose="02010800040101010101" pitchFamily="2" charset="-122"/>
                <a:ea typeface="华文新魏" panose="02010800040101010101" pitchFamily="2" charset="-122"/>
              </a:rPr>
              <a:t>81</a:t>
            </a:r>
            <a:r>
              <a:rPr kumimoji="0" lang="zh-CN" altLang="en-US" sz="2000">
                <a:latin typeface="华文新魏" panose="02010800040101010101" pitchFamily="2" charset="-122"/>
                <a:ea typeface="华文新魏" panose="02010800040101010101" pitchFamily="2" charset="-122"/>
              </a:rPr>
              <a:t>年在ＣＰ／Ｍ基础上发展、扩充起来的</a:t>
            </a:r>
          </a:p>
          <a:p>
            <a:pPr lvl="1">
              <a:spcBef>
                <a:spcPct val="0"/>
              </a:spcBef>
              <a:buClr>
                <a:schemeClr val="hlink"/>
              </a:buClr>
              <a:buFont typeface="Wingdings" pitchFamily="2" charset="2"/>
              <a:buNone/>
            </a:pPr>
            <a:r>
              <a:rPr kumimoji="0" lang="zh-CN" altLang="en-US" sz="2000">
                <a:latin typeface="华文新魏" panose="02010800040101010101" pitchFamily="2" charset="-122"/>
                <a:ea typeface="华文新魏" panose="02010800040101010101" pitchFamily="2" charset="-122"/>
              </a:rPr>
              <a:t>  １６位ＯＳ）</a:t>
            </a:r>
          </a:p>
        </p:txBody>
      </p:sp>
      <p:sp>
        <p:nvSpPr>
          <p:cNvPr id="327687" name="Rectangle 7">
            <a:extLst>
              <a:ext uri="{FF2B5EF4-FFF2-40B4-BE49-F238E27FC236}">
                <a16:creationId xmlns:a16="http://schemas.microsoft.com/office/drawing/2014/main" id="{9C9C4110-AF14-8142-9279-DF0EC016A041}"/>
              </a:ext>
            </a:extLst>
          </p:cNvPr>
          <p:cNvSpPr>
            <a:spLocks noChangeArrowheads="1"/>
          </p:cNvSpPr>
          <p:nvPr/>
        </p:nvSpPr>
        <p:spPr bwMode="auto">
          <a:xfrm>
            <a:off x="684213" y="1268413"/>
            <a:ext cx="5562600" cy="533400"/>
          </a:xfrm>
          <a:prstGeom prst="rect">
            <a:avLst/>
          </a:prstGeom>
          <a:noFill/>
          <a:ln w="12700">
            <a:noFill/>
            <a:miter lim="800000"/>
            <a:headEnd type="none" w="sm" len="sm"/>
            <a:tailEnd type="none" w="sm" len="sm"/>
          </a:ln>
          <a:effec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kumimoji="0" lang="zh-CN" altLang="en-US" sz="2800" b="1">
                <a:solidFill>
                  <a:srgbClr val="3333FF"/>
                </a:solidFill>
                <a:latin typeface="华文新魏" panose="02010800040101010101" pitchFamily="2" charset="-122"/>
                <a:ea typeface="华文新魏" panose="02010800040101010101" pitchFamily="2" charset="-122"/>
              </a:rPr>
              <a:t>单用户单任务操作系统</a:t>
            </a:r>
            <a:r>
              <a:rPr lang="zh-CN" altLang="en-US" sz="2800" b="1">
                <a:solidFill>
                  <a:srgbClr val="3333FF"/>
                </a:solidFill>
                <a:effectLst>
                  <a:outerShdw blurRad="38100" dist="38100" dir="2700000" algn="tl">
                    <a:srgbClr val="C0C0C0"/>
                  </a:outerShdw>
                </a:effectLst>
                <a:latin typeface="Arial" panose="020B0604020202020204" pitchFamily="34" charset="0"/>
                <a:ea typeface="幼圆" pitchFamily="49" charset="-122"/>
              </a:rPr>
              <a:t>  </a:t>
            </a:r>
          </a:p>
        </p:txBody>
      </p:sp>
      <p:sp>
        <p:nvSpPr>
          <p:cNvPr id="327688" name="Rectangle 8">
            <a:extLst>
              <a:ext uri="{FF2B5EF4-FFF2-40B4-BE49-F238E27FC236}">
                <a16:creationId xmlns:a16="http://schemas.microsoft.com/office/drawing/2014/main" id="{CFAFBE7A-9C5A-5A4D-97C4-C5BF54EE97C5}"/>
              </a:ext>
            </a:extLst>
          </p:cNvPr>
          <p:cNvSpPr>
            <a:spLocks noChangeArrowheads="1"/>
          </p:cNvSpPr>
          <p:nvPr/>
        </p:nvSpPr>
        <p:spPr bwMode="auto">
          <a:xfrm>
            <a:off x="395288" y="3162300"/>
            <a:ext cx="45735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marL="342900" indent="-3429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lvl="1">
              <a:spcBef>
                <a:spcPct val="0"/>
              </a:spcBef>
              <a:buClr>
                <a:schemeClr val="hlink"/>
              </a:buClr>
              <a:buFont typeface="Wingdings" pitchFamily="2" charset="2"/>
              <a:buChar char="n"/>
            </a:pPr>
            <a:r>
              <a:rPr kumimoji="0" lang="en-US" altLang="zh-CN" sz="2000">
                <a:latin typeface="华文新魏" panose="02010800040101010101" pitchFamily="2" charset="-122"/>
                <a:ea typeface="华文新魏" panose="02010800040101010101" pitchFamily="2" charset="-122"/>
              </a:rPr>
              <a:t>OS/2</a:t>
            </a:r>
            <a:r>
              <a:rPr kumimoji="0" lang="zh-CN" altLang="en-US" sz="2000">
                <a:latin typeface="华文新魏" panose="02010800040101010101" pitchFamily="2" charset="-122"/>
                <a:ea typeface="华文新魏" panose="02010800040101010101" pitchFamily="2" charset="-122"/>
              </a:rPr>
              <a:t>（３２位）</a:t>
            </a:r>
          </a:p>
          <a:p>
            <a:pPr lvl="1">
              <a:spcBef>
                <a:spcPct val="0"/>
              </a:spcBef>
              <a:buClr>
                <a:schemeClr val="hlink"/>
              </a:buClr>
              <a:buFont typeface="Wingdings" pitchFamily="2" charset="2"/>
              <a:buChar char="n"/>
            </a:pPr>
            <a:r>
              <a:rPr kumimoji="0" lang="en-US" altLang="zh-CN" sz="2000">
                <a:latin typeface="华文新魏" panose="02010800040101010101" pitchFamily="2" charset="-122"/>
                <a:ea typeface="华文新魏" panose="02010800040101010101" pitchFamily="2" charset="-122"/>
              </a:rPr>
              <a:t>MS WINDOWS</a:t>
            </a:r>
            <a:r>
              <a:rPr kumimoji="0" lang="zh-CN" altLang="en-US" sz="2000">
                <a:latin typeface="华文新魏" panose="02010800040101010101" pitchFamily="2" charset="-122"/>
                <a:ea typeface="华文新魏" panose="02010800040101010101" pitchFamily="2" charset="-122"/>
              </a:rPr>
              <a:t>（３２位）</a:t>
            </a:r>
          </a:p>
        </p:txBody>
      </p:sp>
      <p:sp>
        <p:nvSpPr>
          <p:cNvPr id="327689" name="Rectangle 9">
            <a:extLst>
              <a:ext uri="{FF2B5EF4-FFF2-40B4-BE49-F238E27FC236}">
                <a16:creationId xmlns:a16="http://schemas.microsoft.com/office/drawing/2014/main" id="{E24FF7F4-D99D-2441-A4DE-998B0132F972}"/>
              </a:ext>
            </a:extLst>
          </p:cNvPr>
          <p:cNvSpPr>
            <a:spLocks noChangeArrowheads="1"/>
          </p:cNvSpPr>
          <p:nvPr/>
        </p:nvSpPr>
        <p:spPr bwMode="auto">
          <a:xfrm>
            <a:off x="684213" y="2708275"/>
            <a:ext cx="4679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kumimoji="0" lang="zh-CN" altLang="en-US" sz="3200" b="1">
                <a:solidFill>
                  <a:srgbClr val="3333FF"/>
                </a:solidFill>
                <a:latin typeface="华文新魏" panose="02010800040101010101" pitchFamily="2" charset="-122"/>
                <a:ea typeface="华文新魏" panose="02010800040101010101" pitchFamily="2" charset="-122"/>
              </a:rPr>
              <a:t>单用户多任务操作系统</a:t>
            </a:r>
          </a:p>
        </p:txBody>
      </p:sp>
      <p:sp>
        <p:nvSpPr>
          <p:cNvPr id="327690" name="Rectangle 10">
            <a:extLst>
              <a:ext uri="{FF2B5EF4-FFF2-40B4-BE49-F238E27FC236}">
                <a16:creationId xmlns:a16="http://schemas.microsoft.com/office/drawing/2014/main" id="{E6B2DEEF-E70F-014F-A459-27AC90D8E90D}"/>
              </a:ext>
            </a:extLst>
          </p:cNvPr>
          <p:cNvSpPr>
            <a:spLocks noChangeArrowheads="1"/>
          </p:cNvSpPr>
          <p:nvPr/>
        </p:nvSpPr>
        <p:spPr bwMode="auto">
          <a:xfrm>
            <a:off x="714375" y="4495800"/>
            <a:ext cx="5357813" cy="1981200"/>
          </a:xfrm>
          <a:prstGeom prst="rect">
            <a:avLst/>
          </a:prstGeom>
          <a:noFill/>
          <a:ln w="12700">
            <a:noFill/>
            <a:miter lim="800000"/>
            <a:headEnd type="none" w="sm" len="sm"/>
            <a:tailEnd type="none" w="sm" len="sm"/>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Clr>
                <a:schemeClr val="hlink"/>
              </a:buClr>
              <a:buFont typeface="Wingdings" pitchFamily="2" charset="2"/>
              <a:buChar char="n"/>
            </a:pPr>
            <a:r>
              <a:rPr kumimoji="0" lang="en-US" altLang="zh-CN" sz="2000">
                <a:latin typeface="华文新魏" panose="02010800040101010101" pitchFamily="2" charset="-122"/>
                <a:ea typeface="华文新魏" panose="02010800040101010101" pitchFamily="2" charset="-122"/>
              </a:rPr>
              <a:t> </a:t>
            </a:r>
            <a:r>
              <a:rPr kumimoji="0" lang="zh-CN" altLang="en-US" sz="2000">
                <a:latin typeface="华文新魏" panose="02010800040101010101" pitchFamily="2" charset="-122"/>
                <a:ea typeface="华文新魏" panose="02010800040101010101" pitchFamily="2" charset="-122"/>
              </a:rPr>
              <a:t>允许多个用户通过各自的终端，使用同一台主机，共享主机中资源。每个用户的程序又可分为几个任务，使它们并发执行，从而可进一步提高资源利用率和增加系统吞吐量。</a:t>
            </a:r>
          </a:p>
          <a:p>
            <a:pPr>
              <a:spcBef>
                <a:spcPct val="0"/>
              </a:spcBef>
              <a:buFontTx/>
              <a:buChar char="•"/>
            </a:pPr>
            <a:r>
              <a:rPr lang="en-US" altLang="zh-CN" sz="2000" b="1">
                <a:solidFill>
                  <a:srgbClr val="CC3399"/>
                </a:solidFill>
                <a:effectLst>
                  <a:outerShdw blurRad="38100" dist="38100" dir="2700000" algn="tl">
                    <a:srgbClr val="C0C0C0"/>
                  </a:outerShdw>
                </a:effectLst>
                <a:latin typeface="Arial" panose="020B0604020202020204" pitchFamily="34" charset="0"/>
                <a:ea typeface="幼圆" pitchFamily="49" charset="-122"/>
              </a:rPr>
              <a:t>UNIX  Windows NT</a:t>
            </a:r>
          </a:p>
          <a:p>
            <a:pPr>
              <a:spcBef>
                <a:spcPct val="0"/>
              </a:spcBef>
              <a:buFontTx/>
              <a:buChar char="•"/>
            </a:pPr>
            <a:r>
              <a:rPr lang="en-US" altLang="zh-CN" sz="2000" b="1">
                <a:solidFill>
                  <a:srgbClr val="CC3399"/>
                </a:solidFill>
                <a:effectLst>
                  <a:outerShdw blurRad="38100" dist="38100" dir="2700000" algn="tl">
                    <a:srgbClr val="C0C0C0"/>
                  </a:outerShdw>
                </a:effectLst>
                <a:latin typeface="Arial" panose="020B0604020202020204" pitchFamily="34" charset="0"/>
                <a:ea typeface="幼圆" pitchFamily="49" charset="-122"/>
              </a:rPr>
              <a:t>http://server.it168.com/a2009/1019/762/000000762361.shtml</a:t>
            </a:r>
          </a:p>
        </p:txBody>
      </p:sp>
      <p:sp>
        <p:nvSpPr>
          <p:cNvPr id="327691" name="Rectangle 11">
            <a:extLst>
              <a:ext uri="{FF2B5EF4-FFF2-40B4-BE49-F238E27FC236}">
                <a16:creationId xmlns:a16="http://schemas.microsoft.com/office/drawing/2014/main" id="{C31850BA-4B06-1544-A44F-291BD86CCC77}"/>
              </a:ext>
            </a:extLst>
          </p:cNvPr>
          <p:cNvSpPr>
            <a:spLocks noChangeArrowheads="1"/>
          </p:cNvSpPr>
          <p:nvPr/>
        </p:nvSpPr>
        <p:spPr bwMode="auto">
          <a:xfrm>
            <a:off x="684213" y="3857625"/>
            <a:ext cx="449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buFont typeface="Wingdings" pitchFamily="2" charset="2"/>
              <a:buChar char="n"/>
            </a:pPr>
            <a:r>
              <a:rPr kumimoji="0" lang="zh-CN" altLang="en-US" sz="2800" b="1">
                <a:solidFill>
                  <a:srgbClr val="3333FF"/>
                </a:solidFill>
                <a:latin typeface="华文新魏" panose="02010800040101010101" pitchFamily="2" charset="-122"/>
                <a:ea typeface="华文新魏" panose="02010800040101010101" pitchFamily="2" charset="-122"/>
              </a:rPr>
              <a:t>多用户多任务操作系统</a:t>
            </a:r>
          </a:p>
        </p:txBody>
      </p:sp>
      <p:sp>
        <p:nvSpPr>
          <p:cNvPr id="10" name="灯片编号占位符 3">
            <a:extLst>
              <a:ext uri="{FF2B5EF4-FFF2-40B4-BE49-F238E27FC236}">
                <a16:creationId xmlns:a16="http://schemas.microsoft.com/office/drawing/2014/main" id="{6A352024-1968-014D-900A-92184E639ABA}"/>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497338C-0819-6943-B350-B34F5AE99A86}" type="slidenum">
              <a:rPr kumimoji="0" lang="zh-CN" altLang="en-US" sz="1400">
                <a:latin typeface="Tahoma" panose="020B0604030504040204" pitchFamily="34" charset="0"/>
              </a:rPr>
              <a:pPr eaLnBrk="1" hangingPunct="1"/>
              <a:t>72</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dissolve">
                                      <p:cBhvr>
                                        <p:cTn id="7" dur="500"/>
                                        <p:tgtEl>
                                          <p:spTgt spid="327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689"/>
                                        </p:tgtEl>
                                        <p:attrNameLst>
                                          <p:attrName>style.visibility</p:attrName>
                                        </p:attrNameLst>
                                      </p:cBhvr>
                                      <p:to>
                                        <p:strVal val="visible"/>
                                      </p:to>
                                    </p:set>
                                    <p:animEffect transition="in" filter="dissolve">
                                      <p:cBhvr>
                                        <p:cTn id="12" dur="500"/>
                                        <p:tgtEl>
                                          <p:spTgt spid="3276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691"/>
                                        </p:tgtEl>
                                        <p:attrNameLst>
                                          <p:attrName>style.visibility</p:attrName>
                                        </p:attrNameLst>
                                      </p:cBhvr>
                                      <p:to>
                                        <p:strVal val="visible"/>
                                      </p:to>
                                    </p:set>
                                    <p:animEffect transition="in" filter="dissolve">
                                      <p:cBhvr>
                                        <p:cTn id="17" dur="500"/>
                                        <p:tgtEl>
                                          <p:spTgt spid="327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686"/>
                                        </p:tgtEl>
                                        <p:attrNameLst>
                                          <p:attrName>style.visibility</p:attrName>
                                        </p:attrNameLst>
                                      </p:cBhvr>
                                      <p:to>
                                        <p:strVal val="visible"/>
                                      </p:to>
                                    </p:set>
                                    <p:animEffect transition="in" filter="dissolve">
                                      <p:cBhvr>
                                        <p:cTn id="22" dur="500"/>
                                        <p:tgtEl>
                                          <p:spTgt spid="3276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688"/>
                                        </p:tgtEl>
                                        <p:attrNameLst>
                                          <p:attrName>style.visibility</p:attrName>
                                        </p:attrNameLst>
                                      </p:cBhvr>
                                      <p:to>
                                        <p:strVal val="visible"/>
                                      </p:to>
                                    </p:set>
                                    <p:animEffect transition="in" filter="dissolve">
                                      <p:cBhvr>
                                        <p:cTn id="27" dur="500"/>
                                        <p:tgtEl>
                                          <p:spTgt spid="3276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690"/>
                                        </p:tgtEl>
                                        <p:attrNameLst>
                                          <p:attrName>style.visibility</p:attrName>
                                        </p:attrNameLst>
                                      </p:cBhvr>
                                      <p:to>
                                        <p:strVal val="visible"/>
                                      </p:to>
                                    </p:set>
                                    <p:animEffect transition="in" filter="dissolve">
                                      <p:cBhvr>
                                        <p:cTn id="32" dur="5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P spid="327688" grpId="0"/>
      <p:bldP spid="327689" grpId="0"/>
      <p:bldP spid="327690" grpId="0"/>
      <p:bldP spid="32769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BCA8D6F-F645-DC46-8C24-CAE2105327AE}"/>
              </a:ext>
            </a:extLst>
          </p:cNvPr>
          <p:cNvSpPr>
            <a:spLocks noGrp="1" noChangeArrowheads="1"/>
          </p:cNvSpPr>
          <p:nvPr>
            <p:ph type="title"/>
          </p:nvPr>
        </p:nvSpPr>
        <p:spPr>
          <a:xfrm>
            <a:off x="1143000" y="0"/>
            <a:ext cx="7416800" cy="885825"/>
          </a:xfrm>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嵌入式操作系统</a:t>
            </a:r>
          </a:p>
        </p:txBody>
      </p:sp>
      <p:sp>
        <p:nvSpPr>
          <p:cNvPr id="185347" name="Rectangle 3">
            <a:extLst>
              <a:ext uri="{FF2B5EF4-FFF2-40B4-BE49-F238E27FC236}">
                <a16:creationId xmlns:a16="http://schemas.microsoft.com/office/drawing/2014/main" id="{730F0239-DB4E-A346-BDFF-ABAD8985ECE4}"/>
              </a:ext>
            </a:extLst>
          </p:cNvPr>
          <p:cNvSpPr>
            <a:spLocks noGrp="1" noChangeArrowheads="1"/>
          </p:cNvSpPr>
          <p:nvPr>
            <p:ph type="body" idx="1"/>
          </p:nvPr>
        </p:nvSpPr>
        <p:spPr>
          <a:xfrm>
            <a:off x="611188" y="1268413"/>
            <a:ext cx="8061325" cy="4679950"/>
          </a:xfrm>
        </p:spPr>
        <p:txBody>
          <a:bodyPr/>
          <a:lstStyle/>
          <a:p>
            <a:r>
              <a:rPr lang="zh-CN" altLang="en-US">
                <a:latin typeface="华文新魏" panose="02010800040101010101" pitchFamily="2" charset="-122"/>
                <a:ea typeface="华文新魏" panose="02010800040101010101" pitchFamily="2" charset="-122"/>
              </a:rPr>
              <a:t>什么是</a:t>
            </a:r>
            <a:r>
              <a:rPr lang="zh-CN" altLang="en-US">
                <a:solidFill>
                  <a:srgbClr val="3333FF"/>
                </a:solidFill>
                <a:latin typeface="华文新魏" panose="02010800040101010101" pitchFamily="2" charset="-122"/>
                <a:ea typeface="华文新魏" panose="02010800040101010101" pitchFamily="2" charset="-122"/>
              </a:rPr>
              <a:t>嵌入式系统</a:t>
            </a:r>
          </a:p>
          <a:p>
            <a:pPr lvl="1"/>
            <a:r>
              <a:rPr lang="zh-CN" altLang="en-US">
                <a:solidFill>
                  <a:srgbClr val="FF0000"/>
                </a:solidFill>
                <a:latin typeface="华文新魏" panose="02010800040101010101" pitchFamily="2" charset="-122"/>
                <a:ea typeface="华文新魏" panose="02010800040101010101" pitchFamily="2" charset="-122"/>
              </a:rPr>
              <a:t>在各种设备、装置或系统中，由计算机控制完成特定功能的</a:t>
            </a:r>
            <a:r>
              <a:rPr lang="zh-CN" altLang="en-US">
                <a:solidFill>
                  <a:srgbClr val="0033CC"/>
                </a:solidFill>
                <a:latin typeface="华文新魏" panose="02010800040101010101" pitchFamily="2" charset="-122"/>
                <a:ea typeface="华文新魏" panose="02010800040101010101" pitchFamily="2" charset="-122"/>
              </a:rPr>
              <a:t>软硬件</a:t>
            </a:r>
            <a:r>
              <a:rPr lang="zh-CN" altLang="en-US">
                <a:solidFill>
                  <a:srgbClr val="FF0000"/>
                </a:solidFill>
                <a:latin typeface="华文新魏" panose="02010800040101010101" pitchFamily="2" charset="-122"/>
                <a:ea typeface="华文新魏" panose="02010800040101010101" pitchFamily="2" charset="-122"/>
              </a:rPr>
              <a:t>系统。</a:t>
            </a:r>
          </a:p>
          <a:p>
            <a:pPr lvl="1"/>
            <a:r>
              <a:rPr lang="zh-CN" altLang="en-US">
                <a:latin typeface="华文新魏" panose="02010800040101010101" pitchFamily="2" charset="-122"/>
                <a:ea typeface="华文新魏" panose="02010800040101010101" pitchFamily="2" charset="-122"/>
              </a:rPr>
              <a:t>它们是一个大设备、装置或系统中的一部分，这个大设备、装置或系统可以不是“计算机”</a:t>
            </a:r>
          </a:p>
          <a:p>
            <a:pPr lvl="1"/>
            <a:r>
              <a:rPr lang="zh-CN" altLang="en-US">
                <a:latin typeface="华文新魏" panose="02010800040101010101" pitchFamily="2" charset="-122"/>
                <a:ea typeface="华文新魏" panose="02010800040101010101" pitchFamily="2" charset="-122"/>
              </a:rPr>
              <a:t>通常工作在反应式或对处理时间有较严格要求环境中</a:t>
            </a:r>
          </a:p>
          <a:p>
            <a:pPr lvl="1"/>
            <a:r>
              <a:rPr lang="zh-CN" altLang="en-US">
                <a:latin typeface="华文新魏" panose="02010800040101010101" pitchFamily="2" charset="-122"/>
                <a:ea typeface="华文新魏" panose="02010800040101010101" pitchFamily="2" charset="-122"/>
              </a:rPr>
              <a:t>由于它们被嵌入在各种设备、装置或系统中，因此称为嵌入式系统</a:t>
            </a:r>
          </a:p>
          <a:p>
            <a:pPr lvl="2"/>
            <a:endParaRPr lang="zh-CN" altLang="en-US" sz="2800"/>
          </a:p>
        </p:txBody>
      </p:sp>
      <p:sp>
        <p:nvSpPr>
          <p:cNvPr id="4" name="灯片编号占位符 3">
            <a:extLst>
              <a:ext uri="{FF2B5EF4-FFF2-40B4-BE49-F238E27FC236}">
                <a16:creationId xmlns:a16="http://schemas.microsoft.com/office/drawing/2014/main" id="{3F938C67-2BB4-D043-9D36-5E83C49D182A}"/>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B3037503-F7C7-7E4D-B46B-76016D437FBE}" type="slidenum">
              <a:rPr kumimoji="0" lang="zh-CN" altLang="en-US" sz="1400">
                <a:latin typeface="Tahoma" panose="020B0604030504040204" pitchFamily="34" charset="0"/>
              </a:rPr>
              <a:pPr eaLnBrk="1" hangingPunct="1"/>
              <a:t>73</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blinds(horizontal)">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22" dur="500"/>
                                        <p:tgtEl>
                                          <p:spTgt spid="185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27" dur="500"/>
                                        <p:tgtEl>
                                          <p:spTgt spid="18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5B1A2AC-5599-274C-8B70-05DF6B605A7A}"/>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嵌入式操作系统</a:t>
            </a:r>
          </a:p>
        </p:txBody>
      </p:sp>
      <p:sp>
        <p:nvSpPr>
          <p:cNvPr id="186371" name="Rectangle 3">
            <a:extLst>
              <a:ext uri="{FF2B5EF4-FFF2-40B4-BE49-F238E27FC236}">
                <a16:creationId xmlns:a16="http://schemas.microsoft.com/office/drawing/2014/main" id="{F5AE3779-364B-E246-90C1-2F242E48E843}"/>
              </a:ext>
            </a:extLst>
          </p:cNvPr>
          <p:cNvSpPr>
            <a:spLocks noGrp="1" noChangeArrowheads="1"/>
          </p:cNvSpPr>
          <p:nvPr>
            <p:ph type="body" idx="1"/>
          </p:nvPr>
        </p:nvSpPr>
        <p:spPr/>
        <p:txBody>
          <a:bodyPr/>
          <a:lstStyle/>
          <a:p>
            <a:r>
              <a:rPr lang="zh-CN" altLang="en-US" sz="3600">
                <a:solidFill>
                  <a:srgbClr val="3333FF"/>
                </a:solidFill>
                <a:latin typeface="华文新魏" panose="02010800040101010101" pitchFamily="2" charset="-122"/>
                <a:ea typeface="华文新魏" panose="02010800040101010101" pitchFamily="2" charset="-122"/>
              </a:rPr>
              <a:t>嵌入式系统考虑的问题</a:t>
            </a:r>
          </a:p>
          <a:p>
            <a:pPr lvl="1"/>
            <a:r>
              <a:rPr lang="zh-CN" altLang="en-US" sz="3200">
                <a:latin typeface="华文新魏" panose="02010800040101010101" pitchFamily="2" charset="-122"/>
                <a:ea typeface="华文新魏" panose="02010800040101010101" pitchFamily="2" charset="-122"/>
              </a:rPr>
              <a:t>实时处理</a:t>
            </a:r>
          </a:p>
          <a:p>
            <a:pPr lvl="1"/>
            <a:r>
              <a:rPr lang="zh-CN" altLang="en-US" sz="3200">
                <a:latin typeface="华文新魏" panose="02010800040101010101" pitchFamily="2" charset="-122"/>
                <a:ea typeface="华文新魏" panose="02010800040101010101" pitchFamily="2" charset="-122"/>
              </a:rPr>
              <a:t>能源消耗</a:t>
            </a:r>
          </a:p>
          <a:p>
            <a:pPr lvl="1"/>
            <a:r>
              <a:rPr lang="zh-CN" altLang="en-US" sz="3200">
                <a:latin typeface="华文新魏" panose="02010800040101010101" pitchFamily="2" charset="-122"/>
                <a:ea typeface="华文新魏" panose="02010800040101010101" pitchFamily="2" charset="-122"/>
              </a:rPr>
              <a:t>用户界面</a:t>
            </a:r>
          </a:p>
          <a:p>
            <a:pPr lvl="1"/>
            <a:r>
              <a:rPr lang="zh-CN" altLang="en-US" sz="3200">
                <a:latin typeface="华文新魏" panose="02010800040101010101" pitchFamily="2" charset="-122"/>
                <a:ea typeface="华文新魏" panose="02010800040101010101" pitchFamily="2" charset="-122"/>
              </a:rPr>
              <a:t>多任务操作</a:t>
            </a:r>
          </a:p>
          <a:p>
            <a:pPr lvl="1"/>
            <a:r>
              <a:rPr lang="zh-CN" altLang="en-US" sz="3200">
                <a:latin typeface="华文新魏" panose="02010800040101010101" pitchFamily="2" charset="-122"/>
                <a:ea typeface="华文新魏" panose="02010800040101010101" pitchFamily="2" charset="-122"/>
              </a:rPr>
              <a:t>制造成本</a:t>
            </a:r>
          </a:p>
          <a:p>
            <a:pPr lvl="1"/>
            <a:r>
              <a:rPr lang="zh-CN" altLang="en-US" sz="3200">
                <a:latin typeface="华文新魏" panose="02010800040101010101" pitchFamily="2" charset="-122"/>
                <a:ea typeface="华文新魏" panose="02010800040101010101" pitchFamily="2" charset="-122"/>
              </a:rPr>
              <a:t>内存空间利用</a:t>
            </a:r>
          </a:p>
          <a:p>
            <a:pPr lvl="1"/>
            <a:r>
              <a:rPr lang="zh-CN" altLang="en-US" sz="3200">
                <a:latin typeface="华文新魏" panose="02010800040101010101" pitchFamily="2" charset="-122"/>
                <a:ea typeface="华文新魏" panose="02010800040101010101" pitchFamily="2" charset="-122"/>
              </a:rPr>
              <a:t>软、硬件平衡</a:t>
            </a:r>
          </a:p>
        </p:txBody>
      </p:sp>
      <p:sp>
        <p:nvSpPr>
          <p:cNvPr id="4" name="灯片编号占位符 3">
            <a:extLst>
              <a:ext uri="{FF2B5EF4-FFF2-40B4-BE49-F238E27FC236}">
                <a16:creationId xmlns:a16="http://schemas.microsoft.com/office/drawing/2014/main" id="{721D5156-A644-E54C-8419-4CA0AEECD525}"/>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6BAEB8D-47A7-7B48-B8CA-7DAC3E330380}" type="slidenum">
              <a:rPr kumimoji="0" lang="zh-CN" altLang="en-US" sz="1400">
                <a:latin typeface="Tahoma" panose="020B0604030504040204" pitchFamily="34" charset="0"/>
              </a:rPr>
              <a:pPr eaLnBrk="1" hangingPunct="1"/>
              <a:t>74</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horizontal)">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blinds(horizontal)">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27" dur="500"/>
                                        <p:tgtEl>
                                          <p:spTgt spid="186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6371">
                                            <p:txEl>
                                              <p:pRg st="5" end="5"/>
                                            </p:txEl>
                                          </p:spTgt>
                                        </p:tgtEl>
                                        <p:attrNameLst>
                                          <p:attrName>style.visibility</p:attrName>
                                        </p:attrNameLst>
                                      </p:cBhvr>
                                      <p:to>
                                        <p:strVal val="visible"/>
                                      </p:to>
                                    </p:set>
                                    <p:animEffect transition="in" filter="blinds(horizontal)">
                                      <p:cBhvr>
                                        <p:cTn id="32" dur="500"/>
                                        <p:tgtEl>
                                          <p:spTgt spid="186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6371">
                                            <p:txEl>
                                              <p:pRg st="6" end="6"/>
                                            </p:txEl>
                                          </p:spTgt>
                                        </p:tgtEl>
                                        <p:attrNameLst>
                                          <p:attrName>style.visibility</p:attrName>
                                        </p:attrNameLst>
                                      </p:cBhvr>
                                      <p:to>
                                        <p:strVal val="visible"/>
                                      </p:to>
                                    </p:set>
                                    <p:animEffect transition="in" filter="blinds(horizontal)">
                                      <p:cBhvr>
                                        <p:cTn id="37" dur="500"/>
                                        <p:tgtEl>
                                          <p:spTgt spid="1863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6371">
                                            <p:txEl>
                                              <p:pRg st="7" end="7"/>
                                            </p:txEl>
                                          </p:spTgt>
                                        </p:tgtEl>
                                        <p:attrNameLst>
                                          <p:attrName>style.visibility</p:attrName>
                                        </p:attrNameLst>
                                      </p:cBhvr>
                                      <p:to>
                                        <p:strVal val="visible"/>
                                      </p:to>
                                    </p:set>
                                    <p:animEffect transition="in" filter="blinds(horizontal)">
                                      <p:cBhvr>
                                        <p:cTn id="42" dur="500"/>
                                        <p:tgtEl>
                                          <p:spTgt spid="186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786C12EA-5299-8641-9D4C-2DF4E68A7C87}"/>
              </a:ext>
            </a:extLst>
          </p:cNvPr>
          <p:cNvGraphicFramePr>
            <a:graphicFrameLocks noChangeAspect="1"/>
          </p:cNvGraphicFramePr>
          <p:nvPr/>
        </p:nvGraphicFramePr>
        <p:xfrm>
          <a:off x="395288" y="260350"/>
          <a:ext cx="8412162" cy="6324600"/>
        </p:xfrm>
        <a:graphic>
          <a:graphicData uri="http://schemas.openxmlformats.org/presentationml/2006/ole">
            <mc:AlternateContent xmlns:mc="http://schemas.openxmlformats.org/markup-compatibility/2006">
              <mc:Choice xmlns:v="urn:schemas-microsoft-com:vml" Requires="v">
                <p:oleObj spid="_x0000_s4110" name="位图图像" r:id="rId3" imgW="5607050" imgH="4216400" progId="Paint.Picture">
                  <p:embed/>
                </p:oleObj>
              </mc:Choice>
              <mc:Fallback>
                <p:oleObj name="位图图像" r:id="rId3" imgW="5607050" imgH="42164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8412162"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3">
            <a:extLst>
              <a:ext uri="{FF2B5EF4-FFF2-40B4-BE49-F238E27FC236}">
                <a16:creationId xmlns:a16="http://schemas.microsoft.com/office/drawing/2014/main" id="{E53C329B-8462-8146-9633-16443F1243C1}"/>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860B19F-9261-A440-A361-0CD1813E55D3}" type="slidenum">
              <a:rPr kumimoji="0" lang="zh-CN" altLang="en-US" sz="1400">
                <a:latin typeface="Tahoma" panose="020B0604030504040204" pitchFamily="34" charset="0"/>
              </a:rPr>
              <a:pPr eaLnBrk="1" hangingPunct="1"/>
              <a:t>75</a:t>
            </a:fld>
            <a:endParaRPr kumimoji="0" lang="en-US" altLang="zh-CN" sz="1400">
              <a:latin typeface="Tahoma" panose="020B0604030504040204" pitchFamily="34" charset="0"/>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a:extLst>
              <a:ext uri="{FF2B5EF4-FFF2-40B4-BE49-F238E27FC236}">
                <a16:creationId xmlns:a16="http://schemas.microsoft.com/office/drawing/2014/main" id="{6FFE99B5-E55A-244F-A63F-45F2157E02B6}"/>
              </a:ext>
            </a:extLst>
          </p:cNvPr>
          <p:cNvSpPr>
            <a:spLocks noGrp="1" noChangeArrowheads="1"/>
          </p:cNvSpPr>
          <p:nvPr>
            <p:ph type="body" idx="1"/>
          </p:nvPr>
        </p:nvSpPr>
        <p:spPr>
          <a:xfrm>
            <a:off x="611188" y="1412875"/>
            <a:ext cx="8247062" cy="4679950"/>
          </a:xfrm>
        </p:spPr>
        <p:txBody>
          <a:bodyPr/>
          <a:lstStyle/>
          <a:p>
            <a:pPr>
              <a:lnSpc>
                <a:spcPct val="90000"/>
              </a:lnSpc>
            </a:pPr>
            <a:r>
              <a:rPr lang="zh-CN" altLang="en-US">
                <a:solidFill>
                  <a:srgbClr val="3333FF"/>
                </a:solidFill>
                <a:latin typeface="华文新魏" panose="02010800040101010101" pitchFamily="2" charset="-122"/>
                <a:ea typeface="华文新魏" panose="02010800040101010101" pitchFamily="2" charset="-122"/>
              </a:rPr>
              <a:t>嵌入式操作系统</a:t>
            </a:r>
          </a:p>
          <a:p>
            <a:pPr lvl="1">
              <a:lnSpc>
                <a:spcPct val="90000"/>
              </a:lnSpc>
            </a:pPr>
            <a:r>
              <a:rPr lang="zh-CN" altLang="en-US">
                <a:solidFill>
                  <a:schemeClr val="tx2"/>
                </a:solidFill>
                <a:latin typeface="华文新魏" panose="02010800040101010101" pitchFamily="2" charset="-122"/>
                <a:ea typeface="华文新魏" panose="02010800040101010101" pitchFamily="2" charset="-122"/>
              </a:rPr>
              <a:t>嵌入式操作系统，是运行在嵌入式智能芯片环境中，对整个智能芯片以及它所操作、控制的各种部件装置等等资源进行统一协调、调度、指挥和控制的系统软件。</a:t>
            </a:r>
          </a:p>
          <a:p>
            <a:pPr>
              <a:lnSpc>
                <a:spcPct val="90000"/>
              </a:lnSpc>
            </a:pPr>
            <a:r>
              <a:rPr lang="zh-CN" altLang="en-US">
                <a:solidFill>
                  <a:srgbClr val="3333FF"/>
                </a:solidFill>
                <a:latin typeface="华文新魏" panose="02010800040101010101" pitchFamily="2" charset="-122"/>
                <a:ea typeface="华文新魏" panose="02010800040101010101" pitchFamily="2" charset="-122"/>
              </a:rPr>
              <a:t>典型嵌入式操作系统</a:t>
            </a:r>
          </a:p>
          <a:p>
            <a:pPr lvl="1">
              <a:lnSpc>
                <a:spcPct val="90000"/>
              </a:lnSpc>
            </a:pPr>
            <a:r>
              <a:rPr lang="en-US" altLang="zh-CN"/>
              <a:t>Andriod</a:t>
            </a:r>
            <a:r>
              <a:rPr lang="zh-CN" altLang="en-US"/>
              <a:t>、</a:t>
            </a:r>
            <a:r>
              <a:rPr lang="en-US" altLang="zh-CN"/>
              <a:t>iOS</a:t>
            </a:r>
            <a:r>
              <a:rPr lang="zh-CN" altLang="en-US"/>
              <a:t>、</a:t>
            </a:r>
            <a:r>
              <a:rPr lang="en-US" altLang="zh-CN"/>
              <a:t>Symbian</a:t>
            </a:r>
            <a:r>
              <a:rPr lang="zh-CN" altLang="en-US"/>
              <a:t>、</a:t>
            </a:r>
            <a:r>
              <a:rPr lang="en-US" altLang="zh-CN"/>
              <a:t>Plam OS </a:t>
            </a:r>
            <a:r>
              <a:rPr lang="zh-CN" altLang="en-US"/>
              <a:t>、</a:t>
            </a:r>
            <a:r>
              <a:rPr lang="en-US" altLang="zh-CN"/>
              <a:t>Windows CE</a:t>
            </a:r>
            <a:r>
              <a:rPr lang="zh-CN" altLang="en-US"/>
              <a:t>、</a:t>
            </a:r>
            <a:r>
              <a:rPr lang="en-US" altLang="zh-CN"/>
              <a:t>Linux</a:t>
            </a:r>
            <a:r>
              <a:rPr lang="zh-CN" altLang="en-US"/>
              <a:t>、</a:t>
            </a:r>
            <a:r>
              <a:rPr lang="en-US" altLang="zh-CN"/>
              <a:t>μC/OS-ii</a:t>
            </a:r>
            <a:r>
              <a:rPr lang="zh-CN" altLang="en-US"/>
              <a:t>、</a:t>
            </a:r>
            <a:r>
              <a:rPr lang="en-US" altLang="zh-CN"/>
              <a:t>VxWorks</a:t>
            </a:r>
            <a:r>
              <a:rPr lang="zh-CN" altLang="en-US"/>
              <a:t>、</a:t>
            </a:r>
            <a:r>
              <a:rPr lang="en-US" altLang="zh-CN"/>
              <a:t>QNX </a:t>
            </a:r>
            <a:r>
              <a:rPr lang="zh-CN" altLang="en-US"/>
              <a:t>等。</a:t>
            </a:r>
          </a:p>
          <a:p>
            <a:pPr>
              <a:lnSpc>
                <a:spcPct val="90000"/>
              </a:lnSpc>
            </a:pPr>
            <a:endParaRPr lang="zh-CN" altLang="en-US" sz="2000">
              <a:latin typeface="华文新魏" panose="02010800040101010101" pitchFamily="2" charset="-122"/>
              <a:ea typeface="华文新魏" panose="02010800040101010101" pitchFamily="2" charset="-122"/>
            </a:endParaRPr>
          </a:p>
        </p:txBody>
      </p:sp>
      <p:sp>
        <p:nvSpPr>
          <p:cNvPr id="103427" name="Rectangle 4">
            <a:extLst>
              <a:ext uri="{FF2B5EF4-FFF2-40B4-BE49-F238E27FC236}">
                <a16:creationId xmlns:a16="http://schemas.microsoft.com/office/drawing/2014/main" id="{39AA5BFB-2466-8B44-BA1B-F04481BF1F72}"/>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嵌入式操作系统</a:t>
            </a:r>
          </a:p>
        </p:txBody>
      </p:sp>
      <p:sp>
        <p:nvSpPr>
          <p:cNvPr id="2" name="Slide Number Placeholder 1">
            <a:extLst>
              <a:ext uri="{FF2B5EF4-FFF2-40B4-BE49-F238E27FC236}">
                <a16:creationId xmlns:a16="http://schemas.microsoft.com/office/drawing/2014/main" id="{4B7C0DB1-4BB9-F647-9D2E-84572DE3A107}"/>
              </a:ext>
            </a:extLst>
          </p:cNvPr>
          <p:cNvSpPr>
            <a:spLocks noGrp="1"/>
          </p:cNvSpPr>
          <p:nvPr>
            <p:ph type="sldNum" sz="quarter" idx="12"/>
          </p:nvPr>
        </p:nvSpPr>
        <p:spPr/>
        <p:txBody>
          <a:bodyPr/>
          <a:lstStyle/>
          <a:p>
            <a:fld id="{35076E67-1031-0C41-AAD0-5499F93954D8}" type="slidenum">
              <a:rPr lang="zh-CN" altLang="en-US" smtClean="0"/>
              <a:pPr/>
              <a:t>76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horizontal)">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22"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3F493D41-14E9-9748-9882-76E3AAC97185}"/>
              </a:ext>
            </a:extLst>
          </p:cNvPr>
          <p:cNvSpPr>
            <a:spLocks noGrp="1" noChangeArrowheads="1"/>
          </p:cNvSpPr>
          <p:nvPr>
            <p:ph type="body" idx="1"/>
          </p:nvPr>
        </p:nvSpPr>
        <p:spPr>
          <a:xfrm>
            <a:off x="611188" y="1341438"/>
            <a:ext cx="8247062" cy="4679950"/>
          </a:xfrm>
        </p:spPr>
        <p:txBody>
          <a:bodyPr/>
          <a:lstStyle/>
          <a:p>
            <a:r>
              <a:rPr lang="zh-CN" altLang="en-US">
                <a:solidFill>
                  <a:srgbClr val="3333FF"/>
                </a:solidFill>
                <a:latin typeface="华文新魏" panose="02010800040101010101" pitchFamily="2" charset="-122"/>
                <a:ea typeface="华文新魏" panose="02010800040101010101" pitchFamily="2" charset="-122"/>
              </a:rPr>
              <a:t>典型嵌入式操作系统的特征</a:t>
            </a:r>
          </a:p>
          <a:p>
            <a:pPr lvl="1"/>
            <a:r>
              <a:rPr lang="zh-CN" altLang="en-US" sz="3200">
                <a:latin typeface="华文新魏" panose="02010800040101010101" pitchFamily="2" charset="-122"/>
                <a:ea typeface="华文新魏" panose="02010800040101010101" pitchFamily="2" charset="-122"/>
              </a:rPr>
              <a:t>完成某一项或有限项功能；不是通用型的</a:t>
            </a:r>
          </a:p>
          <a:p>
            <a:pPr lvl="1"/>
            <a:r>
              <a:rPr lang="zh-CN" altLang="en-US" sz="3200">
                <a:latin typeface="华文新魏" panose="02010800040101010101" pitchFamily="2" charset="-122"/>
                <a:ea typeface="华文新魏" panose="02010800040101010101" pitchFamily="2" charset="-122"/>
              </a:rPr>
              <a:t>在性能和实时性方面有严格的限制</a:t>
            </a:r>
          </a:p>
          <a:p>
            <a:pPr lvl="1"/>
            <a:r>
              <a:rPr lang="zh-CN" altLang="en-US" sz="3200">
                <a:latin typeface="华文新魏" panose="02010800040101010101" pitchFamily="2" charset="-122"/>
                <a:ea typeface="华文新魏" panose="02010800040101010101" pitchFamily="2" charset="-122"/>
              </a:rPr>
              <a:t>能源、成本和可靠性通常是影响设计的重要因素</a:t>
            </a:r>
          </a:p>
          <a:p>
            <a:pPr lvl="1"/>
            <a:r>
              <a:rPr lang="zh-CN" altLang="en-US" sz="3200">
                <a:latin typeface="华文新魏" panose="02010800040101010101" pitchFamily="2" charset="-122"/>
                <a:ea typeface="华文新魏" panose="02010800040101010101" pitchFamily="2" charset="-122"/>
              </a:rPr>
              <a:t>占有资源少、易于连接</a:t>
            </a:r>
          </a:p>
          <a:p>
            <a:pPr lvl="1"/>
            <a:r>
              <a:rPr lang="zh-CN" altLang="en-US" sz="3200">
                <a:latin typeface="华文新魏" panose="02010800040101010101" pitchFamily="2" charset="-122"/>
                <a:ea typeface="华文新魏" panose="02010800040101010101" pitchFamily="2" charset="-122"/>
              </a:rPr>
              <a:t>系统功能可针对需求进行裁剪、调整和生成以便满足最终产品的设计要求</a:t>
            </a:r>
          </a:p>
        </p:txBody>
      </p:sp>
      <p:sp>
        <p:nvSpPr>
          <p:cNvPr id="104451" name="Rectangle 4">
            <a:extLst>
              <a:ext uri="{FF2B5EF4-FFF2-40B4-BE49-F238E27FC236}">
                <a16:creationId xmlns:a16="http://schemas.microsoft.com/office/drawing/2014/main" id="{077694C4-B0E3-E84C-83FB-5A1B0FA4E1E8}"/>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嵌入式操作系统</a:t>
            </a:r>
          </a:p>
        </p:txBody>
      </p:sp>
      <p:sp>
        <p:nvSpPr>
          <p:cNvPr id="4" name="灯片编号占位符 3">
            <a:extLst>
              <a:ext uri="{FF2B5EF4-FFF2-40B4-BE49-F238E27FC236}">
                <a16:creationId xmlns:a16="http://schemas.microsoft.com/office/drawing/2014/main" id="{B13A8F41-B2B1-A049-9963-FD4B26880E3D}"/>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3849E15F-0352-4542-9A1F-EAA40BB38531}" type="slidenum">
              <a:rPr kumimoji="0" lang="zh-CN" altLang="en-US" sz="1400">
                <a:latin typeface="Tahoma" panose="020B0604030504040204" pitchFamily="34" charset="0"/>
              </a:rPr>
              <a:pPr eaLnBrk="1" hangingPunct="1"/>
              <a:t>77</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1" dur="500"/>
                                        <p:tgtEl>
                                          <p:spTgt spid="188419">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5" dur="500"/>
                                        <p:tgtEl>
                                          <p:spTgt spid="188419">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19" dur="500"/>
                                        <p:tgtEl>
                                          <p:spTgt spid="188419">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23" dur="500"/>
                                        <p:tgtEl>
                                          <p:spTgt spid="188419">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27"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13">
            <a:extLst>
              <a:ext uri="{FF2B5EF4-FFF2-40B4-BE49-F238E27FC236}">
                <a16:creationId xmlns:a16="http://schemas.microsoft.com/office/drawing/2014/main" id="{DD6DE697-24CF-E84C-8A9F-5B462B5B3052}"/>
              </a:ext>
            </a:extLst>
          </p:cNvPr>
          <p:cNvSpPr>
            <a:spLocks noGrp="1" noChangeArrowheads="1"/>
          </p:cNvSpPr>
          <p:nvPr>
            <p:ph type="sldNum" sz="quarter" idx="12"/>
          </p:nvPr>
        </p:nvSpPr>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F829B20A-177F-244C-AC1E-3BEA373591A1}" type="slidenum">
              <a:rPr kumimoji="0" lang="zh-CN" altLang="en-US" sz="1400">
                <a:latin typeface="Tahoma" panose="020B0604030504040204" pitchFamily="34" charset="0"/>
              </a:rPr>
              <a:pPr eaLnBrk="1" hangingPunct="1"/>
              <a:t>78</a:t>
            </a:fld>
            <a:endParaRPr kumimoji="0" lang="en-US" altLang="zh-CN" sz="1400">
              <a:latin typeface="Tahoma" panose="020B0604030504040204" pitchFamily="34" charset="0"/>
            </a:endParaRPr>
          </a:p>
        </p:txBody>
      </p:sp>
      <p:sp>
        <p:nvSpPr>
          <p:cNvPr id="105476" name="Rectangle 2">
            <a:extLst>
              <a:ext uri="{FF2B5EF4-FFF2-40B4-BE49-F238E27FC236}">
                <a16:creationId xmlns:a16="http://schemas.microsoft.com/office/drawing/2014/main" id="{600E23CE-CAEC-6743-911B-21846DB13FB5}"/>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云操作系统</a:t>
            </a:r>
          </a:p>
        </p:txBody>
      </p:sp>
      <p:sp>
        <p:nvSpPr>
          <p:cNvPr id="151556" name="Rectangle 4">
            <a:extLst>
              <a:ext uri="{FF2B5EF4-FFF2-40B4-BE49-F238E27FC236}">
                <a16:creationId xmlns:a16="http://schemas.microsoft.com/office/drawing/2014/main" id="{C4FFB10B-4A2F-124F-9861-486852929D29}"/>
              </a:ext>
            </a:extLst>
          </p:cNvPr>
          <p:cNvSpPr>
            <a:spLocks noChangeArrowheads="1"/>
          </p:cNvSpPr>
          <p:nvPr/>
        </p:nvSpPr>
        <p:spPr bwMode="auto">
          <a:xfrm>
            <a:off x="695325" y="3781425"/>
            <a:ext cx="7707313" cy="1558925"/>
          </a:xfrm>
          <a:prstGeom prst="rect">
            <a:avLst/>
          </a:prstGeom>
          <a:solidFill>
            <a:srgbClr val="FFFF00">
              <a:alpha val="49019"/>
            </a:srgbClr>
          </a:solidFill>
          <a:ln w="9525" algn="ctr">
            <a:solidFill>
              <a:srgbClr val="FFFF00"/>
            </a:solidFill>
            <a:miter lim="800000"/>
            <a:headEnd/>
            <a:tailEnd/>
          </a:ln>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b="1">
              <a:latin typeface="Arial" panose="020B0604020202020204" pitchFamily="34" charset="0"/>
            </a:endParaRPr>
          </a:p>
        </p:txBody>
      </p:sp>
      <p:pic>
        <p:nvPicPr>
          <p:cNvPr id="151557" name="Picture 5">
            <a:extLst>
              <a:ext uri="{FF2B5EF4-FFF2-40B4-BE49-F238E27FC236}">
                <a16:creationId xmlns:a16="http://schemas.microsoft.com/office/drawing/2014/main" id="{AE222B82-9C60-6546-9FD0-6FE4F61E3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300" y="5083175"/>
            <a:ext cx="19335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1558" name="Picture 6">
            <a:extLst>
              <a:ext uri="{FF2B5EF4-FFF2-40B4-BE49-F238E27FC236}">
                <a16:creationId xmlns:a16="http://schemas.microsoft.com/office/drawing/2014/main" id="{47A512DE-9091-CF4A-814F-068D1585B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013" y="5083175"/>
            <a:ext cx="19335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1559" name="Picture 7">
            <a:extLst>
              <a:ext uri="{FF2B5EF4-FFF2-40B4-BE49-F238E27FC236}">
                <a16:creationId xmlns:a16="http://schemas.microsoft.com/office/drawing/2014/main" id="{EE15B8FD-EFCE-0042-AABE-7E3E6E9C0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38" y="5086350"/>
            <a:ext cx="19335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76809" name="Group 8">
            <a:extLst>
              <a:ext uri="{FF2B5EF4-FFF2-40B4-BE49-F238E27FC236}">
                <a16:creationId xmlns:a16="http://schemas.microsoft.com/office/drawing/2014/main" id="{C2E2EB29-77FB-0948-A9D8-0AF2CC3350C0}"/>
              </a:ext>
            </a:extLst>
          </p:cNvPr>
          <p:cNvGrpSpPr>
            <a:grpSpLocks/>
          </p:cNvGrpSpPr>
          <p:nvPr/>
        </p:nvGrpSpPr>
        <p:grpSpPr bwMode="auto">
          <a:xfrm>
            <a:off x="692150" y="5086350"/>
            <a:ext cx="1933575" cy="1598613"/>
            <a:chOff x="436" y="3159"/>
            <a:chExt cx="1218" cy="1007"/>
          </a:xfrm>
        </p:grpSpPr>
        <p:pic>
          <p:nvPicPr>
            <p:cNvPr id="76871" name="Picture 9">
              <a:extLst>
                <a:ext uri="{FF2B5EF4-FFF2-40B4-BE49-F238E27FC236}">
                  <a16:creationId xmlns:a16="http://schemas.microsoft.com/office/drawing/2014/main" id="{73BDE128-59A9-9D4B-B231-D4864EFEF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 y="3159"/>
              <a:ext cx="1218"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6872" name="Picture 10">
              <a:extLst>
                <a:ext uri="{FF2B5EF4-FFF2-40B4-BE49-F238E27FC236}">
                  <a16:creationId xmlns:a16="http://schemas.microsoft.com/office/drawing/2014/main" id="{69C49A94-0D3B-3F4C-9E1C-6DB7F08DB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3729"/>
              <a:ext cx="1213" cy="43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3" name="Group 11">
            <a:extLst>
              <a:ext uri="{FF2B5EF4-FFF2-40B4-BE49-F238E27FC236}">
                <a16:creationId xmlns:a16="http://schemas.microsoft.com/office/drawing/2014/main" id="{5960776D-182E-4543-8BB5-401931982E10}"/>
              </a:ext>
            </a:extLst>
          </p:cNvPr>
          <p:cNvGrpSpPr>
            <a:grpSpLocks/>
          </p:cNvGrpSpPr>
          <p:nvPr/>
        </p:nvGrpSpPr>
        <p:grpSpPr bwMode="auto">
          <a:xfrm>
            <a:off x="611188" y="5340350"/>
            <a:ext cx="7788275" cy="454025"/>
            <a:chOff x="385" y="3319"/>
            <a:chExt cx="4906" cy="286"/>
          </a:xfrm>
        </p:grpSpPr>
        <p:grpSp>
          <p:nvGrpSpPr>
            <p:cNvPr id="76859" name="Group 12">
              <a:extLst>
                <a:ext uri="{FF2B5EF4-FFF2-40B4-BE49-F238E27FC236}">
                  <a16:creationId xmlns:a16="http://schemas.microsoft.com/office/drawing/2014/main" id="{B7D0E293-D6AD-284F-BE57-DE0950674D7C}"/>
                </a:ext>
              </a:extLst>
            </p:cNvPr>
            <p:cNvGrpSpPr>
              <a:grpSpLocks/>
            </p:cNvGrpSpPr>
            <p:nvPr/>
          </p:nvGrpSpPr>
          <p:grpSpPr bwMode="auto">
            <a:xfrm>
              <a:off x="385" y="3325"/>
              <a:ext cx="1276" cy="279"/>
              <a:chOff x="412" y="3325"/>
              <a:chExt cx="1276" cy="279"/>
            </a:xfrm>
          </p:grpSpPr>
          <p:sp>
            <p:nvSpPr>
              <p:cNvPr id="76869" name="Rectangle 13">
                <a:extLst>
                  <a:ext uri="{FF2B5EF4-FFF2-40B4-BE49-F238E27FC236}">
                    <a16:creationId xmlns:a16="http://schemas.microsoft.com/office/drawing/2014/main" id="{30D47284-2F3E-7C43-8B6E-38DFD5FAFA7F}"/>
                  </a:ext>
                </a:extLst>
              </p:cNvPr>
              <p:cNvSpPr>
                <a:spLocks noChangeArrowheads="1"/>
              </p:cNvSpPr>
              <p:nvPr/>
            </p:nvSpPr>
            <p:spPr bwMode="auto">
              <a:xfrm>
                <a:off x="454" y="3325"/>
                <a:ext cx="1222" cy="27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70" name="Text Box 14">
                <a:extLst>
                  <a:ext uri="{FF2B5EF4-FFF2-40B4-BE49-F238E27FC236}">
                    <a16:creationId xmlns:a16="http://schemas.microsoft.com/office/drawing/2014/main" id="{7526DCBE-F3EA-9C48-9707-E1B0A0DDF6B9}"/>
                  </a:ext>
                </a:extLst>
              </p:cNvPr>
              <p:cNvSpPr txBox="1">
                <a:spLocks noChangeArrowheads="1"/>
              </p:cNvSpPr>
              <p:nvPr/>
            </p:nvSpPr>
            <p:spPr bwMode="auto">
              <a:xfrm>
                <a:off x="412" y="3355"/>
                <a:ext cx="12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物理机</a:t>
                </a:r>
                <a:r>
                  <a:rPr kumimoji="0" lang="en-US" altLang="zh-CN" sz="1600" b="1">
                    <a:solidFill>
                      <a:srgbClr val="0000FF"/>
                    </a:solidFill>
                    <a:latin typeface="Arial" panose="020B0604020202020204" pitchFamily="34" charset="0"/>
                  </a:rPr>
                  <a:t>OS: </a:t>
                </a:r>
                <a:r>
                  <a:rPr kumimoji="0" lang="zh-CN" altLang="en-US" sz="1600" b="1">
                    <a:solidFill>
                      <a:srgbClr val="0000FF"/>
                    </a:solidFill>
                    <a:latin typeface="Arial" panose="020B0604020202020204" pitchFamily="34" charset="0"/>
                  </a:rPr>
                  <a:t>进程执行</a:t>
                </a:r>
              </a:p>
            </p:txBody>
          </p:sp>
        </p:grpSp>
        <p:grpSp>
          <p:nvGrpSpPr>
            <p:cNvPr id="76860" name="Group 15">
              <a:extLst>
                <a:ext uri="{FF2B5EF4-FFF2-40B4-BE49-F238E27FC236}">
                  <a16:creationId xmlns:a16="http://schemas.microsoft.com/office/drawing/2014/main" id="{34FD1C59-78C2-8945-996E-393762C7F803}"/>
                </a:ext>
              </a:extLst>
            </p:cNvPr>
            <p:cNvGrpSpPr>
              <a:grpSpLocks/>
            </p:cNvGrpSpPr>
            <p:nvPr/>
          </p:nvGrpSpPr>
          <p:grpSpPr bwMode="auto">
            <a:xfrm>
              <a:off x="1592" y="3326"/>
              <a:ext cx="1264" cy="279"/>
              <a:chOff x="412" y="3325"/>
              <a:chExt cx="1264" cy="279"/>
            </a:xfrm>
          </p:grpSpPr>
          <p:sp>
            <p:nvSpPr>
              <p:cNvPr id="76867" name="Rectangle 16">
                <a:extLst>
                  <a:ext uri="{FF2B5EF4-FFF2-40B4-BE49-F238E27FC236}">
                    <a16:creationId xmlns:a16="http://schemas.microsoft.com/office/drawing/2014/main" id="{F7446B09-69FC-6D47-AB4D-3FA25DD74826}"/>
                  </a:ext>
                </a:extLst>
              </p:cNvPr>
              <p:cNvSpPr>
                <a:spLocks noChangeArrowheads="1"/>
              </p:cNvSpPr>
              <p:nvPr/>
            </p:nvSpPr>
            <p:spPr bwMode="auto">
              <a:xfrm>
                <a:off x="454" y="3325"/>
                <a:ext cx="1222" cy="27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68" name="Text Box 17">
                <a:extLst>
                  <a:ext uri="{FF2B5EF4-FFF2-40B4-BE49-F238E27FC236}">
                    <a16:creationId xmlns:a16="http://schemas.microsoft.com/office/drawing/2014/main" id="{012BC87E-03AE-B548-A661-49F9D57787DF}"/>
                  </a:ext>
                </a:extLst>
              </p:cNvPr>
              <p:cNvSpPr txBox="1">
                <a:spLocks noChangeArrowheads="1"/>
              </p:cNvSpPr>
              <p:nvPr/>
            </p:nvSpPr>
            <p:spPr bwMode="auto">
              <a:xfrm>
                <a:off x="412" y="3355"/>
                <a:ext cx="6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物理机</a:t>
                </a:r>
                <a:r>
                  <a:rPr kumimoji="0" lang="en-US" altLang="zh-CN" sz="1600" b="1">
                    <a:solidFill>
                      <a:srgbClr val="0000FF"/>
                    </a:solidFill>
                    <a:latin typeface="Arial" panose="020B0604020202020204" pitchFamily="34" charset="0"/>
                  </a:rPr>
                  <a:t>OS</a:t>
                </a:r>
                <a:endParaRPr kumimoji="0" lang="zh-CN" altLang="en-US" sz="1600" b="1">
                  <a:solidFill>
                    <a:srgbClr val="0000FF"/>
                  </a:solidFill>
                  <a:latin typeface="Arial" panose="020B0604020202020204" pitchFamily="34" charset="0"/>
                </a:endParaRPr>
              </a:p>
            </p:txBody>
          </p:sp>
        </p:grpSp>
        <p:grpSp>
          <p:nvGrpSpPr>
            <p:cNvPr id="76861" name="Group 18">
              <a:extLst>
                <a:ext uri="{FF2B5EF4-FFF2-40B4-BE49-F238E27FC236}">
                  <a16:creationId xmlns:a16="http://schemas.microsoft.com/office/drawing/2014/main" id="{44E5B470-2F85-C645-9373-2A2FCF9704E7}"/>
                </a:ext>
              </a:extLst>
            </p:cNvPr>
            <p:cNvGrpSpPr>
              <a:grpSpLocks/>
            </p:cNvGrpSpPr>
            <p:nvPr/>
          </p:nvGrpSpPr>
          <p:grpSpPr bwMode="auto">
            <a:xfrm>
              <a:off x="2819" y="3322"/>
              <a:ext cx="1264" cy="279"/>
              <a:chOff x="412" y="3325"/>
              <a:chExt cx="1264" cy="279"/>
            </a:xfrm>
          </p:grpSpPr>
          <p:sp>
            <p:nvSpPr>
              <p:cNvPr id="76865" name="Rectangle 19">
                <a:extLst>
                  <a:ext uri="{FF2B5EF4-FFF2-40B4-BE49-F238E27FC236}">
                    <a16:creationId xmlns:a16="http://schemas.microsoft.com/office/drawing/2014/main" id="{94738761-5330-2B4A-AD0D-D31C54F3A62A}"/>
                  </a:ext>
                </a:extLst>
              </p:cNvPr>
              <p:cNvSpPr>
                <a:spLocks noChangeArrowheads="1"/>
              </p:cNvSpPr>
              <p:nvPr/>
            </p:nvSpPr>
            <p:spPr bwMode="auto">
              <a:xfrm>
                <a:off x="454" y="3325"/>
                <a:ext cx="1222" cy="27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66" name="Text Box 20">
                <a:extLst>
                  <a:ext uri="{FF2B5EF4-FFF2-40B4-BE49-F238E27FC236}">
                    <a16:creationId xmlns:a16="http://schemas.microsoft.com/office/drawing/2014/main" id="{42856BC2-2A0F-174E-9217-5AB3070F9699}"/>
                  </a:ext>
                </a:extLst>
              </p:cNvPr>
              <p:cNvSpPr txBox="1">
                <a:spLocks noChangeArrowheads="1"/>
              </p:cNvSpPr>
              <p:nvPr/>
            </p:nvSpPr>
            <p:spPr bwMode="auto">
              <a:xfrm>
                <a:off x="412" y="3355"/>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物理机</a:t>
                </a:r>
                <a:r>
                  <a:rPr kumimoji="0" lang="en-US" altLang="zh-CN" sz="1600" b="1">
                    <a:solidFill>
                      <a:srgbClr val="0000FF"/>
                    </a:solidFill>
                    <a:latin typeface="Arial" panose="020B0604020202020204" pitchFamily="34" charset="0"/>
                  </a:rPr>
                  <a:t>OS </a:t>
                </a:r>
                <a:endParaRPr kumimoji="0" lang="zh-CN" altLang="en-US" sz="1600" b="1">
                  <a:solidFill>
                    <a:srgbClr val="0000FF"/>
                  </a:solidFill>
                  <a:latin typeface="Arial" panose="020B0604020202020204" pitchFamily="34" charset="0"/>
                </a:endParaRPr>
              </a:p>
            </p:txBody>
          </p:sp>
        </p:grpSp>
        <p:grpSp>
          <p:nvGrpSpPr>
            <p:cNvPr id="76862" name="Group 21">
              <a:extLst>
                <a:ext uri="{FF2B5EF4-FFF2-40B4-BE49-F238E27FC236}">
                  <a16:creationId xmlns:a16="http://schemas.microsoft.com/office/drawing/2014/main" id="{C7EB715B-CF50-7A42-9290-3CF10087F06E}"/>
                </a:ext>
              </a:extLst>
            </p:cNvPr>
            <p:cNvGrpSpPr>
              <a:grpSpLocks/>
            </p:cNvGrpSpPr>
            <p:nvPr/>
          </p:nvGrpSpPr>
          <p:grpSpPr bwMode="auto">
            <a:xfrm>
              <a:off x="4027" y="3319"/>
              <a:ext cx="1264" cy="279"/>
              <a:chOff x="412" y="3325"/>
              <a:chExt cx="1264" cy="279"/>
            </a:xfrm>
          </p:grpSpPr>
          <p:sp>
            <p:nvSpPr>
              <p:cNvPr id="76863" name="Rectangle 22">
                <a:extLst>
                  <a:ext uri="{FF2B5EF4-FFF2-40B4-BE49-F238E27FC236}">
                    <a16:creationId xmlns:a16="http://schemas.microsoft.com/office/drawing/2014/main" id="{B51F629B-0DC1-4D46-B23B-56292DDFD8B0}"/>
                  </a:ext>
                </a:extLst>
              </p:cNvPr>
              <p:cNvSpPr>
                <a:spLocks noChangeArrowheads="1"/>
              </p:cNvSpPr>
              <p:nvPr/>
            </p:nvSpPr>
            <p:spPr bwMode="auto">
              <a:xfrm>
                <a:off x="454" y="3325"/>
                <a:ext cx="1222" cy="27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64" name="Text Box 23">
                <a:extLst>
                  <a:ext uri="{FF2B5EF4-FFF2-40B4-BE49-F238E27FC236}">
                    <a16:creationId xmlns:a16="http://schemas.microsoft.com/office/drawing/2014/main" id="{32E9DA42-84F8-F34A-B57D-13C78E967754}"/>
                  </a:ext>
                </a:extLst>
              </p:cNvPr>
              <p:cNvSpPr txBox="1">
                <a:spLocks noChangeArrowheads="1"/>
              </p:cNvSpPr>
              <p:nvPr/>
            </p:nvSpPr>
            <p:spPr bwMode="auto">
              <a:xfrm>
                <a:off x="412" y="3355"/>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物理机</a:t>
                </a:r>
                <a:r>
                  <a:rPr kumimoji="0" lang="en-US" altLang="zh-CN" sz="1600" b="1">
                    <a:solidFill>
                      <a:srgbClr val="0000FF"/>
                    </a:solidFill>
                    <a:latin typeface="Arial" panose="020B0604020202020204" pitchFamily="34" charset="0"/>
                  </a:rPr>
                  <a:t>OS </a:t>
                </a:r>
                <a:endParaRPr kumimoji="0" lang="zh-CN" altLang="en-US" sz="1600" b="1">
                  <a:solidFill>
                    <a:srgbClr val="0000FF"/>
                  </a:solidFill>
                  <a:latin typeface="Arial" panose="020B0604020202020204" pitchFamily="34" charset="0"/>
                </a:endParaRPr>
              </a:p>
            </p:txBody>
          </p:sp>
        </p:grpSp>
      </p:grpSp>
      <p:grpSp>
        <p:nvGrpSpPr>
          <p:cNvPr id="8" name="Group 24">
            <a:extLst>
              <a:ext uri="{FF2B5EF4-FFF2-40B4-BE49-F238E27FC236}">
                <a16:creationId xmlns:a16="http://schemas.microsoft.com/office/drawing/2014/main" id="{D4696ED6-E120-2F48-8F92-54A7FF2D180E}"/>
              </a:ext>
            </a:extLst>
          </p:cNvPr>
          <p:cNvGrpSpPr>
            <a:grpSpLocks/>
          </p:cNvGrpSpPr>
          <p:nvPr/>
        </p:nvGrpSpPr>
        <p:grpSpPr bwMode="auto">
          <a:xfrm>
            <a:off x="627063" y="4449763"/>
            <a:ext cx="1998662" cy="898525"/>
            <a:chOff x="422" y="2551"/>
            <a:chExt cx="1259" cy="566"/>
          </a:xfrm>
        </p:grpSpPr>
        <p:sp>
          <p:nvSpPr>
            <p:cNvPr id="76857" name="Rectangle 25">
              <a:extLst>
                <a:ext uri="{FF2B5EF4-FFF2-40B4-BE49-F238E27FC236}">
                  <a16:creationId xmlns:a16="http://schemas.microsoft.com/office/drawing/2014/main" id="{60F4D7EC-CD9E-BE4B-B111-A221327A6B07}"/>
                </a:ext>
              </a:extLst>
            </p:cNvPr>
            <p:cNvSpPr>
              <a:spLocks noChangeArrowheads="1"/>
            </p:cNvSpPr>
            <p:nvPr/>
          </p:nvSpPr>
          <p:spPr bwMode="auto">
            <a:xfrm>
              <a:off x="446" y="2551"/>
              <a:ext cx="1222" cy="56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58" name="Text Box 26">
              <a:extLst>
                <a:ext uri="{FF2B5EF4-FFF2-40B4-BE49-F238E27FC236}">
                  <a16:creationId xmlns:a16="http://schemas.microsoft.com/office/drawing/2014/main" id="{A113FC87-034A-C74E-8D12-CFB824F2E78C}"/>
                </a:ext>
              </a:extLst>
            </p:cNvPr>
            <p:cNvSpPr txBox="1">
              <a:spLocks noChangeArrowheads="1"/>
            </p:cNvSpPr>
            <p:nvPr/>
          </p:nvSpPr>
          <p:spPr bwMode="auto">
            <a:xfrm>
              <a:off x="422" y="2582"/>
              <a:ext cx="1259"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虚拟化</a:t>
              </a:r>
              <a:r>
                <a:rPr kumimoji="0" lang="en-US" altLang="zh-CN" sz="1600" b="1">
                  <a:solidFill>
                    <a:srgbClr val="0000FF"/>
                  </a:solidFill>
                  <a:latin typeface="Arial" panose="020B0604020202020204" pitchFamily="34" charset="0"/>
                </a:rPr>
                <a:t>OS:</a:t>
              </a:r>
              <a:r>
                <a:rPr kumimoji="0" lang="zh-CN" altLang="en-US" sz="1600" b="1">
                  <a:solidFill>
                    <a:srgbClr val="0000FF"/>
                  </a:solidFill>
                  <a:latin typeface="Arial" panose="020B0604020202020204" pitchFamily="34" charset="0"/>
                </a:rPr>
                <a:t>将虚拟机上的进程分配到物理机</a:t>
              </a:r>
              <a:r>
                <a:rPr kumimoji="0" lang="en-US" altLang="zh-CN" sz="1600" b="1">
                  <a:solidFill>
                    <a:srgbClr val="0000FF"/>
                  </a:solidFill>
                  <a:latin typeface="Arial" panose="020B0604020202020204" pitchFamily="34" charset="0"/>
                </a:rPr>
                <a:t>OS</a:t>
              </a:r>
              <a:r>
                <a:rPr kumimoji="0" lang="zh-CN" altLang="en-US" sz="1600" b="1">
                  <a:solidFill>
                    <a:srgbClr val="0000FF"/>
                  </a:solidFill>
                  <a:latin typeface="Arial" panose="020B0604020202020204" pitchFamily="34" charset="0"/>
                </a:rPr>
                <a:t>上进行执行</a:t>
              </a:r>
            </a:p>
          </p:txBody>
        </p:sp>
      </p:grpSp>
      <p:grpSp>
        <p:nvGrpSpPr>
          <p:cNvPr id="9" name="Group 27">
            <a:extLst>
              <a:ext uri="{FF2B5EF4-FFF2-40B4-BE49-F238E27FC236}">
                <a16:creationId xmlns:a16="http://schemas.microsoft.com/office/drawing/2014/main" id="{90416A43-140E-9F41-97BD-867D61BFD8A1}"/>
              </a:ext>
            </a:extLst>
          </p:cNvPr>
          <p:cNvGrpSpPr>
            <a:grpSpLocks/>
          </p:cNvGrpSpPr>
          <p:nvPr/>
        </p:nvGrpSpPr>
        <p:grpSpPr bwMode="auto">
          <a:xfrm>
            <a:off x="2557463" y="4451350"/>
            <a:ext cx="1998662" cy="898525"/>
            <a:chOff x="422" y="2551"/>
            <a:chExt cx="1259" cy="566"/>
          </a:xfrm>
        </p:grpSpPr>
        <p:sp>
          <p:nvSpPr>
            <p:cNvPr id="76855" name="Rectangle 28">
              <a:extLst>
                <a:ext uri="{FF2B5EF4-FFF2-40B4-BE49-F238E27FC236}">
                  <a16:creationId xmlns:a16="http://schemas.microsoft.com/office/drawing/2014/main" id="{E01BC8E1-9A26-964C-A044-DBF5FCB52E6B}"/>
                </a:ext>
              </a:extLst>
            </p:cNvPr>
            <p:cNvSpPr>
              <a:spLocks noChangeArrowheads="1"/>
            </p:cNvSpPr>
            <p:nvPr/>
          </p:nvSpPr>
          <p:spPr bwMode="auto">
            <a:xfrm>
              <a:off x="446" y="2551"/>
              <a:ext cx="1222" cy="56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56" name="Text Box 29">
              <a:extLst>
                <a:ext uri="{FF2B5EF4-FFF2-40B4-BE49-F238E27FC236}">
                  <a16:creationId xmlns:a16="http://schemas.microsoft.com/office/drawing/2014/main" id="{A7DCC1A7-42AB-774D-A6F0-B240E94762D6}"/>
                </a:ext>
              </a:extLst>
            </p:cNvPr>
            <p:cNvSpPr txBox="1">
              <a:spLocks noChangeArrowheads="1"/>
            </p:cNvSpPr>
            <p:nvPr/>
          </p:nvSpPr>
          <p:spPr bwMode="auto">
            <a:xfrm>
              <a:off x="422" y="2582"/>
              <a:ext cx="1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虚拟化</a:t>
              </a:r>
              <a:r>
                <a:rPr kumimoji="0" lang="en-US" altLang="zh-CN" sz="1600" b="1">
                  <a:solidFill>
                    <a:srgbClr val="0000FF"/>
                  </a:solidFill>
                  <a:latin typeface="Arial" panose="020B0604020202020204" pitchFamily="34" charset="0"/>
                </a:rPr>
                <a:t>OS</a:t>
              </a:r>
              <a:endParaRPr kumimoji="0" lang="zh-CN" altLang="en-US" sz="1600" b="1">
                <a:solidFill>
                  <a:srgbClr val="0000FF"/>
                </a:solidFill>
                <a:latin typeface="Arial" panose="020B0604020202020204" pitchFamily="34" charset="0"/>
              </a:endParaRPr>
            </a:p>
          </p:txBody>
        </p:sp>
      </p:grpSp>
      <p:grpSp>
        <p:nvGrpSpPr>
          <p:cNvPr id="10" name="Group 30">
            <a:extLst>
              <a:ext uri="{FF2B5EF4-FFF2-40B4-BE49-F238E27FC236}">
                <a16:creationId xmlns:a16="http://schemas.microsoft.com/office/drawing/2014/main" id="{31AD596A-33A3-E540-8786-1F0448CD960C}"/>
              </a:ext>
            </a:extLst>
          </p:cNvPr>
          <p:cNvGrpSpPr>
            <a:grpSpLocks/>
          </p:cNvGrpSpPr>
          <p:nvPr/>
        </p:nvGrpSpPr>
        <p:grpSpPr bwMode="auto">
          <a:xfrm>
            <a:off x="4473575" y="4452938"/>
            <a:ext cx="1998663" cy="898525"/>
            <a:chOff x="422" y="2551"/>
            <a:chExt cx="1259" cy="566"/>
          </a:xfrm>
        </p:grpSpPr>
        <p:sp>
          <p:nvSpPr>
            <p:cNvPr id="76853" name="Rectangle 31">
              <a:extLst>
                <a:ext uri="{FF2B5EF4-FFF2-40B4-BE49-F238E27FC236}">
                  <a16:creationId xmlns:a16="http://schemas.microsoft.com/office/drawing/2014/main" id="{C80064F3-B0AF-6642-B8EB-E9557A06F68C}"/>
                </a:ext>
              </a:extLst>
            </p:cNvPr>
            <p:cNvSpPr>
              <a:spLocks noChangeArrowheads="1"/>
            </p:cNvSpPr>
            <p:nvPr/>
          </p:nvSpPr>
          <p:spPr bwMode="auto">
            <a:xfrm>
              <a:off x="446" y="2551"/>
              <a:ext cx="1222" cy="56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54" name="Text Box 32">
              <a:extLst>
                <a:ext uri="{FF2B5EF4-FFF2-40B4-BE49-F238E27FC236}">
                  <a16:creationId xmlns:a16="http://schemas.microsoft.com/office/drawing/2014/main" id="{96D329D8-3DAD-2E4E-AD02-B006ADC5D2D8}"/>
                </a:ext>
              </a:extLst>
            </p:cNvPr>
            <p:cNvSpPr txBox="1">
              <a:spLocks noChangeArrowheads="1"/>
            </p:cNvSpPr>
            <p:nvPr/>
          </p:nvSpPr>
          <p:spPr bwMode="auto">
            <a:xfrm>
              <a:off x="422" y="2582"/>
              <a:ext cx="1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虚拟化</a:t>
              </a:r>
              <a:r>
                <a:rPr kumimoji="0" lang="en-US" altLang="zh-CN" sz="1600" b="1">
                  <a:solidFill>
                    <a:srgbClr val="0000FF"/>
                  </a:solidFill>
                  <a:latin typeface="Arial" panose="020B0604020202020204" pitchFamily="34" charset="0"/>
                </a:rPr>
                <a:t>OS</a:t>
              </a:r>
              <a:endParaRPr kumimoji="0" lang="zh-CN" altLang="en-US" sz="1600" b="1">
                <a:solidFill>
                  <a:srgbClr val="0000FF"/>
                </a:solidFill>
                <a:latin typeface="Arial" panose="020B0604020202020204" pitchFamily="34" charset="0"/>
              </a:endParaRPr>
            </a:p>
          </p:txBody>
        </p:sp>
      </p:grpSp>
      <p:grpSp>
        <p:nvGrpSpPr>
          <p:cNvPr id="11" name="Group 33">
            <a:extLst>
              <a:ext uri="{FF2B5EF4-FFF2-40B4-BE49-F238E27FC236}">
                <a16:creationId xmlns:a16="http://schemas.microsoft.com/office/drawing/2014/main" id="{CBE76963-6B68-C34C-BB13-3E9426781C88}"/>
              </a:ext>
            </a:extLst>
          </p:cNvPr>
          <p:cNvGrpSpPr>
            <a:grpSpLocks/>
          </p:cNvGrpSpPr>
          <p:nvPr/>
        </p:nvGrpSpPr>
        <p:grpSpPr bwMode="auto">
          <a:xfrm>
            <a:off x="6418263" y="4454525"/>
            <a:ext cx="1998662" cy="898525"/>
            <a:chOff x="422" y="2551"/>
            <a:chExt cx="1259" cy="566"/>
          </a:xfrm>
        </p:grpSpPr>
        <p:sp>
          <p:nvSpPr>
            <p:cNvPr id="76851" name="Rectangle 34">
              <a:extLst>
                <a:ext uri="{FF2B5EF4-FFF2-40B4-BE49-F238E27FC236}">
                  <a16:creationId xmlns:a16="http://schemas.microsoft.com/office/drawing/2014/main" id="{16F45147-1FC0-E24B-B199-DB001A7971D5}"/>
                </a:ext>
              </a:extLst>
            </p:cNvPr>
            <p:cNvSpPr>
              <a:spLocks noChangeArrowheads="1"/>
            </p:cNvSpPr>
            <p:nvPr/>
          </p:nvSpPr>
          <p:spPr bwMode="auto">
            <a:xfrm>
              <a:off x="446" y="2551"/>
              <a:ext cx="1222" cy="56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52" name="Text Box 35">
              <a:extLst>
                <a:ext uri="{FF2B5EF4-FFF2-40B4-BE49-F238E27FC236}">
                  <a16:creationId xmlns:a16="http://schemas.microsoft.com/office/drawing/2014/main" id="{9F996BB5-EE26-2E4F-A9E8-94D829EB3D64}"/>
                </a:ext>
              </a:extLst>
            </p:cNvPr>
            <p:cNvSpPr txBox="1">
              <a:spLocks noChangeArrowheads="1"/>
            </p:cNvSpPr>
            <p:nvPr/>
          </p:nvSpPr>
          <p:spPr bwMode="auto">
            <a:xfrm>
              <a:off x="422" y="2582"/>
              <a:ext cx="1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1600" b="1">
                  <a:solidFill>
                    <a:srgbClr val="0000FF"/>
                  </a:solidFill>
                  <a:latin typeface="Arial" panose="020B0604020202020204" pitchFamily="34" charset="0"/>
                </a:rPr>
                <a:t>虚拟化</a:t>
              </a:r>
              <a:r>
                <a:rPr kumimoji="0" lang="en-US" altLang="zh-CN" sz="1600" b="1">
                  <a:solidFill>
                    <a:srgbClr val="0000FF"/>
                  </a:solidFill>
                  <a:latin typeface="Arial" panose="020B0604020202020204" pitchFamily="34" charset="0"/>
                </a:rPr>
                <a:t>OS</a:t>
              </a:r>
              <a:endParaRPr kumimoji="0" lang="zh-CN" altLang="en-US" sz="1600" b="1">
                <a:solidFill>
                  <a:srgbClr val="0000FF"/>
                </a:solidFill>
                <a:latin typeface="Arial" panose="020B0604020202020204" pitchFamily="34" charset="0"/>
              </a:endParaRPr>
            </a:p>
          </p:txBody>
        </p:sp>
      </p:grpSp>
      <p:sp>
        <p:nvSpPr>
          <p:cNvPr id="151588" name="Rectangle 36">
            <a:extLst>
              <a:ext uri="{FF2B5EF4-FFF2-40B4-BE49-F238E27FC236}">
                <a16:creationId xmlns:a16="http://schemas.microsoft.com/office/drawing/2014/main" id="{74D24CDC-C1A1-2041-B581-3571BEC097E4}"/>
              </a:ext>
            </a:extLst>
          </p:cNvPr>
          <p:cNvSpPr>
            <a:spLocks noChangeArrowheads="1"/>
          </p:cNvSpPr>
          <p:nvPr/>
        </p:nvSpPr>
        <p:spPr bwMode="auto">
          <a:xfrm>
            <a:off x="676275" y="3983038"/>
            <a:ext cx="7708900" cy="442912"/>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b="1">
              <a:latin typeface="Arial" panose="020B0604020202020204" pitchFamily="34" charset="0"/>
            </a:endParaRPr>
          </a:p>
        </p:txBody>
      </p:sp>
      <p:sp>
        <p:nvSpPr>
          <p:cNvPr id="151589" name="Text Box 37">
            <a:extLst>
              <a:ext uri="{FF2B5EF4-FFF2-40B4-BE49-F238E27FC236}">
                <a16:creationId xmlns:a16="http://schemas.microsoft.com/office/drawing/2014/main" id="{B4245CB5-10A6-EB42-80B1-5FDE2686473C}"/>
              </a:ext>
            </a:extLst>
          </p:cNvPr>
          <p:cNvSpPr txBox="1">
            <a:spLocks noChangeArrowheads="1"/>
          </p:cNvSpPr>
          <p:nvPr/>
        </p:nvSpPr>
        <p:spPr bwMode="auto">
          <a:xfrm>
            <a:off x="1387475" y="4003675"/>
            <a:ext cx="626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2000" b="1">
                <a:solidFill>
                  <a:srgbClr val="0000FF"/>
                </a:solidFill>
                <a:latin typeface="Arial" panose="020B0604020202020204" pitchFamily="34" charset="0"/>
              </a:rPr>
              <a:t>云操作系统</a:t>
            </a:r>
            <a:r>
              <a:rPr kumimoji="0" lang="en-US" altLang="zh-CN" sz="2000" b="1">
                <a:solidFill>
                  <a:srgbClr val="0000FF"/>
                </a:solidFill>
                <a:latin typeface="Arial" panose="020B0604020202020204" pitchFamily="34" charset="0"/>
              </a:rPr>
              <a:t>(Cloud Operating System): </a:t>
            </a:r>
            <a:r>
              <a:rPr kumimoji="0" lang="zh-CN" altLang="en-US" sz="2000" b="1">
                <a:solidFill>
                  <a:srgbClr val="0000FF"/>
                </a:solidFill>
                <a:latin typeface="Arial" panose="020B0604020202020204" pitchFamily="34" charset="0"/>
              </a:rPr>
              <a:t>跨物理机管理</a:t>
            </a:r>
            <a:endParaRPr kumimoji="0" lang="en-US" altLang="zh-CN" sz="2000" b="1">
              <a:solidFill>
                <a:srgbClr val="0000FF"/>
              </a:solidFill>
              <a:latin typeface="Arial" panose="020B0604020202020204" pitchFamily="34" charset="0"/>
            </a:endParaRPr>
          </a:p>
        </p:txBody>
      </p:sp>
      <p:sp>
        <p:nvSpPr>
          <p:cNvPr id="151590" name="Rectangle 38">
            <a:extLst>
              <a:ext uri="{FF2B5EF4-FFF2-40B4-BE49-F238E27FC236}">
                <a16:creationId xmlns:a16="http://schemas.microsoft.com/office/drawing/2014/main" id="{85BFBC96-BBB7-DC43-95AA-CDBAFAB1C892}"/>
              </a:ext>
            </a:extLst>
          </p:cNvPr>
          <p:cNvSpPr>
            <a:spLocks noChangeArrowheads="1"/>
          </p:cNvSpPr>
          <p:nvPr/>
        </p:nvSpPr>
        <p:spPr bwMode="auto">
          <a:xfrm>
            <a:off x="674688" y="2270125"/>
            <a:ext cx="1250950" cy="1719263"/>
          </a:xfrm>
          <a:prstGeom prst="rect">
            <a:avLst/>
          </a:prstGeom>
          <a:noFill/>
          <a:ln w="57150" algn="ctr">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b="1">
              <a:latin typeface="Arial" panose="020B0604020202020204" pitchFamily="34" charset="0"/>
            </a:endParaRPr>
          </a:p>
        </p:txBody>
      </p:sp>
      <p:sp>
        <p:nvSpPr>
          <p:cNvPr id="151591" name="Text Box 39">
            <a:extLst>
              <a:ext uri="{FF2B5EF4-FFF2-40B4-BE49-F238E27FC236}">
                <a16:creationId xmlns:a16="http://schemas.microsoft.com/office/drawing/2014/main" id="{45D0D00C-A200-104A-8089-068D43A0E3BA}"/>
              </a:ext>
            </a:extLst>
          </p:cNvPr>
          <p:cNvSpPr txBox="1">
            <a:spLocks noChangeArrowheads="1"/>
          </p:cNvSpPr>
          <p:nvPr/>
        </p:nvSpPr>
        <p:spPr bwMode="auto">
          <a:xfrm>
            <a:off x="852488" y="3594100"/>
            <a:ext cx="855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OS:</a:t>
            </a:r>
            <a:r>
              <a:rPr kumimoji="0" lang="zh-CN" altLang="en-US" sz="1400" b="1">
                <a:solidFill>
                  <a:srgbClr val="0000FF"/>
                </a:solidFill>
                <a:latin typeface="Arial" panose="020B0604020202020204" pitchFamily="34" charset="0"/>
              </a:rPr>
              <a:t>进程</a:t>
            </a:r>
          </a:p>
        </p:txBody>
      </p:sp>
      <p:sp>
        <p:nvSpPr>
          <p:cNvPr id="151592" name="Text Box 40">
            <a:extLst>
              <a:ext uri="{FF2B5EF4-FFF2-40B4-BE49-F238E27FC236}">
                <a16:creationId xmlns:a16="http://schemas.microsoft.com/office/drawing/2014/main" id="{BD42A0B7-1DE8-294A-BB00-E999461AD1B2}"/>
              </a:ext>
            </a:extLst>
          </p:cNvPr>
          <p:cNvSpPr txBox="1">
            <a:spLocks noChangeArrowheads="1"/>
          </p:cNvSpPr>
          <p:nvPr/>
        </p:nvSpPr>
        <p:spPr bwMode="auto">
          <a:xfrm>
            <a:off x="842963" y="155416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Operation</a:t>
            </a:r>
          </a:p>
        </p:txBody>
      </p:sp>
      <p:sp>
        <p:nvSpPr>
          <p:cNvPr id="151593" name="Line 41">
            <a:extLst>
              <a:ext uri="{FF2B5EF4-FFF2-40B4-BE49-F238E27FC236}">
                <a16:creationId xmlns:a16="http://schemas.microsoft.com/office/drawing/2014/main" id="{15ADC86F-523B-824D-95E4-92206ED34E08}"/>
              </a:ext>
            </a:extLst>
          </p:cNvPr>
          <p:cNvSpPr>
            <a:spLocks noChangeShapeType="1"/>
          </p:cNvSpPr>
          <p:nvPr/>
        </p:nvSpPr>
        <p:spPr bwMode="auto">
          <a:xfrm>
            <a:off x="1333500" y="1828800"/>
            <a:ext cx="0" cy="4699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1594" name="Text Box 42">
            <a:extLst>
              <a:ext uri="{FF2B5EF4-FFF2-40B4-BE49-F238E27FC236}">
                <a16:creationId xmlns:a16="http://schemas.microsoft.com/office/drawing/2014/main" id="{B18BC46B-3C3A-2349-B1CE-C44AE7C66BAE}"/>
              </a:ext>
            </a:extLst>
          </p:cNvPr>
          <p:cNvSpPr txBox="1">
            <a:spLocks noChangeArrowheads="1"/>
          </p:cNvSpPr>
          <p:nvPr/>
        </p:nvSpPr>
        <p:spPr bwMode="auto">
          <a:xfrm>
            <a:off x="639763" y="3076575"/>
            <a:ext cx="1304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Prog</a:t>
            </a:r>
            <a:r>
              <a:rPr kumimoji="0" lang="en-US" altLang="zh-CN" sz="1400" b="1" baseline="-25000">
                <a:solidFill>
                  <a:srgbClr val="0000FF"/>
                </a:solidFill>
                <a:latin typeface="Arial" panose="020B0604020202020204" pitchFamily="34" charset="0"/>
              </a:rPr>
              <a:t>1… </a:t>
            </a:r>
            <a:r>
              <a:rPr kumimoji="0" lang="en-US" altLang="zh-CN" sz="1400" b="1">
                <a:solidFill>
                  <a:srgbClr val="0000FF"/>
                </a:solidFill>
                <a:latin typeface="Arial" panose="020B0604020202020204" pitchFamily="34" charset="0"/>
              </a:rPr>
              <a:t>Prog</a:t>
            </a:r>
            <a:r>
              <a:rPr kumimoji="0" lang="en-US" altLang="zh-CN" sz="1400" b="1" baseline="-25000">
                <a:solidFill>
                  <a:srgbClr val="0000FF"/>
                </a:solidFill>
                <a:latin typeface="Arial" panose="020B0604020202020204" pitchFamily="34" charset="0"/>
              </a:rPr>
              <a:t>n</a:t>
            </a:r>
            <a:r>
              <a:rPr kumimoji="0" lang="zh-CN" altLang="en-US" sz="1400" b="1" baseline="-25000">
                <a:solidFill>
                  <a:srgbClr val="0000FF"/>
                </a:solidFill>
                <a:latin typeface="Arial" panose="020B0604020202020204" pitchFamily="34" charset="0"/>
              </a:rPr>
              <a:t> </a:t>
            </a:r>
          </a:p>
        </p:txBody>
      </p:sp>
      <p:sp>
        <p:nvSpPr>
          <p:cNvPr id="151595" name="Line 43">
            <a:extLst>
              <a:ext uri="{FF2B5EF4-FFF2-40B4-BE49-F238E27FC236}">
                <a16:creationId xmlns:a16="http://schemas.microsoft.com/office/drawing/2014/main" id="{CA201B13-79AF-2B47-BF05-1BCFA05A65D0}"/>
              </a:ext>
            </a:extLst>
          </p:cNvPr>
          <p:cNvSpPr>
            <a:spLocks noChangeShapeType="1"/>
          </p:cNvSpPr>
          <p:nvPr/>
        </p:nvSpPr>
        <p:spPr bwMode="auto">
          <a:xfrm>
            <a:off x="677863" y="3498850"/>
            <a:ext cx="1257300"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596" name="Line 44">
            <a:extLst>
              <a:ext uri="{FF2B5EF4-FFF2-40B4-BE49-F238E27FC236}">
                <a16:creationId xmlns:a16="http://schemas.microsoft.com/office/drawing/2014/main" id="{0877F29A-8C8F-EE45-8C97-A1BFD2A92BCC}"/>
              </a:ext>
            </a:extLst>
          </p:cNvPr>
          <p:cNvSpPr>
            <a:spLocks noChangeShapeType="1"/>
          </p:cNvSpPr>
          <p:nvPr/>
        </p:nvSpPr>
        <p:spPr bwMode="auto">
          <a:xfrm>
            <a:off x="677863" y="3016250"/>
            <a:ext cx="1257300"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597" name="Text Box 45">
            <a:extLst>
              <a:ext uri="{FF2B5EF4-FFF2-40B4-BE49-F238E27FC236}">
                <a16:creationId xmlns:a16="http://schemas.microsoft.com/office/drawing/2014/main" id="{B3F20165-84D5-A84E-A0FF-51E25208B1EC}"/>
              </a:ext>
            </a:extLst>
          </p:cNvPr>
          <p:cNvSpPr txBox="1">
            <a:spLocks noChangeArrowheads="1"/>
          </p:cNvSpPr>
          <p:nvPr/>
        </p:nvSpPr>
        <p:spPr bwMode="auto">
          <a:xfrm>
            <a:off x="5715000" y="3633788"/>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OS</a:t>
            </a:r>
          </a:p>
        </p:txBody>
      </p:sp>
      <p:sp>
        <p:nvSpPr>
          <p:cNvPr id="151598" name="Text Box 46">
            <a:extLst>
              <a:ext uri="{FF2B5EF4-FFF2-40B4-BE49-F238E27FC236}">
                <a16:creationId xmlns:a16="http://schemas.microsoft.com/office/drawing/2014/main" id="{B83A10D8-7E48-8848-A0D0-F714C209C3F5}"/>
              </a:ext>
            </a:extLst>
          </p:cNvPr>
          <p:cNvSpPr txBox="1">
            <a:spLocks noChangeArrowheads="1"/>
          </p:cNvSpPr>
          <p:nvPr/>
        </p:nvSpPr>
        <p:spPr bwMode="auto">
          <a:xfrm>
            <a:off x="5405438" y="15446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Operation</a:t>
            </a:r>
          </a:p>
        </p:txBody>
      </p:sp>
      <p:sp>
        <p:nvSpPr>
          <p:cNvPr id="151599" name="Line 47">
            <a:extLst>
              <a:ext uri="{FF2B5EF4-FFF2-40B4-BE49-F238E27FC236}">
                <a16:creationId xmlns:a16="http://schemas.microsoft.com/office/drawing/2014/main" id="{226F4CED-34A6-2844-9C7A-BF6C24BCF4CF}"/>
              </a:ext>
            </a:extLst>
          </p:cNvPr>
          <p:cNvSpPr>
            <a:spLocks noChangeShapeType="1"/>
          </p:cNvSpPr>
          <p:nvPr/>
        </p:nvSpPr>
        <p:spPr bwMode="auto">
          <a:xfrm>
            <a:off x="5959475" y="1819275"/>
            <a:ext cx="0" cy="4699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 name="Group 48">
            <a:extLst>
              <a:ext uri="{FF2B5EF4-FFF2-40B4-BE49-F238E27FC236}">
                <a16:creationId xmlns:a16="http://schemas.microsoft.com/office/drawing/2014/main" id="{B34E8073-4840-DD48-B096-F45B9147C257}"/>
              </a:ext>
            </a:extLst>
          </p:cNvPr>
          <p:cNvGrpSpPr>
            <a:grpSpLocks/>
          </p:cNvGrpSpPr>
          <p:nvPr/>
        </p:nvGrpSpPr>
        <p:grpSpPr bwMode="auto">
          <a:xfrm>
            <a:off x="4956175" y="2260600"/>
            <a:ext cx="1979613" cy="1719263"/>
            <a:chOff x="4493" y="1379"/>
            <a:chExt cx="794" cy="1083"/>
          </a:xfrm>
        </p:grpSpPr>
        <p:sp>
          <p:nvSpPr>
            <p:cNvPr id="76848" name="Rectangle 49">
              <a:extLst>
                <a:ext uri="{FF2B5EF4-FFF2-40B4-BE49-F238E27FC236}">
                  <a16:creationId xmlns:a16="http://schemas.microsoft.com/office/drawing/2014/main" id="{B97B9A17-4425-5846-A63B-ECAF461F9ACA}"/>
                </a:ext>
              </a:extLst>
            </p:cNvPr>
            <p:cNvSpPr>
              <a:spLocks noChangeArrowheads="1"/>
            </p:cNvSpPr>
            <p:nvPr/>
          </p:nvSpPr>
          <p:spPr bwMode="auto">
            <a:xfrm>
              <a:off x="4493" y="1379"/>
              <a:ext cx="788" cy="1083"/>
            </a:xfrm>
            <a:prstGeom prst="rect">
              <a:avLst/>
            </a:prstGeom>
            <a:noFill/>
            <a:ln w="57150" algn="ctr">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49" name="Line 50">
              <a:extLst>
                <a:ext uri="{FF2B5EF4-FFF2-40B4-BE49-F238E27FC236}">
                  <a16:creationId xmlns:a16="http://schemas.microsoft.com/office/drawing/2014/main" id="{BC71DB6C-9BD3-0E42-BF6E-F4078ADD9A4B}"/>
                </a:ext>
              </a:extLst>
            </p:cNvPr>
            <p:cNvSpPr>
              <a:spLocks noChangeShapeType="1"/>
            </p:cNvSpPr>
            <p:nvPr/>
          </p:nvSpPr>
          <p:spPr bwMode="auto">
            <a:xfrm>
              <a:off x="4495" y="2169"/>
              <a:ext cx="792"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0" name="Line 51">
              <a:extLst>
                <a:ext uri="{FF2B5EF4-FFF2-40B4-BE49-F238E27FC236}">
                  <a16:creationId xmlns:a16="http://schemas.microsoft.com/office/drawing/2014/main" id="{C668F722-D1DE-674D-ADD2-3E16CA1C9337}"/>
                </a:ext>
              </a:extLst>
            </p:cNvPr>
            <p:cNvSpPr>
              <a:spLocks noChangeShapeType="1"/>
            </p:cNvSpPr>
            <p:nvPr/>
          </p:nvSpPr>
          <p:spPr bwMode="auto">
            <a:xfrm>
              <a:off x="4495" y="1865"/>
              <a:ext cx="792"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1604" name="Text Box 52">
            <a:extLst>
              <a:ext uri="{FF2B5EF4-FFF2-40B4-BE49-F238E27FC236}">
                <a16:creationId xmlns:a16="http://schemas.microsoft.com/office/drawing/2014/main" id="{2200DAFC-711A-6241-A228-822000E0683B}"/>
              </a:ext>
            </a:extLst>
          </p:cNvPr>
          <p:cNvSpPr txBox="1">
            <a:spLocks noChangeArrowheads="1"/>
          </p:cNvSpPr>
          <p:nvPr/>
        </p:nvSpPr>
        <p:spPr bwMode="auto">
          <a:xfrm>
            <a:off x="5308600" y="3105150"/>
            <a:ext cx="1304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Prog</a:t>
            </a:r>
            <a:r>
              <a:rPr kumimoji="0" lang="en-US" altLang="zh-CN" sz="1400" b="1" baseline="-25000">
                <a:solidFill>
                  <a:srgbClr val="0000FF"/>
                </a:solidFill>
                <a:latin typeface="Arial" panose="020B0604020202020204" pitchFamily="34" charset="0"/>
              </a:rPr>
              <a:t>1… </a:t>
            </a:r>
            <a:r>
              <a:rPr kumimoji="0" lang="en-US" altLang="zh-CN" sz="1400" b="1">
                <a:solidFill>
                  <a:srgbClr val="0000FF"/>
                </a:solidFill>
                <a:latin typeface="Arial" panose="020B0604020202020204" pitchFamily="34" charset="0"/>
              </a:rPr>
              <a:t>Prog</a:t>
            </a:r>
            <a:r>
              <a:rPr kumimoji="0" lang="en-US" altLang="zh-CN" sz="1400" b="1" baseline="-25000">
                <a:solidFill>
                  <a:srgbClr val="0000FF"/>
                </a:solidFill>
                <a:latin typeface="Arial" panose="020B0604020202020204" pitchFamily="34" charset="0"/>
              </a:rPr>
              <a:t>n</a:t>
            </a:r>
            <a:r>
              <a:rPr kumimoji="0" lang="zh-CN" altLang="en-US" sz="1400" b="1" baseline="-25000">
                <a:solidFill>
                  <a:srgbClr val="0000FF"/>
                </a:solidFill>
                <a:latin typeface="Arial" panose="020B0604020202020204" pitchFamily="34" charset="0"/>
              </a:rPr>
              <a:t> </a:t>
            </a:r>
          </a:p>
        </p:txBody>
      </p:sp>
      <p:sp>
        <p:nvSpPr>
          <p:cNvPr id="151605" name="Text Box 53">
            <a:extLst>
              <a:ext uri="{FF2B5EF4-FFF2-40B4-BE49-F238E27FC236}">
                <a16:creationId xmlns:a16="http://schemas.microsoft.com/office/drawing/2014/main" id="{A3C5D767-15F9-574F-92C9-4C86CC2E65CC}"/>
              </a:ext>
            </a:extLst>
          </p:cNvPr>
          <p:cNvSpPr txBox="1">
            <a:spLocks noChangeArrowheads="1"/>
          </p:cNvSpPr>
          <p:nvPr/>
        </p:nvSpPr>
        <p:spPr bwMode="auto">
          <a:xfrm>
            <a:off x="4029075" y="361632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OS</a:t>
            </a:r>
          </a:p>
        </p:txBody>
      </p:sp>
      <p:sp>
        <p:nvSpPr>
          <p:cNvPr id="151606" name="Text Box 54">
            <a:extLst>
              <a:ext uri="{FF2B5EF4-FFF2-40B4-BE49-F238E27FC236}">
                <a16:creationId xmlns:a16="http://schemas.microsoft.com/office/drawing/2014/main" id="{D7FEFB6E-63A9-BF48-B28C-FF1FED0F45BB}"/>
              </a:ext>
            </a:extLst>
          </p:cNvPr>
          <p:cNvSpPr txBox="1">
            <a:spLocks noChangeArrowheads="1"/>
          </p:cNvSpPr>
          <p:nvPr/>
        </p:nvSpPr>
        <p:spPr bwMode="auto">
          <a:xfrm>
            <a:off x="3719513" y="154146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Operation</a:t>
            </a:r>
          </a:p>
        </p:txBody>
      </p:sp>
      <p:sp>
        <p:nvSpPr>
          <p:cNvPr id="151607" name="Line 55">
            <a:extLst>
              <a:ext uri="{FF2B5EF4-FFF2-40B4-BE49-F238E27FC236}">
                <a16:creationId xmlns:a16="http://schemas.microsoft.com/office/drawing/2014/main" id="{71E012A6-E44B-294C-A156-1E2D479FD6D6}"/>
              </a:ext>
            </a:extLst>
          </p:cNvPr>
          <p:cNvSpPr>
            <a:spLocks noChangeShapeType="1"/>
          </p:cNvSpPr>
          <p:nvPr/>
        </p:nvSpPr>
        <p:spPr bwMode="auto">
          <a:xfrm>
            <a:off x="4273550" y="1816100"/>
            <a:ext cx="0" cy="4699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 name="Group 56">
            <a:extLst>
              <a:ext uri="{FF2B5EF4-FFF2-40B4-BE49-F238E27FC236}">
                <a16:creationId xmlns:a16="http://schemas.microsoft.com/office/drawing/2014/main" id="{2C69383E-A348-624A-BA9C-E6628029D857}"/>
              </a:ext>
            </a:extLst>
          </p:cNvPr>
          <p:cNvGrpSpPr>
            <a:grpSpLocks/>
          </p:cNvGrpSpPr>
          <p:nvPr/>
        </p:nvGrpSpPr>
        <p:grpSpPr bwMode="auto">
          <a:xfrm>
            <a:off x="3863975" y="2257425"/>
            <a:ext cx="842963" cy="1719263"/>
            <a:chOff x="4493" y="1379"/>
            <a:chExt cx="794" cy="1083"/>
          </a:xfrm>
        </p:grpSpPr>
        <p:sp>
          <p:nvSpPr>
            <p:cNvPr id="76845" name="Rectangle 57">
              <a:extLst>
                <a:ext uri="{FF2B5EF4-FFF2-40B4-BE49-F238E27FC236}">
                  <a16:creationId xmlns:a16="http://schemas.microsoft.com/office/drawing/2014/main" id="{651613F1-44FE-D34D-9A33-C15D9016D786}"/>
                </a:ext>
              </a:extLst>
            </p:cNvPr>
            <p:cNvSpPr>
              <a:spLocks noChangeArrowheads="1"/>
            </p:cNvSpPr>
            <p:nvPr/>
          </p:nvSpPr>
          <p:spPr bwMode="auto">
            <a:xfrm>
              <a:off x="4493" y="1379"/>
              <a:ext cx="788" cy="1083"/>
            </a:xfrm>
            <a:prstGeom prst="rect">
              <a:avLst/>
            </a:prstGeom>
            <a:noFill/>
            <a:ln w="57150" algn="ctr">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46" name="Line 58">
              <a:extLst>
                <a:ext uri="{FF2B5EF4-FFF2-40B4-BE49-F238E27FC236}">
                  <a16:creationId xmlns:a16="http://schemas.microsoft.com/office/drawing/2014/main" id="{27F93E82-D37C-3B4C-9C96-D3C066D38014}"/>
                </a:ext>
              </a:extLst>
            </p:cNvPr>
            <p:cNvSpPr>
              <a:spLocks noChangeShapeType="1"/>
            </p:cNvSpPr>
            <p:nvPr/>
          </p:nvSpPr>
          <p:spPr bwMode="auto">
            <a:xfrm>
              <a:off x="4495" y="2169"/>
              <a:ext cx="792"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7" name="Line 59">
              <a:extLst>
                <a:ext uri="{FF2B5EF4-FFF2-40B4-BE49-F238E27FC236}">
                  <a16:creationId xmlns:a16="http://schemas.microsoft.com/office/drawing/2014/main" id="{DDDF0F31-C728-8A49-9992-6077769AEF9C}"/>
                </a:ext>
              </a:extLst>
            </p:cNvPr>
            <p:cNvSpPr>
              <a:spLocks noChangeShapeType="1"/>
            </p:cNvSpPr>
            <p:nvPr/>
          </p:nvSpPr>
          <p:spPr bwMode="auto">
            <a:xfrm>
              <a:off x="4495" y="1865"/>
              <a:ext cx="792"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1612" name="Text Box 60">
            <a:extLst>
              <a:ext uri="{FF2B5EF4-FFF2-40B4-BE49-F238E27FC236}">
                <a16:creationId xmlns:a16="http://schemas.microsoft.com/office/drawing/2014/main" id="{EE64D530-205E-9042-BAD6-BB547FF6FCF6}"/>
              </a:ext>
            </a:extLst>
          </p:cNvPr>
          <p:cNvSpPr txBox="1">
            <a:spLocks noChangeArrowheads="1"/>
          </p:cNvSpPr>
          <p:nvPr/>
        </p:nvSpPr>
        <p:spPr bwMode="auto">
          <a:xfrm>
            <a:off x="3994150" y="3101975"/>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Prog</a:t>
            </a:r>
            <a:endParaRPr kumimoji="0" lang="zh-CN" altLang="en-US" sz="1400" b="1" baseline="-25000">
              <a:solidFill>
                <a:srgbClr val="0000FF"/>
              </a:solidFill>
              <a:latin typeface="Arial" panose="020B0604020202020204" pitchFamily="34" charset="0"/>
            </a:endParaRPr>
          </a:p>
        </p:txBody>
      </p:sp>
      <p:sp>
        <p:nvSpPr>
          <p:cNvPr id="151613" name="Text Box 61">
            <a:extLst>
              <a:ext uri="{FF2B5EF4-FFF2-40B4-BE49-F238E27FC236}">
                <a16:creationId xmlns:a16="http://schemas.microsoft.com/office/drawing/2014/main" id="{690D3DFA-4790-0547-8FD3-EFDD73655942}"/>
              </a:ext>
            </a:extLst>
          </p:cNvPr>
          <p:cNvSpPr txBox="1">
            <a:spLocks noChangeArrowheads="1"/>
          </p:cNvSpPr>
          <p:nvPr/>
        </p:nvSpPr>
        <p:spPr bwMode="auto">
          <a:xfrm>
            <a:off x="2673350" y="360362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OS</a:t>
            </a:r>
          </a:p>
        </p:txBody>
      </p:sp>
      <p:sp>
        <p:nvSpPr>
          <p:cNvPr id="151614" name="Text Box 62">
            <a:extLst>
              <a:ext uri="{FF2B5EF4-FFF2-40B4-BE49-F238E27FC236}">
                <a16:creationId xmlns:a16="http://schemas.microsoft.com/office/drawing/2014/main" id="{AF28A40A-3DE8-9E4E-AF62-3E53A8056681}"/>
              </a:ext>
            </a:extLst>
          </p:cNvPr>
          <p:cNvSpPr txBox="1">
            <a:spLocks noChangeArrowheads="1"/>
          </p:cNvSpPr>
          <p:nvPr/>
        </p:nvSpPr>
        <p:spPr bwMode="auto">
          <a:xfrm>
            <a:off x="2349500" y="1543050"/>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Operation</a:t>
            </a:r>
          </a:p>
        </p:txBody>
      </p:sp>
      <p:sp>
        <p:nvSpPr>
          <p:cNvPr id="151615" name="Line 63">
            <a:extLst>
              <a:ext uri="{FF2B5EF4-FFF2-40B4-BE49-F238E27FC236}">
                <a16:creationId xmlns:a16="http://schemas.microsoft.com/office/drawing/2014/main" id="{0740B72F-C373-DD41-A616-5C794A0EA644}"/>
              </a:ext>
            </a:extLst>
          </p:cNvPr>
          <p:cNvSpPr>
            <a:spLocks noChangeShapeType="1"/>
          </p:cNvSpPr>
          <p:nvPr/>
        </p:nvSpPr>
        <p:spPr bwMode="auto">
          <a:xfrm>
            <a:off x="2903538" y="1817688"/>
            <a:ext cx="0" cy="4699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 name="Group 64">
            <a:extLst>
              <a:ext uri="{FF2B5EF4-FFF2-40B4-BE49-F238E27FC236}">
                <a16:creationId xmlns:a16="http://schemas.microsoft.com/office/drawing/2014/main" id="{2ED0B37C-16FB-5C49-97FD-BF757040E882}"/>
              </a:ext>
            </a:extLst>
          </p:cNvPr>
          <p:cNvGrpSpPr>
            <a:grpSpLocks/>
          </p:cNvGrpSpPr>
          <p:nvPr/>
        </p:nvGrpSpPr>
        <p:grpSpPr bwMode="auto">
          <a:xfrm>
            <a:off x="2198688" y="2259013"/>
            <a:ext cx="1438275" cy="1719262"/>
            <a:chOff x="4493" y="1379"/>
            <a:chExt cx="794" cy="1083"/>
          </a:xfrm>
        </p:grpSpPr>
        <p:sp>
          <p:nvSpPr>
            <p:cNvPr id="76842" name="Rectangle 65">
              <a:extLst>
                <a:ext uri="{FF2B5EF4-FFF2-40B4-BE49-F238E27FC236}">
                  <a16:creationId xmlns:a16="http://schemas.microsoft.com/office/drawing/2014/main" id="{D059601B-32CC-514C-A530-90418E093E1F}"/>
                </a:ext>
              </a:extLst>
            </p:cNvPr>
            <p:cNvSpPr>
              <a:spLocks noChangeArrowheads="1"/>
            </p:cNvSpPr>
            <p:nvPr/>
          </p:nvSpPr>
          <p:spPr bwMode="auto">
            <a:xfrm>
              <a:off x="4493" y="1379"/>
              <a:ext cx="788" cy="1083"/>
            </a:xfrm>
            <a:prstGeom prst="rect">
              <a:avLst/>
            </a:prstGeom>
            <a:noFill/>
            <a:ln w="57150" algn="ctr">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6843" name="Line 66">
              <a:extLst>
                <a:ext uri="{FF2B5EF4-FFF2-40B4-BE49-F238E27FC236}">
                  <a16:creationId xmlns:a16="http://schemas.microsoft.com/office/drawing/2014/main" id="{012A9BEC-14E3-EE49-8D32-91AF7D406092}"/>
                </a:ext>
              </a:extLst>
            </p:cNvPr>
            <p:cNvSpPr>
              <a:spLocks noChangeShapeType="1"/>
            </p:cNvSpPr>
            <p:nvPr/>
          </p:nvSpPr>
          <p:spPr bwMode="auto">
            <a:xfrm>
              <a:off x="4495" y="2169"/>
              <a:ext cx="792"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4" name="Line 67">
              <a:extLst>
                <a:ext uri="{FF2B5EF4-FFF2-40B4-BE49-F238E27FC236}">
                  <a16:creationId xmlns:a16="http://schemas.microsoft.com/office/drawing/2014/main" id="{BEBA34F2-FE7B-9E4A-9114-DA77596FCD2E}"/>
                </a:ext>
              </a:extLst>
            </p:cNvPr>
            <p:cNvSpPr>
              <a:spLocks noChangeShapeType="1"/>
            </p:cNvSpPr>
            <p:nvPr/>
          </p:nvSpPr>
          <p:spPr bwMode="auto">
            <a:xfrm>
              <a:off x="4495" y="1865"/>
              <a:ext cx="792" cy="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1620" name="Text Box 68">
            <a:extLst>
              <a:ext uri="{FF2B5EF4-FFF2-40B4-BE49-F238E27FC236}">
                <a16:creationId xmlns:a16="http://schemas.microsoft.com/office/drawing/2014/main" id="{388A04B2-02A4-B84B-9024-4D095EC68C28}"/>
              </a:ext>
            </a:extLst>
          </p:cNvPr>
          <p:cNvSpPr txBox="1">
            <a:spLocks noChangeArrowheads="1"/>
          </p:cNvSpPr>
          <p:nvPr/>
        </p:nvSpPr>
        <p:spPr bwMode="auto">
          <a:xfrm>
            <a:off x="2309813" y="3103563"/>
            <a:ext cx="1304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en-US" altLang="zh-CN" sz="1400" b="1">
                <a:solidFill>
                  <a:srgbClr val="0000FF"/>
                </a:solidFill>
                <a:latin typeface="Arial" panose="020B0604020202020204" pitchFamily="34" charset="0"/>
              </a:rPr>
              <a:t>Prog</a:t>
            </a:r>
            <a:r>
              <a:rPr kumimoji="0" lang="en-US" altLang="zh-CN" sz="1400" b="1" baseline="-25000">
                <a:solidFill>
                  <a:srgbClr val="0000FF"/>
                </a:solidFill>
                <a:latin typeface="Arial" panose="020B0604020202020204" pitchFamily="34" charset="0"/>
              </a:rPr>
              <a:t>1… </a:t>
            </a:r>
            <a:r>
              <a:rPr kumimoji="0" lang="en-US" altLang="zh-CN" sz="1400" b="1">
                <a:solidFill>
                  <a:srgbClr val="0000FF"/>
                </a:solidFill>
                <a:latin typeface="Arial" panose="020B0604020202020204" pitchFamily="34" charset="0"/>
              </a:rPr>
              <a:t>Prog</a:t>
            </a:r>
            <a:r>
              <a:rPr kumimoji="0" lang="en-US" altLang="zh-CN" sz="1400" b="1" baseline="-25000">
                <a:solidFill>
                  <a:srgbClr val="0000FF"/>
                </a:solidFill>
                <a:latin typeface="Arial" panose="020B0604020202020204" pitchFamily="34" charset="0"/>
              </a:rPr>
              <a:t>n</a:t>
            </a:r>
            <a:r>
              <a:rPr kumimoji="0" lang="zh-CN" altLang="en-US" sz="1400" b="1" baseline="-25000">
                <a:solidFill>
                  <a:srgbClr val="0000FF"/>
                </a:solidFill>
                <a:latin typeface="Arial" panose="020B0604020202020204" pitchFamily="34" charset="0"/>
              </a:rPr>
              <a:t> </a:t>
            </a:r>
          </a:p>
        </p:txBody>
      </p:sp>
      <p:sp>
        <p:nvSpPr>
          <p:cNvPr id="151621" name="Text Box 69">
            <a:extLst>
              <a:ext uri="{FF2B5EF4-FFF2-40B4-BE49-F238E27FC236}">
                <a16:creationId xmlns:a16="http://schemas.microsoft.com/office/drawing/2014/main" id="{240B2CB0-FF2A-914E-BB1C-8200485FE39F}"/>
              </a:ext>
            </a:extLst>
          </p:cNvPr>
          <p:cNvSpPr txBox="1">
            <a:spLocks noChangeArrowheads="1"/>
          </p:cNvSpPr>
          <p:nvPr/>
        </p:nvSpPr>
        <p:spPr bwMode="auto">
          <a:xfrm>
            <a:off x="7400925" y="1916113"/>
            <a:ext cx="157321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b="1">
                <a:latin typeface="Arial" panose="020B0604020202020204" pitchFamily="34" charset="0"/>
              </a:rPr>
              <a:t>不同性能的虚拟机：</a:t>
            </a:r>
            <a:r>
              <a:rPr lang="en-US" altLang="zh-CN" sz="2000" b="1">
                <a:latin typeface="Arial" panose="020B0604020202020204" pitchFamily="34" charset="0"/>
              </a:rPr>
              <a:t>(1)CPU</a:t>
            </a:r>
            <a:r>
              <a:rPr lang="zh-CN" altLang="en-US" sz="2000" b="1">
                <a:latin typeface="Arial" panose="020B0604020202020204" pitchFamily="34" charset="0"/>
              </a:rPr>
              <a:t>数目</a:t>
            </a:r>
            <a:endParaRPr lang="en-US" altLang="zh-CN" sz="2000" b="1">
              <a:latin typeface="Arial" panose="020B0604020202020204" pitchFamily="34" charset="0"/>
            </a:endParaRPr>
          </a:p>
          <a:p>
            <a:pPr eaLnBrk="1" hangingPunct="1">
              <a:spcBef>
                <a:spcPct val="0"/>
              </a:spcBef>
            </a:pPr>
            <a:r>
              <a:rPr lang="en-US" altLang="zh-CN" sz="2000" b="1">
                <a:latin typeface="Arial" panose="020B0604020202020204" pitchFamily="34" charset="0"/>
              </a:rPr>
              <a:t>(2)</a:t>
            </a:r>
            <a:r>
              <a:rPr lang="zh-CN" altLang="en-US" sz="2000" b="1">
                <a:latin typeface="Arial" panose="020B0604020202020204" pitchFamily="34" charset="0"/>
              </a:rPr>
              <a:t>内存容量</a:t>
            </a:r>
            <a:endParaRPr lang="en-US" altLang="zh-CN" sz="2000" b="1">
              <a:latin typeface="Arial" panose="020B0604020202020204" pitchFamily="34" charset="0"/>
            </a:endParaRPr>
          </a:p>
          <a:p>
            <a:pPr eaLnBrk="1" hangingPunct="1">
              <a:spcBef>
                <a:spcPct val="0"/>
              </a:spcBef>
            </a:pPr>
            <a:r>
              <a:rPr lang="en-US" altLang="zh-CN" sz="2000" b="1">
                <a:latin typeface="Arial" panose="020B0604020202020204" pitchFamily="34" charset="0"/>
              </a:rPr>
              <a:t>(3)</a:t>
            </a:r>
            <a:r>
              <a:rPr lang="zh-CN" altLang="en-US" sz="2000" b="1">
                <a:latin typeface="Arial" panose="020B0604020202020204" pitchFamily="34" charset="0"/>
              </a:rPr>
              <a:t>外存容量</a:t>
            </a:r>
          </a:p>
          <a:p>
            <a:pPr eaLnBrk="1" hangingPunct="1">
              <a:spcBef>
                <a:spcPct val="0"/>
              </a:spcBef>
            </a:pPr>
            <a:r>
              <a:rPr lang="en-US" altLang="zh-CN" sz="2000" b="1">
                <a:latin typeface="Arial" panose="020B0604020202020204" pitchFamily="34" charset="0"/>
              </a:rPr>
              <a:t>(4)</a:t>
            </a:r>
            <a:r>
              <a:rPr lang="zh-CN" altLang="en-US" sz="2000" b="1">
                <a:latin typeface="Arial" panose="020B0604020202020204" pitchFamily="34" charset="0"/>
              </a:rPr>
              <a:t>网络带宽</a:t>
            </a:r>
          </a:p>
        </p:txBody>
      </p:sp>
      <p:sp>
        <p:nvSpPr>
          <p:cNvPr id="151622" name="Text Box 70">
            <a:extLst>
              <a:ext uri="{FF2B5EF4-FFF2-40B4-BE49-F238E27FC236}">
                <a16:creationId xmlns:a16="http://schemas.microsoft.com/office/drawing/2014/main" id="{6106D3EE-4CC5-5E43-9359-FF69EA7B8D9F}"/>
              </a:ext>
            </a:extLst>
          </p:cNvPr>
          <p:cNvSpPr txBox="1">
            <a:spLocks noChangeArrowheads="1"/>
          </p:cNvSpPr>
          <p:nvPr/>
        </p:nvSpPr>
        <p:spPr bwMode="auto">
          <a:xfrm>
            <a:off x="2730500" y="6234113"/>
            <a:ext cx="5554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b="1">
                <a:solidFill>
                  <a:srgbClr val="3333FF"/>
                </a:solidFill>
                <a:latin typeface="Arial" panose="020B0604020202020204" pitchFamily="34" charset="0"/>
              </a:rPr>
              <a:t>物理机：</a:t>
            </a:r>
            <a:r>
              <a:rPr lang="en-US" altLang="zh-CN" sz="2000" b="1">
                <a:solidFill>
                  <a:srgbClr val="3333FF"/>
                </a:solidFill>
                <a:latin typeface="Arial" panose="020B0604020202020204" pitchFamily="34" charset="0"/>
              </a:rPr>
              <a:t>CPU(h</a:t>
            </a:r>
            <a:r>
              <a:rPr lang="zh-CN" altLang="en-US" sz="2000" b="1">
                <a:solidFill>
                  <a:srgbClr val="3333FF"/>
                </a:solidFill>
                <a:latin typeface="Arial" panose="020B0604020202020204" pitchFamily="34" charset="0"/>
              </a:rPr>
              <a:t>个</a:t>
            </a:r>
            <a:r>
              <a:rPr lang="en-US" altLang="zh-CN" sz="2000" b="1">
                <a:solidFill>
                  <a:srgbClr val="3333FF"/>
                </a:solidFill>
                <a:latin typeface="Arial" panose="020B0604020202020204" pitchFamily="34" charset="0"/>
              </a:rPr>
              <a:t>);</a:t>
            </a:r>
            <a:r>
              <a:rPr lang="zh-CN" altLang="en-US" sz="2000" b="1">
                <a:solidFill>
                  <a:srgbClr val="3333FF"/>
                </a:solidFill>
                <a:latin typeface="Arial" panose="020B0604020202020204" pitchFamily="34" charset="0"/>
              </a:rPr>
              <a:t>内存</a:t>
            </a:r>
            <a:r>
              <a:rPr lang="en-US" altLang="zh-CN" sz="2000" b="1">
                <a:solidFill>
                  <a:srgbClr val="3333FF"/>
                </a:solidFill>
                <a:latin typeface="Arial" panose="020B0604020202020204" pitchFamily="34" charset="0"/>
              </a:rPr>
              <a:t>(p*qGB);</a:t>
            </a:r>
            <a:r>
              <a:rPr lang="zh-CN" altLang="en-US" sz="2000" b="1">
                <a:solidFill>
                  <a:srgbClr val="3333FF"/>
                </a:solidFill>
                <a:latin typeface="Arial" panose="020B0604020202020204" pitchFamily="34" charset="0"/>
              </a:rPr>
              <a:t>外存</a:t>
            </a:r>
            <a:r>
              <a:rPr lang="en-US" altLang="zh-CN" sz="2000" b="1">
                <a:solidFill>
                  <a:srgbClr val="3333FF"/>
                </a:solidFill>
                <a:latin typeface="Arial" panose="020B0604020202020204" pitchFamily="34" charset="0"/>
              </a:rPr>
              <a:t>(n</a:t>
            </a:r>
            <a:r>
              <a:rPr lang="zh-CN" altLang="en-US" sz="2000" b="1">
                <a:solidFill>
                  <a:srgbClr val="3333FF"/>
                </a:solidFill>
                <a:latin typeface="Arial" panose="020B0604020202020204" pitchFamily="34" charset="0"/>
              </a:rPr>
              <a:t>*</a:t>
            </a:r>
            <a:r>
              <a:rPr lang="en-US" altLang="zh-CN" sz="2000" b="1">
                <a:solidFill>
                  <a:srgbClr val="3333FF"/>
                </a:solidFill>
                <a:latin typeface="Arial" panose="020B0604020202020204" pitchFamily="34" charset="0"/>
              </a:rPr>
              <a:t>mGB)</a:t>
            </a:r>
          </a:p>
        </p:txBody>
      </p:sp>
      <p:sp>
        <p:nvSpPr>
          <p:cNvPr id="76841" name="Text Box 71">
            <a:extLst>
              <a:ext uri="{FF2B5EF4-FFF2-40B4-BE49-F238E27FC236}">
                <a16:creationId xmlns:a16="http://schemas.microsoft.com/office/drawing/2014/main" id="{521E2C34-439C-6846-AB18-0C0B63FA4123}"/>
              </a:ext>
            </a:extLst>
          </p:cNvPr>
          <p:cNvSpPr txBox="1">
            <a:spLocks noChangeArrowheads="1"/>
          </p:cNvSpPr>
          <p:nvPr/>
        </p:nvSpPr>
        <p:spPr bwMode="auto">
          <a:xfrm>
            <a:off x="279400" y="11715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kumimoji="0" lang="zh-CN" altLang="en-US" sz="2400" b="1">
                <a:solidFill>
                  <a:srgbClr val="000000"/>
                </a:solidFill>
                <a:latin typeface="Arial" panose="020B0604020202020204" pitchFamily="34" charset="0"/>
              </a:rPr>
              <a:t>云 </a:t>
            </a:r>
            <a:r>
              <a:rPr kumimoji="0" lang="en-US" altLang="zh-CN" sz="2400" b="1">
                <a:solidFill>
                  <a:srgbClr val="000000"/>
                </a:solidFill>
                <a:latin typeface="Arial" panose="020B0604020202020204" pitchFamily="34" charset="0"/>
              </a:rPr>
              <a:t>(Cloud)</a:t>
            </a:r>
            <a:endParaRPr kumimoji="0" lang="zh-CN" altLang="en-US" sz="2400" b="1">
              <a:solidFill>
                <a:srgbClr val="000000"/>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ppt_x"/>
                                          </p:val>
                                        </p:tav>
                                        <p:tav tm="100000">
                                          <p:val>
                                            <p:strVal val="#ppt_x"/>
                                          </p:val>
                                        </p:tav>
                                      </p:tavLst>
                                    </p:anim>
                                    <p:anim calcmode="lin" valueType="num">
                                      <p:cBhvr additive="base">
                                        <p:cTn id="8" dur="500" fill="hold"/>
                                        <p:tgtEl>
                                          <p:spTgt spid="1515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558"/>
                                        </p:tgtEl>
                                        <p:attrNameLst>
                                          <p:attrName>style.visibility</p:attrName>
                                        </p:attrNameLst>
                                      </p:cBhvr>
                                      <p:to>
                                        <p:strVal val="visible"/>
                                      </p:to>
                                    </p:set>
                                    <p:anim calcmode="lin" valueType="num">
                                      <p:cBhvr additive="base">
                                        <p:cTn id="11" dur="500" fill="hold"/>
                                        <p:tgtEl>
                                          <p:spTgt spid="151558"/>
                                        </p:tgtEl>
                                        <p:attrNameLst>
                                          <p:attrName>ppt_x</p:attrName>
                                        </p:attrNameLst>
                                      </p:cBhvr>
                                      <p:tavLst>
                                        <p:tav tm="0">
                                          <p:val>
                                            <p:strVal val="#ppt_x"/>
                                          </p:val>
                                        </p:tav>
                                        <p:tav tm="100000">
                                          <p:val>
                                            <p:strVal val="#ppt_x"/>
                                          </p:val>
                                        </p:tav>
                                      </p:tavLst>
                                    </p:anim>
                                    <p:anim calcmode="lin" valueType="num">
                                      <p:cBhvr additive="base">
                                        <p:cTn id="12" dur="500" fill="hold"/>
                                        <p:tgtEl>
                                          <p:spTgt spid="15155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1559"/>
                                        </p:tgtEl>
                                        <p:attrNameLst>
                                          <p:attrName>style.visibility</p:attrName>
                                        </p:attrNameLst>
                                      </p:cBhvr>
                                      <p:to>
                                        <p:strVal val="visible"/>
                                      </p:to>
                                    </p:set>
                                    <p:anim calcmode="lin" valueType="num">
                                      <p:cBhvr additive="base">
                                        <p:cTn id="15" dur="500" fill="hold"/>
                                        <p:tgtEl>
                                          <p:spTgt spid="151559"/>
                                        </p:tgtEl>
                                        <p:attrNameLst>
                                          <p:attrName>ppt_x</p:attrName>
                                        </p:attrNameLst>
                                      </p:cBhvr>
                                      <p:tavLst>
                                        <p:tav tm="0">
                                          <p:val>
                                            <p:strVal val="#ppt_x"/>
                                          </p:val>
                                        </p:tav>
                                        <p:tav tm="100000">
                                          <p:val>
                                            <p:strVal val="#ppt_x"/>
                                          </p:val>
                                        </p:tav>
                                      </p:tavLst>
                                    </p:anim>
                                    <p:anim calcmode="lin" valueType="num">
                                      <p:cBhvr additive="base">
                                        <p:cTn id="16" dur="500" fill="hold"/>
                                        <p:tgtEl>
                                          <p:spTgt spid="1515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1622"/>
                                        </p:tgtEl>
                                        <p:attrNameLst>
                                          <p:attrName>style.visibility</p:attrName>
                                        </p:attrNameLst>
                                      </p:cBhvr>
                                      <p:to>
                                        <p:strVal val="visible"/>
                                      </p:to>
                                    </p:set>
                                    <p:anim calcmode="lin" valueType="num">
                                      <p:cBhvr additive="base">
                                        <p:cTn id="19" dur="500" fill="hold"/>
                                        <p:tgtEl>
                                          <p:spTgt spid="151622"/>
                                        </p:tgtEl>
                                        <p:attrNameLst>
                                          <p:attrName>ppt_x</p:attrName>
                                        </p:attrNameLst>
                                      </p:cBhvr>
                                      <p:tavLst>
                                        <p:tav tm="0">
                                          <p:val>
                                            <p:strVal val="#ppt_x"/>
                                          </p:val>
                                        </p:tav>
                                        <p:tav tm="100000">
                                          <p:val>
                                            <p:strVal val="#ppt_x"/>
                                          </p:val>
                                        </p:tav>
                                      </p:tavLst>
                                    </p:anim>
                                    <p:anim calcmode="lin" valueType="num">
                                      <p:cBhvr additive="base">
                                        <p:cTn id="20" dur="500" fill="hold"/>
                                        <p:tgtEl>
                                          <p:spTgt spid="1516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556"/>
                                        </p:tgtEl>
                                        <p:attrNameLst>
                                          <p:attrName>style.visibility</p:attrName>
                                        </p:attrNameLst>
                                      </p:cBhvr>
                                      <p:to>
                                        <p:strVal val="visible"/>
                                      </p:to>
                                    </p:set>
                                    <p:anim calcmode="lin" valueType="num">
                                      <p:cBhvr additive="base">
                                        <p:cTn id="31" dur="500" fill="hold"/>
                                        <p:tgtEl>
                                          <p:spTgt spid="151556"/>
                                        </p:tgtEl>
                                        <p:attrNameLst>
                                          <p:attrName>ppt_x</p:attrName>
                                        </p:attrNameLst>
                                      </p:cBhvr>
                                      <p:tavLst>
                                        <p:tav tm="0">
                                          <p:val>
                                            <p:strVal val="#ppt_x"/>
                                          </p:val>
                                        </p:tav>
                                        <p:tav tm="100000">
                                          <p:val>
                                            <p:strVal val="#ppt_x"/>
                                          </p:val>
                                        </p:tav>
                                      </p:tavLst>
                                    </p:anim>
                                    <p:anim calcmode="lin" valueType="num">
                                      <p:cBhvr additive="base">
                                        <p:cTn id="32" dur="500" fill="hold"/>
                                        <p:tgtEl>
                                          <p:spTgt spid="15155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1590"/>
                                        </p:tgtEl>
                                        <p:attrNameLst>
                                          <p:attrName>style.visibility</p:attrName>
                                        </p:attrNameLst>
                                      </p:cBhvr>
                                      <p:to>
                                        <p:strVal val="visible"/>
                                      </p:to>
                                    </p:set>
                                    <p:anim calcmode="lin" valueType="num">
                                      <p:cBhvr additive="base">
                                        <p:cTn id="37" dur="500" fill="hold"/>
                                        <p:tgtEl>
                                          <p:spTgt spid="151590"/>
                                        </p:tgtEl>
                                        <p:attrNameLst>
                                          <p:attrName>ppt_x</p:attrName>
                                        </p:attrNameLst>
                                      </p:cBhvr>
                                      <p:tavLst>
                                        <p:tav tm="0">
                                          <p:val>
                                            <p:strVal val="#ppt_x"/>
                                          </p:val>
                                        </p:tav>
                                        <p:tav tm="100000">
                                          <p:val>
                                            <p:strVal val="#ppt_x"/>
                                          </p:val>
                                        </p:tav>
                                      </p:tavLst>
                                    </p:anim>
                                    <p:anim calcmode="lin" valueType="num">
                                      <p:cBhvr additive="base">
                                        <p:cTn id="38" dur="500" fill="hold"/>
                                        <p:tgtEl>
                                          <p:spTgt spid="15159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1591"/>
                                        </p:tgtEl>
                                        <p:attrNameLst>
                                          <p:attrName>style.visibility</p:attrName>
                                        </p:attrNameLst>
                                      </p:cBhvr>
                                      <p:to>
                                        <p:strVal val="visible"/>
                                      </p:to>
                                    </p:set>
                                    <p:anim calcmode="lin" valueType="num">
                                      <p:cBhvr additive="base">
                                        <p:cTn id="41" dur="500" fill="hold"/>
                                        <p:tgtEl>
                                          <p:spTgt spid="151591"/>
                                        </p:tgtEl>
                                        <p:attrNameLst>
                                          <p:attrName>ppt_x</p:attrName>
                                        </p:attrNameLst>
                                      </p:cBhvr>
                                      <p:tavLst>
                                        <p:tav tm="0">
                                          <p:val>
                                            <p:strVal val="#ppt_x"/>
                                          </p:val>
                                        </p:tav>
                                        <p:tav tm="100000">
                                          <p:val>
                                            <p:strVal val="#ppt_x"/>
                                          </p:val>
                                        </p:tav>
                                      </p:tavLst>
                                    </p:anim>
                                    <p:anim calcmode="lin" valueType="num">
                                      <p:cBhvr additive="base">
                                        <p:cTn id="42" dur="500" fill="hold"/>
                                        <p:tgtEl>
                                          <p:spTgt spid="15159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1592"/>
                                        </p:tgtEl>
                                        <p:attrNameLst>
                                          <p:attrName>style.visibility</p:attrName>
                                        </p:attrNameLst>
                                      </p:cBhvr>
                                      <p:to>
                                        <p:strVal val="visible"/>
                                      </p:to>
                                    </p:set>
                                    <p:anim calcmode="lin" valueType="num">
                                      <p:cBhvr additive="base">
                                        <p:cTn id="45" dur="500" fill="hold"/>
                                        <p:tgtEl>
                                          <p:spTgt spid="151592"/>
                                        </p:tgtEl>
                                        <p:attrNameLst>
                                          <p:attrName>ppt_x</p:attrName>
                                        </p:attrNameLst>
                                      </p:cBhvr>
                                      <p:tavLst>
                                        <p:tav tm="0">
                                          <p:val>
                                            <p:strVal val="#ppt_x"/>
                                          </p:val>
                                        </p:tav>
                                        <p:tav tm="100000">
                                          <p:val>
                                            <p:strVal val="#ppt_x"/>
                                          </p:val>
                                        </p:tav>
                                      </p:tavLst>
                                    </p:anim>
                                    <p:anim calcmode="lin" valueType="num">
                                      <p:cBhvr additive="base">
                                        <p:cTn id="46" dur="500" fill="hold"/>
                                        <p:tgtEl>
                                          <p:spTgt spid="15159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1593"/>
                                        </p:tgtEl>
                                        <p:attrNameLst>
                                          <p:attrName>style.visibility</p:attrName>
                                        </p:attrNameLst>
                                      </p:cBhvr>
                                      <p:to>
                                        <p:strVal val="visible"/>
                                      </p:to>
                                    </p:set>
                                    <p:anim calcmode="lin" valueType="num">
                                      <p:cBhvr additive="base">
                                        <p:cTn id="49" dur="500" fill="hold"/>
                                        <p:tgtEl>
                                          <p:spTgt spid="151593"/>
                                        </p:tgtEl>
                                        <p:attrNameLst>
                                          <p:attrName>ppt_x</p:attrName>
                                        </p:attrNameLst>
                                      </p:cBhvr>
                                      <p:tavLst>
                                        <p:tav tm="0">
                                          <p:val>
                                            <p:strVal val="#ppt_x"/>
                                          </p:val>
                                        </p:tav>
                                        <p:tav tm="100000">
                                          <p:val>
                                            <p:strVal val="#ppt_x"/>
                                          </p:val>
                                        </p:tav>
                                      </p:tavLst>
                                    </p:anim>
                                    <p:anim calcmode="lin" valueType="num">
                                      <p:cBhvr additive="base">
                                        <p:cTn id="50" dur="500" fill="hold"/>
                                        <p:tgtEl>
                                          <p:spTgt spid="15159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1594"/>
                                        </p:tgtEl>
                                        <p:attrNameLst>
                                          <p:attrName>style.visibility</p:attrName>
                                        </p:attrNameLst>
                                      </p:cBhvr>
                                      <p:to>
                                        <p:strVal val="visible"/>
                                      </p:to>
                                    </p:set>
                                    <p:anim calcmode="lin" valueType="num">
                                      <p:cBhvr additive="base">
                                        <p:cTn id="53" dur="500" fill="hold"/>
                                        <p:tgtEl>
                                          <p:spTgt spid="151594"/>
                                        </p:tgtEl>
                                        <p:attrNameLst>
                                          <p:attrName>ppt_x</p:attrName>
                                        </p:attrNameLst>
                                      </p:cBhvr>
                                      <p:tavLst>
                                        <p:tav tm="0">
                                          <p:val>
                                            <p:strVal val="#ppt_x"/>
                                          </p:val>
                                        </p:tav>
                                        <p:tav tm="100000">
                                          <p:val>
                                            <p:strVal val="#ppt_x"/>
                                          </p:val>
                                        </p:tav>
                                      </p:tavLst>
                                    </p:anim>
                                    <p:anim calcmode="lin" valueType="num">
                                      <p:cBhvr additive="base">
                                        <p:cTn id="54" dur="500" fill="hold"/>
                                        <p:tgtEl>
                                          <p:spTgt spid="15159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1595"/>
                                        </p:tgtEl>
                                        <p:attrNameLst>
                                          <p:attrName>style.visibility</p:attrName>
                                        </p:attrNameLst>
                                      </p:cBhvr>
                                      <p:to>
                                        <p:strVal val="visible"/>
                                      </p:to>
                                    </p:set>
                                    <p:anim calcmode="lin" valueType="num">
                                      <p:cBhvr additive="base">
                                        <p:cTn id="57" dur="500" fill="hold"/>
                                        <p:tgtEl>
                                          <p:spTgt spid="151595"/>
                                        </p:tgtEl>
                                        <p:attrNameLst>
                                          <p:attrName>ppt_x</p:attrName>
                                        </p:attrNameLst>
                                      </p:cBhvr>
                                      <p:tavLst>
                                        <p:tav tm="0">
                                          <p:val>
                                            <p:strVal val="#ppt_x"/>
                                          </p:val>
                                        </p:tav>
                                        <p:tav tm="100000">
                                          <p:val>
                                            <p:strVal val="#ppt_x"/>
                                          </p:val>
                                        </p:tav>
                                      </p:tavLst>
                                    </p:anim>
                                    <p:anim calcmode="lin" valueType="num">
                                      <p:cBhvr additive="base">
                                        <p:cTn id="58" dur="500" fill="hold"/>
                                        <p:tgtEl>
                                          <p:spTgt spid="15159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1596"/>
                                        </p:tgtEl>
                                        <p:attrNameLst>
                                          <p:attrName>style.visibility</p:attrName>
                                        </p:attrNameLst>
                                      </p:cBhvr>
                                      <p:to>
                                        <p:strVal val="visible"/>
                                      </p:to>
                                    </p:set>
                                    <p:anim calcmode="lin" valueType="num">
                                      <p:cBhvr additive="base">
                                        <p:cTn id="61" dur="500" fill="hold"/>
                                        <p:tgtEl>
                                          <p:spTgt spid="151596"/>
                                        </p:tgtEl>
                                        <p:attrNameLst>
                                          <p:attrName>ppt_x</p:attrName>
                                        </p:attrNameLst>
                                      </p:cBhvr>
                                      <p:tavLst>
                                        <p:tav tm="0">
                                          <p:val>
                                            <p:strVal val="#ppt_x"/>
                                          </p:val>
                                        </p:tav>
                                        <p:tav tm="100000">
                                          <p:val>
                                            <p:strVal val="#ppt_x"/>
                                          </p:val>
                                        </p:tav>
                                      </p:tavLst>
                                    </p:anim>
                                    <p:anim calcmode="lin" valueType="num">
                                      <p:cBhvr additive="base">
                                        <p:cTn id="62" dur="500" fill="hold"/>
                                        <p:tgtEl>
                                          <p:spTgt spid="151596"/>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1613"/>
                                        </p:tgtEl>
                                        <p:attrNameLst>
                                          <p:attrName>style.visibility</p:attrName>
                                        </p:attrNameLst>
                                      </p:cBhvr>
                                      <p:to>
                                        <p:strVal val="visible"/>
                                      </p:to>
                                    </p:set>
                                    <p:anim calcmode="lin" valueType="num">
                                      <p:cBhvr additive="base">
                                        <p:cTn id="67" dur="500" fill="hold"/>
                                        <p:tgtEl>
                                          <p:spTgt spid="151613"/>
                                        </p:tgtEl>
                                        <p:attrNameLst>
                                          <p:attrName>ppt_x</p:attrName>
                                        </p:attrNameLst>
                                      </p:cBhvr>
                                      <p:tavLst>
                                        <p:tav tm="0">
                                          <p:val>
                                            <p:strVal val="#ppt_x"/>
                                          </p:val>
                                        </p:tav>
                                        <p:tav tm="100000">
                                          <p:val>
                                            <p:strVal val="#ppt_x"/>
                                          </p:val>
                                        </p:tav>
                                      </p:tavLst>
                                    </p:anim>
                                    <p:anim calcmode="lin" valueType="num">
                                      <p:cBhvr additive="base">
                                        <p:cTn id="68" dur="500" fill="hold"/>
                                        <p:tgtEl>
                                          <p:spTgt spid="1516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1614"/>
                                        </p:tgtEl>
                                        <p:attrNameLst>
                                          <p:attrName>style.visibility</p:attrName>
                                        </p:attrNameLst>
                                      </p:cBhvr>
                                      <p:to>
                                        <p:strVal val="visible"/>
                                      </p:to>
                                    </p:set>
                                    <p:anim calcmode="lin" valueType="num">
                                      <p:cBhvr additive="base">
                                        <p:cTn id="71" dur="500" fill="hold"/>
                                        <p:tgtEl>
                                          <p:spTgt spid="151614"/>
                                        </p:tgtEl>
                                        <p:attrNameLst>
                                          <p:attrName>ppt_x</p:attrName>
                                        </p:attrNameLst>
                                      </p:cBhvr>
                                      <p:tavLst>
                                        <p:tav tm="0">
                                          <p:val>
                                            <p:strVal val="#ppt_x"/>
                                          </p:val>
                                        </p:tav>
                                        <p:tav tm="100000">
                                          <p:val>
                                            <p:strVal val="#ppt_x"/>
                                          </p:val>
                                        </p:tav>
                                      </p:tavLst>
                                    </p:anim>
                                    <p:anim calcmode="lin" valueType="num">
                                      <p:cBhvr additive="base">
                                        <p:cTn id="72" dur="500" fill="hold"/>
                                        <p:tgtEl>
                                          <p:spTgt spid="1516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1615"/>
                                        </p:tgtEl>
                                        <p:attrNameLst>
                                          <p:attrName>style.visibility</p:attrName>
                                        </p:attrNameLst>
                                      </p:cBhvr>
                                      <p:to>
                                        <p:strVal val="visible"/>
                                      </p:to>
                                    </p:set>
                                    <p:anim calcmode="lin" valueType="num">
                                      <p:cBhvr additive="base">
                                        <p:cTn id="75" dur="500" fill="hold"/>
                                        <p:tgtEl>
                                          <p:spTgt spid="151615"/>
                                        </p:tgtEl>
                                        <p:attrNameLst>
                                          <p:attrName>ppt_x</p:attrName>
                                        </p:attrNameLst>
                                      </p:cBhvr>
                                      <p:tavLst>
                                        <p:tav tm="0">
                                          <p:val>
                                            <p:strVal val="#ppt_x"/>
                                          </p:val>
                                        </p:tav>
                                        <p:tav tm="100000">
                                          <p:val>
                                            <p:strVal val="#ppt_x"/>
                                          </p:val>
                                        </p:tav>
                                      </p:tavLst>
                                    </p:anim>
                                    <p:anim calcmode="lin" valueType="num">
                                      <p:cBhvr additive="base">
                                        <p:cTn id="76" dur="500" fill="hold"/>
                                        <p:tgtEl>
                                          <p:spTgt spid="15161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1620"/>
                                        </p:tgtEl>
                                        <p:attrNameLst>
                                          <p:attrName>style.visibility</p:attrName>
                                        </p:attrNameLst>
                                      </p:cBhvr>
                                      <p:to>
                                        <p:strVal val="visible"/>
                                      </p:to>
                                    </p:set>
                                    <p:anim calcmode="lin" valueType="num">
                                      <p:cBhvr additive="base">
                                        <p:cTn id="83" dur="500" fill="hold"/>
                                        <p:tgtEl>
                                          <p:spTgt spid="151620"/>
                                        </p:tgtEl>
                                        <p:attrNameLst>
                                          <p:attrName>ppt_x</p:attrName>
                                        </p:attrNameLst>
                                      </p:cBhvr>
                                      <p:tavLst>
                                        <p:tav tm="0">
                                          <p:val>
                                            <p:strVal val="#ppt_x"/>
                                          </p:val>
                                        </p:tav>
                                        <p:tav tm="100000">
                                          <p:val>
                                            <p:strVal val="#ppt_x"/>
                                          </p:val>
                                        </p:tav>
                                      </p:tavLst>
                                    </p:anim>
                                    <p:anim calcmode="lin" valueType="num">
                                      <p:cBhvr additive="base">
                                        <p:cTn id="84" dur="500" fill="hold"/>
                                        <p:tgtEl>
                                          <p:spTgt spid="151620"/>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1605"/>
                                        </p:tgtEl>
                                        <p:attrNameLst>
                                          <p:attrName>style.visibility</p:attrName>
                                        </p:attrNameLst>
                                      </p:cBhvr>
                                      <p:to>
                                        <p:strVal val="visible"/>
                                      </p:to>
                                    </p:set>
                                    <p:anim calcmode="lin" valueType="num">
                                      <p:cBhvr additive="base">
                                        <p:cTn id="89" dur="500" fill="hold"/>
                                        <p:tgtEl>
                                          <p:spTgt spid="151605"/>
                                        </p:tgtEl>
                                        <p:attrNameLst>
                                          <p:attrName>ppt_x</p:attrName>
                                        </p:attrNameLst>
                                      </p:cBhvr>
                                      <p:tavLst>
                                        <p:tav tm="0">
                                          <p:val>
                                            <p:strVal val="#ppt_x"/>
                                          </p:val>
                                        </p:tav>
                                        <p:tav tm="100000">
                                          <p:val>
                                            <p:strVal val="#ppt_x"/>
                                          </p:val>
                                        </p:tav>
                                      </p:tavLst>
                                    </p:anim>
                                    <p:anim calcmode="lin" valueType="num">
                                      <p:cBhvr additive="base">
                                        <p:cTn id="90" dur="500" fill="hold"/>
                                        <p:tgtEl>
                                          <p:spTgt spid="15160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1606"/>
                                        </p:tgtEl>
                                        <p:attrNameLst>
                                          <p:attrName>style.visibility</p:attrName>
                                        </p:attrNameLst>
                                      </p:cBhvr>
                                      <p:to>
                                        <p:strVal val="visible"/>
                                      </p:to>
                                    </p:set>
                                    <p:anim calcmode="lin" valueType="num">
                                      <p:cBhvr additive="base">
                                        <p:cTn id="93" dur="500" fill="hold"/>
                                        <p:tgtEl>
                                          <p:spTgt spid="151606"/>
                                        </p:tgtEl>
                                        <p:attrNameLst>
                                          <p:attrName>ppt_x</p:attrName>
                                        </p:attrNameLst>
                                      </p:cBhvr>
                                      <p:tavLst>
                                        <p:tav tm="0">
                                          <p:val>
                                            <p:strVal val="#ppt_x"/>
                                          </p:val>
                                        </p:tav>
                                        <p:tav tm="100000">
                                          <p:val>
                                            <p:strVal val="#ppt_x"/>
                                          </p:val>
                                        </p:tav>
                                      </p:tavLst>
                                    </p:anim>
                                    <p:anim calcmode="lin" valueType="num">
                                      <p:cBhvr additive="base">
                                        <p:cTn id="94" dur="500" fill="hold"/>
                                        <p:tgtEl>
                                          <p:spTgt spid="15160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51607"/>
                                        </p:tgtEl>
                                        <p:attrNameLst>
                                          <p:attrName>style.visibility</p:attrName>
                                        </p:attrNameLst>
                                      </p:cBhvr>
                                      <p:to>
                                        <p:strVal val="visible"/>
                                      </p:to>
                                    </p:set>
                                    <p:anim calcmode="lin" valueType="num">
                                      <p:cBhvr additive="base">
                                        <p:cTn id="97" dur="500" fill="hold"/>
                                        <p:tgtEl>
                                          <p:spTgt spid="151607"/>
                                        </p:tgtEl>
                                        <p:attrNameLst>
                                          <p:attrName>ppt_x</p:attrName>
                                        </p:attrNameLst>
                                      </p:cBhvr>
                                      <p:tavLst>
                                        <p:tav tm="0">
                                          <p:val>
                                            <p:strVal val="#ppt_x"/>
                                          </p:val>
                                        </p:tav>
                                        <p:tav tm="100000">
                                          <p:val>
                                            <p:strVal val="#ppt_x"/>
                                          </p:val>
                                        </p:tav>
                                      </p:tavLst>
                                    </p:anim>
                                    <p:anim calcmode="lin" valueType="num">
                                      <p:cBhvr additive="base">
                                        <p:cTn id="98" dur="500" fill="hold"/>
                                        <p:tgtEl>
                                          <p:spTgt spid="15160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1612"/>
                                        </p:tgtEl>
                                        <p:attrNameLst>
                                          <p:attrName>style.visibility</p:attrName>
                                        </p:attrNameLst>
                                      </p:cBhvr>
                                      <p:to>
                                        <p:strVal val="visible"/>
                                      </p:to>
                                    </p:set>
                                    <p:anim calcmode="lin" valueType="num">
                                      <p:cBhvr additive="base">
                                        <p:cTn id="105" dur="500" fill="hold"/>
                                        <p:tgtEl>
                                          <p:spTgt spid="151612"/>
                                        </p:tgtEl>
                                        <p:attrNameLst>
                                          <p:attrName>ppt_x</p:attrName>
                                        </p:attrNameLst>
                                      </p:cBhvr>
                                      <p:tavLst>
                                        <p:tav tm="0">
                                          <p:val>
                                            <p:strVal val="#ppt_x"/>
                                          </p:val>
                                        </p:tav>
                                        <p:tav tm="100000">
                                          <p:val>
                                            <p:strVal val="#ppt_x"/>
                                          </p:val>
                                        </p:tav>
                                      </p:tavLst>
                                    </p:anim>
                                    <p:anim calcmode="lin" valueType="num">
                                      <p:cBhvr additive="base">
                                        <p:cTn id="106" dur="500" fill="hold"/>
                                        <p:tgtEl>
                                          <p:spTgt spid="151612"/>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51597"/>
                                        </p:tgtEl>
                                        <p:attrNameLst>
                                          <p:attrName>style.visibility</p:attrName>
                                        </p:attrNameLst>
                                      </p:cBhvr>
                                      <p:to>
                                        <p:strVal val="visible"/>
                                      </p:to>
                                    </p:set>
                                    <p:anim calcmode="lin" valueType="num">
                                      <p:cBhvr additive="base">
                                        <p:cTn id="111" dur="500" fill="hold"/>
                                        <p:tgtEl>
                                          <p:spTgt spid="151597"/>
                                        </p:tgtEl>
                                        <p:attrNameLst>
                                          <p:attrName>ppt_x</p:attrName>
                                        </p:attrNameLst>
                                      </p:cBhvr>
                                      <p:tavLst>
                                        <p:tav tm="0">
                                          <p:val>
                                            <p:strVal val="#ppt_x"/>
                                          </p:val>
                                        </p:tav>
                                        <p:tav tm="100000">
                                          <p:val>
                                            <p:strVal val="#ppt_x"/>
                                          </p:val>
                                        </p:tav>
                                      </p:tavLst>
                                    </p:anim>
                                    <p:anim calcmode="lin" valueType="num">
                                      <p:cBhvr additive="base">
                                        <p:cTn id="112" dur="500" fill="hold"/>
                                        <p:tgtEl>
                                          <p:spTgt spid="1515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51598"/>
                                        </p:tgtEl>
                                        <p:attrNameLst>
                                          <p:attrName>style.visibility</p:attrName>
                                        </p:attrNameLst>
                                      </p:cBhvr>
                                      <p:to>
                                        <p:strVal val="visible"/>
                                      </p:to>
                                    </p:set>
                                    <p:anim calcmode="lin" valueType="num">
                                      <p:cBhvr additive="base">
                                        <p:cTn id="115" dur="500" fill="hold"/>
                                        <p:tgtEl>
                                          <p:spTgt spid="151598"/>
                                        </p:tgtEl>
                                        <p:attrNameLst>
                                          <p:attrName>ppt_x</p:attrName>
                                        </p:attrNameLst>
                                      </p:cBhvr>
                                      <p:tavLst>
                                        <p:tav tm="0">
                                          <p:val>
                                            <p:strVal val="#ppt_x"/>
                                          </p:val>
                                        </p:tav>
                                        <p:tav tm="100000">
                                          <p:val>
                                            <p:strVal val="#ppt_x"/>
                                          </p:val>
                                        </p:tav>
                                      </p:tavLst>
                                    </p:anim>
                                    <p:anim calcmode="lin" valueType="num">
                                      <p:cBhvr additive="base">
                                        <p:cTn id="116" dur="500" fill="hold"/>
                                        <p:tgtEl>
                                          <p:spTgt spid="15159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51599"/>
                                        </p:tgtEl>
                                        <p:attrNameLst>
                                          <p:attrName>style.visibility</p:attrName>
                                        </p:attrNameLst>
                                      </p:cBhvr>
                                      <p:to>
                                        <p:strVal val="visible"/>
                                      </p:to>
                                    </p:set>
                                    <p:anim calcmode="lin" valueType="num">
                                      <p:cBhvr additive="base">
                                        <p:cTn id="119" dur="500" fill="hold"/>
                                        <p:tgtEl>
                                          <p:spTgt spid="151599"/>
                                        </p:tgtEl>
                                        <p:attrNameLst>
                                          <p:attrName>ppt_x</p:attrName>
                                        </p:attrNameLst>
                                      </p:cBhvr>
                                      <p:tavLst>
                                        <p:tav tm="0">
                                          <p:val>
                                            <p:strVal val="#ppt_x"/>
                                          </p:val>
                                        </p:tav>
                                        <p:tav tm="100000">
                                          <p:val>
                                            <p:strVal val="#ppt_x"/>
                                          </p:val>
                                        </p:tav>
                                      </p:tavLst>
                                    </p:anim>
                                    <p:anim calcmode="lin" valueType="num">
                                      <p:cBhvr additive="base">
                                        <p:cTn id="120" dur="500" fill="hold"/>
                                        <p:tgtEl>
                                          <p:spTgt spid="151599"/>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2"/>
                                        </p:tgtEl>
                                        <p:attrNameLst>
                                          <p:attrName>style.visibility</p:attrName>
                                        </p:attrNameLst>
                                      </p:cBhvr>
                                      <p:to>
                                        <p:strVal val="visible"/>
                                      </p:to>
                                    </p:set>
                                    <p:anim calcmode="lin" valueType="num">
                                      <p:cBhvr additive="base">
                                        <p:cTn id="123" dur="500" fill="hold"/>
                                        <p:tgtEl>
                                          <p:spTgt spid="12"/>
                                        </p:tgtEl>
                                        <p:attrNameLst>
                                          <p:attrName>ppt_x</p:attrName>
                                        </p:attrNameLst>
                                      </p:cBhvr>
                                      <p:tavLst>
                                        <p:tav tm="0">
                                          <p:val>
                                            <p:strVal val="#ppt_x"/>
                                          </p:val>
                                        </p:tav>
                                        <p:tav tm="100000">
                                          <p:val>
                                            <p:strVal val="#ppt_x"/>
                                          </p:val>
                                        </p:tav>
                                      </p:tavLst>
                                    </p:anim>
                                    <p:anim calcmode="lin" valueType="num">
                                      <p:cBhvr additive="base">
                                        <p:cTn id="124" dur="500" fill="hold"/>
                                        <p:tgtEl>
                                          <p:spTgt spid="1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51604"/>
                                        </p:tgtEl>
                                        <p:attrNameLst>
                                          <p:attrName>style.visibility</p:attrName>
                                        </p:attrNameLst>
                                      </p:cBhvr>
                                      <p:to>
                                        <p:strVal val="visible"/>
                                      </p:to>
                                    </p:set>
                                    <p:anim calcmode="lin" valueType="num">
                                      <p:cBhvr additive="base">
                                        <p:cTn id="127" dur="500" fill="hold"/>
                                        <p:tgtEl>
                                          <p:spTgt spid="151604"/>
                                        </p:tgtEl>
                                        <p:attrNameLst>
                                          <p:attrName>ppt_x</p:attrName>
                                        </p:attrNameLst>
                                      </p:cBhvr>
                                      <p:tavLst>
                                        <p:tav tm="0">
                                          <p:val>
                                            <p:strVal val="#ppt_x"/>
                                          </p:val>
                                        </p:tav>
                                        <p:tav tm="100000">
                                          <p:val>
                                            <p:strVal val="#ppt_x"/>
                                          </p:val>
                                        </p:tav>
                                      </p:tavLst>
                                    </p:anim>
                                    <p:anim calcmode="lin" valueType="num">
                                      <p:cBhvr additive="base">
                                        <p:cTn id="128" dur="500" fill="hold"/>
                                        <p:tgtEl>
                                          <p:spTgt spid="151604"/>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51621"/>
                                        </p:tgtEl>
                                        <p:attrNameLst>
                                          <p:attrName>style.visibility</p:attrName>
                                        </p:attrNameLst>
                                      </p:cBhvr>
                                      <p:to>
                                        <p:strVal val="visible"/>
                                      </p:to>
                                    </p:set>
                                    <p:anim calcmode="lin" valueType="num">
                                      <p:cBhvr additive="base">
                                        <p:cTn id="133" dur="500" fill="hold"/>
                                        <p:tgtEl>
                                          <p:spTgt spid="151621"/>
                                        </p:tgtEl>
                                        <p:attrNameLst>
                                          <p:attrName>ppt_x</p:attrName>
                                        </p:attrNameLst>
                                      </p:cBhvr>
                                      <p:tavLst>
                                        <p:tav tm="0">
                                          <p:val>
                                            <p:strVal val="#ppt_x"/>
                                          </p:val>
                                        </p:tav>
                                        <p:tav tm="100000">
                                          <p:val>
                                            <p:strVal val="#ppt_x"/>
                                          </p:val>
                                        </p:tav>
                                      </p:tavLst>
                                    </p:anim>
                                    <p:anim calcmode="lin" valueType="num">
                                      <p:cBhvr additive="base">
                                        <p:cTn id="134" dur="500" fill="hold"/>
                                        <p:tgtEl>
                                          <p:spTgt spid="151621"/>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nodeType="clickEffect">
                                  <p:stCondLst>
                                    <p:cond delay="0"/>
                                  </p:stCondLst>
                                  <p:childTnLst>
                                    <p:set>
                                      <p:cBhvr>
                                        <p:cTn id="138" dur="1" fill="hold">
                                          <p:stCondLst>
                                            <p:cond delay="0"/>
                                          </p:stCondLst>
                                        </p:cTn>
                                        <p:tgtEl>
                                          <p:spTgt spid="8"/>
                                        </p:tgtEl>
                                        <p:attrNameLst>
                                          <p:attrName>style.visibility</p:attrName>
                                        </p:attrNameLst>
                                      </p:cBhvr>
                                      <p:to>
                                        <p:strVal val="visible"/>
                                      </p:to>
                                    </p:set>
                                    <p:anim calcmode="lin" valueType="num">
                                      <p:cBhvr additive="base">
                                        <p:cTn id="139" dur="500" fill="hold"/>
                                        <p:tgtEl>
                                          <p:spTgt spid="8"/>
                                        </p:tgtEl>
                                        <p:attrNameLst>
                                          <p:attrName>ppt_x</p:attrName>
                                        </p:attrNameLst>
                                      </p:cBhvr>
                                      <p:tavLst>
                                        <p:tav tm="0">
                                          <p:val>
                                            <p:strVal val="#ppt_x"/>
                                          </p:val>
                                        </p:tav>
                                        <p:tav tm="100000">
                                          <p:val>
                                            <p:strVal val="#ppt_x"/>
                                          </p:val>
                                        </p:tav>
                                      </p:tavLst>
                                    </p:anim>
                                    <p:anim calcmode="lin" valueType="num">
                                      <p:cBhvr additive="base">
                                        <p:cTn id="1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nodeType="clickEffect">
                                  <p:stCondLst>
                                    <p:cond delay="0"/>
                                  </p:stCondLst>
                                  <p:childTnLst>
                                    <p:set>
                                      <p:cBhvr>
                                        <p:cTn id="144" dur="1" fill="hold">
                                          <p:stCondLst>
                                            <p:cond delay="0"/>
                                          </p:stCondLst>
                                        </p:cTn>
                                        <p:tgtEl>
                                          <p:spTgt spid="9"/>
                                        </p:tgtEl>
                                        <p:attrNameLst>
                                          <p:attrName>style.visibility</p:attrName>
                                        </p:attrNameLst>
                                      </p:cBhvr>
                                      <p:to>
                                        <p:strVal val="visible"/>
                                      </p:to>
                                    </p:set>
                                    <p:anim calcmode="lin" valueType="num">
                                      <p:cBhvr additive="base">
                                        <p:cTn id="145" dur="500" fill="hold"/>
                                        <p:tgtEl>
                                          <p:spTgt spid="9"/>
                                        </p:tgtEl>
                                        <p:attrNameLst>
                                          <p:attrName>ppt_x</p:attrName>
                                        </p:attrNameLst>
                                      </p:cBhvr>
                                      <p:tavLst>
                                        <p:tav tm="0">
                                          <p:val>
                                            <p:strVal val="#ppt_x"/>
                                          </p:val>
                                        </p:tav>
                                        <p:tav tm="100000">
                                          <p:val>
                                            <p:strVal val="#ppt_x"/>
                                          </p:val>
                                        </p:tav>
                                      </p:tavLst>
                                    </p:anim>
                                    <p:anim calcmode="lin" valueType="num">
                                      <p:cBhvr additive="base">
                                        <p:cTn id="146" dur="500" fill="hold"/>
                                        <p:tgtEl>
                                          <p:spTgt spid="9"/>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0"/>
                                        </p:tgtEl>
                                        <p:attrNameLst>
                                          <p:attrName>style.visibility</p:attrName>
                                        </p:attrNameLst>
                                      </p:cBhvr>
                                      <p:to>
                                        <p:strVal val="visible"/>
                                      </p:to>
                                    </p:set>
                                    <p:anim calcmode="lin" valueType="num">
                                      <p:cBhvr additive="base">
                                        <p:cTn id="149" dur="500" fill="hold"/>
                                        <p:tgtEl>
                                          <p:spTgt spid="10"/>
                                        </p:tgtEl>
                                        <p:attrNameLst>
                                          <p:attrName>ppt_x</p:attrName>
                                        </p:attrNameLst>
                                      </p:cBhvr>
                                      <p:tavLst>
                                        <p:tav tm="0">
                                          <p:val>
                                            <p:strVal val="#ppt_x"/>
                                          </p:val>
                                        </p:tav>
                                        <p:tav tm="100000">
                                          <p:val>
                                            <p:strVal val="#ppt_x"/>
                                          </p:val>
                                        </p:tav>
                                      </p:tavLst>
                                    </p:anim>
                                    <p:anim calcmode="lin" valueType="num">
                                      <p:cBhvr additive="base">
                                        <p:cTn id="150" dur="500" fill="hold"/>
                                        <p:tgtEl>
                                          <p:spTgt spid="10"/>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1"/>
                                        </p:tgtEl>
                                        <p:attrNameLst>
                                          <p:attrName>style.visibility</p:attrName>
                                        </p:attrNameLst>
                                      </p:cBhvr>
                                      <p:to>
                                        <p:strVal val="visible"/>
                                      </p:to>
                                    </p:set>
                                    <p:anim calcmode="lin" valueType="num">
                                      <p:cBhvr additive="base">
                                        <p:cTn id="153" dur="500" fill="hold"/>
                                        <p:tgtEl>
                                          <p:spTgt spid="11"/>
                                        </p:tgtEl>
                                        <p:attrNameLst>
                                          <p:attrName>ppt_x</p:attrName>
                                        </p:attrNameLst>
                                      </p:cBhvr>
                                      <p:tavLst>
                                        <p:tav tm="0">
                                          <p:val>
                                            <p:strVal val="#ppt_x"/>
                                          </p:val>
                                        </p:tav>
                                        <p:tav tm="100000">
                                          <p:val>
                                            <p:strVal val="#ppt_x"/>
                                          </p:val>
                                        </p:tav>
                                      </p:tavLst>
                                    </p:anim>
                                    <p:anim calcmode="lin" valueType="num">
                                      <p:cBhvr additive="base">
                                        <p:cTn id="1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151588"/>
                                        </p:tgtEl>
                                        <p:attrNameLst>
                                          <p:attrName>style.visibility</p:attrName>
                                        </p:attrNameLst>
                                      </p:cBhvr>
                                      <p:to>
                                        <p:strVal val="visible"/>
                                      </p:to>
                                    </p:set>
                                    <p:anim calcmode="lin" valueType="num">
                                      <p:cBhvr additive="base">
                                        <p:cTn id="159" dur="500" fill="hold"/>
                                        <p:tgtEl>
                                          <p:spTgt spid="151588"/>
                                        </p:tgtEl>
                                        <p:attrNameLst>
                                          <p:attrName>ppt_x</p:attrName>
                                        </p:attrNameLst>
                                      </p:cBhvr>
                                      <p:tavLst>
                                        <p:tav tm="0">
                                          <p:val>
                                            <p:strVal val="#ppt_x"/>
                                          </p:val>
                                        </p:tav>
                                        <p:tav tm="100000">
                                          <p:val>
                                            <p:strVal val="#ppt_x"/>
                                          </p:val>
                                        </p:tav>
                                      </p:tavLst>
                                    </p:anim>
                                    <p:anim calcmode="lin" valueType="num">
                                      <p:cBhvr additive="base">
                                        <p:cTn id="160" dur="500" fill="hold"/>
                                        <p:tgtEl>
                                          <p:spTgt spid="15158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51589"/>
                                        </p:tgtEl>
                                        <p:attrNameLst>
                                          <p:attrName>style.visibility</p:attrName>
                                        </p:attrNameLst>
                                      </p:cBhvr>
                                      <p:to>
                                        <p:strVal val="visible"/>
                                      </p:to>
                                    </p:set>
                                    <p:anim calcmode="lin" valueType="num">
                                      <p:cBhvr additive="base">
                                        <p:cTn id="163" dur="500" fill="hold"/>
                                        <p:tgtEl>
                                          <p:spTgt spid="151589"/>
                                        </p:tgtEl>
                                        <p:attrNameLst>
                                          <p:attrName>ppt_x</p:attrName>
                                        </p:attrNameLst>
                                      </p:cBhvr>
                                      <p:tavLst>
                                        <p:tav tm="0">
                                          <p:val>
                                            <p:strVal val="#ppt_x"/>
                                          </p:val>
                                        </p:tav>
                                        <p:tav tm="100000">
                                          <p:val>
                                            <p:strVal val="#ppt_x"/>
                                          </p:val>
                                        </p:tav>
                                      </p:tavLst>
                                    </p:anim>
                                    <p:anim calcmode="lin" valueType="num">
                                      <p:cBhvr additive="base">
                                        <p:cTn id="164" dur="500" fill="hold"/>
                                        <p:tgtEl>
                                          <p:spTgt spid="151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P spid="151588" grpId="0" animBg="1"/>
      <p:bldP spid="151589" grpId="0"/>
      <p:bldP spid="151590" grpId="0" animBg="1"/>
      <p:bldP spid="151591" grpId="0"/>
      <p:bldP spid="151592" grpId="0"/>
      <p:bldP spid="151594" grpId="0"/>
      <p:bldP spid="151597" grpId="0"/>
      <p:bldP spid="151598" grpId="0"/>
      <p:bldP spid="151604" grpId="0"/>
      <p:bldP spid="151605" grpId="0"/>
      <p:bldP spid="151606" grpId="0"/>
      <p:bldP spid="151612" grpId="0"/>
      <p:bldP spid="151613" grpId="0"/>
      <p:bldP spid="151614" grpId="0"/>
      <p:bldP spid="151620" grpId="0"/>
      <p:bldP spid="151621" grpId="0"/>
      <p:bldP spid="15162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57AC374-1EFC-0145-800C-F6DBCDEA66D5}"/>
              </a:ext>
            </a:extLst>
          </p:cNvPr>
          <p:cNvSpPr>
            <a:spLocks noGrp="1" noChangeArrowheads="1"/>
          </p:cNvSpPr>
          <p:nvPr>
            <p:ph type="title"/>
          </p:nvPr>
        </p:nvSpPr>
        <p:spPr/>
        <p:txBody>
          <a:bodyPr/>
          <a:lstStyle/>
          <a:p>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其他操作系统</a:t>
            </a:r>
          </a:p>
        </p:txBody>
      </p:sp>
      <p:sp>
        <p:nvSpPr>
          <p:cNvPr id="77827" name="Rectangle 3">
            <a:extLst>
              <a:ext uri="{FF2B5EF4-FFF2-40B4-BE49-F238E27FC236}">
                <a16:creationId xmlns:a16="http://schemas.microsoft.com/office/drawing/2014/main" id="{1407C1A7-FA79-D04C-A405-6E83C4C96310}"/>
              </a:ext>
            </a:extLst>
          </p:cNvPr>
          <p:cNvSpPr>
            <a:spLocks noGrp="1" noChangeArrowheads="1"/>
          </p:cNvSpPr>
          <p:nvPr>
            <p:ph type="body" idx="1"/>
          </p:nvPr>
        </p:nvSpPr>
        <p:spPr/>
        <p:txBody>
          <a:bodyPr/>
          <a:lstStyle/>
          <a:p>
            <a:r>
              <a:rPr lang="zh-CN" altLang="en-US" sz="3600">
                <a:solidFill>
                  <a:srgbClr val="3333FF"/>
                </a:solidFill>
                <a:latin typeface="华文新魏" panose="02010800040101010101" pitchFamily="2" charset="-122"/>
                <a:ea typeface="华文新魏" panose="02010800040101010101" pitchFamily="2" charset="-122"/>
              </a:rPr>
              <a:t>其他操作系统</a:t>
            </a:r>
          </a:p>
          <a:p>
            <a:pPr lvl="1"/>
            <a:r>
              <a:rPr lang="zh-CN" altLang="en-US" sz="3200">
                <a:latin typeface="华文新魏" panose="02010800040101010101" pitchFamily="2" charset="-122"/>
                <a:ea typeface="华文新魏" panose="02010800040101010101" pitchFamily="2" charset="-122"/>
              </a:rPr>
              <a:t>有线电视机顶盒领域，</a:t>
            </a:r>
            <a:r>
              <a:rPr lang="en-US" altLang="zh-CN" sz="3200">
                <a:latin typeface="华文新魏" panose="02010800040101010101" pitchFamily="2" charset="-122"/>
                <a:ea typeface="华文新魏" panose="02010800040101010101" pitchFamily="2" charset="-122"/>
              </a:rPr>
              <a:t>PowerTV</a:t>
            </a:r>
          </a:p>
          <a:p>
            <a:pPr lvl="1"/>
            <a:r>
              <a:rPr lang="zh-CN" altLang="en-US" sz="3200">
                <a:latin typeface="华文新魏" panose="02010800040101010101" pitchFamily="2" charset="-122"/>
                <a:ea typeface="华文新魏" panose="02010800040101010101" pitchFamily="2" charset="-122"/>
              </a:rPr>
              <a:t>移动通信领域， </a:t>
            </a:r>
            <a:r>
              <a:rPr lang="en-US" altLang="zh-CN" sz="3200">
                <a:latin typeface="华文新魏" panose="02010800040101010101" pitchFamily="2" charset="-122"/>
                <a:ea typeface="华文新魏" panose="02010800040101010101" pitchFamily="2" charset="-122"/>
              </a:rPr>
              <a:t>Andriod</a:t>
            </a:r>
            <a:r>
              <a:rPr lang="zh-CN" altLang="en-US" sz="3200">
                <a:latin typeface="华文新魏" panose="02010800040101010101" pitchFamily="2" charset="-122"/>
                <a:ea typeface="华文新魏" panose="02010800040101010101" pitchFamily="2" charset="-122"/>
              </a:rPr>
              <a:t>，</a:t>
            </a:r>
            <a:r>
              <a:rPr lang="en-US" altLang="zh-CN" sz="3200">
                <a:latin typeface="华文新魏" panose="02010800040101010101" pitchFamily="2" charset="-122"/>
                <a:ea typeface="华文新魏" panose="02010800040101010101" pitchFamily="2" charset="-122"/>
              </a:rPr>
              <a:t>iOS, Symbian,Windows Phone …</a:t>
            </a:r>
          </a:p>
          <a:p>
            <a:pPr lvl="1"/>
            <a:r>
              <a:rPr lang="zh-CN" altLang="en-US" sz="3200">
                <a:latin typeface="华文新魏" panose="02010800040101010101" pitchFamily="2" charset="-122"/>
                <a:ea typeface="华文新魏" panose="02010800040101010101" pitchFamily="2" charset="-122"/>
              </a:rPr>
              <a:t>掌上计算机领域，</a:t>
            </a:r>
            <a:r>
              <a:rPr lang="en-US" altLang="zh-CN" sz="3200">
                <a:latin typeface="华文新魏" panose="02010800040101010101" pitchFamily="2" charset="-122"/>
                <a:ea typeface="华文新魏" panose="02010800040101010101" pitchFamily="2" charset="-122"/>
              </a:rPr>
              <a:t>Palm OS</a:t>
            </a:r>
          </a:p>
          <a:p>
            <a:pPr lvl="1"/>
            <a:r>
              <a:rPr lang="zh-CN" altLang="en-US" sz="3200">
                <a:latin typeface="华文新魏" panose="02010800040101010101" pitchFamily="2" charset="-122"/>
                <a:ea typeface="华文新魏" panose="02010800040101010101" pitchFamily="2" charset="-122"/>
              </a:rPr>
              <a:t>数字影像领域， </a:t>
            </a:r>
            <a:r>
              <a:rPr lang="en-US" altLang="zh-CN" sz="3200">
                <a:latin typeface="华文新魏" panose="02010800040101010101" pitchFamily="2" charset="-122"/>
                <a:ea typeface="华文新魏" panose="02010800040101010101" pitchFamily="2" charset="-122"/>
              </a:rPr>
              <a:t>Digita</a:t>
            </a:r>
            <a:endParaRPr lang="zh-CN" altLang="en-US" sz="320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38DB2C8A-68FB-3245-8388-9A4EBFB65E3E}"/>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A198886E-6D98-014D-ACF7-FB15EEE98C0C}" type="slidenum">
              <a:rPr kumimoji="0" lang="zh-CN" altLang="en-US" sz="1400">
                <a:latin typeface="Tahoma" panose="020B0604030504040204" pitchFamily="34" charset="0"/>
              </a:rPr>
              <a:pPr eaLnBrk="1" hangingPunct="1"/>
              <a:t>79</a:t>
            </a:fld>
            <a:endParaRPr kumimoji="0" lang="en-US" altLang="zh-CN" sz="1400">
              <a:latin typeface="Tahoma" panose="020B0604030504040204" pitchFamily="34" charset="0"/>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479" name="Group 167">
            <a:extLst>
              <a:ext uri="{FF2B5EF4-FFF2-40B4-BE49-F238E27FC236}">
                <a16:creationId xmlns:a16="http://schemas.microsoft.com/office/drawing/2014/main" id="{BB5E6B0C-6E85-2046-893B-0F30141C5AED}"/>
              </a:ext>
            </a:extLst>
          </p:cNvPr>
          <p:cNvGraphicFramePr>
            <a:graphicFrameLocks noGrp="1"/>
          </p:cNvGraphicFramePr>
          <p:nvPr>
            <p:ph idx="4294967295"/>
            <p:extLst>
              <p:ext uri="{D42A27DB-BD31-4B8C-83A1-F6EECF244321}">
                <p14:modId xmlns:p14="http://schemas.microsoft.com/office/powerpoint/2010/main" val="3621892373"/>
              </p:ext>
            </p:extLst>
          </p:nvPr>
        </p:nvGraphicFramePr>
        <p:xfrm>
          <a:off x="539750" y="2205038"/>
          <a:ext cx="8218488" cy="3399156"/>
        </p:xfrm>
        <a:graphic>
          <a:graphicData uri="http://schemas.openxmlformats.org/drawingml/2006/table">
            <a:tbl>
              <a:tblPr/>
              <a:tblGrid>
                <a:gridCol w="827088">
                  <a:extLst>
                    <a:ext uri="{9D8B030D-6E8A-4147-A177-3AD203B41FA5}">
                      <a16:colId xmlns:a16="http://schemas.microsoft.com/office/drawing/2014/main" val="2380108831"/>
                    </a:ext>
                  </a:extLst>
                </a:gridCol>
                <a:gridCol w="1330325">
                  <a:extLst>
                    <a:ext uri="{9D8B030D-6E8A-4147-A177-3AD203B41FA5}">
                      <a16:colId xmlns:a16="http://schemas.microsoft.com/office/drawing/2014/main" val="298456254"/>
                    </a:ext>
                  </a:extLst>
                </a:gridCol>
                <a:gridCol w="1331912">
                  <a:extLst>
                    <a:ext uri="{9D8B030D-6E8A-4147-A177-3AD203B41FA5}">
                      <a16:colId xmlns:a16="http://schemas.microsoft.com/office/drawing/2014/main" val="1777305958"/>
                    </a:ext>
                  </a:extLst>
                </a:gridCol>
                <a:gridCol w="738188">
                  <a:extLst>
                    <a:ext uri="{9D8B030D-6E8A-4147-A177-3AD203B41FA5}">
                      <a16:colId xmlns:a16="http://schemas.microsoft.com/office/drawing/2014/main" val="1178631715"/>
                    </a:ext>
                  </a:extLst>
                </a:gridCol>
                <a:gridCol w="3990975">
                  <a:extLst>
                    <a:ext uri="{9D8B030D-6E8A-4147-A177-3AD203B41FA5}">
                      <a16:colId xmlns:a16="http://schemas.microsoft.com/office/drawing/2014/main" val="3812687862"/>
                    </a:ext>
                  </a:extLst>
                </a:gridCol>
              </a:tblGrid>
              <a:tr h="647700">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序号</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gridSpan="2">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考 核 项 目</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分数</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备        注</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96877759"/>
                  </a:ext>
                </a:extLst>
              </a:tr>
              <a:tr h="674688">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gridSpan="2">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33CC"/>
                          </a:solidFill>
                          <a:effectLst/>
                          <a:latin typeface="Tahoma" panose="020B0604030504040204" pitchFamily="34" charset="0"/>
                          <a:ea typeface="宋体" panose="02010600030101010101" pitchFamily="2" charset="-122"/>
                          <a:cs typeface="Times New Roman" panose="02020603050405020304" pitchFamily="18" charset="0"/>
                        </a:rPr>
                        <a:t>期末笔试</a:t>
                      </a:r>
                      <a:endParaRPr kumimoji="0" lang="zh-CN" altLang="en-US" sz="2000" b="1" i="0" u="none" strike="noStrike" cap="none" normalizeH="0" baseline="0">
                        <a:ln>
                          <a:noFill/>
                        </a:ln>
                        <a:solidFill>
                          <a:srgbClr val="0033CC"/>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tabLst>
                          <a:tab pos="609600" algn="l"/>
                        </a:tabLst>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tabLst>
                          <a:tab pos="609600" algn="l"/>
                        </a:tabLst>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tabLst>
                          <a:tab pos="609600" algn="l"/>
                        </a:tabLst>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tabLst>
                          <a:tab pos="609600" algn="l"/>
                        </a:tabLst>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tabLst>
                          <a:tab pos="6096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tabLst>
                          <a:tab pos="6096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tabLst>
                          <a:tab pos="6096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tabLst>
                          <a:tab pos="6096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tabLst>
                          <a:tab pos="609600" algn="l"/>
                        </a:tabLst>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tab pos="609600" algn="l"/>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闭卷</a:t>
                      </a:r>
                      <a:endPar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1814031"/>
                  </a:ext>
                </a:extLst>
              </a:tr>
              <a:tr h="673100">
                <a:tc rowSpan="3">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rowSpan="3">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33CC"/>
                          </a:solidFill>
                          <a:effectLst/>
                          <a:latin typeface="Tahoma" panose="020B0604030504040204" pitchFamily="34" charset="0"/>
                          <a:ea typeface="宋体" panose="02010600030101010101" pitchFamily="2" charset="-122"/>
                          <a:cs typeface="Times New Roman" panose="02020603050405020304" pitchFamily="18" charset="0"/>
                        </a:rPr>
                        <a:t>平时成绩</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课后作业</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按</a:t>
                      </a: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5</a:t>
                      </a: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次</a:t>
                      </a:r>
                      <a:r>
                        <a:rPr kumimoji="0" lang="zh-TW"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累</a:t>
                      </a: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计分</a:t>
                      </a:r>
                      <a:r>
                        <a:rPr kumimoji="0" lang="zh-CN"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未按时交不计分，抄袭双方计</a:t>
                      </a:r>
                      <a:r>
                        <a:rPr kumimoji="0"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0</a:t>
                      </a:r>
                      <a:r>
                        <a:rPr kumimoji="0" lang="zh-CN"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分）</a:t>
                      </a:r>
                      <a:endParaRPr kumimoji="0"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21775887"/>
                  </a:ext>
                </a:extLst>
              </a:tr>
              <a:tr h="674688">
                <a:tc vMerge="1">
                  <a:txBody>
                    <a:bodyPr/>
                    <a:lstStyle/>
                    <a:p>
                      <a:endParaRPr lang="en-US"/>
                    </a:p>
                  </a:txBody>
                  <a:tcPr/>
                </a:tc>
                <a:tc vMerge="1">
                  <a:txBody>
                    <a:bodyPr/>
                    <a:lstStyle/>
                    <a:p>
                      <a:endParaRPr lang="en-US"/>
                    </a:p>
                  </a:txBody>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TW"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课堂表现</a:t>
                      </a:r>
                      <a:endPar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TW"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签到</a:t>
                      </a: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a:t>
                      </a:r>
                      <a:r>
                        <a:rPr kumimoji="0" lang="zh-TW"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表现</a:t>
                      </a:r>
                      <a:endParaRPr kumimoji="0"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73538802"/>
                  </a:ext>
                </a:extLst>
              </a:tr>
              <a:tr h="674688">
                <a:tc vMerge="1">
                  <a:txBody>
                    <a:bodyPr/>
                    <a:lstStyle/>
                    <a:p>
                      <a:endParaRPr lang="en-US"/>
                    </a:p>
                  </a:txBody>
                  <a:tcPr/>
                </a:tc>
                <a:tc vMerge="1">
                  <a:txBody>
                    <a:bodyPr/>
                    <a:lstStyle/>
                    <a:p>
                      <a:endParaRPr lang="en-US"/>
                    </a:p>
                  </a:txBody>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课程项目</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分组进行，按小组进行考核</a:t>
                      </a:r>
                      <a:r>
                        <a:rPr kumimoji="0"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（方案设计</a:t>
                      </a:r>
                      <a:r>
                        <a:rPr kumimoji="0" lang="en-US" altLang="zh-CN"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a:t>
                      </a:r>
                      <a:r>
                        <a:rPr kumimoji="0" lang="zh-CN" altLang="en-US" sz="20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课堂演讲）</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0580572"/>
                  </a:ext>
                </a:extLst>
              </a:tr>
            </a:tbl>
          </a:graphicData>
        </a:graphic>
      </p:graphicFrame>
      <p:sp>
        <p:nvSpPr>
          <p:cNvPr id="16418" name="Text Box 161">
            <a:extLst>
              <a:ext uri="{FF2B5EF4-FFF2-40B4-BE49-F238E27FC236}">
                <a16:creationId xmlns:a16="http://schemas.microsoft.com/office/drawing/2014/main" id="{ED32A154-784C-5245-BAEB-FEFEA16C3596}"/>
              </a:ext>
            </a:extLst>
          </p:cNvPr>
          <p:cNvSpPr txBox="1">
            <a:spLocks noChangeArrowheads="1"/>
          </p:cNvSpPr>
          <p:nvPr/>
        </p:nvSpPr>
        <p:spPr bwMode="auto">
          <a:xfrm>
            <a:off x="611188" y="1357313"/>
            <a:ext cx="7704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609600" indent="-609600"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buClr>
                <a:srgbClr val="3333FF"/>
              </a:buClr>
              <a:buFont typeface="Wingdings" pitchFamily="2" charset="2"/>
              <a:buChar char="n"/>
            </a:pPr>
            <a:r>
              <a:rPr lang="zh-CN" altLang="en-US" sz="4000" b="1">
                <a:solidFill>
                  <a:srgbClr val="3333FF"/>
                </a:solidFill>
                <a:latin typeface="Arial Narrow" panose="020B0604020202020204" pitchFamily="34" charset="0"/>
              </a:rPr>
              <a:t>教学考核</a:t>
            </a:r>
            <a:endParaRPr lang="zh-CN" altLang="en-US" sz="4000">
              <a:solidFill>
                <a:srgbClr val="3333FF"/>
              </a:solidFill>
              <a:latin typeface="Arial Narrow" panose="020B0604020202020204" pitchFamily="34" charset="0"/>
            </a:endParaRPr>
          </a:p>
        </p:txBody>
      </p:sp>
      <p:sp>
        <p:nvSpPr>
          <p:cNvPr id="4" name="Rectangle 2">
            <a:extLst>
              <a:ext uri="{FF2B5EF4-FFF2-40B4-BE49-F238E27FC236}">
                <a16:creationId xmlns:a16="http://schemas.microsoft.com/office/drawing/2014/main" id="{FB05FFBE-C43C-E240-B31A-C0707D320853}"/>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5" name="TextBox 4">
            <a:extLst>
              <a:ext uri="{FF2B5EF4-FFF2-40B4-BE49-F238E27FC236}">
                <a16:creationId xmlns:a16="http://schemas.microsoft.com/office/drawing/2014/main" id="{A609AE7F-9133-8747-80DE-6CE181ECCFD6}"/>
              </a:ext>
            </a:extLst>
          </p:cNvPr>
          <p:cNvSpPr txBox="1">
            <a:spLocks noChangeArrowheads="1"/>
          </p:cNvSpPr>
          <p:nvPr/>
        </p:nvSpPr>
        <p:spPr bwMode="auto">
          <a:xfrm>
            <a:off x="539750" y="5805488"/>
            <a:ext cx="79930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r>
              <a:rPr lang="zh-CN" altLang="en-US" sz="2400" b="1" dirty="0">
                <a:solidFill>
                  <a:srgbClr val="FF0000"/>
                </a:solidFill>
              </a:rPr>
              <a:t>友情提示：</a:t>
            </a:r>
            <a:r>
              <a:rPr lang="zh-CN" altLang="en-US" sz="2400" b="1" dirty="0"/>
              <a:t>“平时成绩”可以通过</a:t>
            </a:r>
            <a:r>
              <a:rPr lang="zh-CN" altLang="en-US" sz="2400" b="1" u="sng" dirty="0">
                <a:solidFill>
                  <a:srgbClr val="3333FF"/>
                </a:solidFill>
              </a:rPr>
              <a:t>课堂回答问题</a:t>
            </a:r>
            <a:r>
              <a:rPr lang="zh-CN" altLang="en-US" sz="2400" b="1" dirty="0"/>
              <a:t>加分（每次加</a:t>
            </a:r>
            <a:r>
              <a:rPr lang="en-US" altLang="zh-CN" sz="2400" b="1" dirty="0"/>
              <a:t>0.5</a:t>
            </a:r>
            <a:r>
              <a:rPr lang="zh-CN" altLang="en-US" sz="2400" b="1" dirty="0"/>
              <a:t>分，最高加到平时成绩满分为止）！</a:t>
            </a:r>
          </a:p>
        </p:txBody>
      </p:sp>
      <p:sp>
        <p:nvSpPr>
          <p:cNvPr id="2" name="Slide Number Placeholder 1">
            <a:extLst>
              <a:ext uri="{FF2B5EF4-FFF2-40B4-BE49-F238E27FC236}">
                <a16:creationId xmlns:a16="http://schemas.microsoft.com/office/drawing/2014/main" id="{31A21B88-B396-3048-A849-4BC7E4FE2C3E}"/>
              </a:ext>
            </a:extLst>
          </p:cNvPr>
          <p:cNvSpPr>
            <a:spLocks noGrp="1"/>
          </p:cNvSpPr>
          <p:nvPr>
            <p:ph type="sldNum" sz="quarter" idx="12"/>
          </p:nvPr>
        </p:nvSpPr>
        <p:spPr/>
        <p:txBody>
          <a:bodyPr/>
          <a:lstStyle/>
          <a:p>
            <a:fld id="{0EC01821-FBC1-0943-A98A-47205D9EC5A4}" type="slidenum">
              <a:rPr lang="zh-CN" altLang="en-US" smtClean="0"/>
              <a:pPr/>
              <a:t>8</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2221" name="Group 333">
            <a:extLst>
              <a:ext uri="{FF2B5EF4-FFF2-40B4-BE49-F238E27FC236}">
                <a16:creationId xmlns:a16="http://schemas.microsoft.com/office/drawing/2014/main" id="{840E969D-5731-624D-B53E-E3FDBB5AA0DF}"/>
              </a:ext>
            </a:extLst>
          </p:cNvPr>
          <p:cNvGraphicFramePr>
            <a:graphicFrameLocks noGrp="1"/>
          </p:cNvGraphicFramePr>
          <p:nvPr>
            <p:ph idx="4294967295"/>
          </p:nvPr>
        </p:nvGraphicFramePr>
        <p:xfrm>
          <a:off x="457200" y="534988"/>
          <a:ext cx="8435975" cy="6217920"/>
        </p:xfrm>
        <a:graphic>
          <a:graphicData uri="http://schemas.openxmlformats.org/drawingml/2006/table">
            <a:tbl>
              <a:tblPr/>
              <a:tblGrid>
                <a:gridCol w="2109788">
                  <a:extLst>
                    <a:ext uri="{9D8B030D-6E8A-4147-A177-3AD203B41FA5}">
                      <a16:colId xmlns:a16="http://schemas.microsoft.com/office/drawing/2014/main" val="913558247"/>
                    </a:ext>
                  </a:extLst>
                </a:gridCol>
                <a:gridCol w="2108200">
                  <a:extLst>
                    <a:ext uri="{9D8B030D-6E8A-4147-A177-3AD203B41FA5}">
                      <a16:colId xmlns:a16="http://schemas.microsoft.com/office/drawing/2014/main" val="2948083377"/>
                    </a:ext>
                  </a:extLst>
                </a:gridCol>
                <a:gridCol w="2109787">
                  <a:extLst>
                    <a:ext uri="{9D8B030D-6E8A-4147-A177-3AD203B41FA5}">
                      <a16:colId xmlns:a16="http://schemas.microsoft.com/office/drawing/2014/main" val="1170752574"/>
                    </a:ext>
                  </a:extLst>
                </a:gridCol>
                <a:gridCol w="2108200">
                  <a:extLst>
                    <a:ext uri="{9D8B030D-6E8A-4147-A177-3AD203B41FA5}">
                      <a16:colId xmlns:a16="http://schemas.microsoft.com/office/drawing/2014/main" val="482412026"/>
                    </a:ext>
                  </a:extLst>
                </a:gridCol>
              </a:tblGrid>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操作系统</a:t>
                      </a:r>
                    </a:p>
                  </a:txBody>
                  <a:tcPr horzOverflow="overflow">
                    <a:lnL>
                      <a:noFill/>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反对票数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赞成票数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反对赞成比率</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52050124"/>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AmigaOS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63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75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0.84</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18773148"/>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BeOS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283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0.48</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9367613"/>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FreeBSD</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673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9090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0.07</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69045472"/>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Linux</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213000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379000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0.56</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66098047"/>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MVS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63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168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0.38</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75486076"/>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MacOS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1748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1517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1.15</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7317360"/>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MacOS X</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35200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29900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1.18</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08509345"/>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NetBSD</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257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654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0.39</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57389373"/>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Netware</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66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0.49</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57746133"/>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OS/2</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211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0.27</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73860178"/>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OS/400</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0.63</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23865383"/>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OpenBSD</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19800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781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25.35</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34162148"/>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Solaris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10600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1841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5.76</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87147577"/>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UNIX</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14800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24200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0.61</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5960395"/>
                  </a:ext>
                </a:extLst>
              </a:tr>
              <a:tr h="238125">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rgbClr val="FF0000"/>
                          </a:solidFill>
                          <a:effectLst/>
                          <a:latin typeface="Tahoma" panose="020B0604030504040204" pitchFamily="34" charset="0"/>
                          <a:ea typeface="宋体" panose="02010600030101010101" pitchFamily="2" charset="-122"/>
                        </a:rPr>
                        <a:t>VMS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rgbClr val="FF0000"/>
                          </a:solidFill>
                          <a:effectLst/>
                          <a:latin typeface="Tahoma" panose="020B0604030504040204" pitchFamily="34" charset="0"/>
                          <a:ea typeface="宋体" panose="02010600030101010101" pitchFamily="2" charset="-122"/>
                        </a:rPr>
                        <a:t>103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rgbClr val="FF0000"/>
                          </a:solidFill>
                          <a:effectLst/>
                          <a:latin typeface="Tahoma" panose="020B0604030504040204" pitchFamily="34" charset="0"/>
                          <a:ea typeface="宋体" panose="02010600030101010101" pitchFamily="2" charset="-122"/>
                        </a:rPr>
                        <a:t>48840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rgbClr val="FF0000"/>
                          </a:solidFill>
                          <a:effectLst/>
                          <a:latin typeface="Tahoma" panose="020B0604030504040204" pitchFamily="34" charset="0"/>
                          <a:ea typeface="宋体" panose="02010600030101010101" pitchFamily="2" charset="-122"/>
                        </a:rPr>
                        <a:t>0.002</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75993732"/>
                  </a:ext>
                </a:extLst>
              </a:tr>
              <a:tr h="239713">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Windows</a:t>
                      </a:r>
                    </a:p>
                  </a:txBody>
                  <a:tcP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433000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71500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6.05</a:t>
                      </a:r>
                    </a:p>
                  </a:txBody>
                  <a:tcPr horzOverflow="overflow">
                    <a:lnL w="12700"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38783979"/>
                  </a:ext>
                </a:extLst>
              </a:tr>
            </a:tbl>
          </a:graphicData>
        </a:graphic>
      </p:graphicFrame>
      <p:sp>
        <p:nvSpPr>
          <p:cNvPr id="421990" name="Text Box 102">
            <a:extLst>
              <a:ext uri="{FF2B5EF4-FFF2-40B4-BE49-F238E27FC236}">
                <a16:creationId xmlns:a16="http://schemas.microsoft.com/office/drawing/2014/main" id="{004F1455-86A1-814F-98C2-3128B219A739}"/>
              </a:ext>
            </a:extLst>
          </p:cNvPr>
          <p:cNvSpPr txBox="1">
            <a:spLocks noChangeArrowheads="1"/>
          </p:cNvSpPr>
          <p:nvPr/>
        </p:nvSpPr>
        <p:spPr bwMode="auto">
          <a:xfrm>
            <a:off x="468313" y="0"/>
            <a:ext cx="8675687" cy="519113"/>
          </a:xfrm>
          <a:prstGeom prst="rect">
            <a:avLst/>
          </a:prstGeom>
          <a:noFill/>
          <a:ln w="12700">
            <a:noFill/>
            <a:miter lim="800000"/>
            <a:headEnd type="none" w="sm" len="sm"/>
            <a:tailEnd type="none" w="sm" len="sm"/>
          </a:ln>
          <a:effec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50000"/>
              </a:spcBef>
            </a:pPr>
            <a:r>
              <a:rPr lang="zh-CN" altLang="en-US" sz="2800" b="1">
                <a:solidFill>
                  <a:srgbClr val="3333FF"/>
                </a:solidFill>
                <a:effectLst>
                  <a:outerShdw blurRad="38100" dist="38100" dir="2700000" algn="tl">
                    <a:srgbClr val="C0C0C0"/>
                  </a:outerShdw>
                </a:effectLst>
                <a:latin typeface="Arial Narrow" panose="020B0604020202020204" pitchFamily="34" charset="0"/>
              </a:rPr>
              <a:t>截止</a:t>
            </a:r>
            <a:r>
              <a:rPr lang="en-US" altLang="zh-CN" sz="2800" b="1">
                <a:solidFill>
                  <a:srgbClr val="3333FF"/>
                </a:solidFill>
                <a:effectLst>
                  <a:outerShdw blurRad="38100" dist="38100" dir="2700000" algn="tl">
                    <a:srgbClr val="C0C0C0"/>
                  </a:outerShdw>
                </a:effectLst>
                <a:latin typeface="Arial Narrow" panose="020B0604020202020204" pitchFamily="34" charset="0"/>
              </a:rPr>
              <a:t>2009</a:t>
            </a:r>
            <a:r>
              <a:rPr lang="zh-CN" altLang="en-US" sz="2800" b="1">
                <a:solidFill>
                  <a:srgbClr val="3333FF"/>
                </a:solidFill>
                <a:effectLst>
                  <a:outerShdw blurRad="38100" dist="38100" dir="2700000" algn="tl">
                    <a:srgbClr val="C0C0C0"/>
                  </a:outerShdw>
                </a:effectLst>
                <a:latin typeface="Arial Narrow" panose="020B0604020202020204" pitchFamily="34" charset="0"/>
              </a:rPr>
              <a:t>年</a:t>
            </a:r>
            <a:r>
              <a:rPr lang="en-US" altLang="zh-CN" sz="2800" b="1">
                <a:solidFill>
                  <a:srgbClr val="3333FF"/>
                </a:solidFill>
                <a:effectLst>
                  <a:outerShdw blurRad="38100" dist="38100" dir="2700000" algn="tl">
                    <a:srgbClr val="C0C0C0"/>
                  </a:outerShdw>
                </a:effectLst>
                <a:latin typeface="Arial Narrow" panose="020B0604020202020204" pitchFamily="34" charset="0"/>
              </a:rPr>
              <a:t>2</a:t>
            </a:r>
            <a:r>
              <a:rPr lang="zh-CN" altLang="en-US" sz="2800" b="1">
                <a:solidFill>
                  <a:srgbClr val="3333FF"/>
                </a:solidFill>
                <a:effectLst>
                  <a:outerShdw blurRad="38100" dist="38100" dir="2700000" algn="tl">
                    <a:srgbClr val="C0C0C0"/>
                  </a:outerShdw>
                </a:effectLst>
                <a:latin typeface="Arial Narrow" panose="020B0604020202020204" pitchFamily="34" charset="0"/>
              </a:rPr>
              <a:t>月</a:t>
            </a:r>
            <a:r>
              <a:rPr lang="en-US" altLang="zh-CN" sz="2800" b="1">
                <a:solidFill>
                  <a:srgbClr val="3333FF"/>
                </a:solidFill>
                <a:effectLst>
                  <a:outerShdw blurRad="38100" dist="38100" dir="2700000" algn="tl">
                    <a:srgbClr val="C0C0C0"/>
                  </a:outerShdw>
                </a:effectLst>
                <a:latin typeface="Arial Narrow" panose="020B0604020202020204" pitchFamily="34" charset="0"/>
              </a:rPr>
              <a:t>16</a:t>
            </a:r>
            <a:r>
              <a:rPr lang="zh-CN" altLang="en-US" sz="2800" b="1">
                <a:solidFill>
                  <a:srgbClr val="3333FF"/>
                </a:solidFill>
                <a:effectLst>
                  <a:outerShdw blurRad="38100" dist="38100" dir="2700000" algn="tl">
                    <a:srgbClr val="C0C0C0"/>
                  </a:outerShdw>
                </a:effectLst>
                <a:latin typeface="Arial Narrow" panose="020B0604020202020204" pitchFamily="34" charset="0"/>
              </a:rPr>
              <a:t>日全球互联网用户操作系统评价</a:t>
            </a:r>
          </a:p>
        </p:txBody>
      </p:sp>
      <p:sp>
        <p:nvSpPr>
          <p:cNvPr id="2" name="Slide Number Placeholder 1">
            <a:extLst>
              <a:ext uri="{FF2B5EF4-FFF2-40B4-BE49-F238E27FC236}">
                <a16:creationId xmlns:a16="http://schemas.microsoft.com/office/drawing/2014/main" id="{0F2BAC9F-4536-564E-8969-DAEDA802DD0D}"/>
              </a:ext>
            </a:extLst>
          </p:cNvPr>
          <p:cNvSpPr>
            <a:spLocks noGrp="1"/>
          </p:cNvSpPr>
          <p:nvPr>
            <p:ph type="sldNum" sz="quarter" idx="12"/>
          </p:nvPr>
        </p:nvSpPr>
        <p:spPr/>
        <p:txBody>
          <a:bodyPr/>
          <a:lstStyle/>
          <a:p>
            <a:fld id="{0EC01821-FBC1-0943-A98A-47205D9EC5A4}" type="slidenum">
              <a:rPr lang="zh-CN" altLang="en-US" smtClean="0"/>
              <a:pPr/>
              <a:t>80</a:t>
            </a:fld>
            <a:endParaRPr lang="en-US" altLang="zh-CN"/>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44143E0-EC3D-3149-9A5C-FCD8D8BDF243}"/>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958530FA-9C1A-9E44-A41A-9B67116ABD61}" type="slidenum">
              <a:rPr kumimoji="0" lang="zh-CN" altLang="en-US" sz="1400">
                <a:latin typeface="Tahoma" panose="020B0604030504040204" pitchFamily="34" charset="0"/>
              </a:rPr>
              <a:pPr eaLnBrk="1" hangingPunct="1"/>
              <a:t>81</a:t>
            </a:fld>
            <a:endParaRPr kumimoji="0" lang="en-US" altLang="zh-CN" sz="1400">
              <a:latin typeface="Tahoma" panose="020B0604030504040204" pitchFamily="34" charset="0"/>
            </a:endParaRPr>
          </a:p>
        </p:txBody>
      </p:sp>
      <p:sp>
        <p:nvSpPr>
          <p:cNvPr id="871426" name="Rectangle 2">
            <a:extLst>
              <a:ext uri="{FF2B5EF4-FFF2-40B4-BE49-F238E27FC236}">
                <a16:creationId xmlns:a16="http://schemas.microsoft.com/office/drawing/2014/main" id="{A9482C7E-4FD8-C445-BFAE-1441D73BDEB7}"/>
              </a:ext>
            </a:extLst>
          </p:cNvPr>
          <p:cNvSpPr>
            <a:spLocks noGrp="1" noChangeArrowheads="1"/>
          </p:cNvSpPr>
          <p:nvPr>
            <p:ph type="title" idx="4294967295"/>
          </p:nvPr>
        </p:nvSpPr>
        <p:spPr>
          <a:xfrm>
            <a:off x="1476375" y="273050"/>
            <a:ext cx="6840538" cy="471488"/>
          </a:xfrm>
        </p:spPr>
        <p:txBody>
          <a:bodyPr anchor="ctr"/>
          <a:lstStyle/>
          <a:p>
            <a:pPr eaLnBrk="1" hangingPunct="1"/>
            <a:r>
              <a:rPr lang="en-US" altLang="zh-CN" sz="4800">
                <a:effectLst>
                  <a:outerShdw blurRad="38100" dist="38100" dir="2700000" algn="tl">
                    <a:srgbClr val="C0C0C0"/>
                  </a:outerShdw>
                </a:effectLst>
                <a:latin typeface="华文新魏" panose="02010800040101010101" pitchFamily="2" charset="-122"/>
                <a:ea typeface="华文新魏" panose="02010800040101010101" pitchFamily="2" charset="-122"/>
              </a:rPr>
              <a:t>1.3</a:t>
            </a:r>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
        <p:nvSpPr>
          <p:cNvPr id="78853" name="Rectangle 3">
            <a:extLst>
              <a:ext uri="{FF2B5EF4-FFF2-40B4-BE49-F238E27FC236}">
                <a16:creationId xmlns:a16="http://schemas.microsoft.com/office/drawing/2014/main" id="{77823C05-DD7A-5B42-A65B-14588C066A34}"/>
              </a:ext>
            </a:extLst>
          </p:cNvPr>
          <p:cNvSpPr>
            <a:spLocks noGrp="1" noChangeArrowheads="1"/>
          </p:cNvSpPr>
          <p:nvPr>
            <p:ph type="body" idx="4294967295"/>
          </p:nvPr>
        </p:nvSpPr>
        <p:spPr>
          <a:xfrm>
            <a:off x="990600" y="1833563"/>
            <a:ext cx="6675438" cy="4090987"/>
          </a:xfrm>
        </p:spPr>
        <p:txBody>
          <a:bodyPr/>
          <a:lstStyle/>
          <a:p>
            <a:pPr eaLnBrk="1" hangingPunct="1"/>
            <a:r>
              <a:rPr lang="zh-CN" altLang="en-US" sz="4400">
                <a:latin typeface="华文新魏" panose="02010800040101010101" pitchFamily="2" charset="-122"/>
                <a:ea typeface="华文新魏" panose="02010800040101010101" pitchFamily="2" charset="-122"/>
              </a:rPr>
              <a:t>并发性</a:t>
            </a:r>
          </a:p>
          <a:p>
            <a:pPr eaLnBrk="1" hangingPunct="1"/>
            <a:r>
              <a:rPr lang="zh-CN" altLang="en-US" sz="4400">
                <a:latin typeface="华文新魏" panose="02010800040101010101" pitchFamily="2" charset="-122"/>
                <a:ea typeface="华文新魏" panose="02010800040101010101" pitchFamily="2" charset="-122"/>
              </a:rPr>
              <a:t>共享性</a:t>
            </a:r>
            <a:endParaRPr lang="en-US" altLang="zh-CN" sz="4400">
              <a:latin typeface="华文新魏" panose="02010800040101010101" pitchFamily="2" charset="-122"/>
              <a:ea typeface="华文新魏" panose="02010800040101010101" pitchFamily="2" charset="-122"/>
            </a:endParaRPr>
          </a:p>
          <a:p>
            <a:pPr eaLnBrk="1" hangingPunct="1"/>
            <a:r>
              <a:rPr lang="zh-CN" altLang="en-US" sz="4400">
                <a:latin typeface="华文新魏" panose="02010800040101010101" pitchFamily="2" charset="-122"/>
                <a:ea typeface="华文新魏" panose="02010800040101010101" pitchFamily="2" charset="-122"/>
              </a:rPr>
              <a:t>虚拟</a:t>
            </a:r>
          </a:p>
          <a:p>
            <a:pPr eaLnBrk="1" hangingPunct="1"/>
            <a:r>
              <a:rPr lang="zh-CN" altLang="en-US" sz="4400">
                <a:latin typeface="华文新魏" panose="02010800040101010101" pitchFamily="2" charset="-122"/>
                <a:ea typeface="华文新魏" panose="02010800040101010101" pitchFamily="2" charset="-122"/>
              </a:rPr>
              <a:t>异步性</a:t>
            </a:r>
          </a:p>
          <a:p>
            <a:pPr eaLnBrk="1" hangingPunct="1">
              <a:buFont typeface="Wingdings" pitchFamily="2" charset="2"/>
              <a:buNone/>
            </a:pPr>
            <a:endParaRPr lang="zh-CN" altLang="en-US" sz="4400">
              <a:latin typeface="华文新魏" panose="02010800040101010101" pitchFamily="2" charset="-122"/>
              <a:ea typeface="华文新魏" panose="02010800040101010101" pitchFamily="2" charset="-122"/>
            </a:endParaRPr>
          </a:p>
          <a:p>
            <a:pPr eaLnBrk="1" hangingPunct="1">
              <a:buFont typeface="Wingdings" pitchFamily="2" charset="2"/>
              <a:buNone/>
            </a:pPr>
            <a:r>
              <a:rPr lang="zh-CN" altLang="en-US" sz="4000">
                <a:latin typeface="华文新魏" panose="02010800040101010101" pitchFamily="2" charset="-122"/>
                <a:ea typeface="华文新魏" panose="02010800040101010101" pitchFamily="2" charset="-122"/>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animEffect transition="in" filter="blinds(horizontal)">
                                      <p:cBhvr>
                                        <p:cTn id="7" dur="500"/>
                                        <p:tgtEl>
                                          <p:spTgt spid="788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xEl>
                                              <p:pRg st="1" end="1"/>
                                            </p:txEl>
                                          </p:spTgt>
                                        </p:tgtEl>
                                        <p:attrNameLst>
                                          <p:attrName>style.visibility</p:attrName>
                                        </p:attrNameLst>
                                      </p:cBhvr>
                                      <p:to>
                                        <p:strVal val="visible"/>
                                      </p:to>
                                    </p:set>
                                    <p:animEffect transition="in" filter="blinds(horizontal)">
                                      <p:cBhvr>
                                        <p:cTn id="12" dur="500"/>
                                        <p:tgtEl>
                                          <p:spTgt spid="788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3">
                                            <p:txEl>
                                              <p:pRg st="2" end="2"/>
                                            </p:txEl>
                                          </p:spTgt>
                                        </p:tgtEl>
                                        <p:attrNameLst>
                                          <p:attrName>style.visibility</p:attrName>
                                        </p:attrNameLst>
                                      </p:cBhvr>
                                      <p:to>
                                        <p:strVal val="visible"/>
                                      </p:to>
                                    </p:set>
                                    <p:animEffect transition="in" filter="blinds(horizontal)">
                                      <p:cBhvr>
                                        <p:cTn id="17" dur="500"/>
                                        <p:tgtEl>
                                          <p:spTgt spid="788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3">
                                            <p:txEl>
                                              <p:pRg st="3" end="3"/>
                                            </p:txEl>
                                          </p:spTgt>
                                        </p:tgtEl>
                                        <p:attrNameLst>
                                          <p:attrName>style.visibility</p:attrName>
                                        </p:attrNameLst>
                                      </p:cBhvr>
                                      <p:to>
                                        <p:strVal val="visible"/>
                                      </p:to>
                                    </p:set>
                                    <p:animEffect transition="in" filter="blinds(horizontal)">
                                      <p:cBhvr>
                                        <p:cTn id="22" dur="500"/>
                                        <p:tgtEl>
                                          <p:spTgt spid="788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853">
                                            <p:txEl>
                                              <p:pRg st="5" end="5"/>
                                            </p:txEl>
                                          </p:spTgt>
                                        </p:tgtEl>
                                        <p:attrNameLst>
                                          <p:attrName>style.visibility</p:attrName>
                                        </p:attrNameLst>
                                      </p:cBhvr>
                                      <p:to>
                                        <p:strVal val="visible"/>
                                      </p:to>
                                    </p:set>
                                    <p:animEffect transition="in" filter="blinds(horizontal)">
                                      <p:cBhvr>
                                        <p:cTn id="27" dur="500"/>
                                        <p:tgtEl>
                                          <p:spTgt spid="788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3001778-7CE6-A749-9D1A-E62EFBA5A991}"/>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7B84CF10-77A6-6E47-89C1-DFB40A5B98A1}" type="slidenum">
              <a:rPr kumimoji="0" lang="zh-CN" altLang="en-US" sz="1400">
                <a:latin typeface="Tahoma" panose="020B0604030504040204" pitchFamily="34" charset="0"/>
              </a:rPr>
              <a:pPr eaLnBrk="1" hangingPunct="1"/>
              <a:t>82</a:t>
            </a:fld>
            <a:endParaRPr kumimoji="0" lang="en-US" altLang="zh-CN" sz="1400">
              <a:latin typeface="Tahoma" panose="020B0604030504040204" pitchFamily="34" charset="0"/>
            </a:endParaRPr>
          </a:p>
        </p:txBody>
      </p:sp>
      <p:sp>
        <p:nvSpPr>
          <p:cNvPr id="41987" name="Rectangle 3">
            <a:extLst>
              <a:ext uri="{FF2B5EF4-FFF2-40B4-BE49-F238E27FC236}">
                <a16:creationId xmlns:a16="http://schemas.microsoft.com/office/drawing/2014/main" id="{69727DD0-E9D4-0545-82C4-399BB050DEC2}"/>
              </a:ext>
            </a:extLst>
          </p:cNvPr>
          <p:cNvSpPr>
            <a:spLocks noGrp="1" noChangeArrowheads="1"/>
          </p:cNvSpPr>
          <p:nvPr>
            <p:ph type="body" idx="4294967295"/>
          </p:nvPr>
        </p:nvSpPr>
        <p:spPr>
          <a:xfrm>
            <a:off x="250825" y="1228725"/>
            <a:ext cx="8821738" cy="4648200"/>
          </a:xfrm>
        </p:spPr>
        <p:txBody>
          <a:bodyPr/>
          <a:lstStyle/>
          <a:p>
            <a:pPr eaLnBrk="1" hangingPunct="1">
              <a:lnSpc>
                <a:spcPts val="3000"/>
              </a:lnSpc>
              <a:buFont typeface="Wingdings" pitchFamily="2" charset="2"/>
              <a:buNone/>
            </a:pPr>
            <a:r>
              <a:rPr lang="en-US" altLang="zh-CN" b="1">
                <a:solidFill>
                  <a:srgbClr val="003399"/>
                </a:solidFill>
                <a:latin typeface="华文新魏" panose="02010800040101010101" pitchFamily="2" charset="-122"/>
                <a:ea typeface="华文新魏" panose="02010800040101010101" pitchFamily="2" charset="-122"/>
              </a:rPr>
              <a:t>1</a:t>
            </a:r>
            <a:r>
              <a:rPr lang="zh-CN" altLang="en-US" b="1">
                <a:solidFill>
                  <a:srgbClr val="003399"/>
                </a:solidFill>
                <a:latin typeface="华文新魏" panose="02010800040101010101" pitchFamily="2" charset="-122"/>
                <a:ea typeface="华文新魏" panose="02010800040101010101" pitchFamily="2" charset="-122"/>
              </a:rPr>
              <a:t>、并发性</a:t>
            </a:r>
          </a:p>
          <a:p>
            <a:pPr lvl="1" eaLnBrk="1" hangingPunct="1">
              <a:lnSpc>
                <a:spcPts val="3000"/>
              </a:lnSpc>
            </a:pPr>
            <a:r>
              <a:rPr lang="zh-CN" altLang="en-US" sz="3200">
                <a:solidFill>
                  <a:schemeClr val="hlink"/>
                </a:solidFill>
                <a:latin typeface="华文新魏" panose="02010800040101010101" pitchFamily="2" charset="-122"/>
                <a:ea typeface="华文新魏" panose="02010800040101010101" pitchFamily="2" charset="-122"/>
              </a:rPr>
              <a:t>并发性：</a:t>
            </a:r>
            <a:r>
              <a:rPr lang="zh-CN" altLang="en-US" sz="3200">
                <a:latin typeface="华文新魏" panose="02010800040101010101" pitchFamily="2" charset="-122"/>
                <a:ea typeface="华文新魏" panose="02010800040101010101" pitchFamily="2" charset="-122"/>
              </a:rPr>
              <a:t>指两个或多个事件在</a:t>
            </a:r>
            <a:r>
              <a:rPr lang="zh-CN" altLang="en-US" sz="3200">
                <a:solidFill>
                  <a:srgbClr val="3333FF"/>
                </a:solidFill>
                <a:latin typeface="华文新魏" panose="02010800040101010101" pitchFamily="2" charset="-122"/>
                <a:ea typeface="华文新魏" panose="02010800040101010101" pitchFamily="2" charset="-122"/>
              </a:rPr>
              <a:t>同一时间间隔内</a:t>
            </a:r>
            <a:r>
              <a:rPr lang="zh-CN" altLang="en-US" sz="3200">
                <a:latin typeface="华文新魏" panose="02010800040101010101" pitchFamily="2" charset="-122"/>
                <a:ea typeface="华文新魏" panose="02010800040101010101" pitchFamily="2" charset="-122"/>
              </a:rPr>
              <a:t>发生</a:t>
            </a:r>
          </a:p>
          <a:p>
            <a:pPr lvl="1" eaLnBrk="1" hangingPunct="1">
              <a:lnSpc>
                <a:spcPts val="3000"/>
              </a:lnSpc>
            </a:pPr>
            <a:r>
              <a:rPr lang="zh-CN" altLang="en-US" sz="3200">
                <a:solidFill>
                  <a:schemeClr val="hlink"/>
                </a:solidFill>
                <a:latin typeface="华文新魏" panose="02010800040101010101" pitchFamily="2" charset="-122"/>
                <a:ea typeface="华文新魏" panose="02010800040101010101" pitchFamily="2" charset="-122"/>
              </a:rPr>
              <a:t>并行性：</a:t>
            </a:r>
            <a:r>
              <a:rPr lang="zh-CN" altLang="en-US" sz="3200">
                <a:latin typeface="华文新魏" panose="02010800040101010101" pitchFamily="2" charset="-122"/>
                <a:ea typeface="华文新魏" panose="02010800040101010101" pitchFamily="2" charset="-122"/>
              </a:rPr>
              <a:t>指两个或多个事件在</a:t>
            </a:r>
            <a:r>
              <a:rPr lang="zh-CN" altLang="en-US" sz="3200">
                <a:solidFill>
                  <a:srgbClr val="3333FF"/>
                </a:solidFill>
                <a:latin typeface="华文新魏" panose="02010800040101010101" pitchFamily="2" charset="-122"/>
                <a:ea typeface="华文新魏" panose="02010800040101010101" pitchFamily="2" charset="-122"/>
              </a:rPr>
              <a:t>同一时刻</a:t>
            </a:r>
            <a:r>
              <a:rPr lang="zh-CN" altLang="en-US" sz="3200">
                <a:latin typeface="华文新魏" panose="02010800040101010101" pitchFamily="2" charset="-122"/>
                <a:ea typeface="华文新魏" panose="02010800040101010101" pitchFamily="2" charset="-122"/>
              </a:rPr>
              <a:t>发生</a:t>
            </a:r>
          </a:p>
          <a:p>
            <a:pPr lvl="1" eaLnBrk="1" hangingPunct="1">
              <a:lnSpc>
                <a:spcPts val="3000"/>
              </a:lnSpc>
            </a:pPr>
            <a:r>
              <a:rPr lang="zh-CN" altLang="en-US" sz="3200">
                <a:solidFill>
                  <a:schemeClr val="hlink"/>
                </a:solidFill>
                <a:latin typeface="华文新魏" panose="02010800040101010101" pitchFamily="2" charset="-122"/>
                <a:ea typeface="华文新魏" panose="02010800040101010101" pitchFamily="2" charset="-122"/>
              </a:rPr>
              <a:t>进程：</a:t>
            </a:r>
            <a:r>
              <a:rPr lang="zh-CN" altLang="en-US" sz="3200">
                <a:latin typeface="华文新魏" panose="02010800040101010101" pitchFamily="2" charset="-122"/>
                <a:ea typeface="华文新魏" panose="02010800040101010101" pitchFamily="2" charset="-122"/>
              </a:rPr>
              <a:t>指在系统中能独立运行并作为资源分配的基本单位，是一个活动的实体，多个进程之间可以并发执行和交换信息。</a:t>
            </a:r>
          </a:p>
          <a:p>
            <a:pPr lvl="1" eaLnBrk="1" hangingPunct="1">
              <a:lnSpc>
                <a:spcPts val="3000"/>
              </a:lnSpc>
            </a:pPr>
            <a:r>
              <a:rPr lang="zh-CN" altLang="en-US" sz="3200">
                <a:latin typeface="华文新魏" panose="02010800040101010101" pitchFamily="2" charset="-122"/>
                <a:ea typeface="华文新魏" panose="02010800040101010101" pitchFamily="2" charset="-122"/>
              </a:rPr>
              <a:t>发挥并发性能够消除系统中部件和部件之间的相互等待，有效地改善系统资源的利用率，改进系统的吞吐率，提高系统效率。</a:t>
            </a:r>
          </a:p>
          <a:p>
            <a:pPr lvl="1" eaLnBrk="1" hangingPunct="1">
              <a:lnSpc>
                <a:spcPts val="3000"/>
              </a:lnSpc>
            </a:pPr>
            <a:r>
              <a:rPr lang="zh-CN" altLang="en-US" sz="3200">
                <a:solidFill>
                  <a:schemeClr val="hlink"/>
                </a:solidFill>
                <a:latin typeface="华文新魏" panose="02010800040101010101" pitchFamily="2" charset="-122"/>
                <a:ea typeface="华文新魏" panose="02010800040101010101" pitchFamily="2" charset="-122"/>
              </a:rPr>
              <a:t>注意：</a:t>
            </a:r>
            <a:r>
              <a:rPr lang="zh-CN" altLang="en-US" sz="3200">
                <a:solidFill>
                  <a:schemeClr val="folHlink"/>
                </a:solidFill>
                <a:latin typeface="华文新魏" panose="02010800040101010101" pitchFamily="2" charset="-122"/>
                <a:ea typeface="华文新魏" panose="02010800040101010101" pitchFamily="2" charset="-122"/>
              </a:rPr>
              <a:t>程序（静态实体）是不能并发执行的，只有进程（动太实体）才能并发执行。</a:t>
            </a:r>
          </a:p>
          <a:p>
            <a:pPr eaLnBrk="1" hangingPunct="1">
              <a:lnSpc>
                <a:spcPts val="3000"/>
              </a:lnSpc>
              <a:buFont typeface="Wingdings" pitchFamily="2" charset="2"/>
              <a:buNone/>
            </a:pPr>
            <a:endParaRPr lang="en-US" altLang="zh-CN">
              <a:latin typeface="华文新魏" panose="02010800040101010101" pitchFamily="2" charset="-122"/>
              <a:ea typeface="华文新魏" panose="02010800040101010101" pitchFamily="2" charset="-122"/>
            </a:endParaRPr>
          </a:p>
        </p:txBody>
      </p:sp>
      <p:sp>
        <p:nvSpPr>
          <p:cNvPr id="871426" name="Rectangle 2">
            <a:extLst>
              <a:ext uri="{FF2B5EF4-FFF2-40B4-BE49-F238E27FC236}">
                <a16:creationId xmlns:a16="http://schemas.microsoft.com/office/drawing/2014/main" id="{1CE730CB-97EF-0D4C-8259-1116189E6A98}"/>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diamond(in)">
                                      <p:cBhvr>
                                        <p:cTn id="7" dur="20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diamond(in)">
                                      <p:cBhvr>
                                        <p:cTn id="12" dur="20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1987">
                                            <p:txEl>
                                              <p:pRg st="1" end="1"/>
                                            </p:txEl>
                                          </p:spTgt>
                                        </p:tgtEl>
                                        <p:attrNameLst>
                                          <p:attrName>style.visibility</p:attrName>
                                        </p:attrNameLst>
                                      </p:cBhvr>
                                      <p:to>
                                        <p:strVal val="visible"/>
                                      </p:to>
                                    </p:set>
                                    <p:animEffect transition="in" filter="diamond(in)">
                                      <p:cBhvr>
                                        <p:cTn id="17" dur="2000"/>
                                        <p:tgtEl>
                                          <p:spTgt spid="419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diamond(in)">
                                      <p:cBhvr>
                                        <p:cTn id="22" dur="20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diamond(in)">
                                      <p:cBhvr>
                                        <p:cTn id="27" dur="20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diamond(in)">
                                      <p:cBhvr>
                                        <p:cTn id="32" dur="20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EFF59DBA-0EE4-1549-99BB-E5E46FA29270}"/>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BEEAD1B7-4B74-8B41-8AB8-3F1A0CF544CD}" type="slidenum">
              <a:rPr kumimoji="0" lang="zh-CN" altLang="en-US" sz="1400">
                <a:latin typeface="Tahoma" panose="020B0604030504040204" pitchFamily="34" charset="0"/>
              </a:rPr>
              <a:pPr eaLnBrk="1" hangingPunct="1"/>
              <a:t>83</a:t>
            </a:fld>
            <a:endParaRPr kumimoji="0" lang="en-US" altLang="zh-CN" sz="1400">
              <a:latin typeface="Tahoma" panose="020B0604030504040204" pitchFamily="34" charset="0"/>
            </a:endParaRPr>
          </a:p>
        </p:txBody>
      </p:sp>
      <p:sp>
        <p:nvSpPr>
          <p:cNvPr id="873474" name="Rectangle 2">
            <a:extLst>
              <a:ext uri="{FF2B5EF4-FFF2-40B4-BE49-F238E27FC236}">
                <a16:creationId xmlns:a16="http://schemas.microsoft.com/office/drawing/2014/main" id="{C597E01D-9FA9-FC47-AE8E-96C73549224F}"/>
              </a:ext>
            </a:extLst>
          </p:cNvPr>
          <p:cNvSpPr>
            <a:spLocks noGrp="1" noChangeArrowheads="1"/>
          </p:cNvSpPr>
          <p:nvPr>
            <p:ph type="title" idx="4294967295"/>
          </p:nvPr>
        </p:nvSpPr>
        <p:spPr>
          <a:xfrm>
            <a:off x="838200" y="609600"/>
            <a:ext cx="7772400" cy="1143000"/>
          </a:xfrm>
        </p:spPr>
        <p:txBody>
          <a:bodyPr anchor="ctr"/>
          <a:lstStyle/>
          <a:p>
            <a:pPr eaLnBrk="1" hangingPunct="1">
              <a:defRPr/>
            </a:pPr>
            <a:br>
              <a:rPr lang="en-US" altLang="zh-CN" sz="4800" b="1" i="1">
                <a:effectLst>
                  <a:outerShdw blurRad="38100" dist="38100" dir="2700000" algn="tl">
                    <a:srgbClr val="C0C0C0"/>
                  </a:outerShdw>
                </a:effectLst>
              </a:rPr>
            </a:br>
            <a:endParaRPr lang="en-US" altLang="zh-CN" sz="4800" b="1" i="1">
              <a:effectLst>
                <a:outerShdw blurRad="38100" dist="38100" dir="2700000" algn="tl">
                  <a:srgbClr val="C0C0C0"/>
                </a:outerShdw>
              </a:effectLst>
            </a:endParaRPr>
          </a:p>
        </p:txBody>
      </p:sp>
      <p:sp>
        <p:nvSpPr>
          <p:cNvPr id="46085" name="Rectangle 3">
            <a:extLst>
              <a:ext uri="{FF2B5EF4-FFF2-40B4-BE49-F238E27FC236}">
                <a16:creationId xmlns:a16="http://schemas.microsoft.com/office/drawing/2014/main" id="{2DB4282B-6155-2F43-B095-54F0EDC089BF}"/>
              </a:ext>
            </a:extLst>
          </p:cNvPr>
          <p:cNvSpPr>
            <a:spLocks noGrp="1" noChangeArrowheads="1"/>
          </p:cNvSpPr>
          <p:nvPr>
            <p:ph type="body" idx="4294967295"/>
          </p:nvPr>
        </p:nvSpPr>
        <p:spPr>
          <a:xfrm>
            <a:off x="914400" y="1143000"/>
            <a:ext cx="7543800" cy="5257800"/>
          </a:xfrm>
        </p:spPr>
        <p:txBody>
          <a:bodyPr/>
          <a:lstStyle/>
          <a:p>
            <a:pPr eaLnBrk="1" hangingPunct="1">
              <a:buSzPct val="80000"/>
            </a:pPr>
            <a:r>
              <a:rPr lang="zh-CN" altLang="en-US" sz="2800" b="1">
                <a:solidFill>
                  <a:srgbClr val="0033CC"/>
                </a:solidFill>
              </a:rPr>
              <a:t>系统引入并发后需要考虑到问题</a:t>
            </a:r>
          </a:p>
          <a:p>
            <a:pPr lvl="1" eaLnBrk="1" hangingPunct="1"/>
            <a:r>
              <a:rPr lang="zh-CN" altLang="en-US">
                <a:latin typeface="华文新魏" panose="02010800040101010101" pitchFamily="2" charset="-122"/>
                <a:ea typeface="华文新魏" panose="02010800040101010101" pitchFamily="2" charset="-122"/>
              </a:rPr>
              <a:t>如何从一个活动切换到另一个活动？</a:t>
            </a:r>
          </a:p>
          <a:p>
            <a:pPr lvl="1" eaLnBrk="1" hangingPunct="1"/>
            <a:r>
              <a:rPr lang="zh-CN" altLang="en-US">
                <a:latin typeface="华文新魏" panose="02010800040101010101" pitchFamily="2" charset="-122"/>
                <a:ea typeface="华文新魏" panose="02010800040101010101" pitchFamily="2" charset="-122"/>
              </a:rPr>
              <a:t>怎样将各个活动隔离开来，使之互不干扰，免遭对方破坏？怎样让多个活动协作完成任务？</a:t>
            </a:r>
          </a:p>
          <a:p>
            <a:pPr lvl="1" eaLnBrk="1" hangingPunct="1"/>
            <a:r>
              <a:rPr lang="zh-CN" altLang="en-US">
                <a:latin typeface="华文新魏" panose="02010800040101010101" pitchFamily="2" charset="-122"/>
                <a:ea typeface="华文新魏" panose="02010800040101010101" pitchFamily="2" charset="-122"/>
              </a:rPr>
              <a:t>怎样协调多个活动对资源的竞争？</a:t>
            </a:r>
          </a:p>
          <a:p>
            <a:pPr lvl="1" eaLnBrk="1" hangingPunct="1"/>
            <a:r>
              <a:rPr lang="zh-CN" altLang="en-US">
                <a:latin typeface="华文新魏" panose="02010800040101010101" pitchFamily="2" charset="-122"/>
                <a:ea typeface="华文新魏" panose="02010800040101010101" pitchFamily="2" charset="-122"/>
              </a:rPr>
              <a:t>如何保证每个活动的资源不被其它进程侵犯</a:t>
            </a:r>
            <a:r>
              <a:rPr lang="en-US" altLang="zh-CN">
                <a:latin typeface="华文新魏" panose="02010800040101010101" pitchFamily="2" charset="-122"/>
                <a:ea typeface="华文新魏" panose="02010800040101010101" pitchFamily="2" charset="-122"/>
              </a:rPr>
              <a:t>?</a:t>
            </a:r>
          </a:p>
          <a:p>
            <a:pPr lvl="1" eaLnBrk="1" hangingPunct="1"/>
            <a:r>
              <a:rPr lang="zh-CN" altLang="en-US">
                <a:latin typeface="华文新魏" panose="02010800040101010101" pitchFamily="2" charset="-122"/>
                <a:ea typeface="华文新魏" panose="02010800040101010101" pitchFamily="2" charset="-122"/>
              </a:rPr>
              <a:t>多个活动共享文件数据时，如何保证数据的一致性？</a:t>
            </a:r>
          </a:p>
          <a:p>
            <a:pPr eaLnBrk="1" hangingPunct="1">
              <a:buFont typeface="Wingdings" pitchFamily="2" charset="2"/>
              <a:buNone/>
            </a:pPr>
            <a:endParaRPr lang="en-US" altLang="zh-CN">
              <a:latin typeface="华文新魏" panose="02010800040101010101" pitchFamily="2" charset="-122"/>
              <a:ea typeface="华文新魏" panose="02010800040101010101" pitchFamily="2" charset="-122"/>
            </a:endParaRPr>
          </a:p>
        </p:txBody>
      </p:sp>
      <p:sp>
        <p:nvSpPr>
          <p:cNvPr id="871426" name="Rectangle 2">
            <a:extLst>
              <a:ext uri="{FF2B5EF4-FFF2-40B4-BE49-F238E27FC236}">
                <a16:creationId xmlns:a16="http://schemas.microsoft.com/office/drawing/2014/main" id="{C87B1A85-C0EC-4449-86C8-4094496ED8A5}"/>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blinds(horizontal)">
                                      <p:cBhvr>
                                        <p:cTn id="7" dur="500"/>
                                        <p:tgtEl>
                                          <p:spTgt spid="460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5">
                                            <p:txEl>
                                              <p:pRg st="1" end="1"/>
                                            </p:txEl>
                                          </p:spTgt>
                                        </p:tgtEl>
                                        <p:attrNameLst>
                                          <p:attrName>style.visibility</p:attrName>
                                        </p:attrNameLst>
                                      </p:cBhvr>
                                      <p:to>
                                        <p:strVal val="visible"/>
                                      </p:to>
                                    </p:set>
                                    <p:animEffect transition="in" filter="blinds(horizontal)">
                                      <p:cBhvr>
                                        <p:cTn id="12" dur="500"/>
                                        <p:tgtEl>
                                          <p:spTgt spid="460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5">
                                            <p:txEl>
                                              <p:pRg st="2" end="2"/>
                                            </p:txEl>
                                          </p:spTgt>
                                        </p:tgtEl>
                                        <p:attrNameLst>
                                          <p:attrName>style.visibility</p:attrName>
                                        </p:attrNameLst>
                                      </p:cBhvr>
                                      <p:to>
                                        <p:strVal val="visible"/>
                                      </p:to>
                                    </p:set>
                                    <p:animEffect transition="in" filter="blinds(horizontal)">
                                      <p:cBhvr>
                                        <p:cTn id="17" dur="500"/>
                                        <p:tgtEl>
                                          <p:spTgt spid="460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85">
                                            <p:txEl>
                                              <p:pRg st="3" end="3"/>
                                            </p:txEl>
                                          </p:spTgt>
                                        </p:tgtEl>
                                        <p:attrNameLst>
                                          <p:attrName>style.visibility</p:attrName>
                                        </p:attrNameLst>
                                      </p:cBhvr>
                                      <p:to>
                                        <p:strVal val="visible"/>
                                      </p:to>
                                    </p:set>
                                    <p:animEffect transition="in" filter="blinds(horizontal)">
                                      <p:cBhvr>
                                        <p:cTn id="22" dur="500"/>
                                        <p:tgtEl>
                                          <p:spTgt spid="460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085">
                                            <p:txEl>
                                              <p:pRg st="4" end="4"/>
                                            </p:txEl>
                                          </p:spTgt>
                                        </p:tgtEl>
                                        <p:attrNameLst>
                                          <p:attrName>style.visibility</p:attrName>
                                        </p:attrNameLst>
                                      </p:cBhvr>
                                      <p:to>
                                        <p:strVal val="visible"/>
                                      </p:to>
                                    </p:set>
                                    <p:animEffect transition="in" filter="blinds(horizontal)">
                                      <p:cBhvr>
                                        <p:cTn id="27" dur="500"/>
                                        <p:tgtEl>
                                          <p:spTgt spid="4608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085">
                                            <p:txEl>
                                              <p:pRg st="5" end="5"/>
                                            </p:txEl>
                                          </p:spTgt>
                                        </p:tgtEl>
                                        <p:attrNameLst>
                                          <p:attrName>style.visibility</p:attrName>
                                        </p:attrNameLst>
                                      </p:cBhvr>
                                      <p:to>
                                        <p:strVal val="visible"/>
                                      </p:to>
                                    </p:set>
                                    <p:animEffect transition="in" filter="blinds(horizontal)">
                                      <p:cBhvr>
                                        <p:cTn id="32" dur="500"/>
                                        <p:tgtEl>
                                          <p:spTgt spid="460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14D5FD7-4AE8-864B-B52B-2A63577D8B48}"/>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656B8373-F462-3748-BE45-A880277B81A3}" type="slidenum">
              <a:rPr kumimoji="0" lang="zh-CN" altLang="en-US" sz="1400">
                <a:latin typeface="Tahoma" panose="020B0604030504040204" pitchFamily="34" charset="0"/>
              </a:rPr>
              <a:pPr eaLnBrk="1" hangingPunct="1"/>
              <a:t>84</a:t>
            </a:fld>
            <a:endParaRPr kumimoji="0" lang="en-US" altLang="zh-CN" sz="1400">
              <a:latin typeface="Tahoma" panose="020B0604030504040204" pitchFamily="34" charset="0"/>
            </a:endParaRPr>
          </a:p>
        </p:txBody>
      </p:sp>
      <p:sp>
        <p:nvSpPr>
          <p:cNvPr id="49157" name="Rectangle 3">
            <a:extLst>
              <a:ext uri="{FF2B5EF4-FFF2-40B4-BE49-F238E27FC236}">
                <a16:creationId xmlns:a16="http://schemas.microsoft.com/office/drawing/2014/main" id="{5251F405-05E8-7D49-B6F2-28DF3B16B9F0}"/>
              </a:ext>
            </a:extLst>
          </p:cNvPr>
          <p:cNvSpPr>
            <a:spLocks noGrp="1" noChangeArrowheads="1"/>
          </p:cNvSpPr>
          <p:nvPr>
            <p:ph type="body" idx="4294967295"/>
          </p:nvPr>
        </p:nvSpPr>
        <p:spPr>
          <a:xfrm>
            <a:off x="395288" y="1200150"/>
            <a:ext cx="8532812" cy="5181600"/>
          </a:xfrm>
        </p:spPr>
        <p:txBody>
          <a:bodyPr/>
          <a:lstStyle/>
          <a:p>
            <a:pPr eaLnBrk="1" hangingPunct="1">
              <a:buFont typeface="Wingdings" pitchFamily="2" charset="2"/>
              <a:buNone/>
            </a:pPr>
            <a:r>
              <a:rPr lang="en-US" altLang="zh-CN" b="1">
                <a:solidFill>
                  <a:schemeClr val="tx2"/>
                </a:solidFill>
                <a:latin typeface="华文新魏" panose="02010800040101010101" pitchFamily="2" charset="-122"/>
                <a:ea typeface="华文新魏" panose="02010800040101010101" pitchFamily="2" charset="-122"/>
              </a:rPr>
              <a:t>2</a:t>
            </a:r>
            <a:r>
              <a:rPr lang="zh-CN" altLang="en-US" b="1">
                <a:solidFill>
                  <a:schemeClr val="tx2"/>
                </a:solidFill>
                <a:latin typeface="华文新魏" panose="02010800040101010101" pitchFamily="2" charset="-122"/>
                <a:ea typeface="华文新魏" panose="02010800040101010101" pitchFamily="2" charset="-122"/>
              </a:rPr>
              <a:t>、共享</a:t>
            </a:r>
          </a:p>
          <a:p>
            <a:pPr lvl="1" eaLnBrk="1" hangingPunct="1"/>
            <a:r>
              <a:rPr lang="zh-CN" altLang="en-US" sz="3200">
                <a:solidFill>
                  <a:schemeClr val="hlink"/>
                </a:solidFill>
                <a:latin typeface="华文新魏" panose="02010800040101010101" pitchFamily="2" charset="-122"/>
                <a:ea typeface="华文新魏" panose="02010800040101010101" pitchFamily="2" charset="-122"/>
              </a:rPr>
              <a:t>指操作系统中的资源可被多个并发执行的进程所使用</a:t>
            </a:r>
            <a:endParaRPr lang="en-US" altLang="zh-CN" sz="3200">
              <a:solidFill>
                <a:schemeClr val="hlink"/>
              </a:solidFill>
              <a:latin typeface="华文新魏" panose="02010800040101010101" pitchFamily="2" charset="-122"/>
              <a:ea typeface="华文新魏" panose="02010800040101010101" pitchFamily="2" charset="-122"/>
            </a:endParaRPr>
          </a:p>
          <a:p>
            <a:pPr lvl="1" eaLnBrk="1" hangingPunct="1"/>
            <a:r>
              <a:rPr lang="zh-CN" altLang="en-US" sz="3200">
                <a:solidFill>
                  <a:schemeClr val="hlink"/>
                </a:solidFill>
                <a:latin typeface="华文新魏" panose="02010800040101010101" pitchFamily="2" charset="-122"/>
                <a:ea typeface="华文新魏" panose="02010800040101010101" pitchFamily="2" charset="-122"/>
              </a:rPr>
              <a:t>进程的共享方式</a:t>
            </a:r>
            <a:endParaRPr lang="en-US" altLang="zh-CN" sz="3200">
              <a:solidFill>
                <a:schemeClr val="hlink"/>
              </a:solidFill>
              <a:latin typeface="华文新魏" panose="02010800040101010101" pitchFamily="2" charset="-122"/>
              <a:ea typeface="华文新魏" panose="02010800040101010101" pitchFamily="2" charset="-122"/>
            </a:endParaRPr>
          </a:p>
          <a:p>
            <a:pPr lvl="2" eaLnBrk="1" hangingPunct="1"/>
            <a:r>
              <a:rPr lang="zh-CN" altLang="en-US" sz="2800" b="1">
                <a:solidFill>
                  <a:srgbClr val="FF0000"/>
                </a:solidFill>
                <a:effectLst>
                  <a:outerShdw blurRad="38100" dist="38100" dir="2700000" algn="tl">
                    <a:srgbClr val="C0C0C0"/>
                  </a:outerShdw>
                </a:effectLst>
                <a:latin typeface="Arial" panose="020B0604020202020204" pitchFamily="34" charset="0"/>
                <a:ea typeface="幼圆" pitchFamily="49" charset="-122"/>
              </a:rPr>
              <a:t> </a:t>
            </a:r>
            <a:r>
              <a:rPr lang="zh-CN" altLang="en-US" sz="2800">
                <a:solidFill>
                  <a:schemeClr val="hlink"/>
                </a:solidFill>
                <a:latin typeface="华文新魏" panose="02010800040101010101" pitchFamily="2" charset="-122"/>
                <a:ea typeface="华文新魏" panose="02010800040101010101" pitchFamily="2" charset="-122"/>
              </a:rPr>
              <a:t>互斥共享 ：</a:t>
            </a:r>
            <a:r>
              <a:rPr lang="zh-CN" altLang="en-US" sz="2800">
                <a:latin typeface="华文新魏" panose="02010800040101010101" pitchFamily="2" charset="-122"/>
                <a:ea typeface="华文新魏" panose="02010800040101010101" pitchFamily="2" charset="-122"/>
              </a:rPr>
              <a:t>在一段时间内只能允许一个进程访问某一个资源（如：打印机）</a:t>
            </a:r>
            <a:endParaRPr lang="en-US" altLang="zh-CN" sz="2800">
              <a:latin typeface="华文新魏" panose="02010800040101010101" pitchFamily="2" charset="-122"/>
              <a:ea typeface="华文新魏" panose="02010800040101010101" pitchFamily="2" charset="-122"/>
            </a:endParaRPr>
          </a:p>
          <a:p>
            <a:pPr lvl="2" eaLnBrk="1" hangingPunct="1"/>
            <a:r>
              <a:rPr lang="zh-CN" altLang="en-US" sz="2800" b="1">
                <a:solidFill>
                  <a:srgbClr val="FF0000"/>
                </a:solidFill>
                <a:effectLst>
                  <a:outerShdw blurRad="38100" dist="38100" dir="2700000" algn="tl">
                    <a:srgbClr val="C0C0C0"/>
                  </a:outerShdw>
                </a:effectLst>
                <a:latin typeface="Arial" panose="020B0604020202020204" pitchFamily="34" charset="0"/>
                <a:ea typeface="幼圆" pitchFamily="49" charset="-122"/>
              </a:rPr>
              <a:t> </a:t>
            </a:r>
            <a:r>
              <a:rPr lang="zh-CN" altLang="en-US" sz="2800">
                <a:solidFill>
                  <a:schemeClr val="hlink"/>
                </a:solidFill>
                <a:latin typeface="华文新魏" panose="02010800040101010101" pitchFamily="2" charset="-122"/>
                <a:ea typeface="华文新魏" panose="02010800040101010101" pitchFamily="2" charset="-122"/>
              </a:rPr>
              <a:t>同时共享：</a:t>
            </a:r>
            <a:r>
              <a:rPr lang="zh-CN" altLang="en-US" sz="2800">
                <a:latin typeface="华文新魏" panose="02010800040101010101" pitchFamily="2" charset="-122"/>
                <a:ea typeface="华文新魏" panose="02010800040101010101" pitchFamily="2" charset="-122"/>
              </a:rPr>
              <a:t>允许在一段时间内由多个进程同时对某个资源进行访问  （如：磁盘）</a:t>
            </a:r>
          </a:p>
          <a:p>
            <a:pPr lvl="1"/>
            <a:r>
              <a:rPr lang="zh-CN" altLang="en-US" sz="3200">
                <a:solidFill>
                  <a:schemeClr val="hlink"/>
                </a:solidFill>
                <a:latin typeface="华文新魏" panose="02010800040101010101" pitchFamily="2" charset="-122"/>
                <a:ea typeface="华文新魏" panose="02010800040101010101" pitchFamily="2" charset="-122"/>
              </a:rPr>
              <a:t>临界资源</a:t>
            </a:r>
            <a:r>
              <a:rPr lang="zh-CN" altLang="en-US" sz="3200">
                <a:latin typeface="华文新魏" panose="02010800040101010101" pitchFamily="2" charset="-122"/>
                <a:ea typeface="华文新魏" panose="02010800040101010101" pitchFamily="2" charset="-122"/>
              </a:rPr>
              <a:t>：在一段时间内只允许一个进程访问的资源。</a:t>
            </a:r>
          </a:p>
        </p:txBody>
      </p:sp>
      <p:sp>
        <p:nvSpPr>
          <p:cNvPr id="871426" name="Rectangle 2">
            <a:extLst>
              <a:ext uri="{FF2B5EF4-FFF2-40B4-BE49-F238E27FC236}">
                <a16:creationId xmlns:a16="http://schemas.microsoft.com/office/drawing/2014/main" id="{60D24A1F-435E-7348-BF1C-33EB266EBC63}"/>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Effect transition="in" filter="blinds(horizontal)">
                                      <p:cBhvr>
                                        <p:cTn id="7" dur="500"/>
                                        <p:tgtEl>
                                          <p:spTgt spid="491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7">
                                            <p:txEl>
                                              <p:pRg st="1" end="1"/>
                                            </p:txEl>
                                          </p:spTgt>
                                        </p:tgtEl>
                                        <p:attrNameLst>
                                          <p:attrName>style.visibility</p:attrName>
                                        </p:attrNameLst>
                                      </p:cBhvr>
                                      <p:to>
                                        <p:strVal val="visible"/>
                                      </p:to>
                                    </p:set>
                                    <p:animEffect transition="in" filter="blinds(horizontal)">
                                      <p:cBhvr>
                                        <p:cTn id="12" dur="500"/>
                                        <p:tgtEl>
                                          <p:spTgt spid="491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7">
                                            <p:txEl>
                                              <p:pRg st="2" end="2"/>
                                            </p:txEl>
                                          </p:spTgt>
                                        </p:tgtEl>
                                        <p:attrNameLst>
                                          <p:attrName>style.visibility</p:attrName>
                                        </p:attrNameLst>
                                      </p:cBhvr>
                                      <p:to>
                                        <p:strVal val="visible"/>
                                      </p:to>
                                    </p:set>
                                    <p:animEffect transition="in" filter="blinds(horizontal)">
                                      <p:cBhvr>
                                        <p:cTn id="17" dur="500"/>
                                        <p:tgtEl>
                                          <p:spTgt spid="4915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9157">
                                            <p:txEl>
                                              <p:pRg st="3" end="3"/>
                                            </p:txEl>
                                          </p:spTgt>
                                        </p:tgtEl>
                                        <p:attrNameLst>
                                          <p:attrName>style.visibility</p:attrName>
                                        </p:attrNameLst>
                                      </p:cBhvr>
                                      <p:to>
                                        <p:strVal val="visible"/>
                                      </p:to>
                                    </p:set>
                                    <p:animEffect transition="in" filter="blinds(horizontal)">
                                      <p:cBhvr>
                                        <p:cTn id="20" dur="500"/>
                                        <p:tgtEl>
                                          <p:spTgt spid="4915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9157">
                                            <p:txEl>
                                              <p:pRg st="4" end="4"/>
                                            </p:txEl>
                                          </p:spTgt>
                                        </p:tgtEl>
                                        <p:attrNameLst>
                                          <p:attrName>style.visibility</p:attrName>
                                        </p:attrNameLst>
                                      </p:cBhvr>
                                      <p:to>
                                        <p:strVal val="visible"/>
                                      </p:to>
                                    </p:set>
                                    <p:animEffect transition="in" filter="blinds(horizontal)">
                                      <p:cBhvr>
                                        <p:cTn id="23" dur="500"/>
                                        <p:tgtEl>
                                          <p:spTgt spid="4915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9157">
                                            <p:txEl>
                                              <p:pRg st="5" end="5"/>
                                            </p:txEl>
                                          </p:spTgt>
                                        </p:tgtEl>
                                        <p:attrNameLst>
                                          <p:attrName>style.visibility</p:attrName>
                                        </p:attrNameLst>
                                      </p:cBhvr>
                                      <p:to>
                                        <p:strVal val="visible"/>
                                      </p:to>
                                    </p:set>
                                    <p:animEffect transition="in" filter="blinds(horizontal)">
                                      <p:cBhvr>
                                        <p:cTn id="28" dur="500"/>
                                        <p:tgtEl>
                                          <p:spTgt spid="491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bldLvl="2"/>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1470003-CCFA-9D46-BD1C-70362872DD8E}"/>
              </a:ext>
            </a:extLst>
          </p:cNvPr>
          <p:cNvSpPr>
            <a:spLocks noChangeArrowheads="1"/>
          </p:cNvSpPr>
          <p:nvPr/>
        </p:nvSpPr>
        <p:spPr bwMode="auto">
          <a:xfrm>
            <a:off x="533400" y="1881188"/>
            <a:ext cx="8305800" cy="1190625"/>
          </a:xfrm>
          <a:prstGeom prst="rect">
            <a:avLst/>
          </a:prstGeom>
          <a:noFill/>
          <a:ln w="12700">
            <a:noFill/>
            <a:miter lim="800000"/>
            <a:headEnd type="none" w="sm" len="sm"/>
            <a:tailEnd type="none" w="sm" len="sm"/>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lnSpc>
                <a:spcPct val="145000"/>
              </a:lnSpc>
            </a:pPr>
            <a:r>
              <a:rPr lang="en-US" altLang="zh-CN" sz="320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en-US" sz="320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指通过某种技术把一个物理实体变成若干个逻辑上的对应物。      </a:t>
            </a:r>
          </a:p>
        </p:txBody>
      </p:sp>
      <p:sp>
        <p:nvSpPr>
          <p:cNvPr id="3" name="Text Box 5">
            <a:extLst>
              <a:ext uri="{FF2B5EF4-FFF2-40B4-BE49-F238E27FC236}">
                <a16:creationId xmlns:a16="http://schemas.microsoft.com/office/drawing/2014/main" id="{E05A5AF6-635F-394C-BD31-434BD069E36F}"/>
              </a:ext>
            </a:extLst>
          </p:cNvPr>
          <p:cNvSpPr txBox="1">
            <a:spLocks noChangeArrowheads="1"/>
          </p:cNvSpPr>
          <p:nvPr/>
        </p:nvSpPr>
        <p:spPr bwMode="auto">
          <a:xfrm>
            <a:off x="642910" y="1285860"/>
            <a:ext cx="8229600" cy="584775"/>
          </a:xfrm>
          <a:prstGeom prst="rect">
            <a:avLst/>
          </a:prstGeom>
          <a:noFill/>
          <a:ln w="12700">
            <a:noFill/>
            <a:miter lim="800000"/>
            <a:headEnd type="none" w="sm" len="sm"/>
            <a:tailEnd type="none" w="sm" len="sm"/>
          </a:ln>
          <a:effectLst/>
          <a:scene3d>
            <a:camera prst="orthographicFront">
              <a:rot lat="0" lon="0" rev="0"/>
            </a:camera>
            <a:lightRig rig="glow" dir="t">
              <a:rot lat="0" lon="0" rev="14100000"/>
            </a:lightRig>
          </a:scene3d>
          <a:sp3d prstMaterial="softEdge">
            <a:bevelT w="127000" prst="artDeco"/>
          </a:sp3d>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3200" b="1">
                <a:solidFill>
                  <a:schemeClr val="tx2"/>
                </a:solidFill>
                <a:latin typeface="华文新魏" panose="02010800040101010101" pitchFamily="2" charset="-122"/>
                <a:ea typeface="华文新魏" panose="02010800040101010101" pitchFamily="2" charset="-122"/>
              </a:rPr>
              <a:t>3</a:t>
            </a:r>
            <a:r>
              <a:rPr lang="zh-CN" altLang="en-US" sz="3200" b="1">
                <a:solidFill>
                  <a:schemeClr val="tx2"/>
                </a:solidFill>
                <a:latin typeface="华文新魏" panose="02010800040101010101" pitchFamily="2" charset="-122"/>
                <a:ea typeface="华文新魏" panose="02010800040101010101" pitchFamily="2" charset="-122"/>
              </a:rPr>
              <a:t>、虚拟</a:t>
            </a:r>
            <a:r>
              <a:rPr lang="en-US" altLang="zh-CN" sz="3200" b="1">
                <a:solidFill>
                  <a:schemeClr val="tx2"/>
                </a:solidFill>
                <a:latin typeface="华文新魏" panose="02010800040101010101" pitchFamily="2" charset="-122"/>
                <a:ea typeface="华文新魏" panose="02010800040101010101" pitchFamily="2" charset="-122"/>
              </a:rPr>
              <a:t>(Virtual)</a:t>
            </a:r>
          </a:p>
        </p:txBody>
      </p:sp>
      <p:sp>
        <p:nvSpPr>
          <p:cNvPr id="4" name="Text Box 6">
            <a:extLst>
              <a:ext uri="{FF2B5EF4-FFF2-40B4-BE49-F238E27FC236}">
                <a16:creationId xmlns:a16="http://schemas.microsoft.com/office/drawing/2014/main" id="{3D8CB45D-7914-3446-803A-A09356B3BE61}"/>
              </a:ext>
            </a:extLst>
          </p:cNvPr>
          <p:cNvSpPr txBox="1">
            <a:spLocks noChangeArrowheads="1"/>
          </p:cNvSpPr>
          <p:nvPr/>
        </p:nvSpPr>
        <p:spPr bwMode="auto">
          <a:xfrm>
            <a:off x="609600" y="3392488"/>
            <a:ext cx="82296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lnSpc>
                <a:spcPct val="145000"/>
              </a:lnSpc>
            </a:pPr>
            <a:r>
              <a:rPr lang="zh-CN" altLang="en-US" sz="3200">
                <a:solidFill>
                  <a:srgbClr val="3333FF"/>
                </a:solidFill>
                <a:latin typeface="华文新魏" panose="02010800040101010101" pitchFamily="2" charset="-122"/>
                <a:ea typeface="华文新魏" panose="02010800040101010101" pitchFamily="2" charset="-122"/>
              </a:rPr>
              <a:t>        主要实现技术</a:t>
            </a:r>
            <a:r>
              <a:rPr lang="en-US" altLang="zh-CN" sz="3200">
                <a:solidFill>
                  <a:srgbClr val="3333FF"/>
                </a:solidFill>
                <a:latin typeface="华文新魏" panose="02010800040101010101" pitchFamily="2" charset="-122"/>
                <a:ea typeface="华文新魏" panose="02010800040101010101" pitchFamily="2" charset="-122"/>
              </a:rPr>
              <a:t>--</a:t>
            </a:r>
            <a:r>
              <a:rPr lang="zh-CN" altLang="en-US" sz="3200">
                <a:solidFill>
                  <a:srgbClr val="7030A0"/>
                </a:solidFill>
                <a:latin typeface="华文新魏" panose="02010800040101010101" pitchFamily="2" charset="-122"/>
                <a:ea typeface="华文新魏" panose="02010800040101010101" pitchFamily="2" charset="-122"/>
              </a:rPr>
              <a:t>复用技术</a:t>
            </a:r>
            <a:r>
              <a:rPr lang="zh-CN" altLang="en-US" sz="3200">
                <a:solidFill>
                  <a:srgbClr val="3333FF"/>
                </a:solidFill>
                <a:latin typeface="华文新魏" panose="02010800040101010101" pitchFamily="2" charset="-122"/>
                <a:ea typeface="华文新魏" panose="02010800040101010101" pitchFamily="2" charset="-122"/>
              </a:rPr>
              <a:t>。</a:t>
            </a:r>
          </a:p>
          <a:p>
            <a:pPr eaLnBrk="1" hangingPunct="1">
              <a:lnSpc>
                <a:spcPct val="145000"/>
              </a:lnSpc>
            </a:pPr>
            <a:r>
              <a:rPr lang="zh-CN" altLang="en-US" sz="3200">
                <a:solidFill>
                  <a:srgbClr val="3333FF"/>
                </a:solidFill>
                <a:latin typeface="华文新魏" panose="02010800040101010101" pitchFamily="2" charset="-122"/>
                <a:ea typeface="华文新魏" panose="02010800040101010101" pitchFamily="2" charset="-122"/>
              </a:rPr>
              <a:t>        虚拟设备的速度是物理速度的</a:t>
            </a:r>
            <a:r>
              <a:rPr lang="en-US" altLang="zh-CN" sz="3200">
                <a:solidFill>
                  <a:srgbClr val="3333FF"/>
                </a:solidFill>
                <a:latin typeface="华文新魏" panose="02010800040101010101" pitchFamily="2" charset="-122"/>
                <a:ea typeface="华文新魏" panose="02010800040101010101" pitchFamily="2" charset="-122"/>
              </a:rPr>
              <a:t>1/n </a:t>
            </a:r>
            <a:r>
              <a:rPr lang="zh-CN" altLang="en-US" sz="3200">
                <a:solidFill>
                  <a:srgbClr val="3333FF"/>
                </a:solidFill>
                <a:latin typeface="华文新魏" panose="02010800040101010101" pitchFamily="2" charset="-122"/>
                <a:ea typeface="华文新魏" panose="02010800040101010101" pitchFamily="2" charset="-122"/>
              </a:rPr>
              <a:t>！</a:t>
            </a:r>
          </a:p>
        </p:txBody>
      </p:sp>
      <p:sp>
        <p:nvSpPr>
          <p:cNvPr id="5" name="Rectangle 2">
            <a:extLst>
              <a:ext uri="{FF2B5EF4-FFF2-40B4-BE49-F238E27FC236}">
                <a16:creationId xmlns:a16="http://schemas.microsoft.com/office/drawing/2014/main" id="{59DAFA63-D039-E94E-97A1-33C603405D2D}"/>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
        <p:nvSpPr>
          <p:cNvPr id="6" name="灯片编号占位符 3">
            <a:extLst>
              <a:ext uri="{FF2B5EF4-FFF2-40B4-BE49-F238E27FC236}">
                <a16:creationId xmlns:a16="http://schemas.microsoft.com/office/drawing/2014/main" id="{D3007418-0BA4-F44A-9612-3D94ED0CDC57}"/>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155274D-FB67-1E45-990A-C47E989AC19A}" type="slidenum">
              <a:rPr kumimoji="0" lang="zh-CN" altLang="en-US" sz="1400">
                <a:latin typeface="Tahoma" panose="020B0604030504040204" pitchFamily="34" charset="0"/>
              </a:rPr>
              <a:pPr eaLnBrk="1" hangingPunct="1"/>
              <a:t>85</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DBFA69F-72F9-8E42-B544-A10FDAB9BC43}"/>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5AC105AB-B7A1-4846-B64B-3FF3C6FFE461}" type="slidenum">
              <a:rPr kumimoji="0" lang="zh-CN" altLang="en-US" sz="1400">
                <a:latin typeface="Tahoma" panose="020B0604030504040204" pitchFamily="34" charset="0"/>
              </a:rPr>
              <a:pPr eaLnBrk="1" hangingPunct="1"/>
              <a:t>86</a:t>
            </a:fld>
            <a:endParaRPr kumimoji="0" lang="en-US" altLang="zh-CN" sz="1400">
              <a:latin typeface="Tahoma" panose="020B0604030504040204" pitchFamily="34" charset="0"/>
            </a:endParaRPr>
          </a:p>
        </p:txBody>
      </p:sp>
      <p:sp>
        <p:nvSpPr>
          <p:cNvPr id="10243" name="Rectangle 3">
            <a:extLst>
              <a:ext uri="{FF2B5EF4-FFF2-40B4-BE49-F238E27FC236}">
                <a16:creationId xmlns:a16="http://schemas.microsoft.com/office/drawing/2014/main" id="{D2094C6C-8EAB-9649-92D6-AFAABD4AB99B}"/>
              </a:ext>
            </a:extLst>
          </p:cNvPr>
          <p:cNvSpPr>
            <a:spLocks noGrp="1" noChangeArrowheads="1"/>
          </p:cNvSpPr>
          <p:nvPr>
            <p:ph type="body" idx="4294967295"/>
          </p:nvPr>
        </p:nvSpPr>
        <p:spPr>
          <a:xfrm>
            <a:off x="539750" y="1484313"/>
            <a:ext cx="8135938" cy="4727575"/>
          </a:xfrm>
        </p:spPr>
        <p:txBody>
          <a:bodyPr/>
          <a:lstStyle/>
          <a:p>
            <a:pPr eaLnBrk="1" hangingPunct="1">
              <a:buFont typeface="Wingdings" pitchFamily="2" charset="2"/>
              <a:buChar char="p"/>
            </a:pPr>
            <a:r>
              <a:rPr lang="zh-CN" altLang="en-US" sz="4000">
                <a:solidFill>
                  <a:schemeClr val="folHlink"/>
                </a:solidFill>
                <a:latin typeface="华文新魏" panose="02010800040101010101" pitchFamily="2" charset="-122"/>
                <a:ea typeface="华文新魏" panose="02010800040101010101" pitchFamily="2" charset="-122"/>
              </a:rPr>
              <a:t>空分复用共享</a:t>
            </a: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该资源可进一步分割成更多和更小的单位供若干进程使用 。</a:t>
            </a:r>
          </a:p>
          <a:p>
            <a:pPr eaLnBrk="1" hangingPunct="1">
              <a:buFont typeface="Wingdings" pitchFamily="2" charset="2"/>
              <a:buChar char="p"/>
            </a:pPr>
            <a:r>
              <a:rPr lang="zh-CN" altLang="en-US" sz="4000">
                <a:solidFill>
                  <a:schemeClr val="folHlink"/>
                </a:solidFill>
                <a:latin typeface="华文新魏" panose="02010800040101010101" pitchFamily="2" charset="-122"/>
                <a:ea typeface="华文新魏" panose="02010800040101010101" pitchFamily="2" charset="-122"/>
              </a:rPr>
              <a:t>时分复用共享</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并不把资源进一步分割成更小的单位，而是通过</a:t>
            </a:r>
            <a:r>
              <a:rPr lang="zh-CN" altLang="en-US" sz="4000">
                <a:solidFill>
                  <a:srgbClr val="FF0000"/>
                </a:solidFill>
                <a:latin typeface="华文新魏" panose="02010800040101010101" pitchFamily="2" charset="-122"/>
                <a:ea typeface="华文新魏" panose="02010800040101010101" pitchFamily="2" charset="-122"/>
              </a:rPr>
              <a:t>分时</a:t>
            </a:r>
            <a:r>
              <a:rPr lang="zh-CN" altLang="en-US" sz="4000">
                <a:latin typeface="华文新魏" panose="02010800040101010101" pitchFamily="2" charset="-122"/>
                <a:ea typeface="华文新魏" panose="02010800040101010101" pitchFamily="2" charset="-122"/>
              </a:rPr>
              <a:t>复用方法，让进程可在</a:t>
            </a:r>
            <a:r>
              <a:rPr lang="zh-CN" altLang="en-US" sz="4000">
                <a:solidFill>
                  <a:srgbClr val="FF0000"/>
                </a:solidFill>
                <a:latin typeface="华文新魏" panose="02010800040101010101" pitchFamily="2" charset="-122"/>
                <a:ea typeface="华文新魏" panose="02010800040101010101" pitchFamily="2" charset="-122"/>
              </a:rPr>
              <a:t>一个时间段内</a:t>
            </a:r>
            <a:r>
              <a:rPr lang="zh-CN" altLang="en-US" sz="4000">
                <a:solidFill>
                  <a:srgbClr val="0033CC"/>
                </a:solidFill>
                <a:latin typeface="华文新魏" panose="02010800040101010101" pitchFamily="2" charset="-122"/>
                <a:ea typeface="华文新魏" panose="02010800040101010101" pitchFamily="2" charset="-122"/>
              </a:rPr>
              <a:t>独占</a:t>
            </a:r>
            <a:r>
              <a:rPr lang="zh-CN" altLang="en-US" sz="4000">
                <a:latin typeface="华文新魏" panose="02010800040101010101" pitchFamily="2" charset="-122"/>
                <a:ea typeface="华文新魏" panose="02010800040101010101" pitchFamily="2" charset="-122"/>
              </a:rPr>
              <a:t>使用整个物理资源。 </a:t>
            </a:r>
            <a:endParaRPr lang="en-US" altLang="zh-CN" sz="4000">
              <a:latin typeface="华文新魏" panose="02010800040101010101" pitchFamily="2" charset="-122"/>
              <a:ea typeface="华文新魏" panose="02010800040101010101" pitchFamily="2" charset="-122"/>
            </a:endParaRPr>
          </a:p>
        </p:txBody>
      </p:sp>
      <p:sp>
        <p:nvSpPr>
          <p:cNvPr id="7" name="Rectangle 2">
            <a:extLst>
              <a:ext uri="{FF2B5EF4-FFF2-40B4-BE49-F238E27FC236}">
                <a16:creationId xmlns:a16="http://schemas.microsoft.com/office/drawing/2014/main" id="{000B163B-B72F-7441-B469-7675F6C48640}"/>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2C90F14E-C361-9941-A38B-D7E577DDBD41}"/>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C6710B99-CB22-A645-8FD7-4AA82B268159}" type="slidenum">
              <a:rPr kumimoji="0" lang="zh-CN" altLang="en-US" sz="1400">
                <a:latin typeface="Tahoma" panose="020B0604030504040204" pitchFamily="34" charset="0"/>
              </a:rPr>
              <a:pPr eaLnBrk="1" hangingPunct="1"/>
              <a:t>87</a:t>
            </a:fld>
            <a:endParaRPr kumimoji="0" lang="en-US" altLang="zh-CN" sz="1400">
              <a:latin typeface="Tahoma" panose="020B0604030504040204" pitchFamily="34" charset="0"/>
            </a:endParaRPr>
          </a:p>
        </p:txBody>
      </p:sp>
      <p:sp>
        <p:nvSpPr>
          <p:cNvPr id="11267" name="Rectangle 3">
            <a:extLst>
              <a:ext uri="{FF2B5EF4-FFF2-40B4-BE49-F238E27FC236}">
                <a16:creationId xmlns:a16="http://schemas.microsoft.com/office/drawing/2014/main" id="{28015B48-D26F-4247-8B81-20CF0A211A05}"/>
              </a:ext>
            </a:extLst>
          </p:cNvPr>
          <p:cNvSpPr>
            <a:spLocks noGrp="1" noChangeArrowheads="1"/>
          </p:cNvSpPr>
          <p:nvPr>
            <p:ph type="body" idx="4294967295"/>
          </p:nvPr>
        </p:nvSpPr>
        <p:spPr>
          <a:xfrm>
            <a:off x="323850" y="981075"/>
            <a:ext cx="8534400" cy="4881563"/>
          </a:xfrm>
        </p:spPr>
        <p:txBody>
          <a:bodyPr/>
          <a:lstStyle/>
          <a:p>
            <a:pPr eaLnBrk="1" hangingPunct="1">
              <a:lnSpc>
                <a:spcPct val="150000"/>
              </a:lnSpc>
            </a:pPr>
            <a:r>
              <a:rPr lang="zh-CN" altLang="en-US" sz="3600">
                <a:effectLst>
                  <a:outerShdw blurRad="38100" dist="38100" dir="2700000" algn="tl">
                    <a:srgbClr val="C0C0C0"/>
                  </a:outerShdw>
                </a:effectLst>
                <a:latin typeface="华文新魏" panose="02010800040101010101" pitchFamily="2" charset="-122"/>
                <a:ea typeface="华文新魏" panose="02010800040101010101" pitchFamily="2" charset="-122"/>
              </a:rPr>
              <a:t>时分复用共享分类</a:t>
            </a:r>
            <a:endParaRPr lang="en-US" altLang="zh-CN" sz="3600">
              <a:solidFill>
                <a:schemeClr val="folHlink"/>
              </a:solidFill>
              <a:latin typeface="华文新魏" panose="02010800040101010101" pitchFamily="2" charset="-122"/>
              <a:ea typeface="华文新魏" panose="02010800040101010101" pitchFamily="2" charset="-122"/>
            </a:endParaRPr>
          </a:p>
          <a:p>
            <a:pPr lvl="1" eaLnBrk="1" hangingPunct="1">
              <a:lnSpc>
                <a:spcPct val="150000"/>
              </a:lnSpc>
            </a:pPr>
            <a:r>
              <a:rPr lang="zh-CN" altLang="en-US" sz="3200">
                <a:solidFill>
                  <a:schemeClr val="folHlink"/>
                </a:solidFill>
                <a:latin typeface="华文新魏" panose="02010800040101010101" pitchFamily="2" charset="-122"/>
                <a:ea typeface="华文新魏" panose="02010800040101010101" pitchFamily="2" charset="-122"/>
              </a:rPr>
              <a:t>时分独占式</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进程获得时分独占式资源后，对资源执行多个操作，通常使用一个完整的周期后才会释放</a:t>
            </a:r>
            <a:r>
              <a:rPr lang="en-US" altLang="zh-CN" sz="3200">
                <a:latin typeface="华文新魏" panose="02010800040101010101" pitchFamily="2" charset="-122"/>
                <a:ea typeface="华文新魏" panose="02010800040101010101" pitchFamily="2" charset="-122"/>
              </a:rPr>
              <a:t>(如磁带</a:t>
            </a:r>
            <a:r>
              <a:rPr lang="zh-CN" altLang="en-US" sz="3200">
                <a:latin typeface="华文新魏" panose="02010800040101010101" pitchFamily="2" charset="-122"/>
                <a:ea typeface="华文新魏" panose="02010800040101010101" pitchFamily="2" charset="-122"/>
              </a:rPr>
              <a:t>、打印机</a:t>
            </a:r>
            <a:r>
              <a:rPr lang="en-US" altLang="zh-CN" sz="3200"/>
              <a:t>)</a:t>
            </a:r>
            <a:r>
              <a:rPr lang="zh-CN" altLang="en-US" sz="3200">
                <a:latin typeface="华文新魏" panose="02010800040101010101" pitchFamily="2" charset="-122"/>
                <a:ea typeface="华文新魏" panose="02010800040101010101" pitchFamily="2" charset="-122"/>
              </a:rPr>
              <a:t>。</a:t>
            </a:r>
          </a:p>
          <a:p>
            <a:pPr lvl="1" eaLnBrk="1" hangingPunct="1">
              <a:lnSpc>
                <a:spcPct val="150000"/>
              </a:lnSpc>
            </a:pPr>
            <a:r>
              <a:rPr lang="zh-CN" altLang="en-US" sz="3200">
                <a:solidFill>
                  <a:schemeClr val="folHlink"/>
                </a:solidFill>
                <a:latin typeface="华文新魏" panose="02010800040101010101" pitchFamily="2" charset="-122"/>
                <a:ea typeface="华文新魏" panose="02010800040101010101" pitchFamily="2" charset="-122"/>
              </a:rPr>
              <a:t>时分共享式</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时分共享式资源指进程占用该类资源使用后，很可能随时被剥夺，被另一个进程</a:t>
            </a:r>
            <a:r>
              <a:rPr lang="zh-CN" altLang="en-US" sz="3200">
                <a:solidFill>
                  <a:srgbClr val="7030A0"/>
                </a:solidFill>
                <a:latin typeface="华文新魏" panose="02010800040101010101" pitchFamily="2" charset="-122"/>
                <a:ea typeface="华文新魏" panose="02010800040101010101" pitchFamily="2" charset="-122"/>
              </a:rPr>
              <a:t>抡占使用</a:t>
            </a:r>
            <a:r>
              <a:rPr lang="en-US" altLang="zh-CN" sz="3200">
                <a:latin typeface="华文新魏" panose="02010800040101010101" pitchFamily="2" charset="-122"/>
                <a:ea typeface="华文新魏" panose="02010800040101010101" pitchFamily="2" charset="-122"/>
              </a:rPr>
              <a:t>(如处理器、磁盘机)</a:t>
            </a:r>
            <a:r>
              <a:rPr lang="zh-CN" altLang="en-US" sz="3200">
                <a:latin typeface="华文新魏" panose="02010800040101010101" pitchFamily="2" charset="-122"/>
                <a:ea typeface="华文新魏" panose="02010800040101010101" pitchFamily="2" charset="-122"/>
              </a:rPr>
              <a:t>。</a:t>
            </a:r>
          </a:p>
        </p:txBody>
      </p:sp>
      <p:sp>
        <p:nvSpPr>
          <p:cNvPr id="8" name="Rectangle 2">
            <a:extLst>
              <a:ext uri="{FF2B5EF4-FFF2-40B4-BE49-F238E27FC236}">
                <a16:creationId xmlns:a16="http://schemas.microsoft.com/office/drawing/2014/main" id="{D519F454-C86F-464D-8E94-8B67C1A749EB}"/>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0F19590-F604-CB40-A619-1AA476897CC0}"/>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FCCA0E1-C891-0D4E-9FD1-346B909E539C}" type="slidenum">
              <a:rPr kumimoji="0" lang="zh-CN" altLang="en-US" sz="1400">
                <a:latin typeface="Tahoma" panose="020B0604030504040204" pitchFamily="34" charset="0"/>
              </a:rPr>
              <a:pPr eaLnBrk="1" hangingPunct="1"/>
              <a:t>88</a:t>
            </a:fld>
            <a:endParaRPr kumimoji="0" lang="en-US" altLang="zh-CN" sz="1400">
              <a:latin typeface="Tahoma" panose="020B0604030504040204" pitchFamily="34" charset="0"/>
            </a:endParaRPr>
          </a:p>
        </p:txBody>
      </p:sp>
      <p:sp>
        <p:nvSpPr>
          <p:cNvPr id="88068" name="Rectangle 3">
            <a:extLst>
              <a:ext uri="{FF2B5EF4-FFF2-40B4-BE49-F238E27FC236}">
                <a16:creationId xmlns:a16="http://schemas.microsoft.com/office/drawing/2014/main" id="{5CBE89CA-838D-2F47-A57C-F618B1F2F2BF}"/>
              </a:ext>
            </a:extLst>
          </p:cNvPr>
          <p:cNvSpPr>
            <a:spLocks noGrp="1" noChangeArrowheads="1"/>
          </p:cNvSpPr>
          <p:nvPr>
            <p:ph type="body" idx="4294967295"/>
          </p:nvPr>
        </p:nvSpPr>
        <p:spPr>
          <a:xfrm>
            <a:off x="250825" y="1336675"/>
            <a:ext cx="8675688" cy="4972050"/>
          </a:xfrm>
        </p:spPr>
        <p:txBody>
          <a:bodyPr/>
          <a:lstStyle/>
          <a:p>
            <a:pPr eaLnBrk="1" hangingPunct="1">
              <a:lnSpc>
                <a:spcPts val="3000"/>
              </a:lnSpc>
              <a:buFont typeface="Wingdings" pitchFamily="2" charset="2"/>
              <a:buNone/>
            </a:pPr>
            <a:r>
              <a:rPr lang="en-US" altLang="zh-CN" b="1">
                <a:solidFill>
                  <a:schemeClr val="tx2"/>
                </a:solidFill>
                <a:latin typeface="华文新魏" panose="02010800040101010101" pitchFamily="2" charset="-122"/>
                <a:ea typeface="华文新魏" panose="02010800040101010101" pitchFamily="2" charset="-122"/>
              </a:rPr>
              <a:t>4</a:t>
            </a:r>
            <a:r>
              <a:rPr lang="zh-CN" altLang="en-US" b="1">
                <a:solidFill>
                  <a:schemeClr val="tx2"/>
                </a:solidFill>
                <a:latin typeface="华文新魏" panose="02010800040101010101" pitchFamily="2" charset="-122"/>
                <a:ea typeface="华文新魏" panose="02010800040101010101" pitchFamily="2" charset="-122"/>
              </a:rPr>
              <a:t>、异步性</a:t>
            </a:r>
          </a:p>
          <a:p>
            <a:pPr lvl="1" eaLnBrk="1" hangingPunct="1">
              <a:lnSpc>
                <a:spcPts val="3000"/>
              </a:lnSpc>
            </a:pPr>
            <a:r>
              <a:rPr lang="zh-CN" altLang="en-US" sz="3200">
                <a:solidFill>
                  <a:schemeClr val="hlink"/>
                </a:solidFill>
                <a:latin typeface="华文新魏" panose="02010800040101010101" pitchFamily="2" charset="-122"/>
                <a:ea typeface="华文新魏" panose="02010800040101010101" pitchFamily="2" charset="-122"/>
              </a:rPr>
              <a:t>在多道程序环境下，多个并发执行的进程是以异步方式运行的。</a:t>
            </a:r>
            <a:r>
              <a:rPr lang="zh-CN" altLang="en-US" sz="3200">
                <a:solidFill>
                  <a:schemeClr val="hlink"/>
                </a:solidFill>
              </a:rPr>
              <a:t> </a:t>
            </a:r>
          </a:p>
          <a:p>
            <a:pPr lvl="1" eaLnBrk="1" hangingPunct="1">
              <a:lnSpc>
                <a:spcPts val="3000"/>
              </a:lnSpc>
            </a:pPr>
            <a:r>
              <a:rPr lang="zh-CN" altLang="en-US" sz="3200">
                <a:latin typeface="华文新魏" panose="02010800040101010101" pitchFamily="2" charset="-122"/>
                <a:ea typeface="华文新魏" panose="02010800040101010101" pitchFamily="2" charset="-122"/>
              </a:rPr>
              <a:t>操作系统中的</a:t>
            </a:r>
            <a:r>
              <a:rPr lang="zh-CN" altLang="en-US" sz="3200" b="1">
                <a:solidFill>
                  <a:schemeClr val="tx2"/>
                </a:solidFill>
                <a:latin typeface="华文新魏" panose="02010800040101010101" pitchFamily="2" charset="-122"/>
                <a:ea typeface="华文新魏" panose="02010800040101010101" pitchFamily="2" charset="-122"/>
              </a:rPr>
              <a:t>异步性</a:t>
            </a:r>
            <a:r>
              <a:rPr lang="zh-CN" altLang="en-US" sz="3200">
                <a:latin typeface="华文新魏" panose="02010800040101010101" pitchFamily="2" charset="-122"/>
                <a:ea typeface="华文新魏" panose="02010800040101010101" pitchFamily="2" charset="-122"/>
              </a:rPr>
              <a:t>处处可见</a:t>
            </a:r>
          </a:p>
          <a:p>
            <a:pPr lvl="2" eaLnBrk="1" hangingPunct="1">
              <a:lnSpc>
                <a:spcPts val="3000"/>
              </a:lnSpc>
            </a:pPr>
            <a:r>
              <a:rPr lang="zh-CN" altLang="en-US" sz="3200">
                <a:latin typeface="华文新魏" panose="02010800040101010101" pitchFamily="2" charset="-122"/>
                <a:ea typeface="华文新魏" panose="02010800040101010101" pitchFamily="2" charset="-122"/>
              </a:rPr>
              <a:t>进程何时执行？何时暂停？怎样的速度向前推进？都是异步</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随机</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的</a:t>
            </a:r>
          </a:p>
          <a:p>
            <a:pPr lvl="2" eaLnBrk="1" hangingPunct="1">
              <a:lnSpc>
                <a:spcPts val="3000"/>
              </a:lnSpc>
            </a:pPr>
            <a:r>
              <a:rPr lang="zh-CN" altLang="en-US" sz="3200">
                <a:latin typeface="华文新魏" panose="02010800040101010101" pitchFamily="2" charset="-122"/>
                <a:ea typeface="华文新魏" panose="02010800040101010101" pitchFamily="2" charset="-122"/>
              </a:rPr>
              <a:t>作业到达系统的类型和时间是随机的</a:t>
            </a:r>
          </a:p>
          <a:p>
            <a:pPr lvl="2" eaLnBrk="1" hangingPunct="1">
              <a:lnSpc>
                <a:spcPts val="3000"/>
              </a:lnSpc>
            </a:pPr>
            <a:r>
              <a:rPr lang="zh-CN" altLang="en-US" sz="3200">
                <a:latin typeface="华文新魏" panose="02010800040101010101" pitchFamily="2" charset="-122"/>
                <a:ea typeface="华文新魏" panose="02010800040101010101" pitchFamily="2" charset="-122"/>
              </a:rPr>
              <a:t>操作员发出命令或按按钮的时刻是随机的</a:t>
            </a:r>
          </a:p>
          <a:p>
            <a:pPr lvl="2" eaLnBrk="1" hangingPunct="1">
              <a:lnSpc>
                <a:spcPts val="3000"/>
              </a:lnSpc>
            </a:pPr>
            <a:r>
              <a:rPr lang="zh-CN" altLang="en-US" sz="3200">
                <a:latin typeface="华文新魏" panose="02010800040101010101" pitchFamily="2" charset="-122"/>
                <a:ea typeface="华文新魏" panose="02010800040101010101" pitchFamily="2" charset="-122"/>
              </a:rPr>
              <a:t>程序运行发生错误或异常的时刻是随机的</a:t>
            </a:r>
          </a:p>
          <a:p>
            <a:pPr lvl="2" eaLnBrk="1" hangingPunct="1">
              <a:lnSpc>
                <a:spcPts val="3000"/>
              </a:lnSpc>
            </a:pPr>
            <a:r>
              <a:rPr lang="zh-CN" altLang="en-US" sz="3200">
                <a:latin typeface="华文新魏" panose="02010800040101010101" pitchFamily="2" charset="-122"/>
                <a:ea typeface="华文新魏" panose="02010800040101010101" pitchFamily="2" charset="-122"/>
              </a:rPr>
              <a:t>各种各样硬件和软件中断事件发生的时刻是随机的</a:t>
            </a:r>
          </a:p>
        </p:txBody>
      </p:sp>
      <p:sp>
        <p:nvSpPr>
          <p:cNvPr id="871426" name="Rectangle 2">
            <a:extLst>
              <a:ext uri="{FF2B5EF4-FFF2-40B4-BE49-F238E27FC236}">
                <a16:creationId xmlns:a16="http://schemas.microsoft.com/office/drawing/2014/main" id="{AEDF39C3-465C-8145-8088-BC6542CBEE87}"/>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animEffect transition="in" filter="blinds(horizontal)">
                                      <p:cBhvr>
                                        <p:cTn id="7" dur="500"/>
                                        <p:tgtEl>
                                          <p:spTgt spid="88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8">
                                            <p:txEl>
                                              <p:pRg st="1" end="1"/>
                                            </p:txEl>
                                          </p:spTgt>
                                        </p:tgtEl>
                                        <p:attrNameLst>
                                          <p:attrName>style.visibility</p:attrName>
                                        </p:attrNameLst>
                                      </p:cBhvr>
                                      <p:to>
                                        <p:strVal val="visible"/>
                                      </p:to>
                                    </p:set>
                                    <p:animEffect transition="in" filter="blinds(horizontal)">
                                      <p:cBhvr>
                                        <p:cTn id="12" dur="500"/>
                                        <p:tgtEl>
                                          <p:spTgt spid="880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8">
                                            <p:txEl>
                                              <p:pRg st="2" end="2"/>
                                            </p:txEl>
                                          </p:spTgt>
                                        </p:tgtEl>
                                        <p:attrNameLst>
                                          <p:attrName>style.visibility</p:attrName>
                                        </p:attrNameLst>
                                      </p:cBhvr>
                                      <p:to>
                                        <p:strVal val="visible"/>
                                      </p:to>
                                    </p:set>
                                    <p:animEffect transition="in" filter="blinds(horizontal)">
                                      <p:cBhvr>
                                        <p:cTn id="17" dur="500"/>
                                        <p:tgtEl>
                                          <p:spTgt spid="880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68">
                                            <p:txEl>
                                              <p:pRg st="3" end="3"/>
                                            </p:txEl>
                                          </p:spTgt>
                                        </p:tgtEl>
                                        <p:attrNameLst>
                                          <p:attrName>style.visibility</p:attrName>
                                        </p:attrNameLst>
                                      </p:cBhvr>
                                      <p:to>
                                        <p:strVal val="visible"/>
                                      </p:to>
                                    </p:set>
                                    <p:animEffect transition="in" filter="blinds(horizontal)">
                                      <p:cBhvr>
                                        <p:cTn id="22" dur="500"/>
                                        <p:tgtEl>
                                          <p:spTgt spid="880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68">
                                            <p:txEl>
                                              <p:pRg st="4" end="4"/>
                                            </p:txEl>
                                          </p:spTgt>
                                        </p:tgtEl>
                                        <p:attrNameLst>
                                          <p:attrName>style.visibility</p:attrName>
                                        </p:attrNameLst>
                                      </p:cBhvr>
                                      <p:to>
                                        <p:strVal val="visible"/>
                                      </p:to>
                                    </p:set>
                                    <p:animEffect transition="in" filter="blinds(horizontal)">
                                      <p:cBhvr>
                                        <p:cTn id="27" dur="500"/>
                                        <p:tgtEl>
                                          <p:spTgt spid="880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8068">
                                            <p:txEl>
                                              <p:pRg st="5" end="5"/>
                                            </p:txEl>
                                          </p:spTgt>
                                        </p:tgtEl>
                                        <p:attrNameLst>
                                          <p:attrName>style.visibility</p:attrName>
                                        </p:attrNameLst>
                                      </p:cBhvr>
                                      <p:to>
                                        <p:strVal val="visible"/>
                                      </p:to>
                                    </p:set>
                                    <p:animEffect transition="in" filter="blinds(horizontal)">
                                      <p:cBhvr>
                                        <p:cTn id="32" dur="500"/>
                                        <p:tgtEl>
                                          <p:spTgt spid="880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068">
                                            <p:txEl>
                                              <p:pRg st="6" end="6"/>
                                            </p:txEl>
                                          </p:spTgt>
                                        </p:tgtEl>
                                        <p:attrNameLst>
                                          <p:attrName>style.visibility</p:attrName>
                                        </p:attrNameLst>
                                      </p:cBhvr>
                                      <p:to>
                                        <p:strVal val="visible"/>
                                      </p:to>
                                    </p:set>
                                    <p:animEffect transition="in" filter="blinds(horizontal)">
                                      <p:cBhvr>
                                        <p:cTn id="37" dur="500"/>
                                        <p:tgtEl>
                                          <p:spTgt spid="8806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8068">
                                            <p:txEl>
                                              <p:pRg st="7" end="7"/>
                                            </p:txEl>
                                          </p:spTgt>
                                        </p:tgtEl>
                                        <p:attrNameLst>
                                          <p:attrName>style.visibility</p:attrName>
                                        </p:attrNameLst>
                                      </p:cBhvr>
                                      <p:to>
                                        <p:strVal val="visible"/>
                                      </p:to>
                                    </p:set>
                                    <p:animEffect transition="in" filter="blinds(horizontal)">
                                      <p:cBhvr>
                                        <p:cTn id="42" dur="500"/>
                                        <p:tgtEl>
                                          <p:spTgt spid="880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bldLvl="3"/>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E43118B-D7E6-3B45-828F-9000E1EB58DE}"/>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144C12FF-9CD1-674D-AE2C-3984F6E5CC42}" type="slidenum">
              <a:rPr kumimoji="0" lang="zh-CN" altLang="en-US" sz="1400">
                <a:latin typeface="Tahoma" panose="020B0604030504040204" pitchFamily="34" charset="0"/>
              </a:rPr>
              <a:pPr eaLnBrk="1" hangingPunct="1"/>
              <a:t>89</a:t>
            </a:fld>
            <a:endParaRPr kumimoji="0" lang="en-US" altLang="zh-CN" sz="1400">
              <a:latin typeface="Tahoma" panose="020B0604030504040204" pitchFamily="34" charset="0"/>
            </a:endParaRPr>
          </a:p>
        </p:txBody>
      </p:sp>
      <p:sp>
        <p:nvSpPr>
          <p:cNvPr id="89092" name="Rectangle 3">
            <a:extLst>
              <a:ext uri="{FF2B5EF4-FFF2-40B4-BE49-F238E27FC236}">
                <a16:creationId xmlns:a16="http://schemas.microsoft.com/office/drawing/2014/main" id="{82B4EC52-C16A-194D-9013-BF1F994A2947}"/>
              </a:ext>
            </a:extLst>
          </p:cNvPr>
          <p:cNvSpPr>
            <a:spLocks noGrp="1" noChangeArrowheads="1"/>
          </p:cNvSpPr>
          <p:nvPr>
            <p:ph type="body" idx="4294967295"/>
          </p:nvPr>
        </p:nvSpPr>
        <p:spPr>
          <a:xfrm>
            <a:off x="539750" y="1484313"/>
            <a:ext cx="7920038" cy="5181600"/>
          </a:xfrm>
        </p:spPr>
        <p:txBody>
          <a:bodyPr/>
          <a:lstStyle/>
          <a:p>
            <a:pPr eaLnBrk="1" hangingPunct="1">
              <a:buClr>
                <a:srgbClr val="FF0000"/>
              </a:buClr>
            </a:pPr>
            <a:r>
              <a:rPr lang="zh-CN" altLang="en-US" sz="3600">
                <a:latin typeface="华文新魏" panose="02010800040101010101" pitchFamily="2" charset="-122"/>
                <a:ea typeface="华文新魏" panose="02010800040101010101" pitchFamily="2" charset="-122"/>
              </a:rPr>
              <a:t>异步性给系统带来潜在危险</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有</a:t>
            </a:r>
            <a:r>
              <a:rPr lang="zh-CN" altLang="en-US" sz="3600">
                <a:solidFill>
                  <a:srgbClr val="FF0000"/>
                </a:solidFill>
                <a:latin typeface="华文新魏" panose="02010800040101010101" pitchFamily="2" charset="-122"/>
                <a:ea typeface="华文新魏" panose="02010800040101010101" pitchFamily="2" charset="-122"/>
              </a:rPr>
              <a:t>可能导致与时间有关</a:t>
            </a:r>
            <a:r>
              <a:rPr lang="zh-CN" altLang="en-US" sz="3600">
                <a:latin typeface="华文新魏" panose="02010800040101010101" pitchFamily="2" charset="-122"/>
                <a:ea typeface="华文新魏" panose="02010800040101010101" pitchFamily="2" charset="-122"/>
              </a:rPr>
              <a:t>的</a:t>
            </a:r>
            <a:r>
              <a:rPr lang="zh-CN" altLang="en-US" sz="3600">
                <a:solidFill>
                  <a:srgbClr val="FF0000"/>
                </a:solidFill>
                <a:latin typeface="华文新魏" panose="02010800040101010101" pitchFamily="2" charset="-122"/>
                <a:ea typeface="华文新魏" panose="02010800040101010101" pitchFamily="2" charset="-122"/>
              </a:rPr>
              <a:t>错误</a:t>
            </a:r>
            <a:r>
              <a:rPr lang="zh-CN" altLang="en-US" sz="3600">
                <a:latin typeface="华文新魏" panose="02010800040101010101" pitchFamily="2" charset="-122"/>
                <a:ea typeface="华文新魏" panose="02010800040101010101" pitchFamily="2" charset="-122"/>
              </a:rPr>
              <a:t>。</a:t>
            </a:r>
          </a:p>
          <a:p>
            <a:pPr eaLnBrk="1" hangingPunct="1">
              <a:buClr>
                <a:srgbClr val="FF0000"/>
              </a:buClr>
            </a:pPr>
            <a:r>
              <a:rPr lang="zh-CN" altLang="en-US" sz="3600">
                <a:latin typeface="华文新魏" panose="02010800040101010101" pitchFamily="2" charset="-122"/>
                <a:ea typeface="华文新魏" panose="02010800040101010101" pitchFamily="2" charset="-122"/>
              </a:rPr>
              <a:t>操作系统的</a:t>
            </a:r>
            <a:r>
              <a:rPr lang="zh-CN" altLang="en-US" sz="3600">
                <a:solidFill>
                  <a:srgbClr val="3333FF"/>
                </a:solidFill>
                <a:latin typeface="华文新魏" panose="02010800040101010101" pitchFamily="2" charset="-122"/>
                <a:ea typeface="华文新魏" panose="02010800040101010101" pitchFamily="2" charset="-122"/>
              </a:rPr>
              <a:t>一个重要任务</a:t>
            </a:r>
            <a:endParaRPr lang="en-US" altLang="zh-CN" sz="3600">
              <a:solidFill>
                <a:srgbClr val="3333FF"/>
              </a:solidFill>
              <a:latin typeface="华文新魏" panose="02010800040101010101" pitchFamily="2" charset="-122"/>
              <a:ea typeface="华文新魏" panose="02010800040101010101" pitchFamily="2" charset="-122"/>
            </a:endParaRPr>
          </a:p>
          <a:p>
            <a:pPr lvl="1" eaLnBrk="1" hangingPunct="1">
              <a:buClr>
                <a:srgbClr val="FF0000"/>
              </a:buClr>
            </a:pPr>
            <a:r>
              <a:rPr lang="zh-CN" altLang="en-US" sz="3200">
                <a:latin typeface="华文新魏" panose="02010800040101010101" pitchFamily="2" charset="-122"/>
                <a:ea typeface="华文新魏" panose="02010800040101010101" pitchFamily="2" charset="-122"/>
              </a:rPr>
              <a:t>必须确保捕捉任何一种随机事件，正确处理可能发生的随机事件，正确处理任何一种产生的事件序列，否则将会导致严重后果。</a:t>
            </a:r>
            <a:endParaRPr lang="en-US" altLang="zh-CN" sz="3200">
              <a:latin typeface="华文新魏" panose="02010800040101010101" pitchFamily="2" charset="-122"/>
              <a:ea typeface="华文新魏" panose="02010800040101010101" pitchFamily="2" charset="-122"/>
            </a:endParaRPr>
          </a:p>
        </p:txBody>
      </p:sp>
      <p:sp>
        <p:nvSpPr>
          <p:cNvPr id="871426" name="Rectangle 2">
            <a:extLst>
              <a:ext uri="{FF2B5EF4-FFF2-40B4-BE49-F238E27FC236}">
                <a16:creationId xmlns:a16="http://schemas.microsoft.com/office/drawing/2014/main" id="{47100AE1-B63A-5643-9A3D-ECEC1A33E37B}"/>
              </a:ext>
            </a:extLst>
          </p:cNvPr>
          <p:cNvSpPr>
            <a:spLocks noChangeArrowheads="1"/>
          </p:cNvSpPr>
          <p:nvPr/>
        </p:nvSpPr>
        <p:spPr bwMode="auto">
          <a:xfrm>
            <a:off x="1476375" y="273050"/>
            <a:ext cx="6840538" cy="471488"/>
          </a:xfrm>
          <a:prstGeom prst="rect">
            <a:avLst/>
          </a:prstGeom>
          <a:noFill/>
          <a:ln w="9525">
            <a:noFill/>
            <a:miter lim="800000"/>
            <a:headEnd/>
            <a:tailEnd/>
          </a:ln>
          <a:effectLst/>
        </p:spPr>
        <p:txBody>
          <a:bodyPr anchor="ct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480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操作系统的基本特征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Effect transition="in" filter="blinds(horizontal)">
                                      <p:cBhvr>
                                        <p:cTn id="7" dur="500"/>
                                        <p:tgtEl>
                                          <p:spTgt spid="890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2">
                                            <p:txEl>
                                              <p:pRg st="1" end="1"/>
                                            </p:txEl>
                                          </p:spTgt>
                                        </p:tgtEl>
                                        <p:attrNameLst>
                                          <p:attrName>style.visibility</p:attrName>
                                        </p:attrNameLst>
                                      </p:cBhvr>
                                      <p:to>
                                        <p:strVal val="visible"/>
                                      </p:to>
                                    </p:set>
                                    <p:animEffect transition="in" filter="blinds(horizontal)">
                                      <p:cBhvr>
                                        <p:cTn id="12" dur="500"/>
                                        <p:tgtEl>
                                          <p:spTgt spid="8909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9092">
                                            <p:txEl>
                                              <p:pRg st="2" end="2"/>
                                            </p:txEl>
                                          </p:spTgt>
                                        </p:tgtEl>
                                        <p:attrNameLst>
                                          <p:attrName>style.visibility</p:attrName>
                                        </p:attrNameLst>
                                      </p:cBhvr>
                                      <p:to>
                                        <p:strVal val="visible"/>
                                      </p:to>
                                    </p:set>
                                    <p:animEffect transition="in" filter="blinds(horizontal)">
                                      <p:cBhvr>
                                        <p:cTn id="15" dur="500"/>
                                        <p:tgtEl>
                                          <p:spTgt spid="890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5" name="Rectangle 3">
            <a:extLst>
              <a:ext uri="{FF2B5EF4-FFF2-40B4-BE49-F238E27FC236}">
                <a16:creationId xmlns:a16="http://schemas.microsoft.com/office/drawing/2014/main" id="{8E1DB5D6-3F2D-BF4D-8122-1605F240447A}"/>
              </a:ext>
            </a:extLst>
          </p:cNvPr>
          <p:cNvSpPr>
            <a:spLocks noGrp="1" noChangeArrowheads="1"/>
          </p:cNvSpPr>
          <p:nvPr>
            <p:ph type="body" idx="4294967295"/>
          </p:nvPr>
        </p:nvSpPr>
        <p:spPr>
          <a:xfrm>
            <a:off x="685800" y="1095375"/>
            <a:ext cx="7772400" cy="5334000"/>
          </a:xfrm>
        </p:spPr>
        <p:txBody>
          <a:bodyPr/>
          <a:lstStyle/>
          <a:p>
            <a:pPr algn="just" eaLnBrk="1" hangingPunct="1">
              <a:lnSpc>
                <a:spcPct val="150000"/>
              </a:lnSpc>
            </a:pPr>
            <a:r>
              <a:rPr lang="zh-CN" altLang="en-US" sz="4000" b="1">
                <a:solidFill>
                  <a:srgbClr val="0000FF"/>
                </a:solidFill>
              </a:rPr>
              <a:t>本课程与其它课程的关系</a:t>
            </a:r>
            <a:endParaRPr lang="zh-CN" altLang="en-US" sz="4000">
              <a:solidFill>
                <a:srgbClr val="0000FF"/>
              </a:solidFill>
            </a:endParaRPr>
          </a:p>
          <a:p>
            <a:pPr eaLnBrk="1" hangingPunct="1">
              <a:lnSpc>
                <a:spcPct val="150000"/>
              </a:lnSpc>
              <a:buClr>
                <a:srgbClr val="0000FF"/>
              </a:buClr>
              <a:buFont typeface="Wingdings" pitchFamily="2" charset="2"/>
              <a:buChar char="Ø"/>
            </a:pPr>
            <a:r>
              <a:rPr lang="zh-CN" altLang="en-US" b="1">
                <a:latin typeface="Arial Unicode MS" panose="020B0604020202020204" pitchFamily="34" charset="-128"/>
              </a:rPr>
              <a:t>先修课</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计算机组成原理</a:t>
            </a:r>
            <a:r>
              <a:rPr lang="en-US" altLang="zh-CN">
                <a:latin typeface="Arial Unicode MS" panose="020B0604020202020204" pitchFamily="34" charset="-128"/>
              </a:rPr>
              <a:t>》</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汇编语言程序设计</a:t>
            </a:r>
            <a:r>
              <a:rPr lang="en-US" altLang="zh-CN">
                <a:latin typeface="Arial Unicode MS" panose="020B0604020202020204" pitchFamily="34" charset="-128"/>
              </a:rPr>
              <a:t>》</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数据结构</a:t>
            </a:r>
            <a:r>
              <a:rPr lang="en-US" altLang="zh-CN">
                <a:latin typeface="Arial Unicode MS" panose="020B0604020202020204" pitchFamily="34" charset="-128"/>
              </a:rPr>
              <a:t>》</a:t>
            </a:r>
            <a:r>
              <a:rPr lang="zh-CN" altLang="en-US">
                <a:latin typeface="Arial Unicode MS" panose="020B0604020202020204" pitchFamily="34" charset="-128"/>
              </a:rPr>
              <a:t>。</a:t>
            </a:r>
          </a:p>
          <a:p>
            <a:pPr eaLnBrk="1" hangingPunct="1">
              <a:lnSpc>
                <a:spcPct val="150000"/>
              </a:lnSpc>
              <a:buClr>
                <a:srgbClr val="0000FF"/>
              </a:buClr>
              <a:buFont typeface="Wingdings" pitchFamily="2" charset="2"/>
              <a:buChar char="Ø"/>
            </a:pPr>
            <a:r>
              <a:rPr lang="zh-CN" altLang="en-US" b="1">
                <a:latin typeface="Arial Unicode MS" panose="020B0604020202020204" pitchFamily="34" charset="-128"/>
              </a:rPr>
              <a:t>后续课：</a:t>
            </a:r>
            <a:r>
              <a:rPr lang="en-US" altLang="zh-CN">
                <a:latin typeface="Arial Unicode MS" panose="020B0604020202020204" pitchFamily="34" charset="-128"/>
              </a:rPr>
              <a:t>《</a:t>
            </a:r>
            <a:r>
              <a:rPr lang="zh-CN" altLang="en-US">
                <a:latin typeface="Arial Unicode MS" panose="020B0604020202020204" pitchFamily="34" charset="-128"/>
              </a:rPr>
              <a:t>分布式计算机系统</a:t>
            </a:r>
            <a:r>
              <a:rPr lang="en-US" altLang="zh-CN">
                <a:latin typeface="Arial Unicode MS" panose="020B0604020202020204" pitchFamily="34" charset="-128"/>
              </a:rPr>
              <a:t>》</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计算机网络</a:t>
            </a:r>
            <a:r>
              <a:rPr lang="en-US" altLang="zh-CN">
                <a:latin typeface="Arial Unicode MS" panose="020B0604020202020204" pitchFamily="34" charset="-128"/>
              </a:rPr>
              <a:t>》</a:t>
            </a:r>
            <a:r>
              <a:rPr lang="zh-CN" altLang="en-US">
                <a:latin typeface="Arial Unicode MS" panose="020B0604020202020204" pitchFamily="34" charset="-128"/>
              </a:rPr>
              <a:t>，</a:t>
            </a:r>
            <a:r>
              <a:rPr lang="en-US" altLang="zh-CN">
                <a:latin typeface="Arial Unicode MS" panose="020B0604020202020204" pitchFamily="34" charset="-128"/>
              </a:rPr>
              <a:t>《</a:t>
            </a:r>
            <a:r>
              <a:rPr lang="zh-CN" altLang="en-US">
                <a:latin typeface="Arial Unicode MS" panose="020B0604020202020204" pitchFamily="34" charset="-128"/>
              </a:rPr>
              <a:t>数据库系统</a:t>
            </a:r>
            <a:r>
              <a:rPr lang="en-US" altLang="zh-CN">
                <a:latin typeface="Arial Unicode MS" panose="020B0604020202020204" pitchFamily="34" charset="-128"/>
              </a:rPr>
              <a:t>》</a:t>
            </a:r>
            <a:r>
              <a:rPr lang="zh-CN" altLang="en-US">
                <a:latin typeface="Arial Unicode MS" panose="020B0604020202020204" pitchFamily="34" charset="-128"/>
              </a:rPr>
              <a:t>等。</a:t>
            </a:r>
            <a:endParaRPr lang="zh-CN" altLang="en-US"/>
          </a:p>
        </p:txBody>
      </p:sp>
      <p:sp>
        <p:nvSpPr>
          <p:cNvPr id="3" name="Rectangle 2">
            <a:extLst>
              <a:ext uri="{FF2B5EF4-FFF2-40B4-BE49-F238E27FC236}">
                <a16:creationId xmlns:a16="http://schemas.microsoft.com/office/drawing/2014/main" id="{66CB2440-8F20-A741-925F-D01AA3F82164}"/>
              </a:ext>
            </a:extLst>
          </p:cNvPr>
          <p:cNvSpPr txBox="1">
            <a:spLocks noChangeArrowheads="1"/>
          </p:cNvSpPr>
          <p:nvPr/>
        </p:nvSpPr>
        <p:spPr>
          <a:xfrm>
            <a:off x="1331913" y="95250"/>
            <a:ext cx="7416800" cy="885825"/>
          </a:xfrm>
          <a:prstGeom prst="rect">
            <a:avLst/>
          </a:prstGeom>
        </p:spPr>
        <p:txBody>
          <a:bodyPr/>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a:spcBef>
                <a:spcPct val="0"/>
              </a:spcBef>
            </a:pPr>
            <a:r>
              <a:rPr kumimoji="0" lang="zh-CN" altLang="en-US" sz="4400" b="1">
                <a:solidFill>
                  <a:schemeClr val="tx2"/>
                </a:solidFill>
                <a:latin typeface="Tahoma" panose="020B0604030504040204" pitchFamily="34" charset="0"/>
              </a:rPr>
              <a:t>计算机操作系统原理</a:t>
            </a:r>
            <a:endParaRPr kumimoji="0" lang="zh-CN" altLang="en-US" sz="4400">
              <a:solidFill>
                <a:schemeClr val="tx2"/>
              </a:solidFill>
              <a:latin typeface="Tahoma" panose="020B0604030504040204" pitchFamily="34" charset="0"/>
            </a:endParaRPr>
          </a:p>
        </p:txBody>
      </p:sp>
      <p:sp>
        <p:nvSpPr>
          <p:cNvPr id="2" name="Slide Number Placeholder 1">
            <a:extLst>
              <a:ext uri="{FF2B5EF4-FFF2-40B4-BE49-F238E27FC236}">
                <a16:creationId xmlns:a16="http://schemas.microsoft.com/office/drawing/2014/main" id="{0929E224-B411-444C-9329-670CE5977159}"/>
              </a:ext>
            </a:extLst>
          </p:cNvPr>
          <p:cNvSpPr>
            <a:spLocks noGrp="1"/>
          </p:cNvSpPr>
          <p:nvPr>
            <p:ph type="sldNum" sz="quarter" idx="12"/>
          </p:nvPr>
        </p:nvSpPr>
        <p:spPr/>
        <p:txBody>
          <a:bodyPr/>
          <a:lstStyle/>
          <a:p>
            <a:fld id="{0EC01821-FBC1-0943-A98A-47205D9EC5A4}" type="slidenum">
              <a:rPr lang="zh-CN" altLang="en-US" smtClean="0"/>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barn(outVertical)">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barn(outVertical)">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barn(outVertical)">
                                      <p:cBhvr>
                                        <p:cTn id="17" dur="500"/>
                                        <p:tgtEl>
                                          <p:spTgt spid="310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F30A1438-A765-864D-B9C9-9615A8DCC787}"/>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8CFF8D17-43D9-8448-B1BE-873A92916A5C}" type="slidenum">
              <a:rPr kumimoji="0" lang="zh-CN" altLang="en-US" sz="1400">
                <a:latin typeface="Tahoma" panose="020B0604030504040204" pitchFamily="34" charset="0"/>
              </a:rPr>
              <a:pPr eaLnBrk="1" hangingPunct="1"/>
              <a:t>90</a:t>
            </a:fld>
            <a:endParaRPr kumimoji="0" lang="en-US" altLang="zh-CN" sz="1400">
              <a:latin typeface="Tahoma" panose="020B0604030504040204" pitchFamily="34" charset="0"/>
            </a:endParaRPr>
          </a:p>
        </p:txBody>
      </p:sp>
      <p:sp>
        <p:nvSpPr>
          <p:cNvPr id="864258" name="标题 1">
            <a:extLst>
              <a:ext uri="{FF2B5EF4-FFF2-40B4-BE49-F238E27FC236}">
                <a16:creationId xmlns:a16="http://schemas.microsoft.com/office/drawing/2014/main" id="{830E4201-A9E8-A24C-BEE3-81A0BDC71143}"/>
              </a:ext>
            </a:extLst>
          </p:cNvPr>
          <p:cNvSpPr>
            <a:spLocks noGrp="1"/>
          </p:cNvSpPr>
          <p:nvPr>
            <p:ph type="title" idx="4294967295"/>
          </p:nvPr>
        </p:nvSpPr>
        <p:spPr/>
        <p:txBody>
          <a:bodyPr anchor="ctr"/>
          <a:lstStyle/>
          <a:p>
            <a:pPr eaLnBrk="1" hangingPunct="1"/>
            <a:r>
              <a:rPr lang="en-US" altLang="zh-CN" sz="4800">
                <a:effectLst>
                  <a:outerShdw blurRad="38100" dist="38100" dir="2700000" algn="tl">
                    <a:srgbClr val="C0C0C0"/>
                  </a:outerShdw>
                </a:effectLst>
                <a:latin typeface="华文新魏" panose="02010800040101010101" pitchFamily="2" charset="-122"/>
                <a:ea typeface="华文新魏" panose="02010800040101010101" pitchFamily="2" charset="-122"/>
              </a:rPr>
              <a:t>1.4</a:t>
            </a:r>
            <a:r>
              <a:rPr lang="zh-CN" altLang="zh-CN" sz="4800">
                <a:effectLst>
                  <a:outerShdw blurRad="38100" dist="38100" dir="2700000" algn="tl">
                    <a:srgbClr val="C0C0C0"/>
                  </a:outerShdw>
                </a:effectLst>
                <a:latin typeface="华文新魏" panose="02010800040101010101" pitchFamily="2" charset="-122"/>
                <a:ea typeface="华文新魏" panose="02010800040101010101" pitchFamily="2" charset="-122"/>
              </a:rPr>
              <a:t>操作系统</a:t>
            </a:r>
            <a:r>
              <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rPr>
              <a:t>的主要</a:t>
            </a:r>
            <a:r>
              <a:rPr lang="zh-CN" altLang="zh-CN" sz="4800">
                <a:effectLst>
                  <a:outerShdw blurRad="38100" dist="38100" dir="2700000" algn="tl">
                    <a:srgbClr val="C0C0C0"/>
                  </a:outerShdw>
                </a:effectLst>
                <a:latin typeface="华文新魏" panose="02010800040101010101" pitchFamily="2" charset="-122"/>
                <a:ea typeface="华文新魏" panose="02010800040101010101" pitchFamily="2" charset="-122"/>
              </a:rPr>
              <a:t>功能</a:t>
            </a:r>
            <a:endParaRPr lang="zh-CN" altLang="en-US" sz="480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33795" name="内容占位符 2">
            <a:extLst>
              <a:ext uri="{FF2B5EF4-FFF2-40B4-BE49-F238E27FC236}">
                <a16:creationId xmlns:a16="http://schemas.microsoft.com/office/drawing/2014/main" id="{5353FA2B-56EA-364A-928A-CAC7BD8EF6AD}"/>
              </a:ext>
            </a:extLst>
          </p:cNvPr>
          <p:cNvSpPr>
            <a:spLocks noGrp="1"/>
          </p:cNvSpPr>
          <p:nvPr>
            <p:ph idx="4294967295"/>
          </p:nvPr>
        </p:nvSpPr>
        <p:spPr>
          <a:xfrm>
            <a:off x="685800" y="1412875"/>
            <a:ext cx="7772400" cy="5111750"/>
          </a:xfrm>
        </p:spPr>
        <p:txBody>
          <a:bodyPr/>
          <a:lstStyle/>
          <a:p>
            <a:pPr eaLnBrk="1" hangingPunct="1">
              <a:buFont typeface="Wingdings" pitchFamily="2" charset="2"/>
              <a:buNone/>
            </a:pPr>
            <a:r>
              <a:rPr lang="en-US" altLang="zh-CN" sz="2000"/>
              <a:t>               </a:t>
            </a:r>
            <a:r>
              <a:rPr lang="zh-CN" altLang="en-US">
                <a:latin typeface="华文新魏" panose="02010800040101010101" pitchFamily="2" charset="-122"/>
                <a:ea typeface="华文新魏" panose="02010800040101010101" pitchFamily="2" charset="-122"/>
              </a:rPr>
              <a:t>操作系统中，能分配给用户使用的硬件和软件设施总称为资源，包括两类：</a:t>
            </a:r>
            <a:r>
              <a:rPr lang="zh-CN" altLang="en-US">
                <a:solidFill>
                  <a:srgbClr val="FF0000"/>
                </a:solidFill>
                <a:latin typeface="华文新魏" panose="02010800040101010101" pitchFamily="2" charset="-122"/>
                <a:ea typeface="华文新魏" panose="02010800040101010101" pitchFamily="2" charset="-122"/>
              </a:rPr>
              <a:t>硬件资源和信息资源</a:t>
            </a:r>
            <a:r>
              <a:rPr lang="zh-CN" altLang="en-US">
                <a:latin typeface="华文新魏" panose="02010800040101010101" pitchFamily="2" charset="-122"/>
                <a:ea typeface="华文新魏" panose="02010800040101010101" pitchFamily="2" charset="-122"/>
              </a:rPr>
              <a:t>。</a:t>
            </a:r>
          </a:p>
          <a:p>
            <a:pPr eaLnBrk="1" hangingPunct="1"/>
            <a:r>
              <a:rPr lang="zh-CN" altLang="en-US">
                <a:solidFill>
                  <a:srgbClr val="0033CC"/>
                </a:solidFill>
                <a:latin typeface="华文新魏" panose="02010800040101010101" pitchFamily="2" charset="-122"/>
                <a:ea typeface="华文新魏" panose="02010800040101010101" pitchFamily="2" charset="-122"/>
              </a:rPr>
              <a:t>硬件资源</a:t>
            </a:r>
            <a:r>
              <a:rPr lang="zh-CN" altLang="en-US">
                <a:latin typeface="华文新魏" panose="02010800040101010101" pitchFamily="2" charset="-122"/>
                <a:ea typeface="华文新魏" panose="02010800040101010101" pitchFamily="2" charset="-122"/>
              </a:rPr>
              <a:t>：处理器、存储器、</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设备等；</a:t>
            </a:r>
          </a:p>
          <a:p>
            <a:pPr eaLnBrk="1" hangingPunct="1"/>
            <a:r>
              <a:rPr lang="zh-CN" altLang="en-US">
                <a:solidFill>
                  <a:srgbClr val="0033CC"/>
                </a:solidFill>
                <a:latin typeface="华文新魏" panose="02010800040101010101" pitchFamily="2" charset="-122"/>
                <a:ea typeface="华文新魏" panose="02010800040101010101" pitchFamily="2" charset="-122"/>
              </a:rPr>
              <a:t>信息资源</a:t>
            </a:r>
            <a:r>
              <a:rPr lang="zh-CN" altLang="en-US">
                <a:latin typeface="华文新魏" panose="02010800040101010101" pitchFamily="2" charset="-122"/>
                <a:ea typeface="华文新魏" panose="02010800040101010101" pitchFamily="2" charset="-122"/>
              </a:rPr>
              <a:t>：程序和数据等。</a:t>
            </a:r>
            <a:endParaRPr lang="en-US" altLang="zh-CN">
              <a:latin typeface="华文新魏" panose="02010800040101010101" pitchFamily="2" charset="-122"/>
              <a:ea typeface="华文新魏" panose="02010800040101010101" pitchFamily="2" charset="-122"/>
            </a:endParaRPr>
          </a:p>
          <a:p>
            <a:pPr eaLnBrk="1" hangingPunct="1"/>
            <a:r>
              <a:rPr lang="zh-CN" altLang="en-US">
                <a:solidFill>
                  <a:srgbClr val="0033CC"/>
                </a:solidFill>
                <a:latin typeface="华文新魏" panose="02010800040101010101" pitchFamily="2" charset="-122"/>
                <a:ea typeface="华文新魏" panose="02010800040101010101" pitchFamily="2" charset="-122"/>
              </a:rPr>
              <a:t>操作系统也可定义</a:t>
            </a:r>
            <a:r>
              <a:rPr lang="zh-CN" altLang="en-US">
                <a:latin typeface="华文新魏" panose="02010800040101010101" pitchFamily="2" charset="-122"/>
                <a:ea typeface="华文新魏" panose="02010800040101010101" pitchFamily="2" charset="-122"/>
              </a:rPr>
              <a:t>为：能使诸用户有效、方便地共享一套计算机系统资源的一种系统软件。</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5BF2F24-3F78-5242-B7A2-0FD66B6C1819}"/>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795BC349-B9FF-4249-A3CF-43D11913B0E8}" type="slidenum">
              <a:rPr kumimoji="0" lang="zh-CN" altLang="en-US" sz="1400">
                <a:latin typeface="Tahoma" panose="020B0604030504040204" pitchFamily="34" charset="0"/>
              </a:rPr>
              <a:pPr eaLnBrk="1" hangingPunct="1"/>
              <a:t>91</a:t>
            </a:fld>
            <a:endParaRPr kumimoji="0" lang="en-US" altLang="zh-CN" sz="1400">
              <a:latin typeface="Tahoma" panose="020B0604030504040204" pitchFamily="34" charset="0"/>
            </a:endParaRPr>
          </a:p>
        </p:txBody>
      </p:sp>
      <p:sp>
        <p:nvSpPr>
          <p:cNvPr id="865282" name="Rectangle 2">
            <a:extLst>
              <a:ext uri="{FF2B5EF4-FFF2-40B4-BE49-F238E27FC236}">
                <a16:creationId xmlns:a16="http://schemas.microsoft.com/office/drawing/2014/main" id="{164E505C-CCAB-2949-ADF1-96661BE2F841}"/>
              </a:ext>
            </a:extLst>
          </p:cNvPr>
          <p:cNvSpPr>
            <a:spLocks noGrp="1" noChangeArrowheads="1"/>
          </p:cNvSpPr>
          <p:nvPr>
            <p:ph type="title" idx="4294967295"/>
          </p:nvPr>
        </p:nvSpPr>
        <p:spPr>
          <a:xfrm>
            <a:off x="1476375" y="-17463"/>
            <a:ext cx="5975350" cy="1143001"/>
          </a:xfrm>
        </p:spPr>
        <p:txBody>
          <a:bodyPr anchor="ctr"/>
          <a:lstStyle/>
          <a:p>
            <a:pPr eaLnBrk="1" hangingPunct="1"/>
            <a:r>
              <a:rPr lang="zh-CN" altLang="en-US" sz="4800">
                <a:effectLst>
                  <a:outerShdw blurRad="38100" dist="38100" dir="2700000" algn="tl">
                    <a:srgbClr val="C0C0C0"/>
                  </a:outerShdw>
                </a:effectLst>
                <a:ea typeface="华文新魏" panose="02010800040101010101" pitchFamily="2" charset="-122"/>
              </a:rPr>
              <a:t>操作系统主要功能</a:t>
            </a:r>
          </a:p>
        </p:txBody>
      </p:sp>
      <p:sp>
        <p:nvSpPr>
          <p:cNvPr id="37893" name="Rectangle 3">
            <a:extLst>
              <a:ext uri="{FF2B5EF4-FFF2-40B4-BE49-F238E27FC236}">
                <a16:creationId xmlns:a16="http://schemas.microsoft.com/office/drawing/2014/main" id="{63AD0601-B720-4948-8331-870194C0E1D6}"/>
              </a:ext>
            </a:extLst>
          </p:cNvPr>
          <p:cNvSpPr>
            <a:spLocks noGrp="1" noChangeArrowheads="1"/>
          </p:cNvSpPr>
          <p:nvPr>
            <p:ph type="body" idx="4294967295"/>
          </p:nvPr>
        </p:nvSpPr>
        <p:spPr>
          <a:xfrm>
            <a:off x="1331913" y="1341438"/>
            <a:ext cx="5940425" cy="4306887"/>
          </a:xfrm>
        </p:spPr>
        <p:txBody>
          <a:bodyPr/>
          <a:lstStyle/>
          <a:p>
            <a:pPr algn="just" eaLnBrk="1" hangingPunct="1"/>
            <a:r>
              <a:rPr lang="zh-CN" altLang="en-US" sz="4000">
                <a:ea typeface="华文新魏" panose="02010800040101010101" pitchFamily="2" charset="-122"/>
              </a:rPr>
              <a:t>处理机管理</a:t>
            </a:r>
          </a:p>
          <a:p>
            <a:pPr algn="just" eaLnBrk="1" hangingPunct="1"/>
            <a:r>
              <a:rPr lang="zh-CN" altLang="en-US" sz="4000">
                <a:ea typeface="华文新魏" panose="02010800040101010101" pitchFamily="2" charset="-122"/>
              </a:rPr>
              <a:t>存储管理</a:t>
            </a:r>
          </a:p>
          <a:p>
            <a:pPr algn="just" eaLnBrk="1" hangingPunct="1"/>
            <a:r>
              <a:rPr lang="zh-CN" altLang="en-US" sz="4000">
                <a:ea typeface="华文新魏" panose="02010800040101010101" pitchFamily="2" charset="-122"/>
              </a:rPr>
              <a:t>设备管理</a:t>
            </a:r>
          </a:p>
          <a:p>
            <a:pPr algn="just" eaLnBrk="1" hangingPunct="1"/>
            <a:r>
              <a:rPr lang="zh-CN" altLang="en-US" sz="4000">
                <a:ea typeface="华文新魏" panose="02010800040101010101" pitchFamily="2" charset="-122"/>
              </a:rPr>
              <a:t>文件管理</a:t>
            </a:r>
            <a:endParaRPr lang="en-US" altLang="zh-CN" sz="4000">
              <a:ea typeface="华文新魏" panose="02010800040101010101" pitchFamily="2" charset="-122"/>
            </a:endParaRPr>
          </a:p>
          <a:p>
            <a:pPr algn="just" eaLnBrk="1" hangingPunct="1"/>
            <a:r>
              <a:rPr lang="zh-CN" altLang="en-US" sz="4000">
                <a:ea typeface="华文新魏" panose="02010800040101010101" pitchFamily="2" charset="-122"/>
              </a:rPr>
              <a:t>操作系统与用户接口</a:t>
            </a:r>
          </a:p>
          <a:p>
            <a:pPr algn="just" eaLnBrk="1" hangingPunct="1"/>
            <a:r>
              <a:rPr lang="zh-CN" altLang="en-US" sz="4000">
                <a:ea typeface="华文新魏" panose="02010800040101010101" pitchFamily="2" charset="-122"/>
              </a:rPr>
              <a:t>现代操作系统的新功能</a:t>
            </a:r>
            <a:endParaRPr lang="en-US" altLang="zh-CN" sz="4000">
              <a:ea typeface="华文新魏" panose="0201080004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blinds(horizontal)">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blinds(horizontal)">
                                      <p:cBhvr>
                                        <p:cTn id="12" dur="500"/>
                                        <p:tgtEl>
                                          <p:spTgt spid="3789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7893">
                                            <p:txEl>
                                              <p:pRg st="2" end="2"/>
                                            </p:txEl>
                                          </p:spTgt>
                                        </p:tgtEl>
                                        <p:attrNameLst>
                                          <p:attrName>style.visibility</p:attrName>
                                        </p:attrNameLst>
                                      </p:cBhvr>
                                      <p:to>
                                        <p:strVal val="visible"/>
                                      </p:to>
                                    </p:set>
                                    <p:animEffect transition="in" filter="blinds(horizontal)">
                                      <p:cBhvr>
                                        <p:cTn id="15" dur="500"/>
                                        <p:tgtEl>
                                          <p:spTgt spid="3789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893">
                                            <p:txEl>
                                              <p:pRg st="3" end="3"/>
                                            </p:txEl>
                                          </p:spTgt>
                                        </p:tgtEl>
                                        <p:attrNameLst>
                                          <p:attrName>style.visibility</p:attrName>
                                        </p:attrNameLst>
                                      </p:cBhvr>
                                      <p:to>
                                        <p:strVal val="visible"/>
                                      </p:to>
                                    </p:set>
                                    <p:animEffect transition="in" filter="blinds(horizontal)">
                                      <p:cBhvr>
                                        <p:cTn id="18" dur="500"/>
                                        <p:tgtEl>
                                          <p:spTgt spid="3789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7893">
                                            <p:txEl>
                                              <p:pRg st="4" end="4"/>
                                            </p:txEl>
                                          </p:spTgt>
                                        </p:tgtEl>
                                        <p:attrNameLst>
                                          <p:attrName>style.visibility</p:attrName>
                                        </p:attrNameLst>
                                      </p:cBhvr>
                                      <p:to>
                                        <p:strVal val="visible"/>
                                      </p:to>
                                    </p:set>
                                    <p:animEffect transition="in" filter="blinds(horizontal)">
                                      <p:cBhvr>
                                        <p:cTn id="23" dur="500"/>
                                        <p:tgtEl>
                                          <p:spTgt spid="3789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893">
                                            <p:txEl>
                                              <p:pRg st="5" end="5"/>
                                            </p:txEl>
                                          </p:spTgt>
                                        </p:tgtEl>
                                        <p:attrNameLst>
                                          <p:attrName>style.visibility</p:attrName>
                                        </p:attrNameLst>
                                      </p:cBhvr>
                                      <p:to>
                                        <p:strVal val="visible"/>
                                      </p:to>
                                    </p:set>
                                    <p:animEffect transition="in" filter="blinds(horizontal)">
                                      <p:cBhvr>
                                        <p:cTn id="28" dur="500"/>
                                        <p:tgtEl>
                                          <p:spTgt spid="378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28794A7-A269-4F4B-9051-4740EC2EE17B}"/>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391153F-50E5-A347-8ACC-10F378E6AD5E}" type="slidenum">
              <a:rPr kumimoji="0" lang="zh-CN" altLang="en-US" sz="1400">
                <a:latin typeface="Tahoma" panose="020B0604030504040204" pitchFamily="34" charset="0"/>
              </a:rPr>
              <a:pPr eaLnBrk="1" hangingPunct="1"/>
              <a:t>92</a:t>
            </a:fld>
            <a:endParaRPr kumimoji="0" lang="en-US" altLang="zh-CN" sz="1400">
              <a:latin typeface="Tahoma" panose="020B0604030504040204" pitchFamily="34" charset="0"/>
            </a:endParaRPr>
          </a:p>
        </p:txBody>
      </p:sp>
      <p:sp>
        <p:nvSpPr>
          <p:cNvPr id="866306" name="Rectangle 2">
            <a:extLst>
              <a:ext uri="{FF2B5EF4-FFF2-40B4-BE49-F238E27FC236}">
                <a16:creationId xmlns:a16="http://schemas.microsoft.com/office/drawing/2014/main" id="{4586D4D5-1305-2140-ABB4-2FAD956B3C46}"/>
              </a:ext>
            </a:extLst>
          </p:cNvPr>
          <p:cNvSpPr>
            <a:spLocks noGrp="1" noChangeArrowheads="1"/>
          </p:cNvSpPr>
          <p:nvPr>
            <p:ph type="title" idx="4294967295"/>
          </p:nvPr>
        </p:nvSpPr>
        <p:spPr>
          <a:xfrm>
            <a:off x="1249363" y="188913"/>
            <a:ext cx="7643812" cy="649287"/>
          </a:xfrm>
        </p:spPr>
        <p:txBody>
          <a:bodyPr anchor="ctr"/>
          <a:lstStyle/>
          <a:p>
            <a:pPr eaLnBrk="1" hangingPunct="1"/>
            <a:r>
              <a:rPr lang="zh-CN" altLang="en-US" sz="4800">
                <a:effectLst>
                  <a:outerShdw blurRad="38100" dist="38100" dir="2700000" algn="tl">
                    <a:srgbClr val="C0C0C0"/>
                  </a:outerShdw>
                </a:effectLst>
                <a:ea typeface="华文新魏" panose="02010800040101010101" pitchFamily="2" charset="-122"/>
              </a:rPr>
              <a:t>处理机管理</a:t>
            </a:r>
          </a:p>
        </p:txBody>
      </p:sp>
      <p:sp>
        <p:nvSpPr>
          <p:cNvPr id="92165" name="Rectangle 3">
            <a:extLst>
              <a:ext uri="{FF2B5EF4-FFF2-40B4-BE49-F238E27FC236}">
                <a16:creationId xmlns:a16="http://schemas.microsoft.com/office/drawing/2014/main" id="{B06073FE-6832-B845-AEE4-3A7152DBEC68}"/>
              </a:ext>
            </a:extLst>
          </p:cNvPr>
          <p:cNvSpPr>
            <a:spLocks noGrp="1" noChangeArrowheads="1"/>
          </p:cNvSpPr>
          <p:nvPr>
            <p:ph type="body" idx="4294967295"/>
          </p:nvPr>
        </p:nvSpPr>
        <p:spPr>
          <a:xfrm>
            <a:off x="685800" y="1268413"/>
            <a:ext cx="7772400" cy="5256212"/>
          </a:xfrm>
        </p:spPr>
        <p:txBody>
          <a:bodyPr/>
          <a:lstStyle/>
          <a:p>
            <a:pPr eaLnBrk="1" hangingPunct="1"/>
            <a:r>
              <a:rPr lang="zh-CN" altLang="en-US" sz="3600">
                <a:solidFill>
                  <a:srgbClr val="3333FF"/>
                </a:solidFill>
                <a:latin typeface="华文新魏" panose="02010800040101010101" pitchFamily="2" charset="-122"/>
                <a:ea typeface="华文新魏" panose="02010800040101010101" pitchFamily="2" charset="-122"/>
              </a:rPr>
              <a:t>主要任务：</a:t>
            </a:r>
            <a:r>
              <a:rPr lang="zh-CN" altLang="en-US" sz="3600">
                <a:latin typeface="华文新魏" panose="02010800040101010101" pitchFamily="2" charset="-122"/>
                <a:ea typeface="华文新魏" panose="02010800040101010101" pitchFamily="2" charset="-122"/>
              </a:rPr>
              <a:t>对处理机进行分配，并对其进行有效的控制和管理。        </a:t>
            </a:r>
          </a:p>
          <a:p>
            <a:pPr eaLnBrk="1" hangingPunct="1"/>
            <a:r>
              <a:rPr lang="zh-CN" altLang="en-US" sz="3600">
                <a:latin typeface="华文新魏" panose="02010800040101010101" pitchFamily="2" charset="-122"/>
                <a:ea typeface="华文新魏" panose="02010800040101010101" pitchFamily="2" charset="-122"/>
              </a:rPr>
              <a:t>处理机管理的主要功能</a:t>
            </a:r>
            <a:endParaRPr lang="en-US" altLang="zh-CN" sz="3600">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进程控制</a:t>
            </a:r>
            <a:endParaRPr lang="en-US" altLang="zh-CN" sz="3200">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进程同步</a:t>
            </a:r>
            <a:endParaRPr lang="en-US" altLang="zh-CN" sz="3200">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进程通信</a:t>
            </a:r>
            <a:endParaRPr lang="en-US" altLang="zh-CN" sz="3200">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调度</a:t>
            </a:r>
            <a:endParaRPr lang="en-US" altLang="zh-CN" sz="3200">
              <a:latin typeface="华文新魏" panose="02010800040101010101" pitchFamily="2" charset="-122"/>
              <a:ea typeface="华文新魏" panose="02010800040101010101" pitchFamily="2" charset="-122"/>
            </a:endParaRPr>
          </a:p>
          <a:p>
            <a:pPr lvl="2" eaLnBrk="1" hangingPunct="1"/>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作业调度</a:t>
            </a:r>
            <a:endParaRPr lang="en-US" altLang="zh-CN" sz="3200">
              <a:latin typeface="华文新魏" panose="02010800040101010101" pitchFamily="2" charset="-122"/>
              <a:ea typeface="华文新魏" panose="02010800040101010101" pitchFamily="2" charset="-122"/>
            </a:endParaRPr>
          </a:p>
          <a:p>
            <a:pPr lvl="2" eaLnBrk="1" hangingPunct="1"/>
            <a:r>
              <a:rPr lang="zh-CN" altLang="en-US" sz="3200">
                <a:latin typeface="华文新魏" panose="02010800040101010101" pitchFamily="2" charset="-122"/>
                <a:ea typeface="华文新魏" panose="02010800040101010101" pitchFamily="2" charset="-122"/>
              </a:rPr>
              <a:t>进程调度</a:t>
            </a: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blinds(horizontal)">
                                      <p:cBhvr>
                                        <p:cTn id="7" dur="500"/>
                                        <p:tgtEl>
                                          <p:spTgt spid="92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5">
                                            <p:txEl>
                                              <p:pRg st="1" end="1"/>
                                            </p:txEl>
                                          </p:spTgt>
                                        </p:tgtEl>
                                        <p:attrNameLst>
                                          <p:attrName>style.visibility</p:attrName>
                                        </p:attrNameLst>
                                      </p:cBhvr>
                                      <p:to>
                                        <p:strVal val="visible"/>
                                      </p:to>
                                    </p:set>
                                    <p:animEffect transition="in" filter="blinds(horizontal)">
                                      <p:cBhvr>
                                        <p:cTn id="12" dur="500"/>
                                        <p:tgtEl>
                                          <p:spTgt spid="921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5">
                                            <p:txEl>
                                              <p:pRg st="2" end="2"/>
                                            </p:txEl>
                                          </p:spTgt>
                                        </p:tgtEl>
                                        <p:attrNameLst>
                                          <p:attrName>style.visibility</p:attrName>
                                        </p:attrNameLst>
                                      </p:cBhvr>
                                      <p:to>
                                        <p:strVal val="visible"/>
                                      </p:to>
                                    </p:set>
                                    <p:animEffect transition="in" filter="blinds(horizontal)">
                                      <p:cBhvr>
                                        <p:cTn id="17" dur="500"/>
                                        <p:tgtEl>
                                          <p:spTgt spid="921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65">
                                            <p:txEl>
                                              <p:pRg st="3" end="3"/>
                                            </p:txEl>
                                          </p:spTgt>
                                        </p:tgtEl>
                                        <p:attrNameLst>
                                          <p:attrName>style.visibility</p:attrName>
                                        </p:attrNameLst>
                                      </p:cBhvr>
                                      <p:to>
                                        <p:strVal val="visible"/>
                                      </p:to>
                                    </p:set>
                                    <p:animEffect transition="in" filter="blinds(horizontal)">
                                      <p:cBhvr>
                                        <p:cTn id="22" dur="500"/>
                                        <p:tgtEl>
                                          <p:spTgt spid="921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65">
                                            <p:txEl>
                                              <p:pRg st="4" end="4"/>
                                            </p:txEl>
                                          </p:spTgt>
                                        </p:tgtEl>
                                        <p:attrNameLst>
                                          <p:attrName>style.visibility</p:attrName>
                                        </p:attrNameLst>
                                      </p:cBhvr>
                                      <p:to>
                                        <p:strVal val="visible"/>
                                      </p:to>
                                    </p:set>
                                    <p:animEffect transition="in" filter="blinds(horizontal)">
                                      <p:cBhvr>
                                        <p:cTn id="27" dur="500"/>
                                        <p:tgtEl>
                                          <p:spTgt spid="9216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65">
                                            <p:txEl>
                                              <p:pRg st="5" end="5"/>
                                            </p:txEl>
                                          </p:spTgt>
                                        </p:tgtEl>
                                        <p:attrNameLst>
                                          <p:attrName>style.visibility</p:attrName>
                                        </p:attrNameLst>
                                      </p:cBhvr>
                                      <p:to>
                                        <p:strVal val="visible"/>
                                      </p:to>
                                    </p:set>
                                    <p:animEffect transition="in" filter="blinds(horizontal)">
                                      <p:cBhvr>
                                        <p:cTn id="32" dur="500"/>
                                        <p:tgtEl>
                                          <p:spTgt spid="92165">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165">
                                            <p:txEl>
                                              <p:pRg st="6" end="6"/>
                                            </p:txEl>
                                          </p:spTgt>
                                        </p:tgtEl>
                                        <p:attrNameLst>
                                          <p:attrName>style.visibility</p:attrName>
                                        </p:attrNameLst>
                                      </p:cBhvr>
                                      <p:to>
                                        <p:strVal val="visible"/>
                                      </p:to>
                                    </p:set>
                                    <p:animEffect transition="in" filter="blinds(horizontal)">
                                      <p:cBhvr>
                                        <p:cTn id="35" dur="500"/>
                                        <p:tgtEl>
                                          <p:spTgt spid="92165">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2165">
                                            <p:txEl>
                                              <p:pRg st="7" end="7"/>
                                            </p:txEl>
                                          </p:spTgt>
                                        </p:tgtEl>
                                        <p:attrNameLst>
                                          <p:attrName>style.visibility</p:attrName>
                                        </p:attrNameLst>
                                      </p:cBhvr>
                                      <p:to>
                                        <p:strVal val="visible"/>
                                      </p:to>
                                    </p:set>
                                    <p:animEffect transition="in" filter="blinds(horizontal)">
                                      <p:cBhvr>
                                        <p:cTn id="38" dur="500"/>
                                        <p:tgtEl>
                                          <p:spTgt spid="92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bldLvl="2"/>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43A0E965-2E3F-F245-84C4-A39B8E7A2AF7}"/>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43CF884D-EB1E-904C-B829-BF3FB61ACF12}" type="slidenum">
              <a:rPr kumimoji="0" lang="zh-CN" altLang="en-US" sz="1400">
                <a:latin typeface="Tahoma" panose="020B0604030504040204" pitchFamily="34" charset="0"/>
              </a:rPr>
              <a:pPr eaLnBrk="1" hangingPunct="1"/>
              <a:t>93</a:t>
            </a:fld>
            <a:endParaRPr kumimoji="0" lang="en-US" altLang="zh-CN" sz="1400">
              <a:latin typeface="Tahoma" panose="020B0604030504040204" pitchFamily="34" charset="0"/>
            </a:endParaRPr>
          </a:p>
        </p:txBody>
      </p:sp>
      <p:sp>
        <p:nvSpPr>
          <p:cNvPr id="867330" name="Rectangle 2">
            <a:extLst>
              <a:ext uri="{FF2B5EF4-FFF2-40B4-BE49-F238E27FC236}">
                <a16:creationId xmlns:a16="http://schemas.microsoft.com/office/drawing/2014/main" id="{42C4FC11-C87C-584C-8912-19EA23B76D88}"/>
              </a:ext>
            </a:extLst>
          </p:cNvPr>
          <p:cNvSpPr>
            <a:spLocks noGrp="1" noChangeArrowheads="1"/>
          </p:cNvSpPr>
          <p:nvPr>
            <p:ph type="title" idx="4294967295"/>
          </p:nvPr>
        </p:nvSpPr>
        <p:spPr/>
        <p:txBody>
          <a:bodyPr anchor="ctr"/>
          <a:lstStyle/>
          <a:p>
            <a:pPr eaLnBrk="1" hangingPunct="1"/>
            <a:r>
              <a:rPr lang="zh-CN" altLang="en-US" sz="4800">
                <a:effectLst>
                  <a:outerShdw blurRad="38100" dist="38100" dir="2700000" algn="tl">
                    <a:srgbClr val="C0C0C0"/>
                  </a:outerShdw>
                </a:effectLst>
                <a:ea typeface="华文新魏" panose="02010800040101010101" pitchFamily="2" charset="-122"/>
              </a:rPr>
              <a:t>存储管理</a:t>
            </a:r>
          </a:p>
        </p:txBody>
      </p:sp>
      <p:sp>
        <p:nvSpPr>
          <p:cNvPr id="93189" name="Rectangle 3">
            <a:extLst>
              <a:ext uri="{FF2B5EF4-FFF2-40B4-BE49-F238E27FC236}">
                <a16:creationId xmlns:a16="http://schemas.microsoft.com/office/drawing/2014/main" id="{148C7674-DAE4-3D4C-B7B8-D678F53DB350}"/>
              </a:ext>
            </a:extLst>
          </p:cNvPr>
          <p:cNvSpPr>
            <a:spLocks noGrp="1" noChangeArrowheads="1"/>
          </p:cNvSpPr>
          <p:nvPr>
            <p:ph type="body" idx="4294967295"/>
          </p:nvPr>
        </p:nvSpPr>
        <p:spPr>
          <a:xfrm>
            <a:off x="611188" y="1200150"/>
            <a:ext cx="8353425" cy="5181600"/>
          </a:xfrm>
        </p:spPr>
        <p:txBody>
          <a:bodyPr/>
          <a:lstStyle/>
          <a:p>
            <a:pPr eaLnBrk="1" hangingPunct="1">
              <a:lnSpc>
                <a:spcPts val="3000"/>
              </a:lnSpc>
            </a:pPr>
            <a:r>
              <a:rPr lang="zh-CN" altLang="en-US" b="1">
                <a:solidFill>
                  <a:srgbClr val="3333FF"/>
                </a:solidFill>
                <a:latin typeface="华文新魏" panose="02010800040101010101" pitchFamily="2" charset="-122"/>
                <a:ea typeface="华文新魏" panose="02010800040101010101" pitchFamily="2" charset="-122"/>
              </a:rPr>
              <a:t>内存分配的主要任务</a:t>
            </a:r>
            <a:endParaRPr lang="en-US" altLang="zh-CN" b="1">
              <a:solidFill>
                <a:srgbClr val="3333FF"/>
              </a:solidFill>
              <a:latin typeface="华文新魏" panose="02010800040101010101" pitchFamily="2" charset="-122"/>
              <a:ea typeface="华文新魏" panose="02010800040101010101" pitchFamily="2" charset="-122"/>
            </a:endParaRPr>
          </a:p>
          <a:p>
            <a:pPr lvl="1" eaLnBrk="1" hangingPunct="1">
              <a:lnSpc>
                <a:spcPts val="3000"/>
              </a:lnSpc>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为每道程序分配内存空间，使它们“各得其所”。</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提高存储器的利用率，尽量减少不可用的内存空间</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碎片</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允许正在运行的程序申请附加的内存空间，以适应程序和数据动态增长的需要。</a:t>
            </a:r>
            <a:endParaRPr lang="en-US" altLang="zh-CN" sz="3200">
              <a:latin typeface="华文新魏" panose="02010800040101010101" pitchFamily="2" charset="-122"/>
              <a:ea typeface="华文新魏" panose="02010800040101010101" pitchFamily="2" charset="-122"/>
            </a:endParaRPr>
          </a:p>
          <a:p>
            <a:pPr eaLnBrk="1" hangingPunct="1">
              <a:lnSpc>
                <a:spcPts val="3000"/>
              </a:lnSpc>
            </a:pPr>
            <a:r>
              <a:rPr lang="zh-CN" altLang="en-US" b="1">
                <a:solidFill>
                  <a:srgbClr val="3333FF"/>
                </a:solidFill>
                <a:latin typeface="华文新魏" panose="02010800040101010101" pitchFamily="2" charset="-122"/>
                <a:ea typeface="华文新魏" panose="02010800040101010101" pitchFamily="2" charset="-122"/>
              </a:rPr>
              <a:t>内存管理的功能</a:t>
            </a:r>
            <a:endParaRPr lang="en-US" altLang="zh-CN" b="1">
              <a:solidFill>
                <a:srgbClr val="3333FF"/>
              </a:solidFill>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内存分配 </a:t>
            </a:r>
          </a:p>
          <a:p>
            <a:pPr lvl="1" eaLnBrk="1" hangingPunct="1">
              <a:lnSpc>
                <a:spcPts val="3000"/>
              </a:lnSpc>
            </a:pPr>
            <a:r>
              <a:rPr lang="zh-CN" altLang="en-US" sz="3200">
                <a:latin typeface="华文新魏" panose="02010800040101010101" pitchFamily="2" charset="-122"/>
                <a:ea typeface="华文新魏" panose="02010800040101010101" pitchFamily="2" charset="-122"/>
              </a:rPr>
              <a:t>内存保护</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地址映射</a:t>
            </a:r>
          </a:p>
          <a:p>
            <a:pPr lvl="1" eaLnBrk="1" hangingPunct="1">
              <a:lnSpc>
                <a:spcPts val="3000"/>
              </a:lnSpc>
            </a:pPr>
            <a:r>
              <a:rPr lang="zh-CN" altLang="en-US" sz="3200">
                <a:latin typeface="华文新魏" panose="02010800040101010101" pitchFamily="2" charset="-122"/>
                <a:ea typeface="华文新魏" panose="02010800040101010101" pitchFamily="2" charset="-122"/>
              </a:rPr>
              <a:t>内存扩充 </a:t>
            </a: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9">
                                            <p:txEl>
                                              <p:pRg st="0" end="0"/>
                                            </p:txEl>
                                          </p:spTgt>
                                        </p:tgtEl>
                                        <p:attrNameLst>
                                          <p:attrName>style.visibility</p:attrName>
                                        </p:attrNameLst>
                                      </p:cBhvr>
                                      <p:to>
                                        <p:strVal val="visible"/>
                                      </p:to>
                                    </p:set>
                                    <p:animEffect transition="in" filter="blinds(horizontal)">
                                      <p:cBhvr>
                                        <p:cTn id="7" dur="500"/>
                                        <p:tgtEl>
                                          <p:spTgt spid="931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9">
                                            <p:txEl>
                                              <p:pRg st="1" end="1"/>
                                            </p:txEl>
                                          </p:spTgt>
                                        </p:tgtEl>
                                        <p:attrNameLst>
                                          <p:attrName>style.visibility</p:attrName>
                                        </p:attrNameLst>
                                      </p:cBhvr>
                                      <p:to>
                                        <p:strVal val="visible"/>
                                      </p:to>
                                    </p:set>
                                    <p:animEffect transition="in" filter="blinds(horizontal)">
                                      <p:cBhvr>
                                        <p:cTn id="12" dur="500"/>
                                        <p:tgtEl>
                                          <p:spTgt spid="931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89">
                                            <p:txEl>
                                              <p:pRg st="2" end="2"/>
                                            </p:txEl>
                                          </p:spTgt>
                                        </p:tgtEl>
                                        <p:attrNameLst>
                                          <p:attrName>style.visibility</p:attrName>
                                        </p:attrNameLst>
                                      </p:cBhvr>
                                      <p:to>
                                        <p:strVal val="visible"/>
                                      </p:to>
                                    </p:set>
                                    <p:animEffect transition="in" filter="blinds(horizontal)">
                                      <p:cBhvr>
                                        <p:cTn id="17" dur="500"/>
                                        <p:tgtEl>
                                          <p:spTgt spid="9318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89">
                                            <p:txEl>
                                              <p:pRg st="3" end="3"/>
                                            </p:txEl>
                                          </p:spTgt>
                                        </p:tgtEl>
                                        <p:attrNameLst>
                                          <p:attrName>style.visibility</p:attrName>
                                        </p:attrNameLst>
                                      </p:cBhvr>
                                      <p:to>
                                        <p:strVal val="visible"/>
                                      </p:to>
                                    </p:set>
                                    <p:animEffect transition="in" filter="blinds(horizontal)">
                                      <p:cBhvr>
                                        <p:cTn id="22" dur="500"/>
                                        <p:tgtEl>
                                          <p:spTgt spid="9318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189">
                                            <p:txEl>
                                              <p:pRg st="4" end="4"/>
                                            </p:txEl>
                                          </p:spTgt>
                                        </p:tgtEl>
                                        <p:attrNameLst>
                                          <p:attrName>style.visibility</p:attrName>
                                        </p:attrNameLst>
                                      </p:cBhvr>
                                      <p:to>
                                        <p:strVal val="visible"/>
                                      </p:to>
                                    </p:set>
                                    <p:animEffect transition="in" filter="blinds(horizontal)">
                                      <p:cBhvr>
                                        <p:cTn id="27" dur="500"/>
                                        <p:tgtEl>
                                          <p:spTgt spid="9318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3189">
                                            <p:txEl>
                                              <p:pRg st="5" end="5"/>
                                            </p:txEl>
                                          </p:spTgt>
                                        </p:tgtEl>
                                        <p:attrNameLst>
                                          <p:attrName>style.visibility</p:attrName>
                                        </p:attrNameLst>
                                      </p:cBhvr>
                                      <p:to>
                                        <p:strVal val="visible"/>
                                      </p:to>
                                    </p:set>
                                    <p:animEffect transition="in" filter="blinds(horizontal)">
                                      <p:cBhvr>
                                        <p:cTn id="32" dur="500"/>
                                        <p:tgtEl>
                                          <p:spTgt spid="9318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3189">
                                            <p:txEl>
                                              <p:pRg st="6" end="6"/>
                                            </p:txEl>
                                          </p:spTgt>
                                        </p:tgtEl>
                                        <p:attrNameLst>
                                          <p:attrName>style.visibility</p:attrName>
                                        </p:attrNameLst>
                                      </p:cBhvr>
                                      <p:to>
                                        <p:strVal val="visible"/>
                                      </p:to>
                                    </p:set>
                                    <p:animEffect transition="in" filter="blinds(horizontal)">
                                      <p:cBhvr>
                                        <p:cTn id="37" dur="500"/>
                                        <p:tgtEl>
                                          <p:spTgt spid="9318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3189">
                                            <p:txEl>
                                              <p:pRg st="7" end="7"/>
                                            </p:txEl>
                                          </p:spTgt>
                                        </p:tgtEl>
                                        <p:attrNameLst>
                                          <p:attrName>style.visibility</p:attrName>
                                        </p:attrNameLst>
                                      </p:cBhvr>
                                      <p:to>
                                        <p:strVal val="visible"/>
                                      </p:to>
                                    </p:set>
                                    <p:animEffect transition="in" filter="blinds(horizontal)">
                                      <p:cBhvr>
                                        <p:cTn id="42" dur="500"/>
                                        <p:tgtEl>
                                          <p:spTgt spid="9318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3189">
                                            <p:txEl>
                                              <p:pRg st="8" end="8"/>
                                            </p:txEl>
                                          </p:spTgt>
                                        </p:tgtEl>
                                        <p:attrNameLst>
                                          <p:attrName>style.visibility</p:attrName>
                                        </p:attrNameLst>
                                      </p:cBhvr>
                                      <p:to>
                                        <p:strVal val="visible"/>
                                      </p:to>
                                    </p:set>
                                    <p:animEffect transition="in" filter="blinds(horizontal)">
                                      <p:cBhvr>
                                        <p:cTn id="47" dur="500"/>
                                        <p:tgtEl>
                                          <p:spTgt spid="931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bldLvl="2"/>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964EA233-F04D-C04C-B493-F173B4C60C9F}"/>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3CF0B9DF-4B14-764C-A1E6-488EFBE02050}" type="slidenum">
              <a:rPr kumimoji="0" lang="zh-CN" altLang="en-US" sz="1400">
                <a:latin typeface="Tahoma" panose="020B0604030504040204" pitchFamily="34" charset="0"/>
              </a:rPr>
              <a:pPr eaLnBrk="1" hangingPunct="1"/>
              <a:t>94</a:t>
            </a:fld>
            <a:endParaRPr kumimoji="0" lang="en-US" altLang="zh-CN" sz="1400">
              <a:latin typeface="Tahoma" panose="020B0604030504040204" pitchFamily="34" charset="0"/>
            </a:endParaRPr>
          </a:p>
        </p:txBody>
      </p:sp>
      <p:sp>
        <p:nvSpPr>
          <p:cNvPr id="37890" name="Rectangle 2">
            <a:extLst>
              <a:ext uri="{FF2B5EF4-FFF2-40B4-BE49-F238E27FC236}">
                <a16:creationId xmlns:a16="http://schemas.microsoft.com/office/drawing/2014/main" id="{2E3311D8-2DA4-AB42-A955-9F59A01929A3}"/>
              </a:ext>
            </a:extLst>
          </p:cNvPr>
          <p:cNvSpPr>
            <a:spLocks noGrp="1" noChangeArrowheads="1"/>
          </p:cNvSpPr>
          <p:nvPr>
            <p:ph type="title" idx="4294967295"/>
          </p:nvPr>
        </p:nvSpPr>
        <p:spPr>
          <a:xfrm>
            <a:off x="1336675" y="-26988"/>
            <a:ext cx="6259513" cy="1143001"/>
          </a:xfrm>
        </p:spPr>
        <p:txBody>
          <a:bodyPr anchor="ctr"/>
          <a:lstStyle/>
          <a:p>
            <a:pPr eaLnBrk="1" hangingPunct="1"/>
            <a:r>
              <a:rPr lang="zh-CN" altLang="en-US" sz="4600">
                <a:effectLst>
                  <a:outerShdw blurRad="38100" dist="38100" dir="2700000" algn="tl">
                    <a:srgbClr val="C0C0C0"/>
                  </a:outerShdw>
                </a:effectLst>
                <a:ea typeface="华文新魏" panose="02010800040101010101" pitchFamily="2" charset="-122"/>
              </a:rPr>
              <a:t>设备管理</a:t>
            </a:r>
          </a:p>
        </p:txBody>
      </p:sp>
      <p:sp>
        <p:nvSpPr>
          <p:cNvPr id="93189" name="Rectangle 3">
            <a:extLst>
              <a:ext uri="{FF2B5EF4-FFF2-40B4-BE49-F238E27FC236}">
                <a16:creationId xmlns:a16="http://schemas.microsoft.com/office/drawing/2014/main" id="{3B00A04D-BF3C-D641-816E-3B3904A80211}"/>
              </a:ext>
            </a:extLst>
          </p:cNvPr>
          <p:cNvSpPr>
            <a:spLocks noGrp="1" noChangeArrowheads="1"/>
          </p:cNvSpPr>
          <p:nvPr>
            <p:ph type="body" idx="4294967295"/>
          </p:nvPr>
        </p:nvSpPr>
        <p:spPr>
          <a:xfrm>
            <a:off x="468313" y="1341438"/>
            <a:ext cx="8351837" cy="5040312"/>
          </a:xfrm>
        </p:spPr>
        <p:txBody>
          <a:bodyPr/>
          <a:lstStyle/>
          <a:p>
            <a:pPr eaLnBrk="1" hangingPunct="1">
              <a:lnSpc>
                <a:spcPts val="3000"/>
              </a:lnSpc>
            </a:pPr>
            <a:r>
              <a:rPr lang="zh-CN" altLang="en-US">
                <a:solidFill>
                  <a:srgbClr val="3333FF"/>
                </a:solidFill>
                <a:latin typeface="华文新魏" panose="02010800040101010101" pitchFamily="2" charset="-122"/>
                <a:ea typeface="华文新魏" panose="02010800040101010101" pitchFamily="2" charset="-122"/>
              </a:rPr>
              <a:t>设备管理的主要任务</a:t>
            </a:r>
            <a:endParaRPr lang="en-US" altLang="zh-CN">
              <a:solidFill>
                <a:srgbClr val="3333FF"/>
              </a:solidFill>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完成用户进程提出的</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请求，为用户进程分配所需的</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设备，并完成指定的</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操作。</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en-US" altLang="zh-CN" sz="3200">
                <a:latin typeface="华文新魏" panose="02010800040101010101" pitchFamily="2" charset="-122"/>
                <a:ea typeface="华文新魏" panose="02010800040101010101" pitchFamily="2" charset="-122"/>
              </a:rPr>
              <a:t> </a:t>
            </a:r>
            <a:r>
              <a:rPr lang="zh-CN" altLang="en-US" sz="3200">
                <a:latin typeface="华文新魏" panose="02010800040101010101" pitchFamily="2" charset="-122"/>
                <a:ea typeface="华文新魏" panose="02010800040101010101" pitchFamily="2" charset="-122"/>
              </a:rPr>
              <a:t>提高</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和</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设备的利用率，提高</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速度，方便用户使用</a:t>
            </a:r>
            <a:r>
              <a:rPr lang="en-US" altLang="zh-CN" sz="3200">
                <a:latin typeface="华文新魏" panose="02010800040101010101" pitchFamily="2" charset="-122"/>
                <a:ea typeface="华文新魏" panose="02010800040101010101" pitchFamily="2" charset="-122"/>
              </a:rPr>
              <a:t>I/O</a:t>
            </a:r>
            <a:r>
              <a:rPr lang="zh-CN" altLang="en-US" sz="3200">
                <a:latin typeface="华文新魏" panose="02010800040101010101" pitchFamily="2" charset="-122"/>
                <a:ea typeface="华文新魏" panose="02010800040101010101" pitchFamily="2" charset="-122"/>
              </a:rPr>
              <a:t>设备。</a:t>
            </a:r>
            <a:endParaRPr lang="en-US" altLang="zh-CN" sz="3200">
              <a:latin typeface="华文新魏" panose="02010800040101010101" pitchFamily="2" charset="-122"/>
              <a:ea typeface="华文新魏" panose="02010800040101010101" pitchFamily="2" charset="-122"/>
            </a:endParaRPr>
          </a:p>
          <a:p>
            <a:pPr eaLnBrk="1" hangingPunct="1">
              <a:lnSpc>
                <a:spcPts val="3000"/>
              </a:lnSpc>
            </a:pPr>
            <a:r>
              <a:rPr lang="zh-CN" altLang="en-US">
                <a:solidFill>
                  <a:srgbClr val="3333FF"/>
                </a:solidFill>
                <a:latin typeface="华文新魏" panose="02010800040101010101" pitchFamily="2" charset="-122"/>
                <a:ea typeface="华文新魏" panose="02010800040101010101" pitchFamily="2" charset="-122"/>
              </a:rPr>
              <a:t>主要功能</a:t>
            </a:r>
            <a:endParaRPr lang="en-US" altLang="zh-CN">
              <a:solidFill>
                <a:srgbClr val="3333FF"/>
              </a:solidFill>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缓冲管理</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设备分配</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设备处理</a:t>
            </a:r>
            <a:endParaRPr lang="en-US" altLang="zh-CN" sz="3200">
              <a:latin typeface="华文新魏" panose="02010800040101010101" pitchFamily="2" charset="-122"/>
              <a:ea typeface="华文新魏" panose="02010800040101010101" pitchFamily="2" charset="-122"/>
            </a:endParaRPr>
          </a:p>
          <a:p>
            <a:pPr lvl="1" eaLnBrk="1" hangingPunct="1">
              <a:lnSpc>
                <a:spcPts val="3000"/>
              </a:lnSpc>
            </a:pPr>
            <a:r>
              <a:rPr lang="zh-CN" altLang="en-US" sz="3200">
                <a:latin typeface="华文新魏" panose="02010800040101010101" pitchFamily="2" charset="-122"/>
                <a:ea typeface="华文新魏" panose="02010800040101010101" pitchFamily="2" charset="-122"/>
              </a:rPr>
              <a:t>虚拟设备</a:t>
            </a: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9">
                                            <p:txEl>
                                              <p:pRg st="0" end="0"/>
                                            </p:txEl>
                                          </p:spTgt>
                                        </p:tgtEl>
                                        <p:attrNameLst>
                                          <p:attrName>style.visibility</p:attrName>
                                        </p:attrNameLst>
                                      </p:cBhvr>
                                      <p:to>
                                        <p:strVal val="visible"/>
                                      </p:to>
                                    </p:set>
                                    <p:animEffect transition="in" filter="blinds(horizontal)">
                                      <p:cBhvr>
                                        <p:cTn id="7" dur="500"/>
                                        <p:tgtEl>
                                          <p:spTgt spid="9318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9">
                                            <p:txEl>
                                              <p:pRg st="1" end="1"/>
                                            </p:txEl>
                                          </p:spTgt>
                                        </p:tgtEl>
                                        <p:attrNameLst>
                                          <p:attrName>style.visibility</p:attrName>
                                        </p:attrNameLst>
                                      </p:cBhvr>
                                      <p:to>
                                        <p:strVal val="visible"/>
                                      </p:to>
                                    </p:set>
                                    <p:animEffect transition="in" filter="blinds(horizontal)">
                                      <p:cBhvr>
                                        <p:cTn id="10" dur="500"/>
                                        <p:tgtEl>
                                          <p:spTgt spid="9318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3189">
                                            <p:txEl>
                                              <p:pRg st="2" end="2"/>
                                            </p:txEl>
                                          </p:spTgt>
                                        </p:tgtEl>
                                        <p:attrNameLst>
                                          <p:attrName>style.visibility</p:attrName>
                                        </p:attrNameLst>
                                      </p:cBhvr>
                                      <p:to>
                                        <p:strVal val="visible"/>
                                      </p:to>
                                    </p:set>
                                    <p:animEffect transition="in" filter="blinds(horizontal)">
                                      <p:cBhvr>
                                        <p:cTn id="13" dur="500"/>
                                        <p:tgtEl>
                                          <p:spTgt spid="9318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3189">
                                            <p:txEl>
                                              <p:pRg st="3" end="3"/>
                                            </p:txEl>
                                          </p:spTgt>
                                        </p:tgtEl>
                                        <p:attrNameLst>
                                          <p:attrName>style.visibility</p:attrName>
                                        </p:attrNameLst>
                                      </p:cBhvr>
                                      <p:to>
                                        <p:strVal val="visible"/>
                                      </p:to>
                                    </p:set>
                                    <p:animEffect transition="in" filter="blinds(horizontal)">
                                      <p:cBhvr>
                                        <p:cTn id="18" dur="500"/>
                                        <p:tgtEl>
                                          <p:spTgt spid="9318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3189">
                                            <p:txEl>
                                              <p:pRg st="4" end="4"/>
                                            </p:txEl>
                                          </p:spTgt>
                                        </p:tgtEl>
                                        <p:attrNameLst>
                                          <p:attrName>style.visibility</p:attrName>
                                        </p:attrNameLst>
                                      </p:cBhvr>
                                      <p:to>
                                        <p:strVal val="visible"/>
                                      </p:to>
                                    </p:set>
                                    <p:animEffect transition="in" filter="blinds(horizontal)">
                                      <p:cBhvr>
                                        <p:cTn id="21" dur="500"/>
                                        <p:tgtEl>
                                          <p:spTgt spid="9318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3189">
                                            <p:txEl>
                                              <p:pRg st="5" end="5"/>
                                            </p:txEl>
                                          </p:spTgt>
                                        </p:tgtEl>
                                        <p:attrNameLst>
                                          <p:attrName>style.visibility</p:attrName>
                                        </p:attrNameLst>
                                      </p:cBhvr>
                                      <p:to>
                                        <p:strVal val="visible"/>
                                      </p:to>
                                    </p:set>
                                    <p:animEffect transition="in" filter="blinds(horizontal)">
                                      <p:cBhvr>
                                        <p:cTn id="24" dur="500"/>
                                        <p:tgtEl>
                                          <p:spTgt spid="9318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3189">
                                            <p:txEl>
                                              <p:pRg st="6" end="6"/>
                                            </p:txEl>
                                          </p:spTgt>
                                        </p:tgtEl>
                                        <p:attrNameLst>
                                          <p:attrName>style.visibility</p:attrName>
                                        </p:attrNameLst>
                                      </p:cBhvr>
                                      <p:to>
                                        <p:strVal val="visible"/>
                                      </p:to>
                                    </p:set>
                                    <p:animEffect transition="in" filter="blinds(horizontal)">
                                      <p:cBhvr>
                                        <p:cTn id="27" dur="500"/>
                                        <p:tgtEl>
                                          <p:spTgt spid="93189">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3189">
                                            <p:txEl>
                                              <p:pRg st="7" end="7"/>
                                            </p:txEl>
                                          </p:spTgt>
                                        </p:tgtEl>
                                        <p:attrNameLst>
                                          <p:attrName>style.visibility</p:attrName>
                                        </p:attrNameLst>
                                      </p:cBhvr>
                                      <p:to>
                                        <p:strVal val="visible"/>
                                      </p:to>
                                    </p:set>
                                    <p:animEffect transition="in" filter="blinds(horizontal)">
                                      <p:cBhvr>
                                        <p:cTn id="30" dur="500"/>
                                        <p:tgtEl>
                                          <p:spTgt spid="9318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F84D7147-B93F-5C4A-AC18-E9F8B24CED88}"/>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409F759A-F026-A740-8540-556D93083766}" type="slidenum">
              <a:rPr kumimoji="0" lang="zh-CN" altLang="en-US" sz="1400">
                <a:latin typeface="Tahoma" panose="020B0604030504040204" pitchFamily="34" charset="0"/>
              </a:rPr>
              <a:pPr eaLnBrk="1" hangingPunct="1"/>
              <a:t>95</a:t>
            </a:fld>
            <a:endParaRPr kumimoji="0" lang="en-US" altLang="zh-CN" sz="1400">
              <a:latin typeface="Tahoma" panose="020B0604030504040204" pitchFamily="34" charset="0"/>
            </a:endParaRPr>
          </a:p>
        </p:txBody>
      </p:sp>
      <p:sp>
        <p:nvSpPr>
          <p:cNvPr id="869378" name="Rectangle 2">
            <a:extLst>
              <a:ext uri="{FF2B5EF4-FFF2-40B4-BE49-F238E27FC236}">
                <a16:creationId xmlns:a16="http://schemas.microsoft.com/office/drawing/2014/main" id="{6C0D8D2A-D567-0648-9C5A-64A5B29DA53E}"/>
              </a:ext>
            </a:extLst>
          </p:cNvPr>
          <p:cNvSpPr>
            <a:spLocks noGrp="1" noChangeArrowheads="1"/>
          </p:cNvSpPr>
          <p:nvPr>
            <p:ph type="title" idx="4294967295"/>
          </p:nvPr>
        </p:nvSpPr>
        <p:spPr>
          <a:xfrm>
            <a:off x="1192213" y="-26988"/>
            <a:ext cx="7772400" cy="1143001"/>
          </a:xfrm>
        </p:spPr>
        <p:txBody>
          <a:bodyPr anchor="ctr"/>
          <a:lstStyle/>
          <a:p>
            <a:pPr eaLnBrk="1" hangingPunct="1">
              <a:defRPr/>
            </a:pPr>
            <a:r>
              <a:rPr lang="zh-CN" altLang="en-US" sz="4600" dirty="0">
                <a:effectLst>
                  <a:outerShdw blurRad="38100" dist="38100" dir="2700000" algn="tl">
                    <a:srgbClr val="C0C0C0"/>
                  </a:outerShdw>
                </a:effectLst>
                <a:ea typeface="华文新魏" pitchFamily="2" charset="-122"/>
              </a:rPr>
              <a:t>文件管理</a:t>
            </a:r>
          </a:p>
        </p:txBody>
      </p:sp>
      <p:sp>
        <p:nvSpPr>
          <p:cNvPr id="95237" name="Rectangle 3">
            <a:extLst>
              <a:ext uri="{FF2B5EF4-FFF2-40B4-BE49-F238E27FC236}">
                <a16:creationId xmlns:a16="http://schemas.microsoft.com/office/drawing/2014/main" id="{E0316341-60ED-B44E-959D-71F4F73FA625}"/>
              </a:ext>
            </a:extLst>
          </p:cNvPr>
          <p:cNvSpPr>
            <a:spLocks noGrp="1" noChangeArrowheads="1"/>
          </p:cNvSpPr>
          <p:nvPr>
            <p:ph type="body" idx="4294967295"/>
          </p:nvPr>
        </p:nvSpPr>
        <p:spPr>
          <a:xfrm>
            <a:off x="685800" y="1196975"/>
            <a:ext cx="7772400" cy="5183188"/>
          </a:xfrm>
        </p:spPr>
        <p:txBody>
          <a:bodyPr/>
          <a:lstStyle/>
          <a:p>
            <a:pPr eaLnBrk="1" hangingPunct="1"/>
            <a:r>
              <a:rPr lang="zh-CN" altLang="en-US" sz="3600">
                <a:solidFill>
                  <a:srgbClr val="3333FF"/>
                </a:solidFill>
                <a:latin typeface="华文新魏" panose="02010800040101010101" pitchFamily="2" charset="-122"/>
                <a:ea typeface="华文新魏" panose="02010800040101010101" pitchFamily="2" charset="-122"/>
              </a:rPr>
              <a:t>主要任务：</a:t>
            </a:r>
            <a:r>
              <a:rPr lang="zh-CN" altLang="en-US" sz="3600">
                <a:latin typeface="华文新魏" panose="02010800040101010101" pitchFamily="2" charset="-122"/>
                <a:ea typeface="华文新魏" panose="02010800040101010101" pitchFamily="2" charset="-122"/>
              </a:rPr>
              <a:t>对用户文件及系统文件进行管理，以方便用户使用，并保证文件的安全性。</a:t>
            </a:r>
          </a:p>
          <a:p>
            <a:pPr eaLnBrk="1" hangingPunct="1"/>
            <a:r>
              <a:rPr lang="zh-CN" altLang="en-US" sz="3600">
                <a:solidFill>
                  <a:srgbClr val="3333FF"/>
                </a:solidFill>
                <a:latin typeface="华文新魏" panose="02010800040101010101" pitchFamily="2" charset="-122"/>
                <a:ea typeface="华文新魏" panose="02010800040101010101" pitchFamily="2" charset="-122"/>
              </a:rPr>
              <a:t>主要功能</a:t>
            </a:r>
            <a:endParaRPr lang="en-US" altLang="zh-CN" sz="3600">
              <a:solidFill>
                <a:srgbClr val="3333FF"/>
              </a:solidFill>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文件存储空间的管理</a:t>
            </a:r>
            <a:endParaRPr lang="en-US" altLang="zh-CN" sz="3200">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目录管理</a:t>
            </a:r>
            <a:endParaRPr lang="en-US" altLang="zh-CN" sz="3200">
              <a:latin typeface="华文新魏" panose="02010800040101010101" pitchFamily="2" charset="-122"/>
              <a:ea typeface="华文新魏" panose="02010800040101010101" pitchFamily="2" charset="-122"/>
            </a:endParaRPr>
          </a:p>
          <a:p>
            <a:pPr lvl="1" eaLnBrk="1" hangingPunct="1"/>
            <a:r>
              <a:rPr lang="zh-CN" altLang="en-US" sz="3200">
                <a:latin typeface="华文新魏" panose="02010800040101010101" pitchFamily="2" charset="-122"/>
                <a:ea typeface="华文新魏" panose="02010800040101010101" pitchFamily="2" charset="-122"/>
              </a:rPr>
              <a:t>文件的读</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写管理和保护</a:t>
            </a:r>
            <a:endParaRPr lang="en-US" altLang="zh-CN" sz="3200">
              <a:latin typeface="华文新魏" panose="02010800040101010101" pitchFamily="2" charset="-122"/>
              <a:ea typeface="华文新魏" panose="02010800040101010101" pitchFamily="2" charset="-122"/>
            </a:endParaRPr>
          </a:p>
          <a:p>
            <a:pPr lvl="2" eaLnBrk="1" hangingPunct="1"/>
            <a:r>
              <a:rPr lang="zh-CN" altLang="en-US" sz="3200">
                <a:latin typeface="华文新魏" panose="02010800040101010101" pitchFamily="2" charset="-122"/>
                <a:ea typeface="华文新魏" panose="02010800040101010101" pitchFamily="2" charset="-122"/>
              </a:rPr>
              <a:t>文件的读</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写管理</a:t>
            </a:r>
            <a:endParaRPr lang="en-US" altLang="zh-CN" sz="3200">
              <a:latin typeface="华文新魏" panose="02010800040101010101" pitchFamily="2" charset="-122"/>
              <a:ea typeface="华文新魏" panose="02010800040101010101" pitchFamily="2" charset="-122"/>
            </a:endParaRPr>
          </a:p>
          <a:p>
            <a:pPr lvl="2" eaLnBrk="1" hangingPunct="1"/>
            <a:r>
              <a:rPr lang="zh-CN" altLang="en-US" sz="3200">
                <a:latin typeface="华文新魏" panose="02010800040101010101" pitchFamily="2" charset="-122"/>
                <a:ea typeface="华文新魏" panose="02010800040101010101" pitchFamily="2" charset="-122"/>
              </a:rPr>
              <a:t>文件保护</a:t>
            </a:r>
            <a:endParaRPr lang="en-US" altLang="zh-CN" sz="3200">
              <a:latin typeface="华文新魏" panose="02010800040101010101" pitchFamily="2" charset="-122"/>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animEffect transition="in" filter="blinds(horizontal)">
                                      <p:cBhvr>
                                        <p:cTn id="7" dur="500"/>
                                        <p:tgtEl>
                                          <p:spTgt spid="952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7">
                                            <p:txEl>
                                              <p:pRg st="1" end="1"/>
                                            </p:txEl>
                                          </p:spTgt>
                                        </p:tgtEl>
                                        <p:attrNameLst>
                                          <p:attrName>style.visibility</p:attrName>
                                        </p:attrNameLst>
                                      </p:cBhvr>
                                      <p:to>
                                        <p:strVal val="visible"/>
                                      </p:to>
                                    </p:set>
                                    <p:animEffect transition="in" filter="blinds(horizontal)">
                                      <p:cBhvr>
                                        <p:cTn id="12" dur="500"/>
                                        <p:tgtEl>
                                          <p:spTgt spid="952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7">
                                            <p:txEl>
                                              <p:pRg st="2" end="2"/>
                                            </p:txEl>
                                          </p:spTgt>
                                        </p:tgtEl>
                                        <p:attrNameLst>
                                          <p:attrName>style.visibility</p:attrName>
                                        </p:attrNameLst>
                                      </p:cBhvr>
                                      <p:to>
                                        <p:strVal val="visible"/>
                                      </p:to>
                                    </p:set>
                                    <p:animEffect transition="in" filter="blinds(horizontal)">
                                      <p:cBhvr>
                                        <p:cTn id="17" dur="500"/>
                                        <p:tgtEl>
                                          <p:spTgt spid="952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7">
                                            <p:txEl>
                                              <p:pRg st="3" end="3"/>
                                            </p:txEl>
                                          </p:spTgt>
                                        </p:tgtEl>
                                        <p:attrNameLst>
                                          <p:attrName>style.visibility</p:attrName>
                                        </p:attrNameLst>
                                      </p:cBhvr>
                                      <p:to>
                                        <p:strVal val="visible"/>
                                      </p:to>
                                    </p:set>
                                    <p:animEffect transition="in" filter="blinds(horizontal)">
                                      <p:cBhvr>
                                        <p:cTn id="22" dur="500"/>
                                        <p:tgtEl>
                                          <p:spTgt spid="952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7">
                                            <p:txEl>
                                              <p:pRg st="4" end="4"/>
                                            </p:txEl>
                                          </p:spTgt>
                                        </p:tgtEl>
                                        <p:attrNameLst>
                                          <p:attrName>style.visibility</p:attrName>
                                        </p:attrNameLst>
                                      </p:cBhvr>
                                      <p:to>
                                        <p:strVal val="visible"/>
                                      </p:to>
                                    </p:set>
                                    <p:animEffect transition="in" filter="blinds(horizontal)">
                                      <p:cBhvr>
                                        <p:cTn id="27" dur="500"/>
                                        <p:tgtEl>
                                          <p:spTgt spid="95237">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5237">
                                            <p:txEl>
                                              <p:pRg st="5" end="5"/>
                                            </p:txEl>
                                          </p:spTgt>
                                        </p:tgtEl>
                                        <p:attrNameLst>
                                          <p:attrName>style.visibility</p:attrName>
                                        </p:attrNameLst>
                                      </p:cBhvr>
                                      <p:to>
                                        <p:strVal val="visible"/>
                                      </p:to>
                                    </p:set>
                                    <p:animEffect transition="in" filter="blinds(horizontal)">
                                      <p:cBhvr>
                                        <p:cTn id="30" dur="500"/>
                                        <p:tgtEl>
                                          <p:spTgt spid="9523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5237">
                                            <p:txEl>
                                              <p:pRg st="6" end="6"/>
                                            </p:txEl>
                                          </p:spTgt>
                                        </p:tgtEl>
                                        <p:attrNameLst>
                                          <p:attrName>style.visibility</p:attrName>
                                        </p:attrNameLst>
                                      </p:cBhvr>
                                      <p:to>
                                        <p:strVal val="visible"/>
                                      </p:to>
                                    </p:set>
                                    <p:animEffect transition="in" filter="blinds(horizontal)">
                                      <p:cBhvr>
                                        <p:cTn id="33" dur="500"/>
                                        <p:tgtEl>
                                          <p:spTgt spid="952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bldLvl="2"/>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9927F-3662-E741-9456-D6B7C744B0F1}"/>
              </a:ext>
            </a:extLst>
          </p:cNvPr>
          <p:cNvSpPr>
            <a:spLocks noGrp="1"/>
          </p:cNvSpPr>
          <p:nvPr>
            <p:ph type="title"/>
          </p:nvPr>
        </p:nvSpPr>
        <p:spPr>
          <a:xfrm>
            <a:off x="1042988" y="115888"/>
            <a:ext cx="7416800" cy="885825"/>
          </a:xfrm>
        </p:spPr>
        <p:txBody>
          <a:bodyPr/>
          <a:lstStyle/>
          <a:p>
            <a:r>
              <a:rPr lang="zh-CN" altLang="en-US" sz="4600">
                <a:effectLst>
                  <a:outerShdw blurRad="38100" dist="38100" dir="2700000" algn="tl">
                    <a:srgbClr val="C0C0C0"/>
                  </a:outerShdw>
                </a:effectLst>
                <a:ea typeface="华文新魏" panose="02010800040101010101" pitchFamily="2" charset="-122"/>
              </a:rPr>
              <a:t>用户接口</a:t>
            </a:r>
          </a:p>
        </p:txBody>
      </p:sp>
      <p:sp>
        <p:nvSpPr>
          <p:cNvPr id="3" name="内容占位符 2">
            <a:extLst>
              <a:ext uri="{FF2B5EF4-FFF2-40B4-BE49-F238E27FC236}">
                <a16:creationId xmlns:a16="http://schemas.microsoft.com/office/drawing/2014/main" id="{570A95DF-091D-C447-9DE4-1C2464614972}"/>
              </a:ext>
            </a:extLst>
          </p:cNvPr>
          <p:cNvSpPr>
            <a:spLocks noGrp="1"/>
          </p:cNvSpPr>
          <p:nvPr>
            <p:ph idx="1"/>
          </p:nvPr>
        </p:nvSpPr>
        <p:spPr/>
        <p:txBody>
          <a:bodyPr/>
          <a:lstStyle/>
          <a:p>
            <a:r>
              <a:rPr lang="zh-CN" altLang="en-US" sz="3600">
                <a:solidFill>
                  <a:srgbClr val="3333FF"/>
                </a:solidFill>
                <a:latin typeface="华文新魏" panose="02010800040101010101" pitchFamily="2" charset="-122"/>
                <a:ea typeface="华文新魏" panose="02010800040101010101" pitchFamily="2" charset="-122"/>
              </a:rPr>
              <a:t>命令接口</a:t>
            </a:r>
            <a:endParaRPr lang="en-US" altLang="zh-CN" sz="3600">
              <a:solidFill>
                <a:srgbClr val="3333FF"/>
              </a:solidFill>
              <a:latin typeface="华文新魏" panose="02010800040101010101" pitchFamily="2" charset="-122"/>
              <a:ea typeface="华文新魏" panose="02010800040101010101" pitchFamily="2" charset="-122"/>
            </a:endParaRPr>
          </a:p>
          <a:p>
            <a:pPr lvl="1"/>
            <a:r>
              <a:rPr lang="en-US" altLang="zh-CN"/>
              <a:t> </a:t>
            </a:r>
            <a:r>
              <a:rPr lang="zh-CN" altLang="en-US" sz="3600">
                <a:latin typeface="华文新魏" panose="02010800040101010101" pitchFamily="2" charset="-122"/>
                <a:ea typeface="华文新魏" panose="02010800040101010101" pitchFamily="2" charset="-122"/>
              </a:rPr>
              <a:t>联机用户接口</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键盘命令</a:t>
            </a:r>
            <a:endParaRPr lang="en-US" altLang="zh-CN" sz="3600">
              <a:latin typeface="华文新魏" panose="02010800040101010101" pitchFamily="2" charset="-122"/>
              <a:ea typeface="华文新魏" panose="02010800040101010101" pitchFamily="2" charset="-122"/>
            </a:endParaRPr>
          </a:p>
          <a:p>
            <a:pPr lvl="1">
              <a:buSzPct val="51000"/>
            </a:pPr>
            <a:r>
              <a:rPr lang="zh-CN" altLang="en-US" sz="3600">
                <a:latin typeface="华文新魏" panose="02010800040101010101" pitchFamily="2" charset="-122"/>
                <a:ea typeface="华文新魏" panose="02010800040101010101" pitchFamily="2" charset="-122"/>
              </a:rPr>
              <a:t>脱机用户接口</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批处理用户接口（作业控制语言）</a:t>
            </a:r>
            <a:endParaRPr lang="en-US" altLang="zh-CN" sz="3600">
              <a:latin typeface="华文新魏" panose="02010800040101010101" pitchFamily="2" charset="-122"/>
              <a:ea typeface="华文新魏" panose="02010800040101010101" pitchFamily="2" charset="-122"/>
            </a:endParaRPr>
          </a:p>
          <a:p>
            <a:r>
              <a:rPr lang="zh-CN" altLang="en-US" sz="3600">
                <a:solidFill>
                  <a:srgbClr val="3333FF"/>
                </a:solidFill>
                <a:latin typeface="华文新魏" panose="02010800040101010101" pitchFamily="2" charset="-122"/>
                <a:ea typeface="华文新魏" panose="02010800040101010101" pitchFamily="2" charset="-122"/>
              </a:rPr>
              <a:t>程序接口</a:t>
            </a:r>
            <a:endParaRPr lang="en-US" altLang="zh-CN" sz="3600">
              <a:solidFill>
                <a:srgbClr val="3333FF"/>
              </a:solidFill>
              <a:latin typeface="华文新魏" panose="02010800040101010101" pitchFamily="2" charset="-122"/>
              <a:ea typeface="华文新魏" panose="02010800040101010101" pitchFamily="2" charset="-122"/>
            </a:endParaRPr>
          </a:p>
          <a:p>
            <a:r>
              <a:rPr lang="zh-CN" altLang="en-US" sz="3600">
                <a:solidFill>
                  <a:srgbClr val="3333FF"/>
                </a:solidFill>
                <a:latin typeface="华文新魏" panose="02010800040101010101" pitchFamily="2" charset="-122"/>
                <a:ea typeface="华文新魏" panose="02010800040101010101" pitchFamily="2" charset="-122"/>
              </a:rPr>
              <a:t>图形接口</a:t>
            </a:r>
          </a:p>
        </p:txBody>
      </p:sp>
      <p:sp>
        <p:nvSpPr>
          <p:cNvPr id="4" name="Slide Number Placeholder 3">
            <a:extLst>
              <a:ext uri="{FF2B5EF4-FFF2-40B4-BE49-F238E27FC236}">
                <a16:creationId xmlns:a16="http://schemas.microsoft.com/office/drawing/2014/main" id="{A9CB46EE-BC6C-6D45-A714-43B3928E5F8D}"/>
              </a:ext>
            </a:extLst>
          </p:cNvPr>
          <p:cNvSpPr>
            <a:spLocks noGrp="1"/>
          </p:cNvSpPr>
          <p:nvPr>
            <p:ph type="sldNum" sz="quarter" idx="12"/>
          </p:nvPr>
        </p:nvSpPr>
        <p:spPr/>
        <p:txBody>
          <a:bodyPr/>
          <a:lstStyle/>
          <a:p>
            <a:fld id="{35076E67-1031-0C41-AAD0-5499F93954D8}" type="slidenum">
              <a:rPr lang="zh-CN" altLang="en-US" smtClean="0"/>
              <a:pPr/>
              <a:t>96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83C83-0D59-7044-89A9-446C38F34F5A}"/>
              </a:ext>
            </a:extLst>
          </p:cNvPr>
          <p:cNvSpPr>
            <a:spLocks noGrp="1"/>
          </p:cNvSpPr>
          <p:nvPr>
            <p:ph type="title"/>
          </p:nvPr>
        </p:nvSpPr>
        <p:spPr/>
        <p:txBody>
          <a:bodyPr/>
          <a:lstStyle/>
          <a:p>
            <a:r>
              <a:rPr lang="zh-CN" altLang="en-US" sz="4600">
                <a:effectLst>
                  <a:outerShdw blurRad="38100" dist="38100" dir="2700000" algn="tl">
                    <a:srgbClr val="C0C0C0"/>
                  </a:outerShdw>
                </a:effectLst>
                <a:ea typeface="华文新魏" panose="02010800040101010101" pitchFamily="2" charset="-122"/>
              </a:rPr>
              <a:t>现代操作系统的新功能</a:t>
            </a:r>
          </a:p>
        </p:txBody>
      </p:sp>
      <p:sp>
        <p:nvSpPr>
          <p:cNvPr id="3" name="内容占位符 2">
            <a:extLst>
              <a:ext uri="{FF2B5EF4-FFF2-40B4-BE49-F238E27FC236}">
                <a16:creationId xmlns:a16="http://schemas.microsoft.com/office/drawing/2014/main" id="{1CAEA958-A359-9E49-9C66-C40E5A8F78C2}"/>
              </a:ext>
            </a:extLst>
          </p:cNvPr>
          <p:cNvSpPr>
            <a:spLocks noGrp="1"/>
          </p:cNvSpPr>
          <p:nvPr>
            <p:ph idx="1"/>
          </p:nvPr>
        </p:nvSpPr>
        <p:spPr>
          <a:xfrm>
            <a:off x="611188" y="1485900"/>
            <a:ext cx="8061325" cy="4679950"/>
          </a:xfrm>
        </p:spPr>
        <p:txBody>
          <a:bodyPr/>
          <a:lstStyle/>
          <a:p>
            <a:pPr>
              <a:lnSpc>
                <a:spcPts val="3000"/>
              </a:lnSpc>
            </a:pPr>
            <a:r>
              <a:rPr lang="zh-CN" altLang="en-US" sz="3600">
                <a:solidFill>
                  <a:srgbClr val="3333FF"/>
                </a:solidFill>
                <a:latin typeface="华文新魏" panose="02010800040101010101" pitchFamily="2" charset="-122"/>
                <a:ea typeface="华文新魏" panose="02010800040101010101" pitchFamily="2" charset="-122"/>
              </a:rPr>
              <a:t>系统安全</a:t>
            </a:r>
            <a:endParaRPr lang="en-US" altLang="zh-CN" sz="3600">
              <a:solidFill>
                <a:srgbClr val="3333FF"/>
              </a:solidFill>
              <a:latin typeface="华文新魏" panose="02010800040101010101" pitchFamily="2" charset="-122"/>
              <a:ea typeface="华文新魏" panose="02010800040101010101" pitchFamily="2" charset="-122"/>
            </a:endParaRPr>
          </a:p>
          <a:p>
            <a:pPr lvl="1">
              <a:lnSpc>
                <a:spcPts val="3000"/>
              </a:lnSpc>
            </a:pPr>
            <a:r>
              <a:rPr lang="en-US" altLang="zh-CN" sz="3600"/>
              <a:t> </a:t>
            </a:r>
            <a:r>
              <a:rPr lang="zh-CN" altLang="en-US" sz="3600">
                <a:latin typeface="华文新魏" panose="02010800040101010101" pitchFamily="2" charset="-122"/>
                <a:ea typeface="华文新魏" panose="02010800040101010101" pitchFamily="2" charset="-122"/>
              </a:rPr>
              <a:t>认证技术</a:t>
            </a:r>
            <a:endParaRPr lang="en-US" altLang="zh-CN" sz="3600">
              <a:latin typeface="华文新魏" panose="02010800040101010101" pitchFamily="2" charset="-122"/>
              <a:ea typeface="华文新魏" panose="02010800040101010101" pitchFamily="2" charset="-122"/>
            </a:endParaRPr>
          </a:p>
          <a:p>
            <a:pPr lvl="1">
              <a:lnSpc>
                <a:spcPts val="3000"/>
              </a:lnSpc>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密码技术</a:t>
            </a:r>
            <a:endParaRPr lang="en-US" altLang="zh-CN" sz="3600">
              <a:latin typeface="华文新魏" panose="02010800040101010101" pitchFamily="2" charset="-122"/>
              <a:ea typeface="华文新魏" panose="02010800040101010101" pitchFamily="2" charset="-122"/>
            </a:endParaRPr>
          </a:p>
          <a:p>
            <a:pPr lvl="1">
              <a:lnSpc>
                <a:spcPts val="3000"/>
              </a:lnSpc>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访问控制技术</a:t>
            </a:r>
            <a:endParaRPr lang="en-US" altLang="zh-CN" sz="3600">
              <a:latin typeface="华文新魏" panose="02010800040101010101" pitchFamily="2" charset="-122"/>
              <a:ea typeface="华文新魏" panose="02010800040101010101" pitchFamily="2" charset="-122"/>
            </a:endParaRPr>
          </a:p>
          <a:p>
            <a:pPr lvl="1">
              <a:lnSpc>
                <a:spcPts val="3000"/>
              </a:lnSpc>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反病毒技术</a:t>
            </a:r>
            <a:endParaRPr lang="en-US" altLang="zh-CN" sz="3600">
              <a:latin typeface="华文新魏" panose="02010800040101010101" pitchFamily="2" charset="-122"/>
              <a:ea typeface="华文新魏" panose="02010800040101010101" pitchFamily="2" charset="-122"/>
            </a:endParaRPr>
          </a:p>
          <a:p>
            <a:pPr>
              <a:lnSpc>
                <a:spcPts val="3000"/>
              </a:lnSpc>
            </a:pPr>
            <a:r>
              <a:rPr lang="zh-CN" altLang="en-US" sz="3600">
                <a:solidFill>
                  <a:srgbClr val="3333FF"/>
                </a:solidFill>
                <a:latin typeface="华文新魏" panose="02010800040101010101" pitchFamily="2" charset="-122"/>
                <a:ea typeface="华文新魏" panose="02010800040101010101" pitchFamily="2" charset="-122"/>
              </a:rPr>
              <a:t>网络的功能和服务</a:t>
            </a:r>
            <a:endParaRPr lang="en-US" altLang="zh-CN" sz="3600">
              <a:solidFill>
                <a:srgbClr val="3333FF"/>
              </a:solidFill>
              <a:latin typeface="华文新魏" panose="02010800040101010101" pitchFamily="2" charset="-122"/>
              <a:ea typeface="华文新魏" panose="02010800040101010101" pitchFamily="2" charset="-122"/>
            </a:endParaRPr>
          </a:p>
          <a:p>
            <a:pPr lvl="1">
              <a:lnSpc>
                <a:spcPts val="3000"/>
              </a:lnSpc>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网络通信</a:t>
            </a:r>
            <a:endParaRPr lang="en-US" altLang="zh-CN" sz="3600">
              <a:latin typeface="华文新魏" panose="02010800040101010101" pitchFamily="2" charset="-122"/>
              <a:ea typeface="华文新魏" panose="02010800040101010101" pitchFamily="2" charset="-122"/>
            </a:endParaRPr>
          </a:p>
          <a:p>
            <a:pPr lvl="1">
              <a:lnSpc>
                <a:spcPts val="3000"/>
              </a:lnSpc>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资源管理 </a:t>
            </a:r>
            <a:endParaRPr lang="en-US" altLang="zh-CN" sz="3600">
              <a:latin typeface="华文新魏" panose="02010800040101010101" pitchFamily="2" charset="-122"/>
              <a:ea typeface="华文新魏" panose="02010800040101010101" pitchFamily="2" charset="-122"/>
            </a:endParaRPr>
          </a:p>
          <a:p>
            <a:pPr lvl="1">
              <a:lnSpc>
                <a:spcPts val="3000"/>
              </a:lnSpc>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应用互操作</a:t>
            </a:r>
          </a:p>
        </p:txBody>
      </p:sp>
      <p:sp>
        <p:nvSpPr>
          <p:cNvPr id="4" name="灯片编号占位符 3">
            <a:extLst>
              <a:ext uri="{FF2B5EF4-FFF2-40B4-BE49-F238E27FC236}">
                <a16:creationId xmlns:a16="http://schemas.microsoft.com/office/drawing/2014/main" id="{B2F67FED-A8C4-AB43-A85E-B36B7FB20BA6}"/>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28C6E1D0-9C45-E74B-8582-79BE58806BC5}" type="slidenum">
              <a:rPr kumimoji="0" lang="zh-CN" altLang="en-US" sz="1400">
                <a:latin typeface="Tahoma" panose="020B0604030504040204" pitchFamily="34" charset="0"/>
              </a:rPr>
              <a:pPr eaLnBrk="1" hangingPunct="1"/>
              <a:t>97</a:t>
            </a:fld>
            <a:endParaRPr kumimoji="0" lang="en-US" altLang="zh-CN" sz="14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DA124-ACE9-9847-88FD-61BDCB7D8B30}"/>
              </a:ext>
            </a:extLst>
          </p:cNvPr>
          <p:cNvSpPr>
            <a:spLocks noGrp="1"/>
          </p:cNvSpPr>
          <p:nvPr>
            <p:ph type="title"/>
          </p:nvPr>
        </p:nvSpPr>
        <p:spPr/>
        <p:txBody>
          <a:bodyPr/>
          <a:lstStyle/>
          <a:p>
            <a:r>
              <a:rPr lang="zh-CN" altLang="en-US" sz="4600">
                <a:effectLst>
                  <a:outerShdw blurRad="38100" dist="38100" dir="2700000" algn="tl">
                    <a:srgbClr val="C0C0C0"/>
                  </a:outerShdw>
                </a:effectLst>
                <a:ea typeface="华文新魏" panose="02010800040101010101" pitchFamily="2" charset="-122"/>
              </a:rPr>
              <a:t>现代操作系统的新功能</a:t>
            </a:r>
          </a:p>
        </p:txBody>
      </p:sp>
      <p:sp>
        <p:nvSpPr>
          <p:cNvPr id="97283" name="内容占位符 2">
            <a:extLst>
              <a:ext uri="{FF2B5EF4-FFF2-40B4-BE49-F238E27FC236}">
                <a16:creationId xmlns:a16="http://schemas.microsoft.com/office/drawing/2014/main" id="{CD69FA8A-3B39-BD40-9539-4FF01E072BB8}"/>
              </a:ext>
            </a:extLst>
          </p:cNvPr>
          <p:cNvSpPr>
            <a:spLocks noGrp="1"/>
          </p:cNvSpPr>
          <p:nvPr>
            <p:ph idx="1"/>
          </p:nvPr>
        </p:nvSpPr>
        <p:spPr/>
        <p:txBody>
          <a:bodyPr/>
          <a:lstStyle/>
          <a:p>
            <a:r>
              <a:rPr lang="zh-CN" altLang="en-US" sz="3600">
                <a:solidFill>
                  <a:srgbClr val="3333FF"/>
                </a:solidFill>
                <a:latin typeface="华文新魏" panose="02010800040101010101" pitchFamily="2" charset="-122"/>
                <a:ea typeface="华文新魏" panose="02010800040101010101" pitchFamily="2" charset="-122"/>
              </a:rPr>
              <a:t>支持多媒体</a:t>
            </a:r>
            <a:endParaRPr lang="en-US" altLang="zh-CN" sz="3600">
              <a:solidFill>
                <a:srgbClr val="3333FF"/>
              </a:solidFill>
              <a:latin typeface="华文新魏" panose="02010800040101010101" pitchFamily="2" charset="-122"/>
              <a:ea typeface="华文新魏" panose="02010800040101010101" pitchFamily="2" charset="-122"/>
            </a:endParaRPr>
          </a:p>
          <a:p>
            <a:pPr lvl="1"/>
            <a:r>
              <a:rPr lang="en-US" altLang="zh-CN" sz="3600"/>
              <a:t> </a:t>
            </a:r>
            <a:r>
              <a:rPr lang="zh-CN" altLang="en-US" sz="3600">
                <a:latin typeface="华文新魏" panose="02010800040101010101" pitchFamily="2" charset="-122"/>
                <a:ea typeface="华文新魏" panose="02010800040101010101" pitchFamily="2" charset="-122"/>
              </a:rPr>
              <a:t>接纳控制功能</a:t>
            </a:r>
            <a:endParaRPr lang="en-US" altLang="zh-CN" sz="3600">
              <a:latin typeface="华文新魏" panose="02010800040101010101" pitchFamily="2" charset="-122"/>
              <a:ea typeface="华文新魏" panose="02010800040101010101" pitchFamily="2" charset="-122"/>
            </a:endParaRPr>
          </a:p>
          <a:p>
            <a:pPr lvl="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实时调度</a:t>
            </a:r>
            <a:endParaRPr lang="en-US" altLang="zh-CN" sz="3600">
              <a:latin typeface="华文新魏" panose="02010800040101010101" pitchFamily="2" charset="-122"/>
              <a:ea typeface="华文新魏" panose="02010800040101010101" pitchFamily="2" charset="-122"/>
            </a:endParaRPr>
          </a:p>
          <a:p>
            <a:pPr lvl="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多媒体文件的存储</a:t>
            </a:r>
          </a:p>
        </p:txBody>
      </p:sp>
      <p:sp>
        <p:nvSpPr>
          <p:cNvPr id="4" name="灯片编号占位符 3">
            <a:extLst>
              <a:ext uri="{FF2B5EF4-FFF2-40B4-BE49-F238E27FC236}">
                <a16:creationId xmlns:a16="http://schemas.microsoft.com/office/drawing/2014/main" id="{F433B615-85D8-F54C-AC4C-B63D3058E298}"/>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E4486ACD-88E4-824A-B354-C7BEA2102FF0}" type="slidenum">
              <a:rPr kumimoji="0" lang="zh-CN" altLang="en-US" sz="1400">
                <a:latin typeface="Tahoma" panose="020B0604030504040204" pitchFamily="34" charset="0"/>
              </a:rPr>
              <a:pPr eaLnBrk="1" hangingPunct="1"/>
              <a:t>98</a:t>
            </a:fld>
            <a:endParaRPr kumimoji="0" lang="en-US" altLang="zh-CN" sz="1400">
              <a:latin typeface="Tahoma" panose="020B0604030504040204" pitchFamily="34" charset="0"/>
            </a:endParaRPr>
          </a:p>
        </p:txBody>
      </p:sp>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EA92B30C-36B1-7540-BAA1-58D699FEE0B7}"/>
              </a:ext>
            </a:extLst>
          </p:cNvPr>
          <p:cNvSpPr>
            <a:spLocks noGrp="1"/>
          </p:cNvSpPr>
          <p:nvPr>
            <p:ph type="sldNum" sz="quarter" idx="12"/>
          </p:nvPr>
        </p:nvSpPr>
        <p:spPr>
          <a:xfrm>
            <a:off x="6588125" y="6524625"/>
            <a:ext cx="2133600" cy="260350"/>
          </a:xfrm>
        </p:spPr>
        <p:txBody>
          <a:bodyPr anchor="t"/>
          <a:lstStyle>
            <a:lvl1pPr eaLnBrk="0" hangingPunct="0">
              <a:defRPr kumimoji="1" sz="800">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a:solidFill>
                  <a:schemeClr val="tx1"/>
                </a:solidFill>
                <a:latin typeface="宋体" panose="02010600030101010101" pitchFamily="2" charset="-122"/>
                <a:ea typeface="宋体" panose="02010600030101010101" pitchFamily="2" charset="-122"/>
              </a:defRPr>
            </a:lvl9pPr>
          </a:lstStyle>
          <a:p>
            <a:pPr eaLnBrk="1" hangingPunct="1"/>
            <a:fld id="{D34C1B24-B64B-654A-9B0A-204C62CC1494}" type="slidenum">
              <a:rPr kumimoji="0" lang="zh-CN" altLang="en-US" sz="1400">
                <a:latin typeface="Tahoma" panose="020B0604030504040204" pitchFamily="34" charset="0"/>
              </a:rPr>
              <a:pPr eaLnBrk="1" hangingPunct="1"/>
              <a:t>99</a:t>
            </a:fld>
            <a:endParaRPr kumimoji="0" lang="en-US" altLang="zh-CN" sz="1400">
              <a:latin typeface="Tahoma" panose="020B0604030504040204" pitchFamily="34" charset="0"/>
            </a:endParaRPr>
          </a:p>
        </p:txBody>
      </p:sp>
      <p:sp>
        <p:nvSpPr>
          <p:cNvPr id="939010" name="Rectangle 2">
            <a:extLst>
              <a:ext uri="{FF2B5EF4-FFF2-40B4-BE49-F238E27FC236}">
                <a16:creationId xmlns:a16="http://schemas.microsoft.com/office/drawing/2014/main" id="{3684BAF9-7BE7-464B-AA87-1C81D2E16CA6}"/>
              </a:ext>
            </a:extLst>
          </p:cNvPr>
          <p:cNvSpPr>
            <a:spLocks noGrp="1" noChangeArrowheads="1"/>
          </p:cNvSpPr>
          <p:nvPr>
            <p:ph type="title" idx="4294967295"/>
          </p:nvPr>
        </p:nvSpPr>
        <p:spPr>
          <a:xfrm>
            <a:off x="1293813" y="142875"/>
            <a:ext cx="7815262" cy="938213"/>
          </a:xfrm>
        </p:spPr>
        <p:txBody>
          <a:bodyPr anchor="ctr"/>
          <a:lstStyle/>
          <a:p>
            <a:pPr eaLnBrk="1" hangingPunct="1"/>
            <a:r>
              <a:rPr lang="en-US" altLang="zh-CN">
                <a:effectLst>
                  <a:outerShdw blurRad="38100" dist="38100" dir="2700000" algn="tl">
                    <a:srgbClr val="C0C0C0"/>
                  </a:outerShdw>
                </a:effectLst>
                <a:latin typeface="华文新魏" panose="02010800040101010101" pitchFamily="2" charset="-122"/>
                <a:ea typeface="华文新魏" panose="02010800040101010101" pitchFamily="2" charset="-122"/>
              </a:rPr>
              <a:t>1.5 </a:t>
            </a:r>
            <a:r>
              <a:rPr lang="zh-CN" altLang="en-US">
                <a:effectLst>
                  <a:outerShdw blurRad="38100" dist="38100" dir="2700000" algn="tl">
                    <a:srgbClr val="C0C0C0"/>
                  </a:outerShdw>
                </a:effectLst>
                <a:latin typeface="华文新魏" panose="02010800040101010101" pitchFamily="2" charset="-122"/>
                <a:ea typeface="华文新魏" panose="02010800040101010101" pitchFamily="2" charset="-122"/>
              </a:rPr>
              <a:t>操作系统结构设计</a:t>
            </a:r>
          </a:p>
        </p:txBody>
      </p:sp>
      <p:sp>
        <p:nvSpPr>
          <p:cNvPr id="98309" name="Rectangle 3">
            <a:extLst>
              <a:ext uri="{FF2B5EF4-FFF2-40B4-BE49-F238E27FC236}">
                <a16:creationId xmlns:a16="http://schemas.microsoft.com/office/drawing/2014/main" id="{4CC77265-244B-B145-AAE0-6A37132525A4}"/>
              </a:ext>
            </a:extLst>
          </p:cNvPr>
          <p:cNvSpPr>
            <a:spLocks noGrp="1" noChangeArrowheads="1"/>
          </p:cNvSpPr>
          <p:nvPr>
            <p:ph type="body" idx="4294967295"/>
          </p:nvPr>
        </p:nvSpPr>
        <p:spPr>
          <a:xfrm>
            <a:off x="914400" y="1341438"/>
            <a:ext cx="7924800" cy="4572000"/>
          </a:xfrm>
        </p:spPr>
        <p:txBody>
          <a:bodyPr/>
          <a:lstStyle/>
          <a:p>
            <a:pPr eaLnBrk="1" hangingPunct="1"/>
            <a:r>
              <a:rPr lang="zh-CN" altLang="en-US" sz="3600">
                <a:solidFill>
                  <a:srgbClr val="3333FF"/>
                </a:solidFill>
                <a:latin typeface="华文新魏" panose="02010800040101010101" pitchFamily="2" charset="-122"/>
                <a:ea typeface="华文新魏" panose="02010800040101010101" pitchFamily="2" charset="-122"/>
              </a:rPr>
              <a:t>传统的操作系统结构</a:t>
            </a:r>
            <a:endParaRPr lang="zh-CN" altLang="zh-CN" sz="3600">
              <a:solidFill>
                <a:srgbClr val="3333FF"/>
              </a:solidFill>
              <a:latin typeface="华文新魏" panose="02010800040101010101" pitchFamily="2" charset="-122"/>
              <a:ea typeface="华文新魏" panose="02010800040101010101" pitchFamily="2" charset="-122"/>
            </a:endParaRPr>
          </a:p>
          <a:p>
            <a:pPr eaLnBrk="1" hangingPunct="1"/>
            <a:r>
              <a:rPr lang="zh-CN" altLang="en-US" sz="3600">
                <a:solidFill>
                  <a:srgbClr val="3333FF"/>
                </a:solidFill>
                <a:latin typeface="华文新魏" panose="02010800040101010101" pitchFamily="2" charset="-122"/>
                <a:ea typeface="华文新魏" panose="02010800040101010101" pitchFamily="2" charset="-122"/>
              </a:rPr>
              <a:t>客户</a:t>
            </a:r>
            <a:r>
              <a:rPr lang="en-US" altLang="zh-CN" sz="3600">
                <a:solidFill>
                  <a:srgbClr val="3333FF"/>
                </a:solidFill>
                <a:latin typeface="华文新魏" panose="02010800040101010101" pitchFamily="2" charset="-122"/>
                <a:ea typeface="华文新魏" panose="02010800040101010101" pitchFamily="2" charset="-122"/>
              </a:rPr>
              <a:t>/</a:t>
            </a:r>
            <a:r>
              <a:rPr lang="zh-CN" altLang="en-US" sz="3600">
                <a:solidFill>
                  <a:srgbClr val="3333FF"/>
                </a:solidFill>
                <a:latin typeface="华文新魏" panose="02010800040101010101" pitchFamily="2" charset="-122"/>
                <a:ea typeface="华文新魏" panose="02010800040101010101" pitchFamily="2" charset="-122"/>
              </a:rPr>
              <a:t>服务器模式</a:t>
            </a:r>
            <a:r>
              <a:rPr lang="en-US" altLang="zh-CN" sz="3600">
                <a:solidFill>
                  <a:srgbClr val="3333FF"/>
                </a:solidFill>
                <a:latin typeface="华文新魏" panose="02010800040101010101" pitchFamily="2" charset="-122"/>
                <a:ea typeface="华文新魏" panose="02010800040101010101" pitchFamily="2" charset="-122"/>
              </a:rPr>
              <a:t>(Client/Server Model)</a:t>
            </a:r>
          </a:p>
          <a:p>
            <a:pPr eaLnBrk="1" hangingPunct="1"/>
            <a:r>
              <a:rPr lang="zh-CN" altLang="en-US" sz="3600">
                <a:solidFill>
                  <a:srgbClr val="3333FF"/>
                </a:solidFill>
                <a:latin typeface="华文新魏" panose="02010800040101010101" pitchFamily="2" charset="-122"/>
                <a:ea typeface="华文新魏" panose="02010800040101010101" pitchFamily="2" charset="-122"/>
              </a:rPr>
              <a:t>面向对象的程序设计</a:t>
            </a:r>
            <a:r>
              <a:rPr lang="en-US" altLang="zh-CN" sz="3600">
                <a:solidFill>
                  <a:srgbClr val="3333FF"/>
                </a:solidFill>
                <a:latin typeface="华文新魏" panose="02010800040101010101" pitchFamily="2" charset="-122"/>
                <a:ea typeface="华文新魏" panose="02010800040101010101" pitchFamily="2" charset="-122"/>
              </a:rPr>
              <a:t>(Object-Orientated Programming)</a:t>
            </a:r>
            <a:r>
              <a:rPr lang="zh-CN" altLang="en-US" sz="3600">
                <a:solidFill>
                  <a:srgbClr val="3333FF"/>
                </a:solidFill>
                <a:latin typeface="华文新魏" panose="02010800040101010101" pitchFamily="2" charset="-122"/>
                <a:ea typeface="华文新魏" panose="02010800040101010101" pitchFamily="2" charset="-122"/>
              </a:rPr>
              <a:t>技术</a:t>
            </a:r>
            <a:endParaRPr lang="zh-CN" altLang="zh-CN" sz="3600">
              <a:solidFill>
                <a:srgbClr val="3333FF"/>
              </a:solidFill>
              <a:latin typeface="华文新魏" panose="02010800040101010101" pitchFamily="2" charset="-122"/>
              <a:ea typeface="华文新魏" panose="02010800040101010101" pitchFamily="2" charset="-122"/>
            </a:endParaRPr>
          </a:p>
          <a:p>
            <a:pPr eaLnBrk="1" hangingPunct="1"/>
            <a:r>
              <a:rPr lang="zh-CN" altLang="en-US" sz="3600">
                <a:solidFill>
                  <a:srgbClr val="3333FF"/>
                </a:solidFill>
                <a:latin typeface="华文新魏" panose="02010800040101010101" pitchFamily="2" charset="-122"/>
                <a:ea typeface="华文新魏" panose="02010800040101010101" pitchFamily="2" charset="-122"/>
              </a:rPr>
              <a:t>微内核</a:t>
            </a:r>
            <a:r>
              <a:rPr lang="en-US" altLang="zh-CN" sz="3600">
                <a:solidFill>
                  <a:srgbClr val="3333FF"/>
                </a:solidFill>
                <a:latin typeface="华文新魏" panose="02010800040101010101" pitchFamily="2" charset="-122"/>
                <a:ea typeface="华文新魏" panose="02010800040101010101" pitchFamily="2" charset="-122"/>
              </a:rPr>
              <a:t>OS</a:t>
            </a:r>
            <a:r>
              <a:rPr lang="zh-CN" altLang="en-US" sz="3600">
                <a:solidFill>
                  <a:srgbClr val="3333FF"/>
                </a:solidFill>
                <a:latin typeface="华文新魏" panose="02010800040101010101" pitchFamily="2" charset="-122"/>
                <a:ea typeface="华文新魏" panose="02010800040101010101" pitchFamily="2" charset="-122"/>
              </a:rPr>
              <a:t>结构</a:t>
            </a:r>
            <a:endParaRPr lang="zh-CN" altLang="zh-CN" sz="3600">
              <a:solidFill>
                <a:srgbClr val="3333FF"/>
              </a:solidFill>
              <a:latin typeface="华文新魏" panose="02010800040101010101" pitchFamily="2" charset="-122"/>
              <a:ea typeface="华文新魏" panose="02010800040101010101" pitchFamily="2" charset="-122"/>
            </a:endParaRPr>
          </a:p>
        </p:txBody>
      </p:sp>
    </p:spTree>
  </p:cSld>
  <p:clrMapOvr>
    <a:masterClrMapping/>
  </p:clrMapOvr>
  <p:transition>
    <p:random/>
  </p:transition>
</p:sld>
</file>

<file path=ppt/theme/theme1.xml><?xml version="1.0" encoding="utf-8"?>
<a:theme xmlns:a="http://schemas.openxmlformats.org/drawingml/2006/main" name="2_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2_Soa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12662</TotalTime>
  <Words>7821</Words>
  <Application>Microsoft Macintosh PowerPoint</Application>
  <PresentationFormat>On-screen Show (4:3)</PresentationFormat>
  <Paragraphs>1101</Paragraphs>
  <Slides>121</Slides>
  <Notes>10</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3</vt:i4>
      </vt:variant>
      <vt:variant>
        <vt:lpstr>Slide Titles</vt:lpstr>
      </vt:variant>
      <vt:variant>
        <vt:i4>121</vt:i4>
      </vt:variant>
    </vt:vector>
  </HeadingPairs>
  <TitlesOfParts>
    <vt:vector size="142" baseType="lpstr">
      <vt:lpstr>楷体_GB2312</vt:lpstr>
      <vt:lpstr>隶书</vt:lpstr>
      <vt:lpstr>黑体</vt:lpstr>
      <vt:lpstr>宋体</vt:lpstr>
      <vt:lpstr>华文楷体</vt:lpstr>
      <vt:lpstr>华文行楷</vt:lpstr>
      <vt:lpstr>华文新魏</vt:lpstr>
      <vt:lpstr>华文新魏</vt:lpstr>
      <vt:lpstr>幼圆</vt:lpstr>
      <vt:lpstr>Arial</vt:lpstr>
      <vt:lpstr>Arial Narrow</vt:lpstr>
      <vt:lpstr>Arial Unicode MS</vt:lpstr>
      <vt:lpstr>Monotype Sorts</vt:lpstr>
      <vt:lpstr>Tahoma</vt:lpstr>
      <vt:lpstr>Times New Roman</vt:lpstr>
      <vt:lpstr>Wingdings</vt:lpstr>
      <vt:lpstr>2_Soaring</vt:lpstr>
      <vt:lpstr>default</vt:lpstr>
      <vt:lpstr>BMP 图象</vt:lpstr>
      <vt:lpstr>VISIO</vt:lpstr>
      <vt:lpstr>位图图像</vt:lpstr>
      <vt:lpstr>计算机操作系统原理</vt:lpstr>
      <vt:lpstr>计算机操作系统原理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参考资料</vt:lpstr>
      <vt:lpstr>参考资料</vt:lpstr>
      <vt:lpstr>PowerPoint Presentation</vt:lpstr>
      <vt:lpstr>PowerPoint Presentation</vt:lpstr>
      <vt:lpstr>第一章  操作系统引论</vt:lpstr>
      <vt:lpstr>PowerPoint Presentation</vt:lpstr>
      <vt:lpstr>操作系统与计算机系统</vt:lpstr>
      <vt:lpstr>PowerPoint Presentation</vt:lpstr>
      <vt:lpstr>1.1操作系统的目标和作用</vt:lpstr>
      <vt:lpstr>PowerPoint Presentation</vt:lpstr>
      <vt:lpstr>PowerPoint Presentation</vt:lpstr>
      <vt:lpstr>PowerPoint Presentation</vt:lpstr>
      <vt:lpstr>操作系统定义（1/2）</vt:lpstr>
      <vt:lpstr>操作系统定义（2/2）</vt:lpstr>
      <vt:lpstr>操作系统目标</vt:lpstr>
      <vt:lpstr>PowerPoint Presentation</vt:lpstr>
      <vt:lpstr>PowerPoint Presentation</vt:lpstr>
      <vt:lpstr>PowerPoint Presentation</vt:lpstr>
      <vt:lpstr>PowerPoint Presentation</vt:lpstr>
      <vt:lpstr>1.2 操作系统的发展过程</vt:lpstr>
      <vt:lpstr>1.2.1  未配置操作系统的计算机系统</vt:lpstr>
      <vt:lpstr>PowerPoint Presentation</vt:lpstr>
      <vt:lpstr>1.2.1  未配置操作系统的计算机系统</vt:lpstr>
      <vt:lpstr>1.2.2 单道批处理系统</vt:lpstr>
      <vt:lpstr>PowerPoint Presentation</vt:lpstr>
      <vt:lpstr>1.2.2单道批处理系统</vt:lpstr>
      <vt:lpstr>1.2.2单道批处理系统</vt:lpstr>
      <vt:lpstr> 1.2.3多道批处理系统</vt:lpstr>
      <vt:lpstr>PowerPoint Presentation</vt:lpstr>
      <vt:lpstr>PowerPoint Presentation</vt:lpstr>
      <vt:lpstr>多道与单道对比</vt:lpstr>
      <vt:lpstr>PowerPoint Presentation</vt:lpstr>
      <vt:lpstr>PowerPoint Presentation</vt:lpstr>
      <vt:lpstr>CPU利用率与主存中多道程序道数的关系</vt:lpstr>
      <vt:lpstr>PowerPoint Presentation</vt:lpstr>
      <vt:lpstr>PowerPoint Presentation</vt:lpstr>
      <vt:lpstr>PowerPoint Presentation</vt:lpstr>
      <vt:lpstr>PowerPoint Presentation</vt:lpstr>
      <vt:lpstr>2.多道程序设计系统与多重处理系统</vt:lpstr>
      <vt:lpstr>PowerPoint Presentation</vt:lpstr>
      <vt:lpstr>PowerPoint Presentation</vt:lpstr>
      <vt:lpstr>三种基本的操作系统</vt:lpstr>
      <vt:lpstr>批处理操作系统</vt:lpstr>
      <vt:lpstr>PowerPoint Presentation</vt:lpstr>
      <vt:lpstr>分时操作系统</vt:lpstr>
      <vt:lpstr>PowerPoint Presentation</vt:lpstr>
      <vt:lpstr>分时与批处理操作系统的区别</vt:lpstr>
      <vt:lpstr>实时操作系统</vt:lpstr>
      <vt:lpstr>实时操作系统</vt:lpstr>
      <vt:lpstr>OS的进一步发展-其他各种操作系统</vt:lpstr>
      <vt:lpstr>多处理机操作系统</vt:lpstr>
      <vt:lpstr>多处理机操作系统</vt:lpstr>
      <vt:lpstr>多处理机操作系统</vt:lpstr>
      <vt:lpstr>网络操作系统</vt:lpstr>
      <vt:lpstr>网络操作系统</vt:lpstr>
      <vt:lpstr>网络操作系统</vt:lpstr>
      <vt:lpstr>分布式操作系统</vt:lpstr>
      <vt:lpstr>分布式操作系统</vt:lpstr>
      <vt:lpstr>分布式操作系统</vt:lpstr>
      <vt:lpstr>PowerPoint Presentation</vt:lpstr>
      <vt:lpstr>PowerPoint Presentation</vt:lpstr>
      <vt:lpstr>嵌入式操作系统</vt:lpstr>
      <vt:lpstr>嵌入式操作系统</vt:lpstr>
      <vt:lpstr>PowerPoint Presentation</vt:lpstr>
      <vt:lpstr>嵌入式操作系统</vt:lpstr>
      <vt:lpstr>嵌入式操作系统</vt:lpstr>
      <vt:lpstr>云操作系统</vt:lpstr>
      <vt:lpstr>其他操作系统</vt:lpstr>
      <vt:lpstr>PowerPoint Presentation</vt:lpstr>
      <vt:lpstr>1.3操作系统的基本特征</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1.4操作系统的主要功能</vt:lpstr>
      <vt:lpstr>操作系统主要功能</vt:lpstr>
      <vt:lpstr>处理机管理</vt:lpstr>
      <vt:lpstr>存储管理</vt:lpstr>
      <vt:lpstr>设备管理</vt:lpstr>
      <vt:lpstr>文件管理</vt:lpstr>
      <vt:lpstr>用户接口</vt:lpstr>
      <vt:lpstr>现代操作系统的新功能</vt:lpstr>
      <vt:lpstr>现代操作系统的新功能</vt:lpstr>
      <vt:lpstr>1.5 操作系统结构设计</vt:lpstr>
      <vt:lpstr>传统的操作系统结构</vt:lpstr>
      <vt:lpstr>PowerPoint Presentation</vt:lpstr>
      <vt:lpstr>传统的操作系统结构</vt:lpstr>
      <vt:lpstr>传统的操作系统结构</vt:lpstr>
      <vt:lpstr>传统的操作系统结构</vt:lpstr>
      <vt:lpstr>传统的操作系统结构</vt:lpstr>
      <vt:lpstr>传统的操作系统结构</vt:lpstr>
      <vt:lpstr>客户/服务器模式(Client/Server Model)</vt:lpstr>
      <vt:lpstr>客户/服务器模式(Client/Server Model)</vt:lpstr>
      <vt:lpstr>面向对象的程序设计技术</vt:lpstr>
      <vt:lpstr>面向对象的程序设计</vt:lpstr>
      <vt:lpstr>面向对象的程序设计</vt:lpstr>
      <vt:lpstr>微内核结构操作系统</vt:lpstr>
      <vt:lpstr>微内核结构操作系统</vt:lpstr>
      <vt:lpstr>微内核结构操作系统</vt:lpstr>
      <vt:lpstr>微内核结构操作系统</vt:lpstr>
      <vt:lpstr>微内核结构操作系统</vt:lpstr>
      <vt:lpstr>微内核结构操作系统</vt:lpstr>
      <vt:lpstr>微内核结构操作系统</vt:lpstr>
      <vt:lpstr> Linux操作系统结构设计</vt:lpstr>
      <vt:lpstr>总结</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Lynne</dc:creator>
  <cp:lastModifiedBy>Microsoft Office User</cp:lastModifiedBy>
  <cp:revision>1946</cp:revision>
  <dcterms:created xsi:type="dcterms:W3CDTF">1601-01-01T00:00:00Z</dcterms:created>
  <dcterms:modified xsi:type="dcterms:W3CDTF">2025-08-30T06:57:26Z</dcterms:modified>
</cp:coreProperties>
</file>